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Lst>
  <p:sldSz cx="9144000" cy="6858000" type="screen4x3"/>
  <p:notesSz cx="6858000" cy="9144000"/>
  <p:defaultText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60" y="2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NI"/>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NI"/>
          </a:p>
        </p:txBody>
      </p:sp>
      <p:sp>
        <p:nvSpPr>
          <p:cNvPr id="4" name="3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NI"/>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NI"/>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NI"/>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NI"/>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11"/>
          </p:nvPr>
        </p:nvSpPr>
        <p:spPr/>
        <p:txBody>
          <a:bodyPr/>
          <a:lstStyle/>
          <a:p>
            <a:endParaRPr lang="es-NI"/>
          </a:p>
        </p:txBody>
      </p:sp>
      <p:sp>
        <p:nvSpPr>
          <p:cNvPr id="6" name="5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NI"/>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4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NI"/>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7" name="6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8" name="7 Marcador de pie de página"/>
          <p:cNvSpPr>
            <a:spLocks noGrp="1"/>
          </p:cNvSpPr>
          <p:nvPr>
            <p:ph type="ftr" sz="quarter" idx="11"/>
          </p:nvPr>
        </p:nvSpPr>
        <p:spPr/>
        <p:txBody>
          <a:bodyPr/>
          <a:lstStyle/>
          <a:p>
            <a:endParaRPr lang="es-NI"/>
          </a:p>
        </p:txBody>
      </p:sp>
      <p:sp>
        <p:nvSpPr>
          <p:cNvPr id="9" name="8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NI"/>
          </a:p>
        </p:txBody>
      </p:sp>
      <p:sp>
        <p:nvSpPr>
          <p:cNvPr id="3" name="2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4" name="3 Marcador de pie de página"/>
          <p:cNvSpPr>
            <a:spLocks noGrp="1"/>
          </p:cNvSpPr>
          <p:nvPr>
            <p:ph type="ftr" sz="quarter" idx="11"/>
          </p:nvPr>
        </p:nvSpPr>
        <p:spPr/>
        <p:txBody>
          <a:bodyPr/>
          <a:lstStyle/>
          <a:p>
            <a:endParaRPr lang="es-NI"/>
          </a:p>
        </p:txBody>
      </p:sp>
      <p:sp>
        <p:nvSpPr>
          <p:cNvPr id="5" name="4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3" name="2 Marcador de pie de página"/>
          <p:cNvSpPr>
            <a:spLocks noGrp="1"/>
          </p:cNvSpPr>
          <p:nvPr>
            <p:ph type="ftr" sz="quarter" idx="11"/>
          </p:nvPr>
        </p:nvSpPr>
        <p:spPr/>
        <p:txBody>
          <a:bodyPr/>
          <a:lstStyle/>
          <a:p>
            <a:endParaRPr lang="es-NI"/>
          </a:p>
        </p:txBody>
      </p:sp>
      <p:sp>
        <p:nvSpPr>
          <p:cNvPr id="4" name="3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NI"/>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NI"/>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NI"/>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474189D4-7CB7-443C-8EFF-5CCAF1D7B263}" type="datetimeFigureOut">
              <a:rPr lang="es-NI" smtClean="0"/>
              <a:pPr/>
              <a:t>23/6/2023</a:t>
            </a:fld>
            <a:endParaRPr lang="es-NI"/>
          </a:p>
        </p:txBody>
      </p:sp>
      <p:sp>
        <p:nvSpPr>
          <p:cNvPr id="6" name="5 Marcador de pie de página"/>
          <p:cNvSpPr>
            <a:spLocks noGrp="1"/>
          </p:cNvSpPr>
          <p:nvPr>
            <p:ph type="ftr" sz="quarter" idx="11"/>
          </p:nvPr>
        </p:nvSpPr>
        <p:spPr/>
        <p:txBody>
          <a:bodyPr/>
          <a:lstStyle/>
          <a:p>
            <a:endParaRPr lang="es-NI"/>
          </a:p>
        </p:txBody>
      </p:sp>
      <p:sp>
        <p:nvSpPr>
          <p:cNvPr id="7" name="6 Marcador de número de diapositiva"/>
          <p:cNvSpPr>
            <a:spLocks noGrp="1"/>
          </p:cNvSpPr>
          <p:nvPr>
            <p:ph type="sldNum" sz="quarter" idx="12"/>
          </p:nvPr>
        </p:nvSpPr>
        <p:spPr/>
        <p:txBody>
          <a:bodyPr/>
          <a:lstStyle/>
          <a:p>
            <a:fld id="{752DC69A-5AC5-4ABF-81D2-5A84D89EF4D6}" type="slidenum">
              <a:rPr lang="es-NI" smtClean="0"/>
              <a:pPr/>
              <a:t>‹Nº›</a:t>
            </a:fld>
            <a:endParaRPr lang="es-N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NI"/>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NI"/>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4189D4-7CB7-443C-8EFF-5CCAF1D7B263}" type="datetimeFigureOut">
              <a:rPr lang="es-NI" smtClean="0"/>
              <a:pPr/>
              <a:t>23/6/2023</a:t>
            </a:fld>
            <a:endParaRPr lang="es-NI"/>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NI"/>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2DC69A-5AC5-4ABF-81D2-5A84D89EF4D6}" type="slidenum">
              <a:rPr lang="es-NI" smtClean="0"/>
              <a:pPr/>
              <a:t>‹Nº›</a:t>
            </a:fld>
            <a:endParaRPr lang="es-N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N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4" name="3 Título"/>
          <p:cNvSpPr>
            <a:spLocks noGrp="1"/>
          </p:cNvSpPr>
          <p:nvPr>
            <p:ph type="title"/>
          </p:nvPr>
        </p:nvSpPr>
        <p:spPr>
          <a:xfrm>
            <a:off x="0" y="0"/>
            <a:ext cx="9144000" cy="1052736"/>
          </a:xfrm>
          <a:solidFill>
            <a:srgbClr val="00B0F0"/>
          </a:solidFill>
        </p:spPr>
        <p:txBody>
          <a:bodyPr>
            <a:normAutofit fontScale="90000"/>
          </a:bodyPr>
          <a:lstStyle/>
          <a:p>
            <a:r>
              <a:rPr lang="es-NI" b="1" u="sng" dirty="0"/>
              <a:t>EL APOSTO PEDRO Y EL APOSTOL PABLO.</a:t>
            </a:r>
          </a:p>
        </p:txBody>
      </p:sp>
      <p:sp>
        <p:nvSpPr>
          <p:cNvPr id="5" name="4 Marcador de contenido"/>
          <p:cNvSpPr>
            <a:spLocks noGrp="1"/>
          </p:cNvSpPr>
          <p:nvPr>
            <p:ph idx="1"/>
          </p:nvPr>
        </p:nvSpPr>
        <p:spPr>
          <a:xfrm>
            <a:off x="0" y="1052736"/>
            <a:ext cx="9144000" cy="5805264"/>
          </a:xfrm>
        </p:spPr>
        <p:txBody>
          <a:bodyPr>
            <a:normAutofit/>
          </a:bodyPr>
          <a:lstStyle/>
          <a:p>
            <a:r>
              <a:rPr lang="es-NI" b="1" u="sng">
                <a:highlight>
                  <a:srgbClr val="FFFF00"/>
                </a:highlight>
              </a:rPr>
              <a:t>INTRODUCCIÓN</a:t>
            </a:r>
            <a:r>
              <a:rPr lang="es-NI" b="1" u="sng" dirty="0">
                <a:highlight>
                  <a:srgbClr val="FFFF00"/>
                </a:highlight>
              </a:rPr>
              <a:t>:</a:t>
            </a:r>
          </a:p>
          <a:p>
            <a:pPr algn="just"/>
            <a:r>
              <a:rPr lang="es-NI" dirty="0"/>
              <a:t>Como en muchas de sus doctrinas la iglesia católica, falla en su representante de ser Papa, como es el apóstol Pedro según ellos, que dicen que fue el primer papa de la iglesia católica.</a:t>
            </a:r>
          </a:p>
          <a:p>
            <a:pPr algn="just"/>
            <a:r>
              <a:rPr lang="es-NI" dirty="0"/>
              <a:t>Pero veremos que fallan en esto, mejor hubieran tomado al apóstol Pablo, porque el apóstol Pablo llena mas las características que los católicos quisieran que estuvieran en el apóstol Pedro, para ser el primer papa de la iglesia católica.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diamond(in)">
                                      <p:cBhvr>
                                        <p:cTn id="12" dur="20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diamond(in)">
                                      <p:cBhvr>
                                        <p:cTn id="17" dur="20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diamond(in)">
                                      <p:cBhvr>
                                        <p:cTn id="22" dur="20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2" name="1 Título"/>
          <p:cNvSpPr>
            <a:spLocks noGrp="1"/>
          </p:cNvSpPr>
          <p:nvPr>
            <p:ph type="title"/>
          </p:nvPr>
        </p:nvSpPr>
        <p:spPr>
          <a:xfrm>
            <a:off x="0" y="0"/>
            <a:ext cx="9144000" cy="1417638"/>
          </a:xfrm>
        </p:spPr>
        <p:txBody>
          <a:bodyPr>
            <a:normAutofit fontScale="90000"/>
          </a:bodyPr>
          <a:lstStyle/>
          <a:p>
            <a:r>
              <a:rPr lang="es-NI" b="1" dirty="0"/>
              <a:t>EL APOSTOL PEDRO Y EL APOSTOL PABLO.</a:t>
            </a:r>
            <a:endParaRPr lang="es-NI" dirty="0"/>
          </a:p>
        </p:txBody>
      </p:sp>
      <p:sp>
        <p:nvSpPr>
          <p:cNvPr id="3" name="2 Marcador de texto"/>
          <p:cNvSpPr>
            <a:spLocks noGrp="1"/>
          </p:cNvSpPr>
          <p:nvPr>
            <p:ph type="body" idx="1"/>
          </p:nvPr>
        </p:nvSpPr>
        <p:spPr>
          <a:xfrm>
            <a:off x="0" y="1535113"/>
            <a:ext cx="4497388" cy="639762"/>
          </a:xfrm>
        </p:spPr>
        <p:txBody>
          <a:bodyPr>
            <a:normAutofit fontScale="25000" lnSpcReduction="20000"/>
          </a:bodyPr>
          <a:lstStyle/>
          <a:p>
            <a:endParaRPr lang="es-NI" dirty="0"/>
          </a:p>
          <a:p>
            <a:endParaRPr lang="es-NI" dirty="0"/>
          </a:p>
          <a:p>
            <a:pPr algn="ctr"/>
            <a:r>
              <a:rPr lang="es-NI" sz="9600" dirty="0"/>
              <a:t>EL APOSTOL PEDRO</a:t>
            </a:r>
          </a:p>
          <a:p>
            <a:endParaRPr lang="es-NI" dirty="0"/>
          </a:p>
        </p:txBody>
      </p:sp>
      <p:sp>
        <p:nvSpPr>
          <p:cNvPr id="4" name="3 Marcador de contenido"/>
          <p:cNvSpPr>
            <a:spLocks noGrp="1"/>
          </p:cNvSpPr>
          <p:nvPr>
            <p:ph sz="half" idx="2"/>
          </p:nvPr>
        </p:nvSpPr>
        <p:spPr>
          <a:xfrm>
            <a:off x="0" y="2852935"/>
            <a:ext cx="4497388" cy="3456385"/>
          </a:xfrm>
        </p:spPr>
        <p:txBody>
          <a:bodyPr>
            <a:normAutofit lnSpcReduction="10000"/>
          </a:bodyPr>
          <a:lstStyle/>
          <a:p>
            <a:pPr algn="just"/>
            <a:r>
              <a:rPr lang="es-NI" dirty="0"/>
              <a:t>El apóstol Pedro reprendido. Galatas.2:11. ¿Un Papa condenado?.</a:t>
            </a:r>
          </a:p>
          <a:p>
            <a:pPr algn="just"/>
            <a:endParaRPr lang="es-NI" dirty="0"/>
          </a:p>
          <a:p>
            <a:pPr algn="just"/>
            <a:endParaRPr lang="es-NI" dirty="0"/>
          </a:p>
          <a:p>
            <a:pPr algn="just"/>
            <a:endParaRPr lang="es-NI" dirty="0"/>
          </a:p>
          <a:p>
            <a:pPr algn="just"/>
            <a:r>
              <a:rPr lang="es-NI" dirty="0"/>
              <a:t>Pero cuando Pedro vino a Antioquía, le resistí cara a cara, porque era de condenar.</a:t>
            </a:r>
          </a:p>
        </p:txBody>
      </p:sp>
      <p:sp>
        <p:nvSpPr>
          <p:cNvPr id="5" name="4 Marcador de texto"/>
          <p:cNvSpPr>
            <a:spLocks noGrp="1"/>
          </p:cNvSpPr>
          <p:nvPr>
            <p:ph type="body" sz="quarter" idx="3"/>
          </p:nvPr>
        </p:nvSpPr>
        <p:spPr>
          <a:xfrm>
            <a:off x="4645025" y="1535113"/>
            <a:ext cx="4498975" cy="639762"/>
          </a:xfrm>
        </p:spPr>
        <p:txBody>
          <a:bodyPr>
            <a:normAutofit fontScale="25000" lnSpcReduction="20000"/>
          </a:bodyPr>
          <a:lstStyle/>
          <a:p>
            <a:endParaRPr lang="es-NI" dirty="0"/>
          </a:p>
          <a:p>
            <a:endParaRPr lang="es-NI" dirty="0"/>
          </a:p>
          <a:p>
            <a:pPr algn="ctr"/>
            <a:r>
              <a:rPr lang="es-NI" sz="9600" dirty="0"/>
              <a:t>EL APOSTOL PABLO</a:t>
            </a:r>
          </a:p>
          <a:p>
            <a:endParaRPr lang="es-NI" dirty="0"/>
          </a:p>
        </p:txBody>
      </p:sp>
      <p:sp>
        <p:nvSpPr>
          <p:cNvPr id="6" name="5 Marcador de contenido"/>
          <p:cNvSpPr>
            <a:spLocks noGrp="1"/>
          </p:cNvSpPr>
          <p:nvPr>
            <p:ph sz="quarter" idx="4"/>
          </p:nvPr>
        </p:nvSpPr>
        <p:spPr>
          <a:xfrm>
            <a:off x="4645025" y="2996952"/>
            <a:ext cx="4498975" cy="3168352"/>
          </a:xfrm>
        </p:spPr>
        <p:txBody>
          <a:bodyPr>
            <a:normAutofit fontScale="92500" lnSpcReduction="20000"/>
          </a:bodyPr>
          <a:lstStyle/>
          <a:p>
            <a:pPr algn="just"/>
            <a:r>
              <a:rPr lang="es-NI" sz="2600" dirty="0"/>
              <a:t>El apóstol Pablo condenando a Pedro. Galatas.2:11.</a:t>
            </a:r>
          </a:p>
          <a:p>
            <a:pPr algn="just"/>
            <a:endParaRPr lang="es-NI" dirty="0"/>
          </a:p>
          <a:p>
            <a:pPr algn="just"/>
            <a:endParaRPr lang="es-NI" dirty="0"/>
          </a:p>
          <a:p>
            <a:pPr algn="just"/>
            <a:endParaRPr lang="es-NI" dirty="0"/>
          </a:p>
          <a:p>
            <a:pPr algn="just"/>
            <a:endParaRPr lang="es-NI" dirty="0"/>
          </a:p>
          <a:p>
            <a:pPr algn="just"/>
            <a:r>
              <a:rPr lang="es-NI" sz="2600" dirty="0"/>
              <a:t>Pero cuando Pedro vino a Antioquía, le resistí cara a cara, porque era de condenar.</a:t>
            </a:r>
          </a:p>
          <a:p>
            <a:pPr algn="ctr"/>
            <a:endParaRPr lang="es-NI" dirty="0"/>
          </a:p>
        </p:txBody>
      </p:sp>
      <p:sp>
        <p:nvSpPr>
          <p:cNvPr id="7" name="6 Flecha abajo"/>
          <p:cNvSpPr/>
          <p:nvPr/>
        </p:nvSpPr>
        <p:spPr>
          <a:xfrm>
            <a:off x="1835696" y="2276872"/>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8" name="7 Flecha abajo"/>
          <p:cNvSpPr/>
          <p:nvPr/>
        </p:nvSpPr>
        <p:spPr>
          <a:xfrm>
            <a:off x="1619672" y="4293096"/>
            <a:ext cx="864096"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9" name="8 Flecha abajo"/>
          <p:cNvSpPr/>
          <p:nvPr/>
        </p:nvSpPr>
        <p:spPr>
          <a:xfrm>
            <a:off x="6300192" y="2204864"/>
            <a:ext cx="79208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0" name="9 Flecha abajo"/>
          <p:cNvSpPr/>
          <p:nvPr/>
        </p:nvSpPr>
        <p:spPr>
          <a:xfrm>
            <a:off x="6732240" y="4221088"/>
            <a:ext cx="79208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1" name="10 Rectángulo"/>
          <p:cNvSpPr/>
          <p:nvPr/>
        </p:nvSpPr>
        <p:spPr>
          <a:xfrm>
            <a:off x="0" y="6237312"/>
            <a:ext cx="9144000" cy="62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000" b="1" dirty="0"/>
              <a:t>EL APOSTOL PEDRO REPRENDIDO Y EL APOSTOL PABLO REPRENDIENDO.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diamond(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Effect transition="in" filter="diamond(in)">
                                      <p:cBhvr>
                                        <p:cTn id="32" dur="2000"/>
                                        <p:tgtEl>
                                          <p:spTgt spid="4">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diamond(in)">
                                      <p:cBhvr>
                                        <p:cTn id="37" dur="2000"/>
                                        <p:tgtEl>
                                          <p:spTgt spid="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diamond(in)">
                                      <p:cBhvr>
                                        <p:cTn id="42" dur="2000"/>
                                        <p:tgtEl>
                                          <p:spTgt spid="9"/>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Effect transition="in" filter="diamond(in)">
                                      <p:cBhvr>
                                        <p:cTn id="47" dur="2000"/>
                                        <p:tgtEl>
                                          <p:spTgt spid="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diamond(in)">
                                      <p:cBhvr>
                                        <p:cTn id="52" dur="20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6">
                                            <p:txEl>
                                              <p:pRg st="5" end="5"/>
                                            </p:txEl>
                                          </p:spTgt>
                                        </p:tgtEl>
                                        <p:attrNameLst>
                                          <p:attrName>style.visibility</p:attrName>
                                        </p:attrNameLst>
                                      </p:cBhvr>
                                      <p:to>
                                        <p:strVal val="visible"/>
                                      </p:to>
                                    </p:set>
                                    <p:animEffect transition="in" filter="diamond(in)">
                                      <p:cBhvr>
                                        <p:cTn id="57" dur="2000"/>
                                        <p:tgtEl>
                                          <p:spTgt spid="6">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diamond(in)">
                                      <p:cBhvr>
                                        <p:cTn id="62" dur="20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mph" presetSubtype="0" fill="hold" grpId="1" nodeType="clickEffect">
                                  <p:stCondLst>
                                    <p:cond delay="0"/>
                                  </p:stCondLst>
                                  <p:childTnLst>
                                    <p:animRot by="21600000">
                                      <p:cBhvr>
                                        <p:cTn id="66" dur="2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0" grpId="0" animBg="1"/>
      <p:bldP spid="11" grpId="0" animBg="1"/>
      <p:bldP spid="11"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2" name="1 Título"/>
          <p:cNvSpPr>
            <a:spLocks noGrp="1"/>
          </p:cNvSpPr>
          <p:nvPr>
            <p:ph type="title"/>
          </p:nvPr>
        </p:nvSpPr>
        <p:spPr>
          <a:xfrm>
            <a:off x="0" y="0"/>
            <a:ext cx="9144000" cy="1196752"/>
          </a:xfrm>
        </p:spPr>
        <p:txBody>
          <a:bodyPr>
            <a:normAutofit fontScale="90000"/>
          </a:bodyPr>
          <a:lstStyle/>
          <a:p>
            <a:r>
              <a:rPr lang="es-NI" b="1" dirty="0"/>
              <a:t>EL APOSTOL PEDRO Y EL APOSTOL PABLO.</a:t>
            </a:r>
            <a:endParaRPr lang="es-NI" dirty="0"/>
          </a:p>
        </p:txBody>
      </p:sp>
      <p:sp>
        <p:nvSpPr>
          <p:cNvPr id="3" name="2 Marcador de texto"/>
          <p:cNvSpPr>
            <a:spLocks noGrp="1"/>
          </p:cNvSpPr>
          <p:nvPr>
            <p:ph type="body" idx="1"/>
          </p:nvPr>
        </p:nvSpPr>
        <p:spPr>
          <a:xfrm>
            <a:off x="0" y="1484784"/>
            <a:ext cx="4497388" cy="648071"/>
          </a:xfrm>
        </p:spPr>
        <p:txBody>
          <a:bodyPr>
            <a:normAutofit fontScale="25000" lnSpcReduction="20000"/>
          </a:bodyPr>
          <a:lstStyle/>
          <a:p>
            <a:endParaRPr lang="es-NI" dirty="0"/>
          </a:p>
          <a:p>
            <a:endParaRPr lang="es-NI" dirty="0"/>
          </a:p>
          <a:p>
            <a:pPr algn="ctr"/>
            <a:r>
              <a:rPr lang="es-NI" sz="9600" dirty="0"/>
              <a:t>EL APOSTOL PEDRO</a:t>
            </a:r>
          </a:p>
          <a:p>
            <a:endParaRPr lang="es-NI" dirty="0"/>
          </a:p>
        </p:txBody>
      </p:sp>
      <p:sp>
        <p:nvSpPr>
          <p:cNvPr id="4" name="3 Marcador de contenido"/>
          <p:cNvSpPr>
            <a:spLocks noGrp="1"/>
          </p:cNvSpPr>
          <p:nvPr>
            <p:ph sz="half" idx="2"/>
          </p:nvPr>
        </p:nvSpPr>
        <p:spPr>
          <a:xfrm>
            <a:off x="0" y="2852935"/>
            <a:ext cx="4497388" cy="3456385"/>
          </a:xfrm>
        </p:spPr>
        <p:txBody>
          <a:bodyPr>
            <a:normAutofit fontScale="92500" lnSpcReduction="20000"/>
          </a:bodyPr>
          <a:lstStyle/>
          <a:p>
            <a:pPr algn="just"/>
            <a:r>
              <a:rPr lang="es-NI" dirty="0"/>
              <a:t>El apóstol Pedro reprendido delante de todos. Galatas.2:14.</a:t>
            </a:r>
          </a:p>
          <a:p>
            <a:endParaRPr lang="es-NI" dirty="0"/>
          </a:p>
          <a:p>
            <a:endParaRPr lang="es-NI" dirty="0"/>
          </a:p>
          <a:p>
            <a:pPr algn="just"/>
            <a:r>
              <a:rPr lang="es-NI" dirty="0"/>
              <a:t>Pero cuando vi que no andaban rectamente conforme a la verdad del evangelio, </a:t>
            </a:r>
            <a:r>
              <a:rPr lang="es-NI" b="1" u="sng" dirty="0">
                <a:solidFill>
                  <a:srgbClr val="FF0000"/>
                </a:solidFill>
              </a:rPr>
              <a:t>dije a Pedro delante de todos:</a:t>
            </a:r>
            <a:r>
              <a:rPr lang="es-NI" dirty="0"/>
              <a:t> Si tú, siendo judío, vives como los gentiles y no como judío, ¿por qué obligas a los gentiles a judaizar?</a:t>
            </a:r>
          </a:p>
          <a:p>
            <a:pPr algn="ctr"/>
            <a:endParaRPr lang="es-NI" dirty="0"/>
          </a:p>
        </p:txBody>
      </p:sp>
      <p:sp>
        <p:nvSpPr>
          <p:cNvPr id="5" name="4 Marcador de texto"/>
          <p:cNvSpPr>
            <a:spLocks noGrp="1"/>
          </p:cNvSpPr>
          <p:nvPr>
            <p:ph type="body" sz="quarter" idx="3"/>
          </p:nvPr>
        </p:nvSpPr>
        <p:spPr>
          <a:xfrm>
            <a:off x="4645025" y="1535113"/>
            <a:ext cx="4498975" cy="639762"/>
          </a:xfrm>
        </p:spPr>
        <p:txBody>
          <a:bodyPr>
            <a:normAutofit fontScale="25000" lnSpcReduction="20000"/>
          </a:bodyPr>
          <a:lstStyle/>
          <a:p>
            <a:endParaRPr lang="es-NI" dirty="0"/>
          </a:p>
          <a:p>
            <a:endParaRPr lang="es-NI" dirty="0"/>
          </a:p>
          <a:p>
            <a:pPr algn="ctr"/>
            <a:r>
              <a:rPr lang="es-NI" sz="9600" dirty="0"/>
              <a:t>EL APOSTOL PABLO</a:t>
            </a:r>
          </a:p>
          <a:p>
            <a:endParaRPr lang="es-NI" dirty="0"/>
          </a:p>
        </p:txBody>
      </p:sp>
      <p:sp>
        <p:nvSpPr>
          <p:cNvPr id="6" name="5 Marcador de contenido"/>
          <p:cNvSpPr>
            <a:spLocks noGrp="1"/>
          </p:cNvSpPr>
          <p:nvPr>
            <p:ph sz="quarter" idx="4"/>
          </p:nvPr>
        </p:nvSpPr>
        <p:spPr>
          <a:xfrm>
            <a:off x="4645025" y="2852937"/>
            <a:ext cx="4498975" cy="3273226"/>
          </a:xfrm>
        </p:spPr>
        <p:txBody>
          <a:bodyPr>
            <a:normAutofit fontScale="92500" lnSpcReduction="20000"/>
          </a:bodyPr>
          <a:lstStyle/>
          <a:p>
            <a:pPr algn="just"/>
            <a:r>
              <a:rPr lang="es-NI" dirty="0"/>
              <a:t>El apóstol Pablo reprendiendo delante de todos. Galatas.2:14.</a:t>
            </a:r>
          </a:p>
          <a:p>
            <a:endParaRPr lang="es-NI" dirty="0"/>
          </a:p>
          <a:p>
            <a:endParaRPr lang="es-NI" dirty="0"/>
          </a:p>
          <a:p>
            <a:pPr algn="just"/>
            <a:r>
              <a:rPr lang="es-NI" dirty="0"/>
              <a:t>Pero cuando vi que no andaban rectamente conforme a la verdad del evangelio, dije a Pedro delante de todos: Si tú, siendo judío, vives como los gentiles y no como judío, ¿por qué obligas a los gentiles a judaizar?</a:t>
            </a:r>
          </a:p>
          <a:p>
            <a:endParaRPr lang="es-NI" dirty="0"/>
          </a:p>
        </p:txBody>
      </p:sp>
      <p:sp>
        <p:nvSpPr>
          <p:cNvPr id="7" name="6 Flecha abajo"/>
          <p:cNvSpPr/>
          <p:nvPr/>
        </p:nvSpPr>
        <p:spPr>
          <a:xfrm>
            <a:off x="1763688" y="2348880"/>
            <a:ext cx="720080"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8" name="7 Flecha abajo"/>
          <p:cNvSpPr/>
          <p:nvPr/>
        </p:nvSpPr>
        <p:spPr>
          <a:xfrm>
            <a:off x="6444208" y="2204864"/>
            <a:ext cx="64807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9" name="8 Flecha abajo"/>
          <p:cNvSpPr/>
          <p:nvPr/>
        </p:nvSpPr>
        <p:spPr>
          <a:xfrm>
            <a:off x="1907704" y="3573016"/>
            <a:ext cx="720080"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0" name="9 Flecha abajo"/>
          <p:cNvSpPr/>
          <p:nvPr/>
        </p:nvSpPr>
        <p:spPr>
          <a:xfrm>
            <a:off x="6516216" y="3573016"/>
            <a:ext cx="648072"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1" name="10 Rectángulo"/>
          <p:cNvSpPr/>
          <p:nvPr/>
        </p:nvSpPr>
        <p:spPr>
          <a:xfrm>
            <a:off x="0" y="6165304"/>
            <a:ext cx="9144000" cy="6926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000" b="1" dirty="0"/>
              <a:t>EL APOSTOL PEDRO REPRENDIDO DELANTE DE TODOS, EL APOSTOL PABLO REPRENDIENDO PUBLICAMENTE.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diamond(in)">
                                      <p:cBhvr>
                                        <p:cTn id="32" dur="20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diamond(in)">
                                      <p:cBhvr>
                                        <p:cTn id="37" dur="2000"/>
                                        <p:tgtEl>
                                          <p:spTgt spid="5">
                                            <p:txEl>
                                              <p:pRg st="2" end="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amond(in)">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Effect transition="in" filter="diamond(in)">
                                      <p:cBhvr>
                                        <p:cTn id="47" dur="2000"/>
                                        <p:tgtEl>
                                          <p:spTgt spid="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diamond(in)">
                                      <p:cBhvr>
                                        <p:cTn id="52" dur="20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6">
                                            <p:txEl>
                                              <p:pRg st="3" end="3"/>
                                            </p:txEl>
                                          </p:spTgt>
                                        </p:tgtEl>
                                        <p:attrNameLst>
                                          <p:attrName>style.visibility</p:attrName>
                                        </p:attrNameLst>
                                      </p:cBhvr>
                                      <p:to>
                                        <p:strVal val="visible"/>
                                      </p:to>
                                    </p:set>
                                    <p:animEffect transition="in" filter="diamond(in)">
                                      <p:cBhvr>
                                        <p:cTn id="57" dur="2000"/>
                                        <p:tgtEl>
                                          <p:spTgt spid="6">
                                            <p:txEl>
                                              <p:pRg st="3" end="3"/>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diamond(in)">
                                      <p:cBhvr>
                                        <p:cTn id="62" dur="20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mph" presetSubtype="0" fill="hold" grpId="1" nodeType="clickEffect">
                                  <p:stCondLst>
                                    <p:cond delay="0"/>
                                  </p:stCondLst>
                                  <p:childTnLst>
                                    <p:animRot by="21600000">
                                      <p:cBhvr>
                                        <p:cTn id="66" dur="2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0" grpId="0" animBg="1"/>
      <p:bldP spid="11" grpId="0" animBg="1"/>
      <p:bldP spid="11"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3999" cy="6858000"/>
          </a:xfrm>
          <a:prstGeom prst="rect">
            <a:avLst/>
          </a:prstGeom>
          <a:noFill/>
        </p:spPr>
      </p:pic>
      <p:sp>
        <p:nvSpPr>
          <p:cNvPr id="2" name="1 Título"/>
          <p:cNvSpPr>
            <a:spLocks noGrp="1"/>
          </p:cNvSpPr>
          <p:nvPr>
            <p:ph type="title"/>
          </p:nvPr>
        </p:nvSpPr>
        <p:spPr>
          <a:xfrm>
            <a:off x="0" y="0"/>
            <a:ext cx="9144000" cy="1124744"/>
          </a:xfrm>
        </p:spPr>
        <p:txBody>
          <a:bodyPr>
            <a:normAutofit fontScale="90000"/>
          </a:bodyPr>
          <a:lstStyle/>
          <a:p>
            <a:r>
              <a:rPr lang="es-NI" b="1" dirty="0"/>
              <a:t>EL APOSTOL PEDRO Y EL APOSTOL PABLO.</a:t>
            </a:r>
            <a:endParaRPr lang="es-NI" dirty="0"/>
          </a:p>
        </p:txBody>
      </p:sp>
      <p:sp>
        <p:nvSpPr>
          <p:cNvPr id="3" name="2 Marcador de texto"/>
          <p:cNvSpPr>
            <a:spLocks noGrp="1"/>
          </p:cNvSpPr>
          <p:nvPr>
            <p:ph type="body" idx="1"/>
          </p:nvPr>
        </p:nvSpPr>
        <p:spPr>
          <a:xfrm>
            <a:off x="0" y="1535113"/>
            <a:ext cx="4497388" cy="639762"/>
          </a:xfrm>
        </p:spPr>
        <p:txBody>
          <a:bodyPr>
            <a:normAutofit fontScale="25000" lnSpcReduction="20000"/>
          </a:bodyPr>
          <a:lstStyle/>
          <a:p>
            <a:endParaRPr lang="es-NI" dirty="0"/>
          </a:p>
          <a:p>
            <a:endParaRPr lang="es-NI" dirty="0"/>
          </a:p>
          <a:p>
            <a:pPr algn="ctr"/>
            <a:r>
              <a:rPr lang="es-NI" sz="9600" dirty="0"/>
              <a:t>EL APOSTOL PEDRO</a:t>
            </a:r>
          </a:p>
          <a:p>
            <a:endParaRPr lang="es-NI" dirty="0"/>
          </a:p>
        </p:txBody>
      </p:sp>
      <p:sp>
        <p:nvSpPr>
          <p:cNvPr id="4" name="3 Marcador de contenido"/>
          <p:cNvSpPr>
            <a:spLocks noGrp="1"/>
          </p:cNvSpPr>
          <p:nvPr>
            <p:ph sz="half" idx="2"/>
          </p:nvPr>
        </p:nvSpPr>
        <p:spPr>
          <a:xfrm>
            <a:off x="0" y="2708920"/>
            <a:ext cx="4497388" cy="3417243"/>
          </a:xfrm>
        </p:spPr>
        <p:txBody>
          <a:bodyPr/>
          <a:lstStyle/>
          <a:p>
            <a:pPr algn="just"/>
            <a:r>
              <a:rPr lang="es-NI" dirty="0"/>
              <a:t>El apóstol Pedro nunca estuvo en Roma.  No tenemos registro ni bíblico, ni por historia que El Apóstol Pedro halla llegado a visitar Roma.</a:t>
            </a:r>
          </a:p>
          <a:p>
            <a:pPr algn="just"/>
            <a:r>
              <a:rPr lang="es-NI" dirty="0"/>
              <a:t>El apóstol Pedro no recibió adoración. Hechos.10:25-26.</a:t>
            </a:r>
          </a:p>
          <a:p>
            <a:pPr algn="just"/>
            <a:endParaRPr lang="es-NI" dirty="0"/>
          </a:p>
        </p:txBody>
      </p:sp>
      <p:sp>
        <p:nvSpPr>
          <p:cNvPr id="5" name="4 Marcador de texto"/>
          <p:cNvSpPr>
            <a:spLocks noGrp="1"/>
          </p:cNvSpPr>
          <p:nvPr>
            <p:ph type="body" sz="quarter" idx="3"/>
          </p:nvPr>
        </p:nvSpPr>
        <p:spPr>
          <a:xfrm>
            <a:off x="4645025" y="1535113"/>
            <a:ext cx="4498975" cy="639762"/>
          </a:xfrm>
        </p:spPr>
        <p:txBody>
          <a:bodyPr>
            <a:normAutofit fontScale="25000" lnSpcReduction="20000"/>
          </a:bodyPr>
          <a:lstStyle/>
          <a:p>
            <a:endParaRPr lang="es-NI" dirty="0"/>
          </a:p>
          <a:p>
            <a:endParaRPr lang="es-NI" dirty="0"/>
          </a:p>
          <a:p>
            <a:pPr algn="ctr"/>
            <a:r>
              <a:rPr lang="es-NI" sz="9600" dirty="0"/>
              <a:t>EL APOSTOL PABLO</a:t>
            </a:r>
          </a:p>
          <a:p>
            <a:endParaRPr lang="es-NI" dirty="0"/>
          </a:p>
        </p:txBody>
      </p:sp>
      <p:sp>
        <p:nvSpPr>
          <p:cNvPr id="6" name="5 Marcador de contenido"/>
          <p:cNvSpPr>
            <a:spLocks noGrp="1"/>
          </p:cNvSpPr>
          <p:nvPr>
            <p:ph sz="quarter" idx="4"/>
          </p:nvPr>
        </p:nvSpPr>
        <p:spPr>
          <a:xfrm>
            <a:off x="4645025" y="2708919"/>
            <a:ext cx="4498975" cy="3417243"/>
          </a:xfrm>
        </p:spPr>
        <p:txBody>
          <a:bodyPr>
            <a:normAutofit lnSpcReduction="10000"/>
          </a:bodyPr>
          <a:lstStyle/>
          <a:p>
            <a:pPr algn="just"/>
            <a:r>
              <a:rPr lang="es-NI" dirty="0"/>
              <a:t>El apóstol Pablo si visito Roma. Hechos.28:16.</a:t>
            </a:r>
          </a:p>
          <a:p>
            <a:pPr algn="just"/>
            <a:endParaRPr lang="es-NI" dirty="0"/>
          </a:p>
          <a:p>
            <a:pPr algn="just"/>
            <a:endParaRPr lang="es-NI" dirty="0"/>
          </a:p>
          <a:p>
            <a:pPr algn="just"/>
            <a:r>
              <a:rPr lang="es-NI" dirty="0"/>
              <a:t>Cuando llegamos a Roma, el centurión entregó los presos al prefecto militar, pero a Pablo se le permitió vivir aparte, con un soldado que le custodiase.</a:t>
            </a:r>
          </a:p>
          <a:p>
            <a:pPr algn="ctr"/>
            <a:endParaRPr lang="es-NI" dirty="0"/>
          </a:p>
        </p:txBody>
      </p:sp>
      <p:sp>
        <p:nvSpPr>
          <p:cNvPr id="7" name="6 Flecha abajo"/>
          <p:cNvSpPr/>
          <p:nvPr/>
        </p:nvSpPr>
        <p:spPr>
          <a:xfrm>
            <a:off x="1763688" y="2132856"/>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8" name="7 Flecha abajo"/>
          <p:cNvSpPr/>
          <p:nvPr/>
        </p:nvSpPr>
        <p:spPr>
          <a:xfrm>
            <a:off x="6588224" y="2132856"/>
            <a:ext cx="64807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9" name="8 Flecha abajo"/>
          <p:cNvSpPr/>
          <p:nvPr/>
        </p:nvSpPr>
        <p:spPr>
          <a:xfrm>
            <a:off x="6372200" y="3645024"/>
            <a:ext cx="576064"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0" name="9 Rectángulo"/>
          <p:cNvSpPr/>
          <p:nvPr/>
        </p:nvSpPr>
        <p:spPr>
          <a:xfrm>
            <a:off x="0" y="6093296"/>
            <a:ext cx="9144000" cy="7647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000" b="1" dirty="0"/>
              <a:t>EL APOSTOL PEDRO NUNCA VISITO ROMA, EL APOSTOL PABLO SI VISITO ROMA.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diamond(in)">
                                      <p:cBhvr>
                                        <p:cTn id="27" dur="20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diamond(in)">
                                      <p:cBhvr>
                                        <p:cTn id="32" dur="20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diamond(in)">
                                      <p:cBhvr>
                                        <p:cTn id="37" dur="20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diamond(in)">
                                      <p:cBhvr>
                                        <p:cTn id="42" dur="20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diamond(in)">
                                      <p:cBhvr>
                                        <p:cTn id="47" dur="20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6">
                                            <p:txEl>
                                              <p:pRg st="3" end="3"/>
                                            </p:txEl>
                                          </p:spTgt>
                                        </p:tgtEl>
                                        <p:attrNameLst>
                                          <p:attrName>style.visibility</p:attrName>
                                        </p:attrNameLst>
                                      </p:cBhvr>
                                      <p:to>
                                        <p:strVal val="visible"/>
                                      </p:to>
                                    </p:set>
                                    <p:animEffect transition="in" filter="diamond(in)">
                                      <p:cBhvr>
                                        <p:cTn id="52" dur="2000"/>
                                        <p:tgtEl>
                                          <p:spTgt spid="6">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diamond(in)">
                                      <p:cBhvr>
                                        <p:cTn id="57" dur="20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mph" presetSubtype="0" fill="hold" grpId="1" nodeType="clickEffect">
                                  <p:stCondLst>
                                    <p:cond delay="0"/>
                                  </p:stCondLst>
                                  <p:childTnLst>
                                    <p:animRot by="21600000">
                                      <p:cBhvr>
                                        <p:cTn id="61" dur="2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0" grpId="0" animBg="1"/>
      <p:bldP spid="10"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7999"/>
          </a:xfrm>
          <a:prstGeom prst="rect">
            <a:avLst/>
          </a:prstGeom>
          <a:noFill/>
        </p:spPr>
      </p:pic>
      <p:sp>
        <p:nvSpPr>
          <p:cNvPr id="7" name="6 Título"/>
          <p:cNvSpPr>
            <a:spLocks noGrp="1"/>
          </p:cNvSpPr>
          <p:nvPr>
            <p:ph type="title"/>
          </p:nvPr>
        </p:nvSpPr>
        <p:spPr>
          <a:xfrm>
            <a:off x="0" y="0"/>
            <a:ext cx="9144000" cy="980728"/>
          </a:xfrm>
          <a:solidFill>
            <a:srgbClr val="00B0F0"/>
          </a:solidFill>
        </p:spPr>
        <p:txBody>
          <a:bodyPr/>
          <a:lstStyle/>
          <a:p>
            <a:r>
              <a:rPr lang="es-NI" dirty="0"/>
              <a:t>CONCLUSIÓN:</a:t>
            </a:r>
          </a:p>
        </p:txBody>
      </p:sp>
      <p:sp>
        <p:nvSpPr>
          <p:cNvPr id="8" name="7 Marcador de contenido"/>
          <p:cNvSpPr>
            <a:spLocks noGrp="1"/>
          </p:cNvSpPr>
          <p:nvPr>
            <p:ph idx="1"/>
          </p:nvPr>
        </p:nvSpPr>
        <p:spPr>
          <a:xfrm>
            <a:off x="0" y="1052736"/>
            <a:ext cx="9144000" cy="5805264"/>
          </a:xfrm>
        </p:spPr>
        <p:txBody>
          <a:bodyPr>
            <a:normAutofit/>
          </a:bodyPr>
          <a:lstStyle/>
          <a:p>
            <a:r>
              <a:rPr lang="es-NI" dirty="0"/>
              <a:t>Ya vimos que el apóstol Pedro nunca puedo hacer sido el primer papa como dicen los católicos.</a:t>
            </a:r>
          </a:p>
          <a:p>
            <a:r>
              <a:rPr lang="es-NI" dirty="0"/>
              <a:t>¿Por qué?</a:t>
            </a:r>
          </a:p>
          <a:p>
            <a:r>
              <a:rPr lang="es-NI" dirty="0"/>
              <a:t>Tuvo esposa.</a:t>
            </a:r>
          </a:p>
          <a:p>
            <a:r>
              <a:rPr lang="es-NI" dirty="0"/>
              <a:t>Tuvo hijos.</a:t>
            </a:r>
          </a:p>
          <a:p>
            <a:r>
              <a:rPr lang="es-NI" dirty="0"/>
              <a:t>Fallo.</a:t>
            </a:r>
          </a:p>
          <a:p>
            <a:r>
              <a:rPr lang="es-NI" dirty="0"/>
              <a:t>Fue reprendido. </a:t>
            </a:r>
          </a:p>
          <a:p>
            <a:r>
              <a:rPr lang="es-NI" dirty="0"/>
              <a:t>Nunca visito la ciudad de Roma.</a:t>
            </a:r>
          </a:p>
          <a:p>
            <a:r>
              <a:rPr lang="es-NI" dirty="0"/>
              <a:t>Nunca recibió adoración.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diamond(in)">
                                      <p:cBhvr>
                                        <p:cTn id="12" dur="20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diamond(in)">
                                      <p:cBhvr>
                                        <p:cTn id="17" dur="20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diamond(in)">
                                      <p:cBhvr>
                                        <p:cTn id="22" dur="20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diamond(in)">
                                      <p:cBhvr>
                                        <p:cTn id="27" dur="20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diamond(in)">
                                      <p:cBhvr>
                                        <p:cTn id="32" dur="20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diamond(in)">
                                      <p:cBhvr>
                                        <p:cTn id="37" dur="20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8">
                                            <p:txEl>
                                              <p:pRg st="6" end="6"/>
                                            </p:txEl>
                                          </p:spTgt>
                                        </p:tgtEl>
                                        <p:attrNameLst>
                                          <p:attrName>style.visibility</p:attrName>
                                        </p:attrNameLst>
                                      </p:cBhvr>
                                      <p:to>
                                        <p:strVal val="visible"/>
                                      </p:to>
                                    </p:set>
                                    <p:animEffect transition="in" filter="diamond(in)">
                                      <p:cBhvr>
                                        <p:cTn id="42" dur="2000"/>
                                        <p:tgtEl>
                                          <p:spTgt spid="8">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8">
                                            <p:txEl>
                                              <p:pRg st="7" end="7"/>
                                            </p:txEl>
                                          </p:spTgt>
                                        </p:tgtEl>
                                        <p:attrNameLst>
                                          <p:attrName>style.visibility</p:attrName>
                                        </p:attrNameLst>
                                      </p:cBhvr>
                                      <p:to>
                                        <p:strVal val="visible"/>
                                      </p:to>
                                    </p:set>
                                    <p:animEffect transition="in" filter="diamond(in)">
                                      <p:cBhvr>
                                        <p:cTn id="47" dur="20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7999"/>
          </a:xfrm>
          <a:prstGeom prst="rect">
            <a:avLst/>
          </a:prstGeom>
          <a:noFill/>
        </p:spPr>
      </p:pic>
      <p:pic>
        <p:nvPicPr>
          <p:cNvPr id="1026" name="Picture 2" descr="C:\Users\MARIO MORENO\Desktop\Señales\jdv1220814919z.gif"/>
          <p:cNvPicPr>
            <a:picLocks noGrp="1" noChangeAspect="1" noChangeArrowheads="1" noCrop="1"/>
          </p:cNvPicPr>
          <p:nvPr>
            <p:ph idx="1"/>
          </p:nvPr>
        </p:nvPicPr>
        <p:blipFill>
          <a:blip r:embed="rId3" cstate="print"/>
          <a:srcRect/>
          <a:stretch>
            <a:fillRect/>
          </a:stretch>
        </p:blipFill>
        <p:spPr bwMode="auto">
          <a:xfrm>
            <a:off x="0" y="1"/>
            <a:ext cx="9144000" cy="5733254"/>
          </a:xfrm>
          <a:prstGeom prst="rect">
            <a:avLst/>
          </a:prstGeom>
          <a:noFill/>
        </p:spPr>
      </p:pic>
      <p:sp>
        <p:nvSpPr>
          <p:cNvPr id="5" name="4 Rectángulo"/>
          <p:cNvSpPr/>
          <p:nvPr/>
        </p:nvSpPr>
        <p:spPr>
          <a:xfrm>
            <a:off x="0" y="5733256"/>
            <a:ext cx="9144000" cy="11247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5400" b="1" dirty="0"/>
              <a:t>DIOS NOS BENDIGA A TODOS.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set>
                                      <p:cBhvr>
                                        <p:cTn id="7" dur="455" fill="hold">
                                          <p:stCondLst>
                                            <p:cond delay="0"/>
                                          </p:stCondLst>
                                        </p:cTn>
                                        <p:tgtEl>
                                          <p:spTgt spid="5"/>
                                        </p:tgtEl>
                                        <p:attrNameLst>
                                          <p:attrName>style.rotation</p:attrName>
                                        </p:attrNameLst>
                                      </p:cBhvr>
                                      <p:to>
                                        <p:strVal val="-45.0"/>
                                      </p:to>
                                    </p:set>
                                    <p:anim calcmode="lin" valueType="num">
                                      <p:cBhvr>
                                        <p:cTn id="8" dur="455" fill="hold">
                                          <p:stCondLst>
                                            <p:cond delay="455"/>
                                          </p:stCondLst>
                                        </p:cTn>
                                        <p:tgtEl>
                                          <p:spTgt spid="5"/>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5"/>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5"/>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5"/>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3" name="2 Marcador de contenido"/>
          <p:cNvSpPr>
            <a:spLocks noGrp="1"/>
          </p:cNvSpPr>
          <p:nvPr>
            <p:ph idx="1"/>
          </p:nvPr>
        </p:nvSpPr>
        <p:spPr>
          <a:xfrm>
            <a:off x="0" y="0"/>
            <a:ext cx="9144000" cy="6858000"/>
          </a:xfrm>
        </p:spPr>
        <p:txBody>
          <a:bodyPr>
            <a:normAutofit lnSpcReduction="10000"/>
          </a:bodyPr>
          <a:lstStyle/>
          <a:p>
            <a:pPr algn="just"/>
            <a:r>
              <a:rPr lang="es-NI" dirty="0"/>
              <a:t>Veremos la diferencia entre el apóstol Pedro y el apóstol Pablo.</a:t>
            </a:r>
          </a:p>
          <a:p>
            <a:pPr algn="just"/>
            <a:r>
              <a:rPr lang="es-NI" dirty="0"/>
              <a:t>Pedro no fue el primer Papa que los católicos quisieran.</a:t>
            </a:r>
          </a:p>
          <a:p>
            <a:pPr algn="just"/>
            <a:r>
              <a:rPr lang="es-NI" dirty="0"/>
              <a:t>Debemos siempre examinar las escrituras como los hermanos de Berreas lo hicieron. Hechos.17:11.</a:t>
            </a:r>
          </a:p>
          <a:p>
            <a:pPr algn="just"/>
            <a:r>
              <a:rPr lang="es-NI" dirty="0"/>
              <a:t>“Y éstos eran más nobles que los que estaban en Tesalónica, pues recibieron la palabra con toda solicitud, escudriñando cada día las Escrituras para ver si estas cosas eran así”.</a:t>
            </a:r>
          </a:p>
          <a:p>
            <a:pPr algn="just"/>
            <a:r>
              <a:rPr lang="es-NI" dirty="0"/>
              <a:t>Tenemos que escudriñar las escrituras. Juan.5:39.</a:t>
            </a:r>
          </a:p>
          <a:p>
            <a:pPr algn="just"/>
            <a:r>
              <a:rPr lang="es-NI" dirty="0"/>
              <a:t>“Escudriñad las Escrituras; porque a vosotros os parece que en ellas tenéis la vida eterna; y ellas son las que dan testimonio de mí;</a:t>
            </a:r>
          </a:p>
          <a:p>
            <a:endParaRPr lang="es-NI"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3" name="2 Marcador de contenido"/>
          <p:cNvSpPr>
            <a:spLocks noGrp="1"/>
          </p:cNvSpPr>
          <p:nvPr>
            <p:ph idx="1"/>
          </p:nvPr>
        </p:nvSpPr>
        <p:spPr>
          <a:xfrm>
            <a:off x="0" y="0"/>
            <a:ext cx="9144000" cy="6858000"/>
          </a:xfrm>
        </p:spPr>
        <p:txBody>
          <a:bodyPr>
            <a:normAutofit lnSpcReduction="10000"/>
          </a:bodyPr>
          <a:lstStyle/>
          <a:p>
            <a:pPr algn="just"/>
            <a:r>
              <a:rPr lang="es-NI" dirty="0"/>
              <a:t>Los católicos basan su enseñanza en lo que Jesús dice en Mateo.16:18-19.</a:t>
            </a:r>
          </a:p>
          <a:p>
            <a:pPr algn="just"/>
            <a:r>
              <a:rPr lang="es-NI" dirty="0"/>
              <a:t> 18 Y yo también te digo, que tú eres Pedro, y sobre esta roca edificaré mi iglesia; y las puertas del Hades no prevalecerán contra ella. </a:t>
            </a:r>
          </a:p>
          <a:p>
            <a:pPr algn="just"/>
            <a:r>
              <a:rPr lang="es-NI" dirty="0"/>
              <a:t>19 Y a ti te daré las llaves del reino de los cielos; y todo lo que atares en la tierra será atado en los cielos; y todo lo que desatares en la tierra será desatado en los cielos.</a:t>
            </a:r>
          </a:p>
          <a:p>
            <a:pPr algn="just"/>
            <a:r>
              <a:rPr lang="es-NI" dirty="0"/>
              <a:t>Los Católicos fallan en decir que Pedro es el primer Papa basado en este texto mal interpretando.</a:t>
            </a:r>
          </a:p>
          <a:p>
            <a:pPr algn="just"/>
            <a:r>
              <a:rPr lang="es-NI" dirty="0"/>
              <a:t>Según ellos Pedro es la roca, pero no es cierto. La roca es Cristo, la iglesia esta basada en la roca que es Cristo y no Pedro.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3" name="2 Marcador de contenido"/>
          <p:cNvSpPr>
            <a:spLocks noGrp="1"/>
          </p:cNvSpPr>
          <p:nvPr>
            <p:ph idx="1"/>
          </p:nvPr>
        </p:nvSpPr>
        <p:spPr>
          <a:xfrm>
            <a:off x="0" y="0"/>
            <a:ext cx="9144000" cy="6237312"/>
          </a:xfrm>
        </p:spPr>
        <p:txBody>
          <a:bodyPr>
            <a:normAutofit fontScale="92500" lnSpcReduction="10000"/>
          </a:bodyPr>
          <a:lstStyle/>
          <a:p>
            <a:pPr algn="just"/>
            <a:r>
              <a:rPr lang="es-NI" dirty="0"/>
              <a:t>Efesios.2:20.</a:t>
            </a:r>
          </a:p>
          <a:p>
            <a:pPr algn="just"/>
            <a:r>
              <a:rPr lang="es-NI" dirty="0"/>
              <a:t>Edificados sobre el fundamento de los apóstoles y profetas, siendo la principal piedra del ángulo Jesucristo mismo.</a:t>
            </a:r>
          </a:p>
          <a:p>
            <a:pPr algn="just"/>
            <a:r>
              <a:rPr lang="es-NI" dirty="0"/>
              <a:t>I Corintios.3:11.</a:t>
            </a:r>
          </a:p>
          <a:p>
            <a:pPr algn="just"/>
            <a:r>
              <a:rPr lang="es-NI" dirty="0"/>
              <a:t>Porque nadie puede poner otro fundamento que el que está puesto, el cual es Jesucristo.</a:t>
            </a:r>
          </a:p>
          <a:p>
            <a:pPr algn="just"/>
            <a:r>
              <a:rPr lang="es-NI" dirty="0"/>
              <a:t>Es Cristo la piedra donde fue fundada la iglesia no Pedro.</a:t>
            </a:r>
          </a:p>
          <a:p>
            <a:pPr algn="just"/>
            <a:r>
              <a:rPr lang="es-NI" dirty="0"/>
              <a:t>Ellos Fallan en interpretar  lo que Jesús le dijo a Pedro sobre las llaves. Las llaves representan autoridad, y Jesús le dio la autoridad a Pedro de abrir las puertas del reino la iglesia, y fue lo que Pedro hizo en Hechos.1:14.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amond(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diamond(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7999"/>
          </a:xfrm>
          <a:prstGeom prst="rect">
            <a:avLst/>
          </a:prstGeom>
          <a:noFill/>
        </p:spPr>
      </p:pic>
      <p:sp>
        <p:nvSpPr>
          <p:cNvPr id="3" name="2 Marcador de contenido"/>
          <p:cNvSpPr>
            <a:spLocks noGrp="1"/>
          </p:cNvSpPr>
          <p:nvPr>
            <p:ph idx="1"/>
          </p:nvPr>
        </p:nvSpPr>
        <p:spPr>
          <a:xfrm>
            <a:off x="0" y="0"/>
            <a:ext cx="6660232" cy="6858000"/>
          </a:xfrm>
        </p:spPr>
        <p:txBody>
          <a:bodyPr/>
          <a:lstStyle/>
          <a:p>
            <a:pPr algn="just"/>
            <a:r>
              <a:rPr lang="es-NI" dirty="0"/>
              <a:t>Entonces Pedro, poniéndose en pie con los once, alzó la voz y les habló diciendo: Varones judíos, y todos los que habitáis en Jerusalén, esto os sea notorio, y oíd mis palabras.</a:t>
            </a:r>
          </a:p>
          <a:p>
            <a:pPr algn="just"/>
            <a:r>
              <a:rPr lang="es-NI" dirty="0"/>
              <a:t>Pedro abrió las puertas de la iglesia el reino. Colosenses.1:13. Cuando predico el primer sermón de la iglesia.</a:t>
            </a:r>
          </a:p>
          <a:p>
            <a:pPr algn="just"/>
            <a:r>
              <a:rPr lang="es-NI" dirty="0"/>
              <a:t>Explicando lo de las llaves y del reino pasaremos a la diferencia entre el apóstol Pedro y el apóstol pablo.</a:t>
            </a:r>
          </a:p>
        </p:txBody>
      </p:sp>
      <p:pic>
        <p:nvPicPr>
          <p:cNvPr id="1026" name="Picture 2" descr="C:\Users\MARIO MORENO\Desktop\220px-Llave_bronce.jpg"/>
          <p:cNvPicPr>
            <a:picLocks noChangeAspect="1" noChangeArrowheads="1"/>
          </p:cNvPicPr>
          <p:nvPr/>
        </p:nvPicPr>
        <p:blipFill>
          <a:blip r:embed="rId3" cstate="print"/>
          <a:srcRect/>
          <a:stretch>
            <a:fillRect/>
          </a:stretch>
        </p:blipFill>
        <p:spPr bwMode="auto">
          <a:xfrm>
            <a:off x="6660232" y="0"/>
            <a:ext cx="2483768"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amond(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diamond(in)">
                                      <p:cBhvr>
                                        <p:cTn id="22" dur="2000"/>
                                        <p:tgtEl>
                                          <p:spTgt spid="102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nodeType="clickEffect">
                                  <p:stCondLst>
                                    <p:cond delay="0"/>
                                  </p:stCondLst>
                                  <p:childTnLst>
                                    <p:animRot by="21600000">
                                      <p:cBhvr>
                                        <p:cTn id="26" dur="2000" fill="hold"/>
                                        <p:tgtEl>
                                          <p:spTgt spid="10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8000"/>
          </a:xfrm>
          <a:prstGeom prst="rect">
            <a:avLst/>
          </a:prstGeom>
          <a:noFill/>
        </p:spPr>
      </p:pic>
      <p:sp>
        <p:nvSpPr>
          <p:cNvPr id="4" name="3 Título"/>
          <p:cNvSpPr>
            <a:spLocks noGrp="1"/>
          </p:cNvSpPr>
          <p:nvPr>
            <p:ph type="title"/>
          </p:nvPr>
        </p:nvSpPr>
        <p:spPr>
          <a:xfrm>
            <a:off x="0" y="0"/>
            <a:ext cx="9144000" cy="1196752"/>
          </a:xfrm>
        </p:spPr>
        <p:txBody>
          <a:bodyPr>
            <a:normAutofit fontScale="90000"/>
          </a:bodyPr>
          <a:lstStyle/>
          <a:p>
            <a:r>
              <a:rPr lang="es-NI" b="1" dirty="0"/>
              <a:t>EL APOSTOL PEDRO Y EL APOSTOL PABLO.</a:t>
            </a:r>
          </a:p>
        </p:txBody>
      </p:sp>
      <p:sp>
        <p:nvSpPr>
          <p:cNvPr id="7" name="6 Marcador de texto"/>
          <p:cNvSpPr>
            <a:spLocks noGrp="1"/>
          </p:cNvSpPr>
          <p:nvPr>
            <p:ph type="body" idx="1"/>
          </p:nvPr>
        </p:nvSpPr>
        <p:spPr>
          <a:xfrm>
            <a:off x="0" y="1535113"/>
            <a:ext cx="4497388" cy="639762"/>
          </a:xfrm>
        </p:spPr>
        <p:txBody>
          <a:bodyPr/>
          <a:lstStyle/>
          <a:p>
            <a:pPr algn="ctr"/>
            <a:r>
              <a:rPr lang="es-NI" dirty="0"/>
              <a:t>EL APOSTOL PEDRO</a:t>
            </a:r>
          </a:p>
        </p:txBody>
      </p:sp>
      <p:sp>
        <p:nvSpPr>
          <p:cNvPr id="8" name="7 Marcador de contenido"/>
          <p:cNvSpPr>
            <a:spLocks noGrp="1"/>
          </p:cNvSpPr>
          <p:nvPr>
            <p:ph sz="half" idx="2"/>
          </p:nvPr>
        </p:nvSpPr>
        <p:spPr>
          <a:xfrm>
            <a:off x="0" y="2708919"/>
            <a:ext cx="4497388" cy="3528393"/>
          </a:xfrm>
        </p:spPr>
        <p:txBody>
          <a:bodyPr>
            <a:normAutofit fontScale="85000" lnSpcReduction="10000"/>
          </a:bodyPr>
          <a:lstStyle/>
          <a:p>
            <a:r>
              <a:rPr lang="es-NI" dirty="0"/>
              <a:t>El apóstol Pedro fue casado, tuvo suegra.  Mateo.8:14-15. Y según los católicos el Papa no puede ser casado.</a:t>
            </a:r>
          </a:p>
          <a:p>
            <a:pPr algn="ctr"/>
            <a:endParaRPr lang="es-NI" dirty="0"/>
          </a:p>
          <a:p>
            <a:pPr algn="ctr"/>
            <a:endParaRPr lang="es-NI" dirty="0"/>
          </a:p>
          <a:p>
            <a:pPr algn="ctr"/>
            <a:endParaRPr lang="es-NI" dirty="0"/>
          </a:p>
          <a:p>
            <a:r>
              <a:rPr lang="es-NI" dirty="0"/>
              <a:t>Vino Jesús a casa de Pedro, y vio a la suegra de éste postrada en cama, con fiebre.</a:t>
            </a:r>
          </a:p>
          <a:p>
            <a:r>
              <a:rPr lang="es-NI" dirty="0"/>
              <a:t>Y tocó su mano, y la fiebre la dejó; y ella se levantó, y les servía.</a:t>
            </a:r>
          </a:p>
          <a:p>
            <a:pPr algn="ctr"/>
            <a:endParaRPr lang="es-NI" dirty="0"/>
          </a:p>
        </p:txBody>
      </p:sp>
      <p:sp>
        <p:nvSpPr>
          <p:cNvPr id="9" name="8 Marcador de texto"/>
          <p:cNvSpPr>
            <a:spLocks noGrp="1"/>
          </p:cNvSpPr>
          <p:nvPr>
            <p:ph type="body" sz="quarter" idx="3"/>
          </p:nvPr>
        </p:nvSpPr>
        <p:spPr>
          <a:xfrm>
            <a:off x="4645025" y="1535113"/>
            <a:ext cx="4498975" cy="639762"/>
          </a:xfrm>
        </p:spPr>
        <p:txBody>
          <a:bodyPr/>
          <a:lstStyle/>
          <a:p>
            <a:pPr algn="ctr"/>
            <a:r>
              <a:rPr lang="es-NI" dirty="0"/>
              <a:t>EL APOSTOL PABLO</a:t>
            </a:r>
          </a:p>
        </p:txBody>
      </p:sp>
      <p:sp>
        <p:nvSpPr>
          <p:cNvPr id="10" name="9 Marcador de contenido"/>
          <p:cNvSpPr>
            <a:spLocks noGrp="1"/>
          </p:cNvSpPr>
          <p:nvPr>
            <p:ph sz="quarter" idx="4"/>
          </p:nvPr>
        </p:nvSpPr>
        <p:spPr>
          <a:xfrm>
            <a:off x="4645025" y="2708919"/>
            <a:ext cx="4498975" cy="3528393"/>
          </a:xfrm>
        </p:spPr>
        <p:txBody>
          <a:bodyPr>
            <a:normAutofit fontScale="77500" lnSpcReduction="20000"/>
          </a:bodyPr>
          <a:lstStyle/>
          <a:p>
            <a:pPr algn="just"/>
            <a:r>
              <a:rPr lang="es-NI" dirty="0"/>
              <a:t>Fue soltero, no estuvo casado. I Corintios.7:7-8. </a:t>
            </a:r>
          </a:p>
          <a:p>
            <a:pPr algn="just"/>
            <a:endParaRPr lang="es-NI" dirty="0"/>
          </a:p>
          <a:p>
            <a:pPr algn="just"/>
            <a:endParaRPr lang="es-NI" dirty="0"/>
          </a:p>
          <a:p>
            <a:pPr algn="just"/>
            <a:endParaRPr lang="es-NI" dirty="0"/>
          </a:p>
          <a:p>
            <a:pPr algn="just"/>
            <a:r>
              <a:rPr lang="es-NI" dirty="0"/>
              <a:t>Quisiera más bien que todos los hombres fuesen como yo; pero cada uno tiene su propio don de Dios, uno a la verdad de un modo, y otro de otro. </a:t>
            </a:r>
          </a:p>
          <a:p>
            <a:pPr algn="just"/>
            <a:r>
              <a:rPr lang="es-NI" dirty="0"/>
              <a:t>Digo, pues, a los solteros y a las viudas, que bueno les fuera quedarse como yo</a:t>
            </a:r>
          </a:p>
          <a:p>
            <a:endParaRPr lang="es-NI" dirty="0"/>
          </a:p>
        </p:txBody>
      </p:sp>
      <p:sp>
        <p:nvSpPr>
          <p:cNvPr id="11" name="10 Flecha abajo"/>
          <p:cNvSpPr/>
          <p:nvPr/>
        </p:nvSpPr>
        <p:spPr>
          <a:xfrm>
            <a:off x="1907704" y="2276872"/>
            <a:ext cx="576064"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2" name="11 Flecha abajo"/>
          <p:cNvSpPr/>
          <p:nvPr/>
        </p:nvSpPr>
        <p:spPr>
          <a:xfrm>
            <a:off x="6516216" y="2132856"/>
            <a:ext cx="50405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3" name="12 Flecha abajo"/>
          <p:cNvSpPr/>
          <p:nvPr/>
        </p:nvSpPr>
        <p:spPr>
          <a:xfrm>
            <a:off x="1547664" y="3933056"/>
            <a:ext cx="1008112"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5" name="14 Flecha abajo"/>
          <p:cNvSpPr/>
          <p:nvPr/>
        </p:nvSpPr>
        <p:spPr>
          <a:xfrm>
            <a:off x="6444208" y="3356992"/>
            <a:ext cx="122413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6" name="15 Rectángulo"/>
          <p:cNvSpPr/>
          <p:nvPr/>
        </p:nvSpPr>
        <p:spPr>
          <a:xfrm>
            <a:off x="0" y="6237312"/>
            <a:ext cx="9144000" cy="62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400" b="1" dirty="0"/>
              <a:t>EL APOSTOL PEDRO CASADO EL APOSTOL PABLO SOLTERO.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diamond(in)">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diamond(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diamond(in)">
                                      <p:cBhvr>
                                        <p:cTn id="22" dur="2000"/>
                                        <p:tgtEl>
                                          <p:spTgt spid="8">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diamond(in)">
                                      <p:cBhvr>
                                        <p:cTn id="27" dur="20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diamond(in)">
                                      <p:cBhvr>
                                        <p:cTn id="32" dur="20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diamond(in)">
                                      <p:cBhvr>
                                        <p:cTn id="37" dur="20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9">
                                            <p:txEl>
                                              <p:pRg st="0" end="0"/>
                                            </p:txEl>
                                          </p:spTgt>
                                        </p:tgtEl>
                                        <p:attrNameLst>
                                          <p:attrName>style.visibility</p:attrName>
                                        </p:attrNameLst>
                                      </p:cBhvr>
                                      <p:to>
                                        <p:strVal val="visible"/>
                                      </p:to>
                                    </p:set>
                                    <p:animEffect transition="in" filter="diamond(in)">
                                      <p:cBhvr>
                                        <p:cTn id="42" dur="2000"/>
                                        <p:tgtEl>
                                          <p:spTgt spid="9">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diamond(in)">
                                      <p:cBhvr>
                                        <p:cTn id="47" dur="20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10">
                                            <p:txEl>
                                              <p:pRg st="0" end="0"/>
                                            </p:txEl>
                                          </p:spTgt>
                                        </p:tgtEl>
                                        <p:attrNameLst>
                                          <p:attrName>style.visibility</p:attrName>
                                        </p:attrNameLst>
                                      </p:cBhvr>
                                      <p:to>
                                        <p:strVal val="visible"/>
                                      </p:to>
                                    </p:set>
                                    <p:animEffect transition="in" filter="diamond(in)">
                                      <p:cBhvr>
                                        <p:cTn id="52" dur="2000"/>
                                        <p:tgtEl>
                                          <p:spTgt spid="10">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diamond(in)">
                                      <p:cBhvr>
                                        <p:cTn id="57" dur="20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10">
                                            <p:txEl>
                                              <p:pRg st="4" end="4"/>
                                            </p:txEl>
                                          </p:spTgt>
                                        </p:tgtEl>
                                        <p:attrNameLst>
                                          <p:attrName>style.visibility</p:attrName>
                                        </p:attrNameLst>
                                      </p:cBhvr>
                                      <p:to>
                                        <p:strVal val="visible"/>
                                      </p:to>
                                    </p:set>
                                    <p:animEffect transition="in" filter="diamond(in)">
                                      <p:cBhvr>
                                        <p:cTn id="62" dur="2000"/>
                                        <p:tgtEl>
                                          <p:spTgt spid="10">
                                            <p:txEl>
                                              <p:pRg st="4" end="4"/>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nodeType="clickEffect">
                                  <p:stCondLst>
                                    <p:cond delay="0"/>
                                  </p:stCondLst>
                                  <p:childTnLst>
                                    <p:set>
                                      <p:cBhvr>
                                        <p:cTn id="66" dur="1" fill="hold">
                                          <p:stCondLst>
                                            <p:cond delay="0"/>
                                          </p:stCondLst>
                                        </p:cTn>
                                        <p:tgtEl>
                                          <p:spTgt spid="10">
                                            <p:txEl>
                                              <p:pRg st="5" end="5"/>
                                            </p:txEl>
                                          </p:spTgt>
                                        </p:tgtEl>
                                        <p:attrNameLst>
                                          <p:attrName>style.visibility</p:attrName>
                                        </p:attrNameLst>
                                      </p:cBhvr>
                                      <p:to>
                                        <p:strVal val="visible"/>
                                      </p:to>
                                    </p:set>
                                    <p:animEffect transition="in" filter="diamond(in)">
                                      <p:cBhvr>
                                        <p:cTn id="67" dur="2000"/>
                                        <p:tgtEl>
                                          <p:spTgt spid="10">
                                            <p:txEl>
                                              <p:pRg st="5" end="5"/>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ntr" presetSubtype="16" fill="hold" grpId="0"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diamond(in)">
                                      <p:cBhvr>
                                        <p:cTn id="72" dur="20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8" presetClass="emph" presetSubtype="0" fill="hold" grpId="1" nodeType="clickEffect">
                                  <p:stCondLst>
                                    <p:cond delay="0"/>
                                  </p:stCondLst>
                                  <p:childTnLst>
                                    <p:animRot by="21600000">
                                      <p:cBhvr>
                                        <p:cTn id="76" dur="2000" fill="hold"/>
                                        <p:tgtEl>
                                          <p:spTgt spid="1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animBg="1"/>
      <p:bldP spid="12" grpId="0" animBg="1"/>
      <p:bldP spid="13" grpId="0" animBg="1"/>
      <p:bldP spid="15" grpId="0" animBg="1"/>
      <p:bldP spid="16" grpId="0" animBg="1"/>
      <p:bldP spid="1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7999"/>
          </a:xfrm>
          <a:prstGeom prst="rect">
            <a:avLst/>
          </a:prstGeom>
          <a:noFill/>
        </p:spPr>
      </p:pic>
      <p:sp>
        <p:nvSpPr>
          <p:cNvPr id="2" name="1 Título"/>
          <p:cNvSpPr>
            <a:spLocks noGrp="1"/>
          </p:cNvSpPr>
          <p:nvPr>
            <p:ph type="title"/>
          </p:nvPr>
        </p:nvSpPr>
        <p:spPr>
          <a:xfrm>
            <a:off x="0" y="0"/>
            <a:ext cx="9144000" cy="1268760"/>
          </a:xfrm>
        </p:spPr>
        <p:txBody>
          <a:bodyPr>
            <a:normAutofit fontScale="90000"/>
          </a:bodyPr>
          <a:lstStyle/>
          <a:p>
            <a:r>
              <a:rPr lang="es-NI" b="1" dirty="0"/>
              <a:t>EL APOSTOL PEDRO Y EL APOSTOL PABLO.</a:t>
            </a:r>
            <a:endParaRPr lang="es-NI" dirty="0"/>
          </a:p>
        </p:txBody>
      </p:sp>
      <p:sp>
        <p:nvSpPr>
          <p:cNvPr id="3" name="2 Marcador de texto"/>
          <p:cNvSpPr>
            <a:spLocks noGrp="1"/>
          </p:cNvSpPr>
          <p:nvPr>
            <p:ph type="body" idx="1"/>
          </p:nvPr>
        </p:nvSpPr>
        <p:spPr>
          <a:xfrm>
            <a:off x="0" y="1535113"/>
            <a:ext cx="4497388" cy="639762"/>
          </a:xfrm>
        </p:spPr>
        <p:txBody>
          <a:bodyPr>
            <a:normAutofit fontScale="25000" lnSpcReduction="20000"/>
          </a:bodyPr>
          <a:lstStyle/>
          <a:p>
            <a:endParaRPr lang="es-NI" dirty="0"/>
          </a:p>
          <a:p>
            <a:endParaRPr lang="es-NI" dirty="0"/>
          </a:p>
          <a:p>
            <a:pPr algn="ctr"/>
            <a:r>
              <a:rPr lang="es-NI" sz="9600" dirty="0"/>
              <a:t>EL APOSTOL PEDRO</a:t>
            </a:r>
          </a:p>
          <a:p>
            <a:endParaRPr lang="es-NI" dirty="0"/>
          </a:p>
        </p:txBody>
      </p:sp>
      <p:sp>
        <p:nvSpPr>
          <p:cNvPr id="4" name="3 Marcador de contenido"/>
          <p:cNvSpPr>
            <a:spLocks noGrp="1"/>
          </p:cNvSpPr>
          <p:nvPr>
            <p:ph sz="half" idx="2"/>
          </p:nvPr>
        </p:nvSpPr>
        <p:spPr>
          <a:xfrm>
            <a:off x="0" y="2780927"/>
            <a:ext cx="4497388" cy="3600401"/>
          </a:xfrm>
        </p:spPr>
        <p:txBody>
          <a:bodyPr>
            <a:normAutofit fontScale="77500" lnSpcReduction="20000"/>
          </a:bodyPr>
          <a:lstStyle/>
          <a:p>
            <a:pPr algn="just"/>
            <a:r>
              <a:rPr lang="es-NI" dirty="0"/>
              <a:t>Pedro tuvo hijos. I Pedro.5:1. Pedro fue anciano, y una cualidad de los ancianos es que tuviera hijos creyentes. I Tim.3:4.</a:t>
            </a:r>
          </a:p>
          <a:p>
            <a:pPr algn="ctr"/>
            <a:endParaRPr lang="es-NI" dirty="0"/>
          </a:p>
          <a:p>
            <a:pPr algn="ctr"/>
            <a:endParaRPr lang="es-NI" dirty="0"/>
          </a:p>
          <a:p>
            <a:pPr algn="just"/>
            <a:r>
              <a:rPr lang="es-NI" dirty="0"/>
              <a:t>Ruego a los ancianos que están entre vosotros, yo anciano también con ellos, y testigo de los padecimientos de Cristo, que soy también participante de la gloria que será revelada:</a:t>
            </a:r>
          </a:p>
          <a:p>
            <a:pPr algn="just"/>
            <a:r>
              <a:rPr lang="es-NI" dirty="0"/>
              <a:t>Los diáconos sean maridos de una sola mujer, y que gobiernen bien sus hijos y sus casas.</a:t>
            </a:r>
          </a:p>
        </p:txBody>
      </p:sp>
      <p:sp>
        <p:nvSpPr>
          <p:cNvPr id="5" name="4 Marcador de texto"/>
          <p:cNvSpPr>
            <a:spLocks noGrp="1"/>
          </p:cNvSpPr>
          <p:nvPr>
            <p:ph type="body" sz="quarter" idx="3"/>
          </p:nvPr>
        </p:nvSpPr>
        <p:spPr>
          <a:xfrm>
            <a:off x="4645025" y="1535113"/>
            <a:ext cx="4498975" cy="639762"/>
          </a:xfrm>
        </p:spPr>
        <p:txBody>
          <a:bodyPr>
            <a:normAutofit fontScale="25000" lnSpcReduction="20000"/>
          </a:bodyPr>
          <a:lstStyle/>
          <a:p>
            <a:pPr algn="ctr"/>
            <a:endParaRPr lang="es-NI" dirty="0"/>
          </a:p>
          <a:p>
            <a:pPr algn="ctr"/>
            <a:endParaRPr lang="es-NI" dirty="0"/>
          </a:p>
          <a:p>
            <a:pPr algn="ctr"/>
            <a:r>
              <a:rPr lang="es-NI" sz="9600" dirty="0"/>
              <a:t>EL APOSTOL PABLO</a:t>
            </a:r>
          </a:p>
          <a:p>
            <a:pPr algn="ctr"/>
            <a:endParaRPr lang="es-NI" dirty="0"/>
          </a:p>
        </p:txBody>
      </p:sp>
      <p:sp>
        <p:nvSpPr>
          <p:cNvPr id="6" name="5 Marcador de contenido"/>
          <p:cNvSpPr>
            <a:spLocks noGrp="1"/>
          </p:cNvSpPr>
          <p:nvPr>
            <p:ph sz="quarter" idx="4"/>
          </p:nvPr>
        </p:nvSpPr>
        <p:spPr>
          <a:xfrm>
            <a:off x="4645025" y="2780927"/>
            <a:ext cx="4498975" cy="3744417"/>
          </a:xfrm>
        </p:spPr>
        <p:txBody>
          <a:bodyPr>
            <a:normAutofit fontScale="92500" lnSpcReduction="20000"/>
          </a:bodyPr>
          <a:lstStyle/>
          <a:p>
            <a:pPr algn="just"/>
            <a:r>
              <a:rPr lang="es-NI" dirty="0"/>
              <a:t>El apóstol Pablo al no ser casado, no podía tener hijos. I Corintios.7:7-8.</a:t>
            </a:r>
          </a:p>
          <a:p>
            <a:endParaRPr lang="es-NI" dirty="0"/>
          </a:p>
          <a:p>
            <a:pPr algn="ctr"/>
            <a:endParaRPr lang="es-NI" dirty="0"/>
          </a:p>
          <a:p>
            <a:pPr algn="just"/>
            <a:r>
              <a:rPr lang="es-NI" dirty="0"/>
              <a:t>Quisiera más bien que todos los hombres fuesen como yo; pero cada uno tiene su propio don de Dios, uno a la verdad de un modo, y otro de otro Digo, pues, a los solteros y a las viudas, que bueno les fuera quedarse como yo;</a:t>
            </a:r>
          </a:p>
        </p:txBody>
      </p:sp>
      <p:sp>
        <p:nvSpPr>
          <p:cNvPr id="7" name="6 Flecha abajo"/>
          <p:cNvSpPr/>
          <p:nvPr/>
        </p:nvSpPr>
        <p:spPr>
          <a:xfrm>
            <a:off x="1907704" y="2204864"/>
            <a:ext cx="64807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8" name="7 Flecha abajo"/>
          <p:cNvSpPr/>
          <p:nvPr/>
        </p:nvSpPr>
        <p:spPr>
          <a:xfrm>
            <a:off x="6444208" y="2132856"/>
            <a:ext cx="576064"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9" name="8 Flecha abajo"/>
          <p:cNvSpPr/>
          <p:nvPr/>
        </p:nvSpPr>
        <p:spPr>
          <a:xfrm>
            <a:off x="1763688" y="3645024"/>
            <a:ext cx="792088"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0" name="9 Flecha abajo"/>
          <p:cNvSpPr/>
          <p:nvPr/>
        </p:nvSpPr>
        <p:spPr>
          <a:xfrm>
            <a:off x="6516216" y="3717032"/>
            <a:ext cx="700656"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1" name="10 Rectángulo"/>
          <p:cNvSpPr/>
          <p:nvPr/>
        </p:nvSpPr>
        <p:spPr>
          <a:xfrm>
            <a:off x="0" y="6237312"/>
            <a:ext cx="9144000" cy="6206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000" b="1" dirty="0"/>
              <a:t>EL APOSTOL PEDRO TUVO HIJOS EL APOSTOL PABLO NO TUVO HIJOS.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diamond(in)">
                                      <p:cBhvr>
                                        <p:cTn id="32" dur="20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diamond(in)">
                                      <p:cBhvr>
                                        <p:cTn id="37" dur="20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nodeType="clickEffect">
                                  <p:stCondLst>
                                    <p:cond delay="0"/>
                                  </p:stCondLst>
                                  <p:childTnLst>
                                    <p:set>
                                      <p:cBhvr>
                                        <p:cTn id="41" dur="1" fill="hold">
                                          <p:stCondLst>
                                            <p:cond delay="0"/>
                                          </p:stCondLst>
                                        </p:cTn>
                                        <p:tgtEl>
                                          <p:spTgt spid="5">
                                            <p:txEl>
                                              <p:pRg st="2" end="2"/>
                                            </p:txEl>
                                          </p:spTgt>
                                        </p:tgtEl>
                                        <p:attrNameLst>
                                          <p:attrName>style.visibility</p:attrName>
                                        </p:attrNameLst>
                                      </p:cBhvr>
                                      <p:to>
                                        <p:strVal val="visible"/>
                                      </p:to>
                                    </p:set>
                                    <p:animEffect transition="in" filter="diamond(in)">
                                      <p:cBhvr>
                                        <p:cTn id="42" dur="2000"/>
                                        <p:tgtEl>
                                          <p:spTgt spid="5">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diamond(in)">
                                      <p:cBhvr>
                                        <p:cTn id="47" dur="20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nodeType="clickEffect">
                                  <p:stCondLst>
                                    <p:cond delay="0"/>
                                  </p:stCondLst>
                                  <p:childTnLst>
                                    <p:set>
                                      <p:cBhvr>
                                        <p:cTn id="51" dur="1" fill="hold">
                                          <p:stCondLst>
                                            <p:cond delay="0"/>
                                          </p:stCondLst>
                                        </p:cTn>
                                        <p:tgtEl>
                                          <p:spTgt spid="6">
                                            <p:txEl>
                                              <p:pRg st="0" end="0"/>
                                            </p:txEl>
                                          </p:spTgt>
                                        </p:tgtEl>
                                        <p:attrNameLst>
                                          <p:attrName>style.visibility</p:attrName>
                                        </p:attrNameLst>
                                      </p:cBhvr>
                                      <p:to>
                                        <p:strVal val="visible"/>
                                      </p:to>
                                    </p:set>
                                    <p:animEffect transition="in" filter="diamond(in)">
                                      <p:cBhvr>
                                        <p:cTn id="52" dur="2000"/>
                                        <p:tgtEl>
                                          <p:spTgt spid="6">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diamond(in)">
                                      <p:cBhvr>
                                        <p:cTn id="57" dur="20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6">
                                            <p:txEl>
                                              <p:pRg st="3" end="3"/>
                                            </p:txEl>
                                          </p:spTgt>
                                        </p:tgtEl>
                                        <p:attrNameLst>
                                          <p:attrName>style.visibility</p:attrName>
                                        </p:attrNameLst>
                                      </p:cBhvr>
                                      <p:to>
                                        <p:strVal val="visible"/>
                                      </p:to>
                                    </p:set>
                                    <p:animEffect transition="in" filter="diamond(in)">
                                      <p:cBhvr>
                                        <p:cTn id="62" dur="2000"/>
                                        <p:tgtEl>
                                          <p:spTgt spid="6">
                                            <p:txEl>
                                              <p:pRg st="3" end="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diamond(in)">
                                      <p:cBhvr>
                                        <p:cTn id="67" dur="20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mph" presetSubtype="0" fill="hold" grpId="1" nodeType="clickEffect">
                                  <p:stCondLst>
                                    <p:cond delay="0"/>
                                  </p:stCondLst>
                                  <p:childTnLst>
                                    <p:animRot by="21600000">
                                      <p:cBhvr>
                                        <p:cTn id="71" dur="2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0" grpId="0" animBg="1"/>
      <p:bldP spid="11" grpId="0" animBg="1"/>
      <p:bldP spid="11"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C:\Users\MARIO MORENO\Desktop\Señales\Fondos\imagesCAWUYPDR.jpg"/>
          <p:cNvPicPr>
            <a:picLocks noChangeAspect="1" noChangeArrowheads="1"/>
          </p:cNvPicPr>
          <p:nvPr/>
        </p:nvPicPr>
        <p:blipFill>
          <a:blip r:embed="rId2" cstate="print"/>
          <a:srcRect/>
          <a:stretch>
            <a:fillRect/>
          </a:stretch>
        </p:blipFill>
        <p:spPr bwMode="auto">
          <a:xfrm>
            <a:off x="1" y="0"/>
            <a:ext cx="9144000" cy="6857999"/>
          </a:xfrm>
          <a:prstGeom prst="rect">
            <a:avLst/>
          </a:prstGeom>
          <a:noFill/>
        </p:spPr>
      </p:pic>
      <p:sp>
        <p:nvSpPr>
          <p:cNvPr id="2" name="1 Título"/>
          <p:cNvSpPr>
            <a:spLocks noGrp="1"/>
          </p:cNvSpPr>
          <p:nvPr>
            <p:ph type="title"/>
          </p:nvPr>
        </p:nvSpPr>
        <p:spPr>
          <a:xfrm>
            <a:off x="0" y="0"/>
            <a:ext cx="9144000" cy="1268760"/>
          </a:xfrm>
        </p:spPr>
        <p:txBody>
          <a:bodyPr>
            <a:normAutofit fontScale="90000"/>
          </a:bodyPr>
          <a:lstStyle/>
          <a:p>
            <a:r>
              <a:rPr lang="es-NI" b="1" dirty="0"/>
              <a:t>EL APOSTOL PEDRO Y EL APOSTOL PABLO.</a:t>
            </a:r>
            <a:endParaRPr lang="es-NI" dirty="0"/>
          </a:p>
        </p:txBody>
      </p:sp>
      <p:sp>
        <p:nvSpPr>
          <p:cNvPr id="3" name="2 Marcador de texto"/>
          <p:cNvSpPr>
            <a:spLocks noGrp="1"/>
          </p:cNvSpPr>
          <p:nvPr>
            <p:ph type="body" idx="1"/>
          </p:nvPr>
        </p:nvSpPr>
        <p:spPr>
          <a:xfrm>
            <a:off x="0" y="1535113"/>
            <a:ext cx="4497388" cy="639762"/>
          </a:xfrm>
        </p:spPr>
        <p:txBody>
          <a:bodyPr>
            <a:normAutofit fontScale="25000" lnSpcReduction="20000"/>
          </a:bodyPr>
          <a:lstStyle/>
          <a:p>
            <a:endParaRPr lang="es-NI" dirty="0"/>
          </a:p>
          <a:p>
            <a:endParaRPr lang="es-NI" dirty="0"/>
          </a:p>
          <a:p>
            <a:endParaRPr lang="es-NI" dirty="0"/>
          </a:p>
          <a:p>
            <a:pPr algn="ctr"/>
            <a:r>
              <a:rPr lang="es-NI" sz="9600" dirty="0"/>
              <a:t>EL APOSTOL PEDRO</a:t>
            </a:r>
          </a:p>
        </p:txBody>
      </p:sp>
      <p:sp>
        <p:nvSpPr>
          <p:cNvPr id="4" name="3 Marcador de contenido"/>
          <p:cNvSpPr>
            <a:spLocks noGrp="1"/>
          </p:cNvSpPr>
          <p:nvPr>
            <p:ph sz="half" idx="2"/>
          </p:nvPr>
        </p:nvSpPr>
        <p:spPr>
          <a:xfrm>
            <a:off x="0" y="2996952"/>
            <a:ext cx="4497388" cy="3861048"/>
          </a:xfrm>
        </p:spPr>
        <p:txBody>
          <a:bodyPr/>
          <a:lstStyle/>
          <a:p>
            <a:pPr algn="just"/>
            <a:r>
              <a:rPr lang="es-NI" dirty="0"/>
              <a:t>El apóstol Pedro fallo negando a Jesús. Mateo.27:69-75. Para los católicos el papa no tiene pecado.</a:t>
            </a:r>
          </a:p>
          <a:p>
            <a:pPr algn="ctr"/>
            <a:endParaRPr lang="es-NI" dirty="0"/>
          </a:p>
        </p:txBody>
      </p:sp>
      <p:sp>
        <p:nvSpPr>
          <p:cNvPr id="5" name="4 Marcador de texto"/>
          <p:cNvSpPr>
            <a:spLocks noGrp="1"/>
          </p:cNvSpPr>
          <p:nvPr>
            <p:ph type="body" sz="quarter" idx="3"/>
          </p:nvPr>
        </p:nvSpPr>
        <p:spPr/>
        <p:txBody>
          <a:bodyPr/>
          <a:lstStyle/>
          <a:p>
            <a:pPr algn="ctr"/>
            <a:r>
              <a:rPr lang="es-NI" dirty="0"/>
              <a:t>EL APOSTOL PABLO</a:t>
            </a:r>
          </a:p>
        </p:txBody>
      </p:sp>
      <p:sp>
        <p:nvSpPr>
          <p:cNvPr id="6" name="5 Marcador de contenido"/>
          <p:cNvSpPr>
            <a:spLocks noGrp="1"/>
          </p:cNvSpPr>
          <p:nvPr>
            <p:ph sz="quarter" idx="4"/>
          </p:nvPr>
        </p:nvSpPr>
        <p:spPr>
          <a:xfrm>
            <a:off x="4645025" y="2996952"/>
            <a:ext cx="4498975" cy="3861047"/>
          </a:xfrm>
        </p:spPr>
        <p:txBody>
          <a:bodyPr/>
          <a:lstStyle/>
          <a:p>
            <a:pPr algn="just"/>
            <a:r>
              <a:rPr lang="es-NI" dirty="0"/>
              <a:t>El apóstol Pablo fue irreprensible. Filipenses.3:6.</a:t>
            </a:r>
          </a:p>
          <a:p>
            <a:endParaRPr lang="es-NI" dirty="0"/>
          </a:p>
          <a:p>
            <a:pPr algn="ctr"/>
            <a:endParaRPr lang="es-NI" dirty="0"/>
          </a:p>
        </p:txBody>
      </p:sp>
      <p:sp>
        <p:nvSpPr>
          <p:cNvPr id="7" name="6 Flecha abajo"/>
          <p:cNvSpPr/>
          <p:nvPr/>
        </p:nvSpPr>
        <p:spPr>
          <a:xfrm>
            <a:off x="1835696" y="2276872"/>
            <a:ext cx="79208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8" name="7 Flecha abajo"/>
          <p:cNvSpPr/>
          <p:nvPr/>
        </p:nvSpPr>
        <p:spPr>
          <a:xfrm>
            <a:off x="6300192" y="2276872"/>
            <a:ext cx="792088"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9" name="8 Flecha abajo"/>
          <p:cNvSpPr/>
          <p:nvPr/>
        </p:nvSpPr>
        <p:spPr>
          <a:xfrm>
            <a:off x="1691680" y="4437112"/>
            <a:ext cx="1080120"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0" name="9 Rectángulo"/>
          <p:cNvSpPr/>
          <p:nvPr/>
        </p:nvSpPr>
        <p:spPr>
          <a:xfrm>
            <a:off x="0" y="5301209"/>
            <a:ext cx="4572000" cy="1200329"/>
          </a:xfrm>
          <a:prstGeom prst="rect">
            <a:avLst/>
          </a:prstGeom>
        </p:spPr>
        <p:txBody>
          <a:bodyPr wrap="square">
            <a:spAutoFit/>
          </a:bodyPr>
          <a:lstStyle/>
          <a:p>
            <a:pPr algn="just"/>
            <a:r>
              <a:rPr lang="es-NI" dirty="0"/>
              <a:t>Entonces Pedro se acordó de las palabras de Jesús, que le había dicho: Antes que cante el gallo, me negarás tres veces. Y saliendo fuera, lloró amargamente.</a:t>
            </a:r>
          </a:p>
        </p:txBody>
      </p:sp>
      <p:sp>
        <p:nvSpPr>
          <p:cNvPr id="11" name="10 Flecha abajo"/>
          <p:cNvSpPr/>
          <p:nvPr/>
        </p:nvSpPr>
        <p:spPr>
          <a:xfrm>
            <a:off x="6444208" y="4077072"/>
            <a:ext cx="1008112" cy="792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NI"/>
          </a:p>
        </p:txBody>
      </p:sp>
      <p:sp>
        <p:nvSpPr>
          <p:cNvPr id="12" name="11 Rectángulo"/>
          <p:cNvSpPr/>
          <p:nvPr/>
        </p:nvSpPr>
        <p:spPr>
          <a:xfrm>
            <a:off x="4788024" y="5301208"/>
            <a:ext cx="4355976" cy="923330"/>
          </a:xfrm>
          <a:prstGeom prst="rect">
            <a:avLst/>
          </a:prstGeom>
        </p:spPr>
        <p:txBody>
          <a:bodyPr wrap="square">
            <a:spAutoFit/>
          </a:bodyPr>
          <a:lstStyle/>
          <a:p>
            <a:pPr algn="just"/>
            <a:r>
              <a:rPr lang="es-NI" dirty="0"/>
              <a:t>en cuanto a celo, perseguidor de la iglesia; en cuanto a la justicia que es en la ley, irreprensible.</a:t>
            </a:r>
          </a:p>
        </p:txBody>
      </p:sp>
      <p:sp>
        <p:nvSpPr>
          <p:cNvPr id="13" name="12 Rectángulo"/>
          <p:cNvSpPr/>
          <p:nvPr/>
        </p:nvSpPr>
        <p:spPr>
          <a:xfrm>
            <a:off x="0" y="6453336"/>
            <a:ext cx="9144000" cy="4046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NI" sz="2000" b="1" dirty="0"/>
              <a:t>EL APOSTOL PEDRO NEGO A JESUS EL APOSTOL PABLO IRREPRENSIBLE.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diamond(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diamond(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diamond(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diamond(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diamond(in)">
                                      <p:cBhvr>
                                        <p:cTn id="32" dur="2000"/>
                                        <p:tgtEl>
                                          <p:spTgt spid="10">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nodeType="clickEffect">
                                  <p:stCondLst>
                                    <p:cond delay="0"/>
                                  </p:stCondLst>
                                  <p:childTnLst>
                                    <p:set>
                                      <p:cBhvr>
                                        <p:cTn id="36" dur="1" fill="hold">
                                          <p:stCondLst>
                                            <p:cond delay="0"/>
                                          </p:stCondLst>
                                        </p:cTn>
                                        <p:tgtEl>
                                          <p:spTgt spid="5">
                                            <p:txEl>
                                              <p:pRg st="0" end="0"/>
                                            </p:txEl>
                                          </p:spTgt>
                                        </p:tgtEl>
                                        <p:attrNameLst>
                                          <p:attrName>style.visibility</p:attrName>
                                        </p:attrNameLst>
                                      </p:cBhvr>
                                      <p:to>
                                        <p:strVal val="visible"/>
                                      </p:to>
                                    </p:set>
                                    <p:animEffect transition="in" filter="diamond(in)">
                                      <p:cBhvr>
                                        <p:cTn id="37" dur="2000"/>
                                        <p:tgtEl>
                                          <p:spTgt spid="5">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diamond(in)">
                                      <p:cBhvr>
                                        <p:cTn id="42" dur="20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nodeType="clickEffect">
                                  <p:stCondLst>
                                    <p:cond delay="0"/>
                                  </p:stCondLst>
                                  <p:childTnLst>
                                    <p:set>
                                      <p:cBhvr>
                                        <p:cTn id="46" dur="1" fill="hold">
                                          <p:stCondLst>
                                            <p:cond delay="0"/>
                                          </p:stCondLst>
                                        </p:cTn>
                                        <p:tgtEl>
                                          <p:spTgt spid="6">
                                            <p:txEl>
                                              <p:pRg st="0" end="0"/>
                                            </p:txEl>
                                          </p:spTgt>
                                        </p:tgtEl>
                                        <p:attrNameLst>
                                          <p:attrName>style.visibility</p:attrName>
                                        </p:attrNameLst>
                                      </p:cBhvr>
                                      <p:to>
                                        <p:strVal val="visible"/>
                                      </p:to>
                                    </p:set>
                                    <p:animEffect transition="in" filter="diamond(in)">
                                      <p:cBhvr>
                                        <p:cTn id="47" dur="2000"/>
                                        <p:tgtEl>
                                          <p:spTgt spid="6">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diamond(in)">
                                      <p:cBhvr>
                                        <p:cTn id="52" dur="20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nodeType="clickEffect">
                                  <p:stCondLst>
                                    <p:cond delay="0"/>
                                  </p:stCondLst>
                                  <p:childTnLst>
                                    <p:set>
                                      <p:cBhvr>
                                        <p:cTn id="56" dur="1" fill="hold">
                                          <p:stCondLst>
                                            <p:cond delay="0"/>
                                          </p:stCondLst>
                                        </p:cTn>
                                        <p:tgtEl>
                                          <p:spTgt spid="12">
                                            <p:txEl>
                                              <p:pRg st="0" end="0"/>
                                            </p:txEl>
                                          </p:spTgt>
                                        </p:tgtEl>
                                        <p:attrNameLst>
                                          <p:attrName>style.visibility</p:attrName>
                                        </p:attrNameLst>
                                      </p:cBhvr>
                                      <p:to>
                                        <p:strVal val="visible"/>
                                      </p:to>
                                    </p:set>
                                    <p:animEffect transition="in" filter="diamond(in)">
                                      <p:cBhvr>
                                        <p:cTn id="57" dur="2000"/>
                                        <p:tgtEl>
                                          <p:spTgt spid="12">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diamond(in)">
                                      <p:cBhvr>
                                        <p:cTn id="62" dur="20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mph" presetSubtype="0" fill="hold" grpId="1" nodeType="clickEffect">
                                  <p:stCondLst>
                                    <p:cond delay="0"/>
                                  </p:stCondLst>
                                  <p:childTnLst>
                                    <p:animRot by="21600000">
                                      <p:cBhvr>
                                        <p:cTn id="66" dur="20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P spid="8" grpId="0" animBg="1"/>
      <p:bldP spid="9" grpId="0" animBg="1"/>
      <p:bldP spid="11" grpId="0" animBg="1"/>
      <p:bldP spid="13" grpId="0" animBg="1"/>
      <p:bldP spid="1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MARIO MORENO\Desktop\Señales\la-semana-santa-en-imgenes-8-728.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amond(in)">
                                      <p:cBhvr>
                                        <p:cTn id="7"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1361</Words>
  <Application>Microsoft Office PowerPoint</Application>
  <PresentationFormat>Presentación en pantalla (4:3)</PresentationFormat>
  <Paragraphs>127</Paragraphs>
  <Slides>14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14</vt:i4>
      </vt:variant>
    </vt:vector>
  </HeadingPairs>
  <TitlesOfParts>
    <vt:vector size="17" baseType="lpstr">
      <vt:lpstr>Arial</vt:lpstr>
      <vt:lpstr>Calibri</vt:lpstr>
      <vt:lpstr>Tema de Office</vt:lpstr>
      <vt:lpstr>EL APOSTO PEDRO Y EL APOSTOL PABLO.</vt:lpstr>
      <vt:lpstr>Presentación de PowerPoint</vt:lpstr>
      <vt:lpstr>Presentación de PowerPoint</vt:lpstr>
      <vt:lpstr>Presentación de PowerPoint</vt:lpstr>
      <vt:lpstr>Presentación de PowerPoint</vt:lpstr>
      <vt:lpstr>EL APOSTOL PEDRO Y EL APOSTOL PABLO.</vt:lpstr>
      <vt:lpstr>EL APOSTOL PEDRO Y EL APOSTOL PABLO.</vt:lpstr>
      <vt:lpstr>EL APOSTOL PEDRO Y EL APOSTOL PABLO.</vt:lpstr>
      <vt:lpstr>Presentación de PowerPoint</vt:lpstr>
      <vt:lpstr>EL APOSTOL PEDRO Y EL APOSTOL PABLO.</vt:lpstr>
      <vt:lpstr>EL APOSTOL PEDRO Y EL APOSTOL PABLO.</vt:lpstr>
      <vt:lpstr>EL APOSTOL PEDRO Y EL APOSTOL PABLO.</vt:lpstr>
      <vt:lpstr>CONCLUSIÓN:</vt:lpstr>
      <vt:lpstr>Presentación de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APOSTO PEDRO Y EL APOSTOL PABLO.</dc:title>
  <dc:creator>MARIO MORENO</dc:creator>
  <cp:lastModifiedBy>MARIO MORENO</cp:lastModifiedBy>
  <cp:revision>23</cp:revision>
  <dcterms:created xsi:type="dcterms:W3CDTF">2015-12-01T23:01:37Z</dcterms:created>
  <dcterms:modified xsi:type="dcterms:W3CDTF">2023-06-24T02:12:28Z</dcterms:modified>
</cp:coreProperties>
</file>