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FF99"/>
    <a:srgbClr val="CC66FF"/>
    <a:srgbClr val="00FFCC"/>
    <a:srgbClr val="99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152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85E5EB6-F29A-49A9-B9F4-3E88188D5F2A}" type="datetimeFigureOut">
              <a:rPr lang="en-US" smtClean="0"/>
              <a:t>9/20/2024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734338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85E5EB6-F29A-49A9-B9F4-3E88188D5F2A}" type="datetimeFigureOut">
              <a:rPr lang="en-US" smtClean="0"/>
              <a:t>9/20/2024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224679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85E5EB6-F29A-49A9-B9F4-3E88188D5F2A}" type="datetimeFigureOut">
              <a:rPr lang="en-US" smtClean="0"/>
              <a:t>9/20/2024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884650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85E5EB6-F29A-49A9-B9F4-3E88188D5F2A}" type="datetimeFigureOut">
              <a:rPr lang="en-US" smtClean="0"/>
              <a:t>9/20/2024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37218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85E5EB6-F29A-49A9-B9F4-3E88188D5F2A}" type="datetimeFigureOut">
              <a:rPr lang="en-US" smtClean="0"/>
              <a:t>9/20/2024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2806535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85E5EB6-F29A-49A9-B9F4-3E88188D5F2A}" type="datetimeFigureOut">
              <a:rPr lang="en-US" smtClean="0"/>
              <a:t>9/20/2024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1529570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85E5EB6-F29A-49A9-B9F4-3E88188D5F2A}" type="datetimeFigureOut">
              <a:rPr lang="en-US" smtClean="0"/>
              <a:t>9/20/2024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1648717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85E5EB6-F29A-49A9-B9F4-3E88188D5F2A}" type="datetimeFigureOut">
              <a:rPr lang="en-US" smtClean="0"/>
              <a:t>9/20/2024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3183692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5E5EB6-F29A-49A9-B9F4-3E88188D5F2A}" type="datetimeFigureOut">
              <a:rPr lang="en-US" smtClean="0"/>
              <a:t>9/20/2024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1511001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85E5EB6-F29A-49A9-B9F4-3E88188D5F2A}" type="datetimeFigureOut">
              <a:rPr lang="en-US" smtClean="0"/>
              <a:t>9/20/2024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101675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85E5EB6-F29A-49A9-B9F4-3E88188D5F2A}" type="datetimeFigureOut">
              <a:rPr lang="en-US" smtClean="0"/>
              <a:t>9/20/2024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94E67-56BF-4852-912E-6F59AD6389D3}" type="slidenum">
              <a:rPr lang="en-US" smtClean="0"/>
              <a:t>‹Nº›</a:t>
            </a:fld>
            <a:endParaRPr lang="en-US"/>
          </a:p>
        </p:txBody>
      </p:sp>
    </p:spTree>
    <p:extLst>
      <p:ext uri="{BB962C8B-B14F-4D97-AF65-F5344CB8AC3E}">
        <p14:creationId xmlns:p14="http://schemas.microsoft.com/office/powerpoint/2010/main" val="3339825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5E5EB6-F29A-49A9-B9F4-3E88188D5F2A}" type="datetimeFigureOut">
              <a:rPr lang="en-US" smtClean="0"/>
              <a:t>9/20/2024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94E67-56BF-4852-912E-6F59AD6389D3}" type="slidenum">
              <a:rPr lang="en-US" smtClean="0"/>
              <a:t>‹Nº›</a:t>
            </a:fld>
            <a:endParaRPr lang="en-US"/>
          </a:p>
        </p:txBody>
      </p:sp>
    </p:spTree>
    <p:extLst>
      <p:ext uri="{BB962C8B-B14F-4D97-AF65-F5344CB8AC3E}">
        <p14:creationId xmlns:p14="http://schemas.microsoft.com/office/powerpoint/2010/main" val="3206985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n-U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INTRODUCCIÓN:</a:t>
            </a:r>
            <a:r>
              <a:rPr lang="en-U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Apocalipsis.20:2-3. </a:t>
            </a:r>
          </a:p>
          <a:p>
            <a:r>
              <a:rPr lang="es-ES" b="1" dirty="0">
                <a:solidFill>
                  <a:schemeClr val="bg1"/>
                </a:solidFill>
                <a:latin typeface="Maiandra GD" panose="020E0502030308020204" pitchFamily="34" charset="0"/>
              </a:rPr>
              <a:t>El ángel prendió al dragón, la serpiente antigua, que es el Diablo y Satanás,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y lo ató por mil años.</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Lo arrojó al abismo, y lo encerró y puso un sello sobre él para que no engañara más a las naciones, hasta que se cumplieran los mil años. </a:t>
            </a:r>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Después de esto debe ser desatado por un poco de tiempo.</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1228263866"/>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p:cTn id="20"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 calcmode="lin" valueType="num">
                                      <p:cBhvr>
                                        <p:cTn id="2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 calcmode="lin" valueType="num">
                                      <p:cBhvr>
                                        <p:cTn id="3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5">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p:cTn id="4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r>
              <a:rPr lang="es-ES" b="1" dirty="0">
                <a:solidFill>
                  <a:schemeClr val="bg1"/>
                </a:solidFill>
                <a:latin typeface="Maiandra GD" panose="020E0502030308020204" pitchFamily="34" charset="0"/>
              </a:rPr>
              <a:t>No debemos de concluir que la palabra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“atado”</a:t>
            </a:r>
            <a:r>
              <a:rPr lang="es-ES" b="1" dirty="0">
                <a:solidFill>
                  <a:schemeClr val="bg1"/>
                </a:solidFill>
                <a:latin typeface="Maiandra GD" panose="020E0502030308020204" pitchFamily="34" charset="0"/>
              </a:rPr>
              <a:t> No indica que Satanás no podrá hacer absolutamente nada.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La palabra “atado” (gr. Deo)</a:t>
            </a:r>
            <a:r>
              <a:rPr lang="es-ES" b="1" dirty="0">
                <a:solidFill>
                  <a:schemeClr val="bg1"/>
                </a:solidFill>
                <a:latin typeface="Maiandra GD" panose="020E0502030308020204" pitchFamily="34" charset="0"/>
              </a:rPr>
              <a:t> es usada muchas veces en el N.T. y nunca indica completa inmovilidad, o acción.</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Juan.11:43-44.</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Habiendo dicho esto, gritó con fuerte voz: </a:t>
            </a:r>
            <a:r>
              <a:rPr lang="es-ES" b="1" u="sng" dirty="0">
                <a:effectLst>
                  <a:outerShdw blurRad="38100" dist="38100" dir="2700000" algn="tl">
                    <a:srgbClr val="000000">
                      <a:alpha val="43137"/>
                    </a:srgbClr>
                  </a:outerShdw>
                </a:effectLst>
                <a:highlight>
                  <a:srgbClr val="00FFCC"/>
                </a:highlight>
                <a:latin typeface="Maiandra GD" panose="020E0502030308020204" pitchFamily="34" charset="0"/>
              </a:rPr>
              <a:t>«¡Lázaro, sal fuera!».</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V.44.</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626544640"/>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Y el que había muerto salió, los pies y las manos atados con vendas,</a:t>
            </a:r>
            <a:r>
              <a:rPr lang="es-ES" b="1" dirty="0">
                <a:solidFill>
                  <a:schemeClr val="bg1"/>
                </a:solidFill>
                <a:latin typeface="Maiandra GD" panose="020E0502030308020204" pitchFamily="34" charset="0"/>
              </a:rPr>
              <a:t> y el rostro envuelto en un sudario. Jesús les dijo*: «Desátenlo, y déjenlo ir». </a:t>
            </a:r>
          </a:p>
          <a:p>
            <a:r>
              <a:rPr lang="es-ES" b="1" dirty="0">
                <a:solidFill>
                  <a:schemeClr val="bg1"/>
                </a:solidFill>
                <a:latin typeface="Maiandra GD" panose="020E0502030308020204" pitchFamily="34" charset="0"/>
              </a:rPr>
              <a:t>La cadena es el evangelio, el poder de Dios para salvar.</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Romanos.1:16.</a:t>
            </a:r>
            <a:r>
              <a:rPr lang="es-ES" b="1" dirty="0">
                <a:solidFill>
                  <a:schemeClr val="bg1"/>
                </a:solidFill>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99"/>
                </a:highlight>
                <a:latin typeface="Maiandra GD" panose="020E0502030308020204" pitchFamily="34" charset="0"/>
              </a:rPr>
              <a:t>Porque no me avergüenzo del evangelio, pues es el poder de Dios para la salvación</a:t>
            </a:r>
            <a:r>
              <a:rPr lang="es-ES" b="1" dirty="0">
                <a:solidFill>
                  <a:schemeClr val="bg1"/>
                </a:solidFill>
                <a:latin typeface="Maiandra GD" panose="020E0502030308020204" pitchFamily="34" charset="0"/>
              </a:rPr>
              <a:t> de todo el que cree, del judío primeramente y también del griego.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583972595"/>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Apocalipsis.12:12.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»Por lo cual regocíjense, cielos y los que moran en ellos. ¡Ay de la tierra y del mar!,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porque el diablo ha descendido a ustedes con gran furor, sabiendo que tiene poco tiempo».</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Según el uso simbólico de las palabras "mar" y "tierra" Probablemente la referencia aquí es al mundo de los incrédulos, quienes representan el campo de actividad del diablo y quienes sufren el efecto de la obra destructora de Él.</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62712620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Apocalipsis.13:1, 11.</a:t>
            </a:r>
            <a:r>
              <a:rPr lang="es-ES" b="1" dirty="0">
                <a:solidFill>
                  <a:schemeClr val="bg1"/>
                </a:solidFill>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El dragón se paró sobre la arena del mar.</a:t>
            </a:r>
            <a:r>
              <a:rPr lang="es-ES" b="1" dirty="0">
                <a:solidFill>
                  <a:schemeClr val="bg1"/>
                </a:solidFill>
                <a:latin typeface="Maiandra GD" panose="020E0502030308020204" pitchFamily="34" charset="0"/>
              </a:rPr>
              <a:t> Y vi que subía del mar una bestia que tenía diez cuernos y siete cabezas. En sus cuernos había diez diademas, y en sus cabezas había nombres blasfemos.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V.11.</a:t>
            </a:r>
            <a:r>
              <a:rPr lang="es-ES" b="1" dirty="0">
                <a:solidFill>
                  <a:schemeClr val="bg1"/>
                </a:solidFill>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Vi otra bestia que subía de la tierra.</a:t>
            </a:r>
            <a:r>
              <a:rPr lang="es-ES" b="1" dirty="0">
                <a:solidFill>
                  <a:schemeClr val="bg1"/>
                </a:solidFill>
                <a:latin typeface="Maiandra GD" panose="020E0502030308020204" pitchFamily="34" charset="0"/>
              </a:rPr>
              <a:t> Tenía dos cuernos semejantes a los de un cordero y hablaba como un dragón. </a:t>
            </a:r>
          </a:p>
          <a:p>
            <a:pPr algn="ctr"/>
            <a:r>
              <a:rPr lang="en-U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Lucas.10:19.</a:t>
            </a:r>
            <a:r>
              <a:rPr lang="en-U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851308365"/>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»Miren, les he dado autoridad</a:t>
            </a:r>
            <a:r>
              <a:rPr lang="es-ES" b="1" dirty="0">
                <a:solidFill>
                  <a:schemeClr val="bg1"/>
                </a:solidFill>
                <a:latin typeface="Maiandra GD" panose="020E0502030308020204" pitchFamily="34" charset="0"/>
              </a:rPr>
              <a:t> para pisotear sobre serpientes y escorpiones, y sobre todo el poder del enemigo, y nada les hará daño.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V.20.</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»Sin embargo, no se regocijen en esto,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de que los espíritus se les sometan,</a:t>
            </a:r>
            <a:r>
              <a:rPr lang="es-ES" b="1" dirty="0">
                <a:solidFill>
                  <a:schemeClr val="bg1"/>
                </a:solidFill>
                <a:latin typeface="Maiandra GD" panose="020E0502030308020204" pitchFamily="34" charset="0"/>
              </a:rPr>
              <a:t> sino regocíjense de que sus nombres están escritos en los cielos».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Juan.12:31-32.</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16563179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»Ya está aquí el juicio de este mundo;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ahora el príncipe de este mundo será echado fuera.</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Es hecha posible la victoria sobre Satanás, porque cuando Él hombre es atraído a Cristo.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»Pero Yo, si soy levantado de la tierra, </a:t>
            </a:r>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atraeré a todos a Mí mismo».</a:t>
            </a:r>
          </a:p>
          <a:p>
            <a:r>
              <a:rPr lang="es-ES" b="1" dirty="0">
                <a:solidFill>
                  <a:schemeClr val="bg1"/>
                </a:solidFill>
                <a:latin typeface="Maiandra GD" panose="020E0502030308020204" pitchFamily="34" charset="0"/>
              </a:rPr>
              <a:t>Satanás es echado fuera. Sin embargo, Satanás no es echado fuera de los corazones de los que rehúsan ser atraídos a Cristo.</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987132425"/>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Colosenses.2:15.</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habiendo despojado a los poderes y autoridades, hizo de ellos un espectáculo público,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triunfando sobre ellos por medio de Él.</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La palabra “Despojando”</a:t>
            </a:r>
            <a:r>
              <a:rPr lang="es-ES" b="1" dirty="0">
                <a:solidFill>
                  <a:schemeClr val="bg1"/>
                </a:solidFill>
                <a:latin typeface="Maiandra GD" panose="020E0502030308020204" pitchFamily="34" charset="0"/>
              </a:rPr>
              <a:t> da la idea de quitar fuerza, dejar sin nada. Esto fue lo que hizo Cristo en la cruz del calvario quito la fuerza de los principados y potestades.</a:t>
            </a:r>
          </a:p>
          <a:p>
            <a:r>
              <a:rPr lang="es-ES" b="1" dirty="0">
                <a:solidFill>
                  <a:schemeClr val="bg1"/>
                </a:solidFill>
                <a:latin typeface="Maiandra GD" panose="020E0502030308020204" pitchFamily="34" charset="0"/>
              </a:rPr>
              <a:t>Cristo apareció para destruir las obras de Satanás.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52170028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Juan.3:8.</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El que practica el pecado es del diablo, porque el diablo ha pecado desde el principio.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El Hijo de Dios se manifestó con este propósito: para destruir las obras del diablo.</a:t>
            </a:r>
          </a:p>
          <a:p>
            <a:r>
              <a:rPr lang="es-ES" b="1" dirty="0">
                <a:solidFill>
                  <a:schemeClr val="bg1"/>
                </a:solidFill>
                <a:latin typeface="Maiandra GD" panose="020E0502030308020204" pitchFamily="34" charset="0"/>
              </a:rPr>
              <a:t>Y esto fue exactamente lo que hizo en la cruz. Lo que hizo Cristo en la cruz desarmo a Satanás, y ahora, si las personas obedecen al Evangelio, pueden ser librados de la esclavitud del pecado.</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98162801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Juan.8:32-34.</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conocerán la verdad,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y la verdad los hará libres».</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V.33.</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Ellos le contestaron: «Somos descendientes de Abraham y nunca hemos sido esclavos de nadie.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¿Cómo dices Tú: “Serán libres”?».</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V.34.</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Jesús les respondió: «En verdad les digo que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todo el que comete pecado es esclavo del pecado;</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94876080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Mateo.16:18-19.</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»Yo también te digo que tú eres Pedro, y sobre esta roca edificaré Mi iglesia; </a:t>
            </a:r>
            <a:r>
              <a:rPr lang="es-ES" b="1" u="sng" dirty="0">
                <a:effectLst>
                  <a:outerShdw blurRad="38100" dist="38100" dir="2700000" algn="tl">
                    <a:srgbClr val="000000">
                      <a:alpha val="43137"/>
                    </a:srgbClr>
                  </a:outerShdw>
                </a:effectLst>
                <a:highlight>
                  <a:srgbClr val="00FFCC"/>
                </a:highlight>
                <a:latin typeface="Maiandra GD" panose="020E0502030308020204" pitchFamily="34" charset="0"/>
              </a:rPr>
              <a:t>y las puertas del Hades no prevalecerán contra ella.</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V.19.</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»Yo te daré las llaves del reino de los cielos; y lo que ates en la tierra,</a:t>
            </a:r>
            <a:r>
              <a:rPr lang="es-ES" b="1" dirty="0">
                <a:solidFill>
                  <a:schemeClr val="bg1"/>
                </a:solidFill>
                <a:latin typeface="Maiandra GD" panose="020E0502030308020204" pitchFamily="34" charset="0"/>
              </a:rPr>
              <a:t> será atado en los cielos; y lo que desates en la tierra, será desatado en los cielos»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Mateo.28:18-20.</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163151361"/>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“Atado”-</a:t>
            </a:r>
            <a:r>
              <a:rPr lang="es-ES" b="1" dirty="0">
                <a:solidFill>
                  <a:schemeClr val="bg1"/>
                </a:solidFill>
                <a:latin typeface="Maiandra GD" panose="020E0502030308020204" pitchFamily="34" charset="0"/>
              </a:rPr>
              <a:t> Es la idea de restricción, no de erradicación completa. Satanás solo ha sido atado.</a:t>
            </a:r>
          </a:p>
          <a:p>
            <a:r>
              <a:rPr lang="es-ES" b="1" dirty="0">
                <a:solidFill>
                  <a:schemeClr val="bg1"/>
                </a:solidFill>
                <a:latin typeface="Maiandra GD" panose="020E0502030308020204" pitchFamily="34" charset="0"/>
              </a:rPr>
              <a:t>En primer lugar, consideremos los siguientes versículos que explican lo que Jesús logró en Su primera venida respecto a Satanás: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Mateo12:28-29.</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»Pero si Yo expulso los demonios por el Espíritu de Dios,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entonces el reino de Dios ha llegado a ustedes.</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9971617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Acercándose Jesús, les dijo: </a:t>
            </a:r>
            <a:r>
              <a:rPr lang="es-ES" b="1" u="sng" dirty="0">
                <a:effectLst>
                  <a:outerShdw blurRad="38100" dist="38100" dir="2700000" algn="tl">
                    <a:srgbClr val="000000">
                      <a:alpha val="43137"/>
                    </a:srgbClr>
                  </a:outerShdw>
                </a:effectLst>
                <a:highlight>
                  <a:srgbClr val="00FF99"/>
                </a:highlight>
                <a:latin typeface="Maiandra GD" panose="020E0502030308020204" pitchFamily="34" charset="0"/>
              </a:rPr>
              <a:t>«Toda autoridad me ha sido dada en el cielo y en la tierra.</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V.19.</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»Vayan, pues, y hagan discípulos de todas las naciones,</a:t>
            </a:r>
            <a:r>
              <a:rPr lang="es-ES" b="1" dirty="0">
                <a:solidFill>
                  <a:schemeClr val="bg1"/>
                </a:solidFill>
                <a:latin typeface="Maiandra GD" panose="020E0502030308020204" pitchFamily="34" charset="0"/>
              </a:rPr>
              <a:t> bautizándolos en el nombre del Padre y del Hijo y del Espíritu Santo,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V.20.</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enseñándoles a guardar todo lo que les he mandado; y ¡recuerden!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Yo estoy con ustedes todos los días, hasta el fin del mundo».</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156420895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s-ES" b="1" dirty="0">
                <a:solidFill>
                  <a:schemeClr val="bg1"/>
                </a:solidFill>
                <a:latin typeface="Maiandra GD" panose="020E0502030308020204" pitchFamily="34" charset="0"/>
              </a:rPr>
              <a:t>En resumen: Jesús mismo dijo que Satanás estaba siendo derrotado en la inauguración de Su ministerio.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Lucas.10:17-18.</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Los setenta regresaron con gozo, diciendo: </a:t>
            </a:r>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«Señor, hasta los demonios se nos sujetan en Tu nombre».</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V.18.</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Él les dijo: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Yo veía a Satanás caer del cielo como un rayo.</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060640571"/>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Juan.12:31-32.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»Ya está aquí el juicio de este mundo; </a:t>
            </a: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ahora el príncipe de este mundo será echado fuera.</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V.32.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»Pero Yo, si soy levantado de la tierra,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atraeré a todos a Mí mismo».</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usó el lenguaje de “atar” como la descripción de lo que vino a hacer con Satanás.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Marcos.3:27.</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02530849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fontScale="92500"/>
          </a:bodyPr>
          <a:lstStyle/>
          <a:p>
            <a:r>
              <a:rPr lang="es-ES" b="1" dirty="0">
                <a:solidFill>
                  <a:schemeClr val="bg1"/>
                </a:solidFill>
                <a:latin typeface="Maiandra GD" panose="020E0502030308020204" pitchFamily="34" charset="0"/>
              </a:rPr>
              <a:t>»Pero nadie puede entrar en la casa de un hombre fuerte y saquear sus bienes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si primero no lo ata; entonces podrá saquear su casa.</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Asumir que Satanás no está́ atado en un sentido muy real al ser derrotado por Cristo en Su primera venida es minimizar tanto el valor como el impacto que la muerte de Jesús tuvo en el historial de la batalla contra el enemigo. </a:t>
            </a:r>
          </a:p>
          <a:p>
            <a:r>
              <a:rPr lang="es-ES" b="1" dirty="0">
                <a:solidFill>
                  <a:schemeClr val="bg1"/>
                </a:solidFill>
                <a:latin typeface="Maiandra GD" panose="020E0502030308020204" pitchFamily="34" charset="0"/>
              </a:rPr>
              <a:t>Satanás está atado por el evangelio, el poder Dios para salvar y librar de la oscuridad y el engaño de Satanás.</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805576959"/>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fontScale="92500"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Colosenses.1:13.</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Porque Él nos libró del dominio de las tinieblas</a:t>
            </a:r>
            <a:r>
              <a:rPr lang="es-ES" b="1" dirty="0">
                <a:solidFill>
                  <a:schemeClr val="bg1"/>
                </a:solidFill>
                <a:latin typeface="Maiandra GD" panose="020E0502030308020204" pitchFamily="34" charset="0"/>
              </a:rPr>
              <a:t> y nos trasladó al reino de Su Hijo amado,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Hechos.26:17-18.</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”Te rescataré del pueblo judío y de los gentiles,</a:t>
            </a:r>
            <a:r>
              <a:rPr lang="es-ES" b="1" dirty="0">
                <a:solidFill>
                  <a:schemeClr val="bg1"/>
                </a:solidFill>
                <a:latin typeface="Maiandra GD" panose="020E0502030308020204" pitchFamily="34" charset="0"/>
              </a:rPr>
              <a:t> a los cuales Yo te envío,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V.18.</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para que les abras sus ojos a fin de que se conviertan de las tinieblas a la luz, y del dominio de Satanás a Dios,</a:t>
            </a:r>
            <a:r>
              <a:rPr lang="es-ES" b="1" dirty="0">
                <a:solidFill>
                  <a:schemeClr val="bg1"/>
                </a:solidFill>
                <a:latin typeface="Maiandra GD" panose="020E0502030308020204" pitchFamily="34" charset="0"/>
              </a:rPr>
              <a:t> para que reciban, por la fe en Mí, el perdón de pecados y herencia entre los que han sido santificados”.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0359120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Tesalonicenses.5:4-5.</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Pero ustedes,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hermanos, no están en tinieblas,</a:t>
            </a:r>
            <a:r>
              <a:rPr lang="es-ES" b="1" dirty="0">
                <a:solidFill>
                  <a:schemeClr val="bg1"/>
                </a:solidFill>
                <a:latin typeface="Maiandra GD" panose="020E0502030308020204" pitchFamily="34" charset="0"/>
              </a:rPr>
              <a:t> para que el día los sorprenda como ladrón;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V.5.</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porque todos ustedes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son hijos de la luz e hijos del día.</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No somos de la noche ni de las tinieblas. </a:t>
            </a:r>
          </a:p>
          <a:p>
            <a:r>
              <a:rPr lang="es-ES" b="1" dirty="0">
                <a:solidFill>
                  <a:schemeClr val="bg1"/>
                </a:solidFill>
                <a:latin typeface="Maiandra GD" panose="020E0502030308020204" pitchFamily="34" charset="0"/>
              </a:rPr>
              <a:t>Cuando vamos a Jesús somos libres de la oscuridad.</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Juan.8:12.</a:t>
            </a:r>
            <a:r>
              <a:rPr lang="es-ES" b="1" dirty="0">
                <a:solidFill>
                  <a:schemeClr val="bg1"/>
                </a:solidFill>
                <a:latin typeface="Maiandra GD" panose="020E0502030308020204" pitchFamily="34" charset="0"/>
              </a:rPr>
              <a:t> </a:t>
            </a:r>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4262326140"/>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fontScale="92500" lnSpcReduction="10000"/>
          </a:bodyPr>
          <a:lstStyle/>
          <a:p>
            <a:r>
              <a:rPr lang="es-ES" b="1" dirty="0">
                <a:solidFill>
                  <a:schemeClr val="bg1"/>
                </a:solidFill>
                <a:latin typeface="Maiandra GD" panose="020E0502030308020204" pitchFamily="34" charset="0"/>
              </a:rPr>
              <a:t>Jesús les habló otra vez,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diciendo: «Yo soy la Luz del mundo; el que me sigue no andará en tinieblas,</a:t>
            </a:r>
            <a:r>
              <a:rPr lang="es-ES" b="1" dirty="0">
                <a:solidFill>
                  <a:schemeClr val="bg1"/>
                </a:solidFill>
                <a:latin typeface="Maiandra GD" panose="020E0502030308020204" pitchFamily="34" charset="0"/>
              </a:rPr>
              <a:t> sino que tendrá la Luz de la vida».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Juan.12:46.</a:t>
            </a:r>
            <a:r>
              <a:rPr lang="es-ES" b="1" dirty="0">
                <a:solidFill>
                  <a:schemeClr val="bg1"/>
                </a:solidFill>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CC"/>
                </a:highlight>
                <a:latin typeface="Maiandra GD" panose="020E0502030308020204" pitchFamily="34" charset="0"/>
              </a:rPr>
              <a:t>»Yo, la Luz, he venido al mundo,</a:t>
            </a:r>
            <a:r>
              <a:rPr lang="es-ES" b="1" dirty="0">
                <a:solidFill>
                  <a:schemeClr val="bg1"/>
                </a:solidFill>
                <a:latin typeface="Maiandra GD" panose="020E0502030308020204" pitchFamily="34" charset="0"/>
              </a:rPr>
              <a:t> para que todo el que cree en Mí no permanezca en tinieblas.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II Corintios.4:6.</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Pues Dios, que dijo: «De las tinieblas resplandecerá la luz»,</a:t>
            </a:r>
            <a:r>
              <a:rPr lang="es-ES" b="1" dirty="0">
                <a:solidFill>
                  <a:schemeClr val="bg1"/>
                </a:solidFill>
                <a:latin typeface="Maiandra GD" panose="020E0502030308020204" pitchFamily="34" charset="0"/>
              </a:rPr>
              <a:t> es el que ha resplandecido en nuestros corazones, para iluminación del conocimiento de la gloria de Dios en el rostro de Cristo.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188673459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fontScale="92500"/>
          </a:bodyPr>
          <a:lstStyle/>
          <a:p>
            <a:r>
              <a:rPr lang="es-ES" b="1" dirty="0">
                <a:solidFill>
                  <a:schemeClr val="bg1"/>
                </a:solidFill>
                <a:latin typeface="Maiandra GD" panose="020E0502030308020204" pitchFamily="34" charset="0"/>
              </a:rPr>
              <a:t>El evangelio da libertad de la oscuridad y nos libra de las ataduras del pecado y de esa manera Satanás está atado en poder y libertad.</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Judas.6.</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a los ángeles que no conservaron su señorío original, sino que abandonaron su morada legítima, </a:t>
            </a:r>
            <a:r>
              <a:rPr lang="es-ES" b="1" u="sng" dirty="0">
                <a:effectLst>
                  <a:outerShdw blurRad="38100" dist="38100" dir="2700000" algn="tl">
                    <a:srgbClr val="000000">
                      <a:alpha val="43137"/>
                    </a:srgbClr>
                  </a:outerShdw>
                </a:effectLst>
                <a:highlight>
                  <a:srgbClr val="00FF99"/>
                </a:highlight>
                <a:latin typeface="Maiandra GD" panose="020E0502030308020204" pitchFamily="34" charset="0"/>
              </a:rPr>
              <a:t>los ha guardado en prisiones eternas bajo tinieblas, para el juicio del gran día.</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"Arrojándolos al infierno", es de una sola palabra griega,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TARTAROSAS,</a:t>
            </a:r>
            <a:r>
              <a:rPr lang="es-ES" b="1" dirty="0">
                <a:solidFill>
                  <a:schemeClr val="bg1"/>
                </a:solidFill>
                <a:latin typeface="Maiandra GD" panose="020E0502030308020204" pitchFamily="34" charset="0"/>
              </a:rPr>
              <a:t> que significa ser echado a Tártaros.</a:t>
            </a:r>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1566097189"/>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r>
              <a:rPr lang="es-ES" b="1" dirty="0">
                <a:solidFill>
                  <a:schemeClr val="bg1"/>
                </a:solidFill>
                <a:latin typeface="Maiandra GD" panose="020E0502030308020204" pitchFamily="34" charset="0"/>
              </a:rPr>
              <a:t>Este es el nombre quedaban los griegos al lugar de tormento para los malos. </a:t>
            </a:r>
          </a:p>
          <a:p>
            <a:r>
              <a:rPr lang="es-ES" b="1" dirty="0">
                <a:solidFill>
                  <a:schemeClr val="bg1"/>
                </a:solidFill>
                <a:latin typeface="Maiandra GD" panose="020E0502030308020204" pitchFamily="34" charset="0"/>
              </a:rPr>
              <a:t>Según el uso de Pedro, corresponde al tormento en el hades mientras se espera el juicio final. </a:t>
            </a:r>
          </a:p>
          <a:p>
            <a:r>
              <a:rPr lang="es-ES" b="1" dirty="0">
                <a:solidFill>
                  <a:schemeClr val="bg1"/>
                </a:solidFill>
                <a:latin typeface="Maiandra GD" panose="020E0502030308020204" pitchFamily="34" charset="0"/>
              </a:rPr>
              <a:t>Donde están todas la almas de los que han muerto.</a:t>
            </a:r>
          </a:p>
          <a:p>
            <a:r>
              <a:rPr lang="es-ES" b="1" dirty="0">
                <a:solidFill>
                  <a:schemeClr val="bg1"/>
                </a:solidFill>
                <a:latin typeface="Maiandra GD" panose="020E0502030308020204" pitchFamily="34" charset="0"/>
              </a:rPr>
              <a:t>El castigo de los ángeles rebeldes después del juicio final será.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Mateo.25:41.</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979479610"/>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s-ES" b="1" dirty="0">
                <a:solidFill>
                  <a:schemeClr val="bg1"/>
                </a:solidFill>
                <a:latin typeface="Maiandra GD" panose="020E0502030308020204" pitchFamily="34" charset="0"/>
              </a:rPr>
              <a:t>»Entonces dirá también a los de Su izquierda: “Apártense de Mí, malditos,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al fuego eterno que ha sido preparado para el diablo y sus ángeles.</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Satanás está atado. </a:t>
            </a:r>
          </a:p>
          <a:p>
            <a:r>
              <a:rPr lang="es-ES" b="1" dirty="0">
                <a:solidFill>
                  <a:schemeClr val="bg1"/>
                </a:solidFill>
                <a:latin typeface="Maiandra GD" panose="020E0502030308020204" pitchFamily="34" charset="0"/>
              </a:rPr>
              <a:t>Limitado en su poder. </a:t>
            </a:r>
          </a:p>
          <a:p>
            <a:r>
              <a:rPr lang="es-ES" b="1" dirty="0">
                <a:solidFill>
                  <a:schemeClr val="bg1"/>
                </a:solidFill>
                <a:latin typeface="Maiandra GD" panose="020E0502030308020204" pitchFamily="34" charset="0"/>
              </a:rPr>
              <a:t>Porque el evangelio ha salido a la luz y salvar a las personas, que estaban atadas en el pecado.</a:t>
            </a:r>
          </a:p>
          <a:p>
            <a:r>
              <a:rPr lang="es-ES" b="1" dirty="0">
                <a:solidFill>
                  <a:schemeClr val="bg1"/>
                </a:solidFill>
                <a:latin typeface="Maiandra GD" panose="020E0502030308020204" pitchFamily="34" charset="0"/>
              </a:rPr>
              <a:t>Pero ahora atraves del evangelio las personas pueden ser libres.</a:t>
            </a:r>
          </a:p>
          <a:p>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766755855"/>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El reino de Dios había llegado porque el reino de Satanás estaba sufriendo mucha pérdida.</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V.29.</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»¿O cómo puede alguien entrar en la casa de un hombre fuerte y saquear sus bienes, </a:t>
            </a: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si primero no lo ata?</a:t>
            </a:r>
            <a:r>
              <a:rPr lang="es-ES" b="1" dirty="0">
                <a:solidFill>
                  <a:schemeClr val="bg1"/>
                </a:solidFill>
                <a:latin typeface="Maiandra GD" panose="020E0502030308020204" pitchFamily="34" charset="0"/>
              </a:rPr>
              <a:t> Y entonces saqueará su casa. </a:t>
            </a:r>
          </a:p>
          <a:p>
            <a:r>
              <a:rPr lang="es-ES" b="1" dirty="0">
                <a:solidFill>
                  <a:schemeClr val="bg1"/>
                </a:solidFill>
                <a:latin typeface="Maiandra GD" panose="020E0502030308020204" pitchFamily="34" charset="0"/>
              </a:rPr>
              <a:t>Él hombre fuerte representa al diablo. Jesús entró en su casa (la persona endemoniada) para atarlo antes de poder saquear su casa (echar fuera el demonio).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91016839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8900" b="1" u="sng" dirty="0">
                <a:effectLst>
                  <a:outerShdw blurRad="38100" dist="38100" dir="2700000" algn="tl">
                    <a:srgbClr val="000000">
                      <a:alpha val="43137"/>
                    </a:srgbClr>
                  </a:outerShdw>
                </a:effectLst>
                <a:latin typeface="Maiandra GD" panose="020E0502030308020204" pitchFamily="34" charset="0"/>
              </a:rPr>
              <a:t>CONCLUSIÓN:</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Satanás esta atado, pero esto no quiere decir que no tiene el poder de engañar a las personas.</a:t>
            </a:r>
          </a:p>
          <a:p>
            <a:r>
              <a:rPr lang="es-ES" b="1" dirty="0">
                <a:solidFill>
                  <a:schemeClr val="bg1"/>
                </a:solidFill>
                <a:latin typeface="Maiandra GD" panose="020E0502030308020204" pitchFamily="34" charset="0"/>
              </a:rPr>
              <a:t>Él sigue trabajando y anda como león rugiente.</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Pedro.5:8.</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Sean de espíritu sobrio, estén alerta. </a:t>
            </a:r>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Su adversario, el diablo, anda al acecho como león rugiente,</a:t>
            </a:r>
            <a:r>
              <a:rPr lang="es-ES" b="1" dirty="0">
                <a:solidFill>
                  <a:schemeClr val="bg1"/>
                </a:solidFill>
                <a:latin typeface="Maiandra GD" panose="020E0502030308020204" pitchFamily="34" charset="0"/>
              </a:rPr>
              <a:t> buscando a quien devorar. </a:t>
            </a:r>
          </a:p>
          <a:p>
            <a:r>
              <a:rPr lang="es-ES" b="1" dirty="0">
                <a:solidFill>
                  <a:schemeClr val="bg1"/>
                </a:solidFill>
                <a:latin typeface="Maiandra GD" panose="020E0502030308020204" pitchFamily="34" charset="0"/>
              </a:rPr>
              <a:t>Pero tenemos el poder de resistirle atraves del evangelio.</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I Pedro.5:9.</a:t>
            </a:r>
            <a:r>
              <a:rPr lang="es-ES" b="1" dirty="0">
                <a:solidFill>
                  <a:schemeClr val="bg1"/>
                </a:solidFill>
                <a:latin typeface="Maiandra GD" panose="020E0502030308020204" pitchFamily="34" charset="0"/>
              </a:rPr>
              <a:t> </a:t>
            </a:r>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695770416"/>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p:cTn id="20"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 calcmode="lin" valueType="num">
                                      <p:cBhvr>
                                        <p:cTn id="2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 calcmode="lin" valueType="num">
                                      <p:cBhvr>
                                        <p:cTn id="3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5">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p:cTn id="4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5">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5">
                                            <p:txEl>
                                              <p:pRg st="5" end="5"/>
                                            </p:txEl>
                                          </p:spTgt>
                                        </p:tgtEl>
                                        <p:attrNameLst>
                                          <p:attrName>style.visibility</p:attrName>
                                        </p:attrNameLst>
                                      </p:cBhvr>
                                      <p:to>
                                        <p:strVal val="visible"/>
                                      </p:to>
                                    </p:set>
                                    <p:anim calcmode="lin" valueType="num">
                                      <p:cBhvr>
                                        <p:cTn id="48"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9"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5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8900" b="1" u="sng" dirty="0">
                <a:effectLst>
                  <a:outerShdw blurRad="38100" dist="38100" dir="2700000" algn="tl">
                    <a:srgbClr val="000000">
                      <a:alpha val="43137"/>
                    </a:srgbClr>
                  </a:outerShdw>
                </a:effectLst>
                <a:latin typeface="Maiandra GD" panose="020E0502030308020204" pitchFamily="34" charset="0"/>
              </a:rPr>
              <a:t>CONCLUSIÓN:</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Pero resístanlo firmes en la fe,</a:t>
            </a:r>
            <a:r>
              <a:rPr lang="es-ES" b="1" dirty="0">
                <a:solidFill>
                  <a:schemeClr val="bg1"/>
                </a:solidFill>
                <a:latin typeface="Maiandra GD" panose="020E0502030308020204" pitchFamily="34" charset="0"/>
              </a:rPr>
              <a:t> sabiendo que las mismas experiencias de sufrimiento se van cumpliendo en sus hermanos en todo el mundo. </a:t>
            </a:r>
          </a:p>
          <a:p>
            <a:r>
              <a:rPr lang="es-ES" b="1" dirty="0">
                <a:solidFill>
                  <a:schemeClr val="bg1"/>
                </a:solidFill>
                <a:latin typeface="Maiandra GD" panose="020E0502030308020204" pitchFamily="34" charset="0"/>
              </a:rPr>
              <a:t>Podemos apagar los dardos de Él.</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Efesios.6:16-17.</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Sobre todo, </a:t>
            </a: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tomen el escudo de la fe</a:t>
            </a:r>
            <a:r>
              <a:rPr lang="es-ES" b="1" dirty="0">
                <a:solidFill>
                  <a:schemeClr val="bg1"/>
                </a:solidFill>
                <a:latin typeface="Maiandra GD" panose="020E0502030308020204" pitchFamily="34" charset="0"/>
              </a:rPr>
              <a:t> con el que podrán apagar todos los dardos encendidos del maligno. </a:t>
            </a:r>
          </a:p>
          <a:p>
            <a:pPr algn="ctr"/>
            <a:r>
              <a:rPr lang="en-U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V.17.</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188335197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8900" b="1" u="sng" dirty="0">
                <a:effectLst>
                  <a:outerShdw blurRad="38100" dist="38100" dir="2700000" algn="tl">
                    <a:srgbClr val="000000">
                      <a:alpha val="43137"/>
                    </a:srgbClr>
                  </a:outerShdw>
                </a:effectLst>
                <a:latin typeface="Maiandra GD" panose="020E0502030308020204" pitchFamily="34" charset="0"/>
              </a:rPr>
              <a:t>CONCLUSIÓN:</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r>
              <a:rPr lang="es-ES" b="1" dirty="0">
                <a:solidFill>
                  <a:schemeClr val="bg1"/>
                </a:solidFill>
                <a:latin typeface="Maiandra GD" panose="020E0502030308020204" pitchFamily="34" charset="0"/>
              </a:rPr>
              <a:t>Tomen también el CASCO DE LA SALVACIÓN,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y la espada del Espíritu que es la palabra de Dios.</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esto lo podemos en el poder de Jesús.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Efesios.6:10.</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Por lo demás,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fortalézcanse en el Señor y en el poder de su fuerza.</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Solo sometiéndonos a Dios, podemos vencer a Satanás y triunfar sobre Él.</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Santiago.4:7-8.</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415943148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8900" b="1" u="sng" dirty="0">
                <a:effectLst>
                  <a:outerShdw blurRad="38100" dist="38100" dir="2700000" algn="tl">
                    <a:srgbClr val="000000">
                      <a:alpha val="43137"/>
                    </a:srgbClr>
                  </a:outerShdw>
                </a:effectLst>
                <a:latin typeface="Maiandra GD" panose="020E0502030308020204" pitchFamily="34" charset="0"/>
              </a:rPr>
              <a:t>CONCLUSIÓN:</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s-ES" b="1" dirty="0">
                <a:solidFill>
                  <a:schemeClr val="bg1"/>
                </a:solidFill>
                <a:latin typeface="Maiandra GD" panose="020E0502030308020204" pitchFamily="34" charset="0"/>
              </a:rPr>
              <a:t>Por tanto, </a:t>
            </a:r>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sométanse a Dios. Resistan, pues,</a:t>
            </a:r>
            <a:r>
              <a:rPr lang="es-ES" b="1" dirty="0">
                <a:solidFill>
                  <a:schemeClr val="bg1"/>
                </a:solidFill>
                <a:latin typeface="Maiandra GD" panose="020E0502030308020204" pitchFamily="34" charset="0"/>
              </a:rPr>
              <a:t> al diablo y huirá de ustedes.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V.8.</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Acérquense a Dios, y Él se acercará a ustedes.</a:t>
            </a:r>
            <a:r>
              <a:rPr lang="es-ES" b="1" dirty="0">
                <a:solidFill>
                  <a:schemeClr val="bg1"/>
                </a:solidFill>
                <a:latin typeface="Maiandra GD" panose="020E0502030308020204" pitchFamily="34" charset="0"/>
              </a:rPr>
              <a:t> Limpien sus manos, pecadores; y ustedes de doble ánimo, purifiquen sus corazones. </a:t>
            </a:r>
          </a:p>
          <a:p>
            <a:r>
              <a:rPr lang="es-ES" b="1" dirty="0">
                <a:solidFill>
                  <a:schemeClr val="bg1"/>
                </a:solidFill>
                <a:latin typeface="Maiandra GD" panose="020E0502030308020204" pitchFamily="34" charset="0"/>
              </a:rPr>
              <a:t>Cuando el evangelio nos libra de nuestros pecados, Satanás esta atado, no podrá hacer nada contra el evangelio.</a:t>
            </a:r>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11533822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sp>
        <p:nvSpPr>
          <p:cNvPr id="6" name="Rectángulo: esquinas redondeadas 5">
            <a:extLst>
              <a:ext uri="{FF2B5EF4-FFF2-40B4-BE49-F238E27FC236}">
                <a16:creationId xmlns:a16="http://schemas.microsoft.com/office/drawing/2014/main" id="{5D66B58C-1797-4B0A-2896-81940334CA7B}"/>
              </a:ext>
            </a:extLst>
          </p:cNvPr>
          <p:cNvSpPr/>
          <p:nvPr/>
        </p:nvSpPr>
        <p:spPr>
          <a:xfrm>
            <a:off x="0" y="5769429"/>
            <a:ext cx="9143998" cy="1088571"/>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4800" b="1" dirty="0">
                <a:ln w="22225">
                  <a:solidFill>
                    <a:schemeClr val="accent2"/>
                  </a:solidFill>
                  <a:prstDash val="solid"/>
                </a:ln>
                <a:solidFill>
                  <a:schemeClr val="accent2">
                    <a:lumMod val="40000"/>
                    <a:lumOff val="60000"/>
                  </a:schemeClr>
                </a:solidFill>
                <a:latin typeface="Maiandra GD" panose="020E0502030308020204" pitchFamily="34" charset="0"/>
              </a:rPr>
              <a:t>DIOS NOS BENDIGA A TODOS.</a:t>
            </a:r>
            <a:endParaRPr lang="en-US" sz="4800" b="1" dirty="0">
              <a:ln w="22225">
                <a:solidFill>
                  <a:schemeClr val="accent2"/>
                </a:solidFill>
                <a:prstDash val="solid"/>
              </a:ln>
              <a:solidFill>
                <a:schemeClr val="accent2">
                  <a:lumMod val="40000"/>
                  <a:lumOff val="60000"/>
                </a:schemeClr>
              </a:solidFill>
              <a:latin typeface="Maiandra GD" panose="020E0502030308020204" pitchFamily="34" charset="0"/>
            </a:endParaRPr>
          </a:p>
        </p:txBody>
      </p:sp>
      <p:pic>
        <p:nvPicPr>
          <p:cNvPr id="9" name="Imagen 8">
            <a:extLst>
              <a:ext uri="{FF2B5EF4-FFF2-40B4-BE49-F238E27FC236}">
                <a16:creationId xmlns:a16="http://schemas.microsoft.com/office/drawing/2014/main" id="{4D27C6E1-BACD-96B1-188B-4FD3D39B07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3997" cy="5769429"/>
          </a:xfrm>
          <a:prstGeom prst="rect">
            <a:avLst/>
          </a:prstGeom>
        </p:spPr>
      </p:pic>
      <p:sp>
        <p:nvSpPr>
          <p:cNvPr id="10" name="Bocadillo nube: nube 9">
            <a:extLst>
              <a:ext uri="{FF2B5EF4-FFF2-40B4-BE49-F238E27FC236}">
                <a16:creationId xmlns:a16="http://schemas.microsoft.com/office/drawing/2014/main" id="{E0633762-0D0B-5B3C-3567-1DECEF915EB3}"/>
              </a:ext>
            </a:extLst>
          </p:cNvPr>
          <p:cNvSpPr/>
          <p:nvPr/>
        </p:nvSpPr>
        <p:spPr>
          <a:xfrm>
            <a:off x="4572000" y="0"/>
            <a:ext cx="4572000" cy="3429000"/>
          </a:xfrm>
          <a:prstGeom prst="cloudCallout">
            <a:avLst>
              <a:gd name="adj1" fmla="val -59408"/>
              <a:gd name="adj2" fmla="val 54246"/>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4000" b="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Maiandra GD" panose="020E0502030308020204" pitchFamily="34" charset="0"/>
              </a:rPr>
              <a:t>POR SU FINA ATENCIÓN.</a:t>
            </a:r>
            <a:endParaRPr lang="en-US" sz="4000" b="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Maiandra GD" panose="020E0502030308020204" pitchFamily="34" charset="0"/>
            </a:endParaRPr>
          </a:p>
        </p:txBody>
      </p:sp>
    </p:spTree>
    <p:extLst>
      <p:ext uri="{BB962C8B-B14F-4D97-AF65-F5344CB8AC3E}">
        <p14:creationId xmlns:p14="http://schemas.microsoft.com/office/powerpoint/2010/main" val="3049738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56" presetClass="entr" presetSubtype="0" fill="hold" grpId="0" nodeType="clickEffect">
                                  <p:stCondLst>
                                    <p:cond delay="0"/>
                                  </p:stCondLst>
                                  <p:iterate type="lt">
                                    <p:tmPct val="10000"/>
                                  </p:iterate>
                                  <p:childTnLst>
                                    <p:set>
                                      <p:cBhvr>
                                        <p:cTn id="19" dur="1" fill="hold">
                                          <p:stCondLst>
                                            <p:cond delay="0"/>
                                          </p:stCondLst>
                                        </p:cTn>
                                        <p:tgtEl>
                                          <p:spTgt spid="6"/>
                                        </p:tgtEl>
                                        <p:attrNameLst>
                                          <p:attrName>style.visibility</p:attrName>
                                        </p:attrNameLst>
                                      </p:cBhvr>
                                      <p:to>
                                        <p:strVal val="visible"/>
                                      </p:to>
                                    </p:set>
                                    <p:anim by="(-#ppt_w*2)" calcmode="lin" valueType="num">
                                      <p:cBhvr rctx="PPT">
                                        <p:cTn id="20" dur="500" autoRev="1" fill="hold">
                                          <p:stCondLst>
                                            <p:cond delay="0"/>
                                          </p:stCondLst>
                                        </p:cTn>
                                        <p:tgtEl>
                                          <p:spTgt spid="6"/>
                                        </p:tgtEl>
                                        <p:attrNameLst>
                                          <p:attrName>ppt_w</p:attrName>
                                        </p:attrNameLst>
                                      </p:cBhvr>
                                    </p:anim>
                                    <p:anim by="(#ppt_w*0.50)" calcmode="lin" valueType="num">
                                      <p:cBhvr>
                                        <p:cTn id="21" dur="500" decel="50000" autoRev="1" fill="hold">
                                          <p:stCondLst>
                                            <p:cond delay="0"/>
                                          </p:stCondLst>
                                        </p:cTn>
                                        <p:tgtEl>
                                          <p:spTgt spid="6"/>
                                        </p:tgtEl>
                                        <p:attrNameLst>
                                          <p:attrName>ppt_x</p:attrName>
                                        </p:attrNameLst>
                                      </p:cBhvr>
                                    </p:anim>
                                    <p:anim from="(-#ppt_h/2)" to="(#ppt_y)" calcmode="lin" valueType="num">
                                      <p:cBhvr>
                                        <p:cTn id="22" dur="1000" fill="hold">
                                          <p:stCondLst>
                                            <p:cond delay="0"/>
                                          </p:stCondLst>
                                        </p:cTn>
                                        <p:tgtEl>
                                          <p:spTgt spid="6"/>
                                        </p:tgtEl>
                                        <p:attrNameLst>
                                          <p:attrName>ppt_y</p:attrName>
                                        </p:attrNameLst>
                                      </p:cBhvr>
                                    </p:anim>
                                    <p:animRot by="21600000">
                                      <p:cBhvr>
                                        <p:cTn id="23" dur="1000"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Es importante observar que esta victoria sobre Satanás ocurrió cuando Cristo vino la primera vez.</a:t>
            </a:r>
          </a:p>
          <a:p>
            <a:r>
              <a:rPr lang="es-ES" b="1" dirty="0">
                <a:solidFill>
                  <a:schemeClr val="bg1"/>
                </a:solidFill>
                <a:latin typeface="Maiandra GD" panose="020E0502030308020204" pitchFamily="34" charset="0"/>
              </a:rPr>
              <a:t>Lo mismo sucede cuando Jesús envió a los 70.</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Lucas.10:17-18.</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Los setenta regresaron con gozo, diciendo: «Señor,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hasta los demonios se nos sujetan en Tu nombre».</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V.18.</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Él les dijo: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«Yo veía a Satanás caer del cielo</a:t>
            </a:r>
            <a:r>
              <a:rPr lang="es-ES" b="1" dirty="0">
                <a:solidFill>
                  <a:schemeClr val="bg1"/>
                </a:solidFill>
                <a:latin typeface="Maiandra GD" panose="020E0502030308020204" pitchFamily="34" charset="0"/>
              </a:rPr>
              <a:t> como un rayo. </a:t>
            </a:r>
          </a:p>
          <a:p>
            <a:pPr marL="0" indent="0">
              <a:buNone/>
            </a:pPr>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10161329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Esto no fue una visión en la cual Jesús veía a Satanás caer del cielo; por el contrario, Él Señor vio en su ministerio la derrota presente y definitiva de Satanás.</a:t>
            </a:r>
          </a:p>
          <a:p>
            <a:r>
              <a:rPr lang="es-ES" b="1" dirty="0">
                <a:solidFill>
                  <a:schemeClr val="bg1"/>
                </a:solidFill>
                <a:latin typeface="Maiandra GD" panose="020E0502030308020204" pitchFamily="34" charset="0"/>
              </a:rPr>
              <a:t>En el sentido que estaba siento atado en su poder y su libertad.</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Apocalipsis.12:9.</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Y fue arrojado el gran dragón, la serpiente antigua que se llama Diablo y Satanás, el cual engaña al mundo entero. </a:t>
            </a:r>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Fue arrojado a la tierra y sus ángeles fueron arrojados con él.</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4244276599"/>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Aquí aprendemos de la derrota de Satanás, esta derrota se llevó a cabo en varias maneras:</a:t>
            </a:r>
          </a:p>
          <a:p>
            <a:r>
              <a:rPr lang="es-ES" b="1" dirty="0">
                <a:solidFill>
                  <a:schemeClr val="bg1"/>
                </a:solidFill>
                <a:latin typeface="Maiandra GD" panose="020E0502030308020204" pitchFamily="34" charset="0"/>
              </a:rPr>
              <a:t>Uno, con el nacimiento de Jesús.</a:t>
            </a:r>
          </a:p>
          <a:p>
            <a:r>
              <a:rPr lang="es-ES" b="1" dirty="0">
                <a:solidFill>
                  <a:schemeClr val="bg1"/>
                </a:solidFill>
                <a:latin typeface="Maiandra GD" panose="020E0502030308020204" pitchFamily="34" charset="0"/>
              </a:rPr>
              <a:t>Dos, con la resurrección de Jesús.</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La frase “Fue arrojado”</a:t>
            </a:r>
            <a:r>
              <a:rPr lang="es-ES" b="1" dirty="0">
                <a:solidFill>
                  <a:schemeClr val="bg1"/>
                </a:solidFill>
                <a:latin typeface="Maiandra GD" panose="020E0502030308020204" pitchFamily="34" charset="0"/>
              </a:rPr>
              <a:t> puede ser referencia a su expulsión en el principio y también a su derrota tiempo después en la cruz y por medio de los santos que le resisten.</a:t>
            </a:r>
          </a:p>
          <a:p>
            <a:r>
              <a:rPr lang="es-ES" b="1" dirty="0">
                <a:solidFill>
                  <a:schemeClr val="bg1"/>
                </a:solidFill>
                <a:latin typeface="Maiandra GD" panose="020E0502030308020204" pitchFamily="34" charset="0"/>
              </a:rPr>
              <a:t>Satanás perdió la batalla y fue arrojado a la tierra (símbolo de derrota)</a:t>
            </a:r>
            <a:endParaRPr lang="en-US" b="1" dirty="0">
              <a:solidFill>
                <a:schemeClr val="bg1"/>
              </a:solidFill>
              <a:latin typeface="Maiandra GD" panose="020E0502030308020204" pitchFamily="34" charset="0"/>
            </a:endParaRP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936270255"/>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a:bodyPr>
          <a:lstStyle/>
          <a:p>
            <a:r>
              <a:rPr lang="es-ES" b="1" dirty="0">
                <a:solidFill>
                  <a:schemeClr val="bg1"/>
                </a:solidFill>
                <a:latin typeface="Maiandra GD" panose="020E0502030308020204" pitchFamily="34" charset="0"/>
              </a:rPr>
              <a:t>Aquí vemos el atamiento de Satanás en que ya no puede acusar a los santos.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Apocalipsis.12:10-12.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Entonces oí una gran voz en el cielo, que decía: «Ahora ha venido la salvación, el poder y el reino de nuestro Dios y la autoridad de Su Cristo,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porque el acusador de nuestros hermanos, el que los acusa delante de nuestro Dios día y noche, ha sido arrojado.</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6334897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normAutofit lnSpcReduction="10000"/>
          </a:bodyPr>
          <a:lstStyle/>
          <a:p>
            <a:r>
              <a:rPr lang="es-ES" b="1" dirty="0">
                <a:solidFill>
                  <a:schemeClr val="bg1"/>
                </a:solidFill>
                <a:latin typeface="Maiandra GD" panose="020E0502030308020204" pitchFamily="34" charset="0"/>
              </a:rPr>
              <a:t>Este texto recuerda a los cristianos que estaban sufriendo cómo Dios venció al enemigo por medio de Jesús. </a:t>
            </a:r>
          </a:p>
          <a:p>
            <a:r>
              <a:rPr lang="es-ES" b="1" dirty="0">
                <a:solidFill>
                  <a:schemeClr val="bg1"/>
                </a:solidFill>
                <a:latin typeface="Maiandra GD" panose="020E0502030308020204" pitchFamily="34" charset="0"/>
              </a:rPr>
              <a:t>Por medio de este acto vino la salvación al mundo entero y también el establecimiento del reino</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V.11.</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»Ellos lo vencieron por medio de la sangre del Cordero y por la palabra del testimonio de ellos,</a:t>
            </a:r>
            <a:r>
              <a:rPr lang="es-ES" b="1" dirty="0">
                <a:solidFill>
                  <a:schemeClr val="bg1"/>
                </a:solidFill>
                <a:latin typeface="Maiandra GD" panose="020E0502030308020204" pitchFamily="34" charset="0"/>
              </a:rPr>
              <a:t> y no amaron sus vidas, llegando hasta sufrir la muerte.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283700248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C513511C-B52F-5722-EA0E-6562069FE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8" cy="6858000"/>
          </a:xfrm>
          <a:prstGeom prst="rect">
            <a:avLst/>
          </a:prstGeom>
        </p:spPr>
      </p:pic>
      <p:pic>
        <p:nvPicPr>
          <p:cNvPr id="12" name="Imagen 11">
            <a:extLst>
              <a:ext uri="{FF2B5EF4-FFF2-40B4-BE49-F238E27FC236}">
                <a16:creationId xmlns:a16="http://schemas.microsoft.com/office/drawing/2014/main" id="{D54F0147-1FE3-9AC4-BF82-A7763435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3999" cy="1343816"/>
          </a:xfrm>
          <a:prstGeom prst="rect">
            <a:avLst/>
          </a:prstGeom>
        </p:spPr>
      </p:pic>
      <p:sp>
        <p:nvSpPr>
          <p:cNvPr id="4" name="Título 3">
            <a:extLst>
              <a:ext uri="{FF2B5EF4-FFF2-40B4-BE49-F238E27FC236}">
                <a16:creationId xmlns:a16="http://schemas.microsoft.com/office/drawing/2014/main" id="{C1E0937A-21EB-E155-EA09-0E970C90A792}"/>
              </a:ext>
            </a:extLst>
          </p:cNvPr>
          <p:cNvSpPr>
            <a:spLocks noGrp="1"/>
          </p:cNvSpPr>
          <p:nvPr>
            <p:ph type="title"/>
          </p:nvPr>
        </p:nvSpPr>
        <p:spPr>
          <a:xfrm>
            <a:off x="0" y="18255"/>
            <a:ext cx="9144000" cy="1325563"/>
          </a:xfrm>
        </p:spPr>
        <p:txBody>
          <a:bodyPr>
            <a:normAutofit fontScale="90000"/>
          </a:bodyPr>
          <a:lstStyle/>
          <a:p>
            <a:pPr algn="ct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EL ATAMIENTO DE SATANÁS.</a:t>
            </a:r>
            <a:br>
              <a:rPr lang="es-ES" sz="4800" b="1" u="sng" dirty="0">
                <a:effectLst>
                  <a:outerShdw blurRad="38100" dist="38100" dir="2700000" algn="tl">
                    <a:srgbClr val="000000">
                      <a:alpha val="43137"/>
                    </a:srgbClr>
                  </a:outerShdw>
                </a:effectLst>
                <a:latin typeface="Maiandra GD" panose="020E0502030308020204" pitchFamily="34" charset="0"/>
              </a:rPr>
            </a:br>
            <a:r>
              <a:rPr lang="es-ES" sz="4800" b="1" u="sng" dirty="0">
                <a:effectLst>
                  <a:outerShdw blurRad="38100" dist="38100" dir="2700000" algn="tl">
                    <a:srgbClr val="000000">
                      <a:alpha val="43137"/>
                    </a:srgbClr>
                  </a:outerShdw>
                </a:effectLst>
                <a:latin typeface="Maiandra GD" panose="020E0502030308020204" pitchFamily="34" charset="0"/>
              </a:rPr>
              <a:t>APOCALIPSIS.20:2-3.</a:t>
            </a:r>
            <a:br>
              <a:rPr lang="es-ES" sz="4800" b="1" u="sng" dirty="0">
                <a:effectLst>
                  <a:outerShdw blurRad="38100" dist="38100" dir="2700000" algn="tl">
                    <a:srgbClr val="000000">
                      <a:alpha val="43137"/>
                    </a:srgbClr>
                  </a:outerShdw>
                </a:effectLst>
                <a:latin typeface="Maiandra GD" panose="020E0502030308020204" pitchFamily="34" charset="0"/>
              </a:rPr>
            </a:br>
            <a:endParaRPr lang="en-US"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75ED85-673F-53FB-3FC5-E5BADF30F80A}"/>
              </a:ext>
            </a:extLst>
          </p:cNvPr>
          <p:cNvSpPr>
            <a:spLocks noGrp="1"/>
          </p:cNvSpPr>
          <p:nvPr>
            <p:ph idx="1"/>
          </p:nvPr>
        </p:nvSpPr>
        <p:spPr>
          <a:xfrm>
            <a:off x="3331029" y="1343818"/>
            <a:ext cx="5812970" cy="5514181"/>
          </a:xfrm>
        </p:spPr>
        <p:txBody>
          <a:bodyPr/>
          <a:lstStyle/>
          <a:p>
            <a:r>
              <a:rPr lang="es-ES" b="1" dirty="0">
                <a:solidFill>
                  <a:schemeClr val="bg1"/>
                </a:solidFill>
                <a:latin typeface="Maiandra GD" panose="020E0502030308020204" pitchFamily="34" charset="0"/>
              </a:rPr>
              <a:t>¿Qué es lo que ata a Satanás?</a:t>
            </a:r>
          </a:p>
          <a:p>
            <a:r>
              <a:rPr lang="es-ES" b="1" dirty="0">
                <a:solidFill>
                  <a:schemeClr val="bg1"/>
                </a:solidFill>
                <a:latin typeface="Maiandra GD" panose="020E0502030308020204" pitchFamily="34" charset="0"/>
              </a:rPr>
              <a:t>El evangelio, la palabra de Dios.</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Apocalipsis.20:1-2.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Vi entonces a un ángel que descendía del cielo,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con la llave del abismo y una gran cadena en su mano.</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V.2.</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El ángel prendió al dragón, la serpiente antigua,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que es el Diablo y Satanás, y lo ató por mil años.</a:t>
            </a:r>
            <a:r>
              <a:rPr lang="es-ES" b="1" dirty="0">
                <a:solidFill>
                  <a:schemeClr val="bg1"/>
                </a:solidFill>
                <a:latin typeface="Maiandra GD" panose="020E0502030308020204" pitchFamily="34" charset="0"/>
              </a:rPr>
              <a:t> </a:t>
            </a:r>
          </a:p>
        </p:txBody>
      </p:sp>
      <p:pic>
        <p:nvPicPr>
          <p:cNvPr id="8" name="Imagen 7">
            <a:extLst>
              <a:ext uri="{FF2B5EF4-FFF2-40B4-BE49-F238E27FC236}">
                <a16:creationId xmlns:a16="http://schemas.microsoft.com/office/drawing/2014/main" id="{0D17EE14-0BDD-7807-80E8-B6AF3C2B70B1}"/>
              </a:ext>
            </a:extLst>
          </p:cNvPr>
          <p:cNvPicPr>
            <a:picLocks noChangeAspect="1"/>
          </p:cNvPicPr>
          <p:nvPr/>
        </p:nvPicPr>
        <p:blipFill>
          <a:blip r:embed="rId4"/>
          <a:stretch>
            <a:fillRect/>
          </a:stretch>
        </p:blipFill>
        <p:spPr>
          <a:xfrm>
            <a:off x="-1" y="1343817"/>
            <a:ext cx="3331030" cy="5514183"/>
          </a:xfrm>
          <a:prstGeom prst="rect">
            <a:avLst/>
          </a:prstGeom>
        </p:spPr>
      </p:pic>
    </p:spTree>
    <p:extLst>
      <p:ext uri="{BB962C8B-B14F-4D97-AF65-F5344CB8AC3E}">
        <p14:creationId xmlns:p14="http://schemas.microsoft.com/office/powerpoint/2010/main" val="3671104515"/>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69</TotalTime>
  <Words>2917</Words>
  <Application>Microsoft Office PowerPoint</Application>
  <PresentationFormat>Presentación en pantalla (4:3)</PresentationFormat>
  <Paragraphs>192</Paragraphs>
  <Slides>34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34</vt:i4>
      </vt:variant>
    </vt:vector>
  </HeadingPairs>
  <TitlesOfParts>
    <vt:vector size="39" baseType="lpstr">
      <vt:lpstr>Arial</vt:lpstr>
      <vt:lpstr>Calibri</vt:lpstr>
      <vt:lpstr>Calibri Light</vt:lpstr>
      <vt:lpstr>Maiandra GD</vt:lpstr>
      <vt:lpstr>Tema de Office</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EL ATAMIENTO DE SATANÁS. APOCALIPSIS.20:2-3. </vt:lpstr>
      <vt:lpstr> CONCLUSIÓN: </vt:lpstr>
      <vt:lpstr> CONCLUSIÓN: </vt:lpstr>
      <vt:lpstr> CONCLUSIÓN: </vt:lpstr>
      <vt:lpstr> CONCLUSIÓN: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Mario Moreno</dc:creator>
  <cp:lastModifiedBy>Mario Moreno</cp:lastModifiedBy>
  <cp:revision>6</cp:revision>
  <dcterms:created xsi:type="dcterms:W3CDTF">2024-09-20T00:43:06Z</dcterms:created>
  <dcterms:modified xsi:type="dcterms:W3CDTF">2024-09-21T03:20:06Z</dcterms:modified>
</cp:coreProperties>
</file>