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7"/>
  </p:notesMasterIdLst>
  <p:sldIdLst>
    <p:sldId id="257" r:id="rId2"/>
    <p:sldId id="297" r:id="rId3"/>
    <p:sldId id="289" r:id="rId4"/>
    <p:sldId id="268" r:id="rId5"/>
    <p:sldId id="267" r:id="rId6"/>
    <p:sldId id="258" r:id="rId7"/>
    <p:sldId id="269" r:id="rId8"/>
    <p:sldId id="270" r:id="rId9"/>
    <p:sldId id="259" r:id="rId10"/>
    <p:sldId id="260" r:id="rId11"/>
    <p:sldId id="298" r:id="rId12"/>
    <p:sldId id="299" r:id="rId13"/>
    <p:sldId id="261" r:id="rId14"/>
    <p:sldId id="262" r:id="rId15"/>
    <p:sldId id="271" r:id="rId16"/>
    <p:sldId id="263" r:id="rId17"/>
    <p:sldId id="264" r:id="rId18"/>
    <p:sldId id="265" r:id="rId19"/>
    <p:sldId id="266" r:id="rId20"/>
    <p:sldId id="272" r:id="rId21"/>
    <p:sldId id="300" r:id="rId22"/>
    <p:sldId id="274" r:id="rId23"/>
    <p:sldId id="275" r:id="rId24"/>
    <p:sldId id="276" r:id="rId25"/>
    <p:sldId id="301" r:id="rId26"/>
    <p:sldId id="277" r:id="rId27"/>
    <p:sldId id="290" r:id="rId28"/>
    <p:sldId id="291" r:id="rId29"/>
    <p:sldId id="278" r:id="rId30"/>
    <p:sldId id="279" r:id="rId31"/>
    <p:sldId id="280" r:id="rId32"/>
    <p:sldId id="302" r:id="rId33"/>
    <p:sldId id="281" r:id="rId34"/>
    <p:sldId id="282" r:id="rId35"/>
    <p:sldId id="284" r:id="rId36"/>
    <p:sldId id="287" r:id="rId37"/>
    <p:sldId id="292" r:id="rId38"/>
    <p:sldId id="294" r:id="rId39"/>
    <p:sldId id="293" r:id="rId40"/>
    <p:sldId id="295" r:id="rId41"/>
    <p:sldId id="296" r:id="rId42"/>
    <p:sldId id="285" r:id="rId43"/>
    <p:sldId id="286" r:id="rId44"/>
    <p:sldId id="288" r:id="rId45"/>
    <p:sldId id="283" r:id="rId46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ción predeterminada" id="{CF674D26-FC68-4E44-991A-D2F1EA077286}">
          <p14:sldIdLst>
            <p14:sldId id="257"/>
            <p14:sldId id="297"/>
            <p14:sldId id="289"/>
            <p14:sldId id="268"/>
            <p14:sldId id="267"/>
            <p14:sldId id="258"/>
            <p14:sldId id="269"/>
            <p14:sldId id="270"/>
            <p14:sldId id="259"/>
            <p14:sldId id="260"/>
            <p14:sldId id="298"/>
            <p14:sldId id="299"/>
            <p14:sldId id="261"/>
            <p14:sldId id="262"/>
            <p14:sldId id="271"/>
            <p14:sldId id="263"/>
            <p14:sldId id="264"/>
            <p14:sldId id="265"/>
            <p14:sldId id="266"/>
            <p14:sldId id="272"/>
            <p14:sldId id="300"/>
            <p14:sldId id="274"/>
            <p14:sldId id="275"/>
            <p14:sldId id="276"/>
            <p14:sldId id="301"/>
            <p14:sldId id="277"/>
            <p14:sldId id="290"/>
            <p14:sldId id="291"/>
            <p14:sldId id="278"/>
            <p14:sldId id="279"/>
            <p14:sldId id="280"/>
            <p14:sldId id="302"/>
            <p14:sldId id="281"/>
            <p14:sldId id="282"/>
            <p14:sldId id="284"/>
            <p14:sldId id="287"/>
            <p14:sldId id="292"/>
            <p14:sldId id="294"/>
            <p14:sldId id="293"/>
            <p14:sldId id="295"/>
            <p14:sldId id="296"/>
            <p14:sldId id="285"/>
            <p14:sldId id="286"/>
            <p14:sldId id="288"/>
            <p14:sldId id="28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82" autoAdjust="0"/>
    <p:restoredTop sz="94660"/>
  </p:normalViewPr>
  <p:slideViewPr>
    <p:cSldViewPr>
      <p:cViewPr varScale="1">
        <p:scale>
          <a:sx n="59" d="100"/>
          <a:sy n="59" d="100"/>
        </p:scale>
        <p:origin x="1492" y="7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1D4FFA-6EA1-42EC-A8C0-0A6F763AFADD}" type="datetimeFigureOut">
              <a:rPr lang="es-ES" smtClean="0"/>
              <a:t>10/08/2024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7AD3F9-3729-4103-9242-CF512D005F4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11132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7AD3F9-3729-4103-9242-CF512D005F45}" type="slidenum">
              <a:rPr lang="es-ES" smtClean="0"/>
              <a:t>22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292807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E4949-6CAD-4B5D-863F-E22423361932}" type="datetimeFigureOut">
              <a:rPr lang="es-ES" smtClean="0"/>
              <a:t>10/08/2024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2CAFA-92A8-4D54-BE10-BFB9D764400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904839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E4949-6CAD-4B5D-863F-E22423361932}" type="datetimeFigureOut">
              <a:rPr lang="es-ES" smtClean="0"/>
              <a:t>10/08/2024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2CAFA-92A8-4D54-BE10-BFB9D764400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351256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E4949-6CAD-4B5D-863F-E22423361932}" type="datetimeFigureOut">
              <a:rPr lang="es-ES" smtClean="0"/>
              <a:t>10/08/2024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2CAFA-92A8-4D54-BE10-BFB9D764400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266066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E4949-6CAD-4B5D-863F-E22423361932}" type="datetimeFigureOut">
              <a:rPr lang="es-ES" smtClean="0"/>
              <a:t>10/08/2024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2CAFA-92A8-4D54-BE10-BFB9D764400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330985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E4949-6CAD-4B5D-863F-E22423361932}" type="datetimeFigureOut">
              <a:rPr lang="es-ES" smtClean="0"/>
              <a:t>10/08/2024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2CAFA-92A8-4D54-BE10-BFB9D764400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503111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E4949-6CAD-4B5D-863F-E22423361932}" type="datetimeFigureOut">
              <a:rPr lang="es-ES" smtClean="0"/>
              <a:t>10/08/2024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2CAFA-92A8-4D54-BE10-BFB9D764400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939494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E4949-6CAD-4B5D-863F-E22423361932}" type="datetimeFigureOut">
              <a:rPr lang="es-ES" smtClean="0"/>
              <a:t>10/08/2024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2CAFA-92A8-4D54-BE10-BFB9D764400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967008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E4949-6CAD-4B5D-863F-E22423361932}" type="datetimeFigureOut">
              <a:rPr lang="es-ES" smtClean="0"/>
              <a:t>10/08/2024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2CAFA-92A8-4D54-BE10-BFB9D764400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983504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E4949-6CAD-4B5D-863F-E22423361932}" type="datetimeFigureOut">
              <a:rPr lang="es-ES" smtClean="0"/>
              <a:t>10/08/2024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2CAFA-92A8-4D54-BE10-BFB9D764400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661782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E4949-6CAD-4B5D-863F-E22423361932}" type="datetimeFigureOut">
              <a:rPr lang="es-ES" smtClean="0"/>
              <a:t>10/08/2024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2CAFA-92A8-4D54-BE10-BFB9D764400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028338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E4949-6CAD-4B5D-863F-E22423361932}" type="datetimeFigureOut">
              <a:rPr lang="es-ES" smtClean="0"/>
              <a:t>10/08/2024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2CAFA-92A8-4D54-BE10-BFB9D764400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123646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9E4949-6CAD-4B5D-863F-E22423361932}" type="datetimeFigureOut">
              <a:rPr lang="es-ES" smtClean="0"/>
              <a:t>10/08/2024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92CAFA-92A8-4D54-BE10-BFB9D764400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05827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emf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emf"/><Relationship Id="rId5" Type="http://schemas.openxmlformats.org/officeDocument/2006/relationships/image" Target="../media/image34.emf"/><Relationship Id="rId10" Type="http://schemas.openxmlformats.org/officeDocument/2006/relationships/image" Target="../media/image39.jpeg"/><Relationship Id="rId4" Type="http://schemas.openxmlformats.org/officeDocument/2006/relationships/image" Target="../media/image33.emf"/><Relationship Id="rId9" Type="http://schemas.openxmlformats.org/officeDocument/2006/relationships/image" Target="../media/image38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0.emf"/><Relationship Id="rId7" Type="http://schemas.openxmlformats.org/officeDocument/2006/relationships/image" Target="../media/image44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emf"/><Relationship Id="rId5" Type="http://schemas.openxmlformats.org/officeDocument/2006/relationships/image" Target="../media/image42.emf"/><Relationship Id="rId4" Type="http://schemas.openxmlformats.org/officeDocument/2006/relationships/image" Target="../media/image41.emf"/><Relationship Id="rId9" Type="http://schemas.openxmlformats.org/officeDocument/2006/relationships/image" Target="../media/image46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CE5930E9-6F40-BA01-EB40-1E47FFA31B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96" y="0"/>
            <a:ext cx="9121608" cy="6857999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-1" y="0"/>
            <a:ext cx="9132805" cy="1340768"/>
          </a:xfrm>
          <a:solidFill>
            <a:srgbClr val="7030A0"/>
          </a:solidFill>
        </p:spPr>
        <p:txBody>
          <a:bodyPr>
            <a:normAutofit fontScale="90000"/>
          </a:bodyPr>
          <a:lstStyle/>
          <a:p>
            <a:br>
              <a:rPr lang="es-ES" dirty="0"/>
            </a:br>
            <a:r>
              <a:rPr lang="es-ES" sz="5300" b="1" u="sng" dirty="0">
                <a:solidFill>
                  <a:schemeClr val="bg1"/>
                </a:solidFill>
                <a:latin typeface="Maiandra GD" panose="020E0502030308020204" pitchFamily="34" charset="0"/>
              </a:rPr>
              <a:t>EL BARRO.</a:t>
            </a:r>
            <a:br>
              <a:rPr lang="es-ES" sz="5300" b="1" u="sng" dirty="0">
                <a:solidFill>
                  <a:schemeClr val="bg1"/>
                </a:solidFill>
                <a:latin typeface="Maiandra GD" panose="020E0502030308020204" pitchFamily="34" charset="0"/>
              </a:rPr>
            </a:br>
            <a:r>
              <a:rPr lang="es-ES" sz="5300" b="1" u="sng" dirty="0">
                <a:solidFill>
                  <a:schemeClr val="bg1"/>
                </a:solidFill>
                <a:latin typeface="Maiandra GD" panose="020E0502030308020204" pitchFamily="34" charset="0"/>
              </a:rPr>
              <a:t>ROMANOS.9:21.</a:t>
            </a:r>
            <a:br>
              <a:rPr lang="es-ES" dirty="0"/>
            </a:br>
            <a:endParaRPr lang="es-ES" dirty="0"/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BC933FAB-E2C3-493E-A6B3-BB5A16EB46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1194" y="1340768"/>
            <a:ext cx="9143999" cy="5517232"/>
          </a:xfrm>
        </p:spPr>
        <p:txBody>
          <a:bodyPr>
            <a:normAutofit fontScale="92500"/>
          </a:bodyPr>
          <a:lstStyle/>
          <a:p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INTRODUCCIÓN:</a:t>
            </a:r>
          </a:p>
          <a:p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00"/>
                </a:highlight>
                <a:latin typeface="Maiandra GD" panose="020E0502030308020204" pitchFamily="34" charset="0"/>
              </a:rPr>
              <a:t>¿O no tiene el alfarero derecho sobre el barro</a:t>
            </a:r>
            <a:r>
              <a:rPr lang="es-ES" b="1" dirty="0">
                <a:latin typeface="Maiandra GD" panose="020E0502030308020204" pitchFamily="34" charset="0"/>
              </a:rPr>
              <a:t> de hacer de la misma masa un vaso para uso honorable y otro para uso ordinario?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El apóstol Pablo hace esta pregunta que espera una respuesta afirmativa, es la réplica de Pablo a la pregunta anterior. ¿Por que me has hecho así?. </a:t>
            </a:r>
          </a:p>
          <a:p>
            <a:pPr algn="ctr"/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Maiandra GD" panose="020E0502030308020204" pitchFamily="34" charset="0"/>
              </a:rPr>
              <a:t>V.20.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Al contrario, ¿quién eres tú, oh hombre, que le contestas a Dios? </a:t>
            </a:r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FF"/>
                </a:highlight>
                <a:latin typeface="Maiandra GD" panose="020E0502030308020204" pitchFamily="34" charset="0"/>
              </a:rPr>
              <a:t>¿Dirá acaso el objeto modelado al que lo modela: Por qué me hiciste así?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endParaRPr lang="es-ES" b="1" dirty="0"/>
          </a:p>
        </p:txBody>
      </p:sp>
    </p:spTree>
    <p:extLst>
      <p:ext uri="{BB962C8B-B14F-4D97-AF65-F5344CB8AC3E}">
        <p14:creationId xmlns:p14="http://schemas.microsoft.com/office/powerpoint/2010/main" val="30697393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802389EE-F97F-7F2F-16C5-D6E9EC3D60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latin typeface="Maiandra GD" panose="020E0502030308020204" pitchFamily="34" charset="0"/>
              </a:rPr>
              <a:t>No podemos contender con Dios, el nos hizo y es mas sabio que nosotros.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Él sabe que es lo mejor para nosotros y como debemos de ser.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Obra de sus manos somos todos. </a:t>
            </a:r>
          </a:p>
          <a:p>
            <a:pPr algn="ctr"/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Maiandra GD" panose="020E0502030308020204" pitchFamily="34" charset="0"/>
              </a:rPr>
              <a:t>Isaías.64:8.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Mas ahora, oh SEÑOR, tú eres nuestro Padre, nosotros Él barro,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8000"/>
                </a:highlight>
                <a:latin typeface="Maiandra GD" panose="020E0502030308020204" pitchFamily="34" charset="0"/>
              </a:rPr>
              <a:t>y tú nuestro alfarero; obra de tus manos somos todos nosotros.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Sin Él no existiéramos, ya que solo su poder nos pudo dar la vida.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Nosotros somos en las manos de Dios como el barro. 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2771524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802389EE-F97F-7F2F-16C5-D6E9EC3D60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pPr algn="ctr"/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Maiandra GD" panose="020E0502030308020204" pitchFamily="34" charset="0"/>
              </a:rPr>
              <a:t>Jeremias.18:6.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¿No puedo yo hacer con vosotros, casa de Israel, lo mismo que hace este alfarero?--declara el SEÑOR.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80"/>
                </a:highlight>
                <a:latin typeface="Maiandra GD" panose="020E0502030308020204" pitchFamily="34" charset="0"/>
              </a:rPr>
              <a:t>He aquí, como el barro en manos del alfarero, así sois vosotros en mi mano, casa de Israel.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Quizá los alfareros del presente no trabajan como lo hacían en la época de Jeremías.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En aquella época no había electricidad para hacer girar la rueda, y tenían que hacerlo con el pie, así podían dedicar toda su atención para trabajar con sus manos en un barro sucio, feo, impotente.</a:t>
            </a:r>
          </a:p>
        </p:txBody>
      </p:sp>
    </p:spTree>
    <p:extLst>
      <p:ext uri="{BB962C8B-B14F-4D97-AF65-F5344CB8AC3E}">
        <p14:creationId xmlns:p14="http://schemas.microsoft.com/office/powerpoint/2010/main" val="18046336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802389EE-F97F-7F2F-16C5-D6E9EC3D60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0"/>
            <a:ext cx="9144000" cy="3140968"/>
          </a:xfrm>
        </p:spPr>
        <p:txBody>
          <a:bodyPr>
            <a:normAutofit fontScale="92500"/>
          </a:bodyPr>
          <a:lstStyle/>
          <a:p>
            <a:r>
              <a:rPr lang="es-ES" b="1" dirty="0">
                <a:latin typeface="Maiandra GD" panose="020E0502030308020204" pitchFamily="34" charset="0"/>
              </a:rPr>
              <a:t>Él alfarero está resuelto a transformar esa masa que no tiene forma ni atractivo alguno, en un objeto de arte.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Es interesante observar el marcado contraste entre esa masa de barro y las hermosas y variadas piezas de alfarería que resultan de la labor del alfarero. 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98C5C6B4-5552-597C-4409-49E4CC9D2F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3140968"/>
            <a:ext cx="4932041" cy="3717031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771C3105-1A1D-B2EC-DD0E-C670A594D41D}"/>
              </a:ext>
            </a:extLst>
          </p:cNvPr>
          <p:cNvSpPr txBox="1"/>
          <p:nvPr/>
        </p:nvSpPr>
        <p:spPr>
          <a:xfrm>
            <a:off x="-1" y="4026577"/>
            <a:ext cx="475275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NI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Cuántos queremos ser moldeados por Él Alfarero?</a:t>
            </a:r>
          </a:p>
        </p:txBody>
      </p:sp>
    </p:spTree>
    <p:extLst>
      <p:ext uri="{BB962C8B-B14F-4D97-AF65-F5344CB8AC3E}">
        <p14:creationId xmlns:p14="http://schemas.microsoft.com/office/powerpoint/2010/main" val="35966860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8C46860E-3DCD-8D6F-2EB2-99A5D40ADC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6146" name="Picture 2" descr="C:\Users\Mario Moreno\Desktop\El Barro\barro-suci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56388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Mario Moreno\Desktop\El Barro\happy-businessman-cartoon_1012-18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7010" y="-6984"/>
            <a:ext cx="2448272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3 Conector recto de flecha"/>
          <p:cNvCxnSpPr/>
          <p:nvPr/>
        </p:nvCxnSpPr>
        <p:spPr>
          <a:xfrm>
            <a:off x="2843808" y="3284984"/>
            <a:ext cx="288032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6 Rectángulo"/>
          <p:cNvSpPr/>
          <p:nvPr/>
        </p:nvSpPr>
        <p:spPr>
          <a:xfrm>
            <a:off x="3563888" y="3861048"/>
            <a:ext cx="312312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6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  <a:latin typeface="Maiandra GD" panose="020E0502030308020204" pitchFamily="34" charset="0"/>
              </a:rPr>
              <a:t>Obra de tus manos somos todos nosotros. </a:t>
            </a:r>
          </a:p>
        </p:txBody>
      </p:sp>
    </p:spTree>
    <p:extLst>
      <p:ext uri="{BB962C8B-B14F-4D97-AF65-F5344CB8AC3E}">
        <p14:creationId xmlns:p14="http://schemas.microsoft.com/office/powerpoint/2010/main" val="12771524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331A100-2774-6281-9BAB-69F8580DD9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7170" name="Picture 2" descr="C:\Users\Mario Moreno\Desktop\El Barro\terra molhad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6" y="1340768"/>
            <a:ext cx="9144000" cy="551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4427984" y="188640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s-ES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Nosotros somos en las manos de Dios como el barro. </a:t>
            </a:r>
          </a:p>
        </p:txBody>
      </p:sp>
      <p:cxnSp>
        <p:nvCxnSpPr>
          <p:cNvPr id="5" name="4 Conector recto de flecha"/>
          <p:cNvCxnSpPr/>
          <p:nvPr/>
        </p:nvCxnSpPr>
        <p:spPr>
          <a:xfrm flipV="1">
            <a:off x="2339752" y="764704"/>
            <a:ext cx="1728192" cy="86409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71524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8105BF53-C2D3-F798-1A81-D525CB0094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916832"/>
          </a:xfrm>
          <a:solidFill>
            <a:srgbClr val="7030A0"/>
          </a:solidFill>
        </p:spPr>
        <p:txBody>
          <a:bodyPr>
            <a:normAutofit fontScale="90000"/>
          </a:bodyPr>
          <a:lstStyle/>
          <a:p>
            <a:r>
              <a:rPr lang="es-ES" b="1" u="sng" dirty="0">
                <a:solidFill>
                  <a:schemeClr val="bg1"/>
                </a:solidFill>
                <a:latin typeface="Maiandra GD" panose="020E0502030308020204" pitchFamily="34" charset="0"/>
              </a:rPr>
              <a:t>HERMANOS COMO BARRO DEBEMOS DE SER HUMILDES Y ACATAR LAS ORDENES DE DIOS.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-5716" y="1916832"/>
            <a:ext cx="9149716" cy="4928467"/>
          </a:xfrm>
        </p:spPr>
        <p:txBody>
          <a:bodyPr>
            <a:normAutofit/>
          </a:bodyPr>
          <a:lstStyle/>
          <a:p>
            <a:r>
              <a:rPr lang="es-ES" b="1" dirty="0">
                <a:latin typeface="Maiandra GD" panose="020E0502030308020204" pitchFamily="34" charset="0"/>
              </a:rPr>
              <a:t>Hermanos como barro que somos debemos de ser muy humildes y estar dispuesto a acatar las ordenes de Dios, nos gusten o no nos gusten, estemos de acuerdo o no estemos de acuerdo.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Sigamos el ejemplo de muchos personajes de la Biblia que fueron instrumento de Dios.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Y que estaban dispuesto a hacer la voluntad de Dios.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Seamos como Samuel.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2918914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12239ACF-C6CE-EAB2-2619-66444D85E3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6857999"/>
          </a:xfrm>
          <a:prstGeom prst="rect">
            <a:avLst/>
          </a:prstGeom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 fontScale="92500" lnSpcReduction="20000"/>
          </a:bodyPr>
          <a:lstStyle/>
          <a:p>
            <a:r>
              <a:rPr lang="es-ES" b="1" dirty="0">
                <a:latin typeface="Maiandra GD" panose="020E0502030308020204" pitchFamily="34" charset="0"/>
              </a:rPr>
              <a:t>Samuel es un ejemplo de ser como barro, cuando Dios lo llamo.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“El dijo aquí estoy”. </a:t>
            </a:r>
          </a:p>
          <a:p>
            <a:pPr algn="ctr"/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Maiandra GD" panose="020E0502030308020204" pitchFamily="34" charset="0"/>
              </a:rPr>
              <a:t>I Samuel.3:4-6.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que el SEÑOR llamó a Samuel, y él respondió: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00"/>
                </a:highlight>
                <a:latin typeface="Maiandra GD" panose="020E0502030308020204" pitchFamily="34" charset="0"/>
              </a:rPr>
              <a:t>Aquí estoy.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pPr algn="ctr"/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Maiandra GD" panose="020E0502030308020204" pitchFamily="34" charset="0"/>
              </a:rPr>
              <a:t>V.5.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8000"/>
                </a:highlight>
                <a:latin typeface="Maiandra GD" panose="020E0502030308020204" pitchFamily="34" charset="0"/>
              </a:rPr>
              <a:t>Entonces corrió a Elí y le dijo: Aquí estoy, pues me llamaste.</a:t>
            </a:r>
            <a:r>
              <a:rPr lang="es-ES" b="1" dirty="0">
                <a:latin typeface="Maiandra GD" panose="020E0502030308020204" pitchFamily="34" charset="0"/>
              </a:rPr>
              <a:t> Pero Elí le respondió: Yo no he llamado, vuelve a acostarte. Y él fue y se acostó. </a:t>
            </a:r>
          </a:p>
          <a:p>
            <a:pPr algn="ctr"/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Maiandra GD" panose="020E0502030308020204" pitchFamily="34" charset="0"/>
              </a:rPr>
              <a:t>V.6.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El SEÑOR volvió a llamar: ¡Samuel! Y Samuel se levantó, fue a Elí y dijo: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00"/>
                </a:highlight>
                <a:latin typeface="Maiandra GD" panose="020E0502030308020204" pitchFamily="34" charset="0"/>
              </a:rPr>
              <a:t>Aquí estoy, pues me llamaste.</a:t>
            </a:r>
            <a:r>
              <a:rPr lang="es-ES" b="1" dirty="0">
                <a:latin typeface="Maiandra GD" panose="020E0502030308020204" pitchFamily="34" charset="0"/>
              </a:rPr>
              <a:t> Pero él respondió: Yo no he llamado, hijo mío, vuelve a acostarte. </a:t>
            </a:r>
          </a:p>
        </p:txBody>
      </p:sp>
    </p:spTree>
    <p:extLst>
      <p:ext uri="{BB962C8B-B14F-4D97-AF65-F5344CB8AC3E}">
        <p14:creationId xmlns:p14="http://schemas.microsoft.com/office/powerpoint/2010/main" val="12771524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8D43BB86-D954-7D3B-FA2B-B55A064A99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41" y="0"/>
            <a:ext cx="9144000" cy="6857999"/>
          </a:xfrm>
          <a:prstGeom prst="rect">
            <a:avLst/>
          </a:prstGeom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 fontScale="92500" lnSpcReduction="20000"/>
          </a:bodyPr>
          <a:lstStyle/>
          <a:p>
            <a:r>
              <a:rPr lang="es-ES" b="1" dirty="0">
                <a:latin typeface="Maiandra GD" panose="020E0502030308020204" pitchFamily="34" charset="0"/>
              </a:rPr>
              <a:t>Y el dijo “Habla que tu siervo escucha”. </a:t>
            </a:r>
          </a:p>
          <a:p>
            <a:pPr algn="ctr"/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Maiandra GD" panose="020E0502030308020204" pitchFamily="34" charset="0"/>
              </a:rPr>
              <a:t>I Samuel.3:9-10.</a:t>
            </a:r>
            <a:endParaRPr lang="es-ES" b="1" dirty="0">
              <a:latin typeface="Maiandra GD" panose="020E0502030308020204" pitchFamily="34" charset="0"/>
            </a:endParaRPr>
          </a:p>
          <a:p>
            <a:r>
              <a:rPr lang="es-ES" b="1" dirty="0">
                <a:latin typeface="Maiandra GD" panose="020E0502030308020204" pitchFamily="34" charset="0"/>
              </a:rPr>
              <a:t>Y Elí dijo a Samuel: Ve y acuéstate, y si El te llama, dirás: </a:t>
            </a:r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00"/>
                </a:highlight>
                <a:latin typeface="Maiandra GD" panose="020E0502030308020204" pitchFamily="34" charset="0"/>
              </a:rPr>
              <a:t>"Habla, SEÑOR, que tu siervo escucha."</a:t>
            </a:r>
            <a:r>
              <a:rPr lang="es-ES" b="1" dirty="0">
                <a:latin typeface="Maiandra GD" panose="020E0502030308020204" pitchFamily="34" charset="0"/>
              </a:rPr>
              <a:t> Y Samuel fue y se acostó en su aposento. </a:t>
            </a:r>
          </a:p>
          <a:p>
            <a:pPr algn="ctr"/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Maiandra GD" panose="020E0502030308020204" pitchFamily="34" charset="0"/>
              </a:rPr>
              <a:t>V.10.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Entonces vino el SEÑOR y se detuvo, y llamó como en las otras ocasiones: ¡Samuel, Samuel! Y Samuel respondió: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  <a:latin typeface="Maiandra GD" panose="020E0502030308020204" pitchFamily="34" charset="0"/>
              </a:rPr>
              <a:t>Habla, que tu siervo escucha.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Hermanos nosotros debemos de estar prestos a oír la voz de Dios que es atraves de la Biblia. </a:t>
            </a:r>
          </a:p>
          <a:p>
            <a:pPr algn="ctr"/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FF"/>
                </a:highlight>
                <a:latin typeface="Maiandra GD" panose="020E0502030308020204" pitchFamily="34" charset="0"/>
              </a:rPr>
              <a:t>Y “debemos de decir habla que tu siervo escucha”.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Y no solamente escucharle, sino obedecer sus ordenes, así como Samuel que le escucho y obedeció.</a:t>
            </a:r>
          </a:p>
        </p:txBody>
      </p:sp>
    </p:spTree>
    <p:extLst>
      <p:ext uri="{BB962C8B-B14F-4D97-AF65-F5344CB8AC3E}">
        <p14:creationId xmlns:p14="http://schemas.microsoft.com/office/powerpoint/2010/main" val="12771524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C6DBB1D1-99FC-F22C-7E94-520808EDA3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8194" name="Picture 2" descr="C:\Users\Mario Moreno\Desktop\El Barro\heme aqu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37" y="0"/>
            <a:ext cx="362315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3 Conector recto de flecha"/>
          <p:cNvCxnSpPr/>
          <p:nvPr/>
        </p:nvCxnSpPr>
        <p:spPr>
          <a:xfrm>
            <a:off x="3347864" y="3789040"/>
            <a:ext cx="1656184" cy="0"/>
          </a:xfrm>
          <a:prstGeom prst="straightConnector1">
            <a:avLst/>
          </a:prstGeom>
          <a:ln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195" name="Picture 3" descr="C:\Users\Mario Moreno\Desktop\El Barro\12072675_772414096203960_6558436863509444015_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0"/>
            <a:ext cx="392392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71524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4387678D-5999-B416-AD0D-59215D8D0B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 fontScale="92500"/>
          </a:bodyPr>
          <a:lstStyle/>
          <a:p>
            <a:r>
              <a:rPr lang="es-ES" b="1" dirty="0">
                <a:latin typeface="Maiandra GD" panose="020E0502030308020204" pitchFamily="34" charset="0"/>
              </a:rPr>
              <a:t>Así como Isaías estaba dispuesto a hacer la voluntad de Dios. </a:t>
            </a:r>
          </a:p>
          <a:p>
            <a:pPr algn="ctr"/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Maiandra GD" panose="020E0502030308020204" pitchFamily="34" charset="0"/>
              </a:rPr>
              <a:t>Isaías.6:8.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Y oí la voz del Señor que decía: ¿A quién enviaré, y quién irá por nosotros?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FF"/>
                </a:highlight>
                <a:latin typeface="Maiandra GD" panose="020E0502030308020204" pitchFamily="34" charset="0"/>
              </a:rPr>
              <a:t>Entonces respondí: Heme aquí; envíame a mí.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Nosotros debemos de estar dispuesto a que Dios nos envié donde sea y cuando sea.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¿Pero estamos cumpliendo?.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Dios nos envía a predicar el evangelio. </a:t>
            </a:r>
          </a:p>
          <a:p>
            <a:pPr algn="ctr"/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Maiandra GD" panose="020E0502030308020204" pitchFamily="34" charset="0"/>
              </a:rPr>
              <a:t>Mateo.28:18-20.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Y acercándose Jesús, les habló, diciendo: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  <a:latin typeface="Maiandra GD" panose="020E0502030308020204" pitchFamily="34" charset="0"/>
              </a:rPr>
              <a:t>Toda autoridad me ha sido dada en el cielo y en la tierra.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endParaRPr lang="es-E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71524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CE5930E9-6F40-BA01-EB40-1E47FFA31B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96" y="0"/>
            <a:ext cx="9241324" cy="6857999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-1" y="0"/>
            <a:ext cx="9132805" cy="1143000"/>
          </a:xfrm>
          <a:solidFill>
            <a:srgbClr val="7030A0"/>
          </a:solidFill>
        </p:spPr>
        <p:txBody>
          <a:bodyPr>
            <a:normAutofit fontScale="90000"/>
          </a:bodyPr>
          <a:lstStyle/>
          <a:p>
            <a:br>
              <a:rPr lang="es-ES" dirty="0"/>
            </a:br>
            <a:r>
              <a:rPr lang="es-ES" sz="73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INTRODUCCIÓN:</a:t>
            </a:r>
            <a:br>
              <a:rPr lang="es-ES" dirty="0"/>
            </a:br>
            <a:endParaRPr lang="es-ES" dirty="0"/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BC933FAB-E2C3-493E-A6B3-BB5A16EB46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1194" y="1143000"/>
            <a:ext cx="9241323" cy="5715000"/>
          </a:xfrm>
        </p:spPr>
        <p:txBody>
          <a:bodyPr>
            <a:normAutofit/>
          </a:bodyPr>
          <a:lstStyle/>
          <a:p>
            <a:r>
              <a:rPr lang="es-ES" b="1" dirty="0">
                <a:latin typeface="Maiandra GD" panose="020E0502030308020204" pitchFamily="34" charset="0"/>
              </a:rPr>
              <a:t>Él hombre es como un Barro- Masa- Fango- Arcilla húmeda, como en. </a:t>
            </a:r>
          </a:p>
          <a:p>
            <a:pPr algn="ctr"/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Maiandra GD" panose="020E0502030308020204" pitchFamily="34" charset="0"/>
              </a:rPr>
              <a:t>Juan.9:6, 11, 14.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Habiendo dicho esto, escupió en tierra,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  <a:latin typeface="Maiandra GD" panose="020E0502030308020204" pitchFamily="34" charset="0"/>
              </a:rPr>
              <a:t>e hizo barro con la saliva</a:t>
            </a:r>
            <a:r>
              <a:rPr lang="es-ES" b="1" dirty="0">
                <a:latin typeface="Maiandra GD" panose="020E0502030308020204" pitchFamily="34" charset="0"/>
              </a:rPr>
              <a:t> y le untó el barro en los ojos,</a:t>
            </a:r>
          </a:p>
          <a:p>
            <a:pPr algn="ctr"/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Maiandra GD" panose="020E0502030308020204" pitchFamily="34" charset="0"/>
              </a:rPr>
              <a:t>V.11.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El respondió: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FF"/>
                </a:highlight>
                <a:latin typeface="Maiandra GD" panose="020E0502030308020204" pitchFamily="34" charset="0"/>
              </a:rPr>
              <a:t>El hombre que se llama Jesús hizo barro,</a:t>
            </a:r>
            <a:r>
              <a:rPr lang="es-ES" b="1" dirty="0">
                <a:latin typeface="Maiandra GD" panose="020E0502030308020204" pitchFamily="34" charset="0"/>
              </a:rPr>
              <a:t> lo untó sobre mis ojos y me dijo: "Ve al Siloé y lávate." Así que fui, me lavé y recibí la vista.  </a:t>
            </a:r>
          </a:p>
        </p:txBody>
      </p:sp>
    </p:spTree>
    <p:extLst>
      <p:ext uri="{BB962C8B-B14F-4D97-AF65-F5344CB8AC3E}">
        <p14:creationId xmlns:p14="http://schemas.microsoft.com/office/powerpoint/2010/main" val="14688476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EF47FB01-CB51-28A7-C339-1F0378CD17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864" y="1"/>
            <a:ext cx="9144000" cy="6857999"/>
          </a:xfrm>
          <a:prstGeom prst="rect">
            <a:avLst/>
          </a:prstGeom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Maiandra GD" panose="020E0502030308020204" pitchFamily="34" charset="0"/>
              </a:rPr>
              <a:t>V.19.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80"/>
                </a:highlight>
                <a:latin typeface="Maiandra GD" panose="020E0502030308020204" pitchFamily="34" charset="0"/>
              </a:rPr>
              <a:t>Id, pues,</a:t>
            </a:r>
            <a:r>
              <a:rPr lang="es-ES" b="1" dirty="0">
                <a:latin typeface="Maiandra GD" panose="020E0502030308020204" pitchFamily="34" charset="0"/>
              </a:rPr>
              <a:t> y haced discípulos de todas las naciones, bautizándolos en el nombre del Padre y del Hijo y del Espíritu Santo, </a:t>
            </a:r>
          </a:p>
          <a:p>
            <a:pPr algn="ctr"/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Maiandra GD" panose="020E0502030308020204" pitchFamily="34" charset="0"/>
              </a:rPr>
              <a:t>V.20.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8080"/>
                </a:highlight>
                <a:latin typeface="Maiandra GD" panose="020E0502030308020204" pitchFamily="34" charset="0"/>
              </a:rPr>
              <a:t>enseñándoles a guardar todo lo que os he mandado;</a:t>
            </a:r>
            <a:r>
              <a:rPr lang="es-ES" b="1" dirty="0">
                <a:latin typeface="Maiandra GD" panose="020E0502030308020204" pitchFamily="34" charset="0"/>
              </a:rPr>
              <a:t> y he aquí, yo estoy con vosotros todos los días, hasta el fin del mundo.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¿Estamos dispuesto a decir envíame a mi Señor?.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Seamos como Felipe. </a:t>
            </a:r>
          </a:p>
          <a:p>
            <a:pPr algn="ctr"/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Maiandra GD" panose="020E0502030308020204" pitchFamily="34" charset="0"/>
              </a:rPr>
              <a:t>Hechos.8:26-27.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8000"/>
                </a:highlight>
                <a:latin typeface="Maiandra GD" panose="020E0502030308020204" pitchFamily="34" charset="0"/>
              </a:rPr>
              <a:t>Un ángel del Señor habló a Felipe, diciendo: Levántate y ve hacia el sur,</a:t>
            </a:r>
            <a:r>
              <a:rPr lang="es-ES" b="1" dirty="0">
                <a:latin typeface="Maiandra GD" panose="020E0502030308020204" pitchFamily="34" charset="0"/>
              </a:rPr>
              <a:t> al camino que desciende de Jerusalén a Gaza. (Este es un camino desierto.) </a:t>
            </a:r>
          </a:p>
          <a:p>
            <a:pPr algn="ctr"/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Maiandra GD" panose="020E0502030308020204" pitchFamily="34" charset="0"/>
              </a:rPr>
              <a:t>V.27.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1213574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EF47FB01-CB51-28A7-C339-1F0378CD17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864" y="1"/>
            <a:ext cx="9144000" cy="6857999"/>
          </a:xfrm>
          <a:prstGeom prst="rect">
            <a:avLst/>
          </a:prstGeom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 fontScale="92500" lnSpcReduction="20000"/>
          </a:bodyPr>
          <a:lstStyle/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80"/>
                </a:highlight>
                <a:latin typeface="Maiandra GD" panose="020E0502030308020204" pitchFamily="34" charset="0"/>
              </a:rPr>
              <a:t>El se levantó y fue;</a:t>
            </a:r>
            <a:r>
              <a:rPr lang="es-ES" b="1" dirty="0">
                <a:latin typeface="Maiandra GD" panose="020E0502030308020204" pitchFamily="34" charset="0"/>
              </a:rPr>
              <a:t> y he aquí, había un eunuco etíope, alto oficial de Candace, reina de los etíopes, el cual estaba encargado de todos sus tesoros, y había venido a Jerusalén para adorar.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Felipe estaba en Samaria y estaba mucha gente obedeciendo allí, pero un ángel se le acerco y le dio una orden que fuera hacia el sur.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Y el no discutió con el ángel.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¿Si nosotros hubiéramos sido los que tuviéramos en lugar de Felipe sin duda hubiéramos discutido con el ángel.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Hubiéramos dicho, “Que voy hacer en otro lugar, si aquí la gente esta obedeciendo al evangelio”.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“A quién le voy a predicar en el desierto”.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Pero Felipe no discutió, así nosotros no debemos discutir los mandamientos de Dios.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2447728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C76F8085-588D-1782-A493-A4775FC830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9218" name="Picture 2" descr="C:\Users\Mario Moreno\Desktop\El Barro\FELIPE_Y_EL_EUNUC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71674"/>
            <a:ext cx="9144000" cy="488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3 Conector recto de flecha"/>
          <p:cNvCxnSpPr/>
          <p:nvPr/>
        </p:nvCxnSpPr>
        <p:spPr>
          <a:xfrm flipV="1">
            <a:off x="6444208" y="1052736"/>
            <a:ext cx="0" cy="21602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4 Rectángulo"/>
          <p:cNvSpPr/>
          <p:nvPr/>
        </p:nvSpPr>
        <p:spPr>
          <a:xfrm>
            <a:off x="428720" y="399895"/>
            <a:ext cx="83252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32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Pero Felipe no discutió, solo obedeció a Dios.</a:t>
            </a:r>
          </a:p>
        </p:txBody>
      </p:sp>
    </p:spTree>
    <p:extLst>
      <p:ext uri="{BB962C8B-B14F-4D97-AF65-F5344CB8AC3E}">
        <p14:creationId xmlns:p14="http://schemas.microsoft.com/office/powerpoint/2010/main" val="41213574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6342636D-73D0-B76C-1C1C-A46DAB1539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10242" name="Picture 2" descr="C:\Users\Mario Moreno\Desktop\El Barro\digitalizar0066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32856"/>
            <a:ext cx="9144000" cy="4725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3 Conector recto de flecha"/>
          <p:cNvCxnSpPr>
            <a:cxnSpLocks/>
          </p:cNvCxnSpPr>
          <p:nvPr/>
        </p:nvCxnSpPr>
        <p:spPr>
          <a:xfrm flipV="1">
            <a:off x="5004048" y="1196752"/>
            <a:ext cx="0" cy="93610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4 Rectángulo"/>
          <p:cNvSpPr/>
          <p:nvPr/>
        </p:nvSpPr>
        <p:spPr>
          <a:xfrm>
            <a:off x="-2" y="100530"/>
            <a:ext cx="914400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Como resultado de la obediencia de Felipe a Dios, El Eunuco Obedeció al Evangelio y se bautizo.</a:t>
            </a:r>
          </a:p>
        </p:txBody>
      </p:sp>
    </p:spTree>
    <p:extLst>
      <p:ext uri="{BB962C8B-B14F-4D97-AF65-F5344CB8AC3E}">
        <p14:creationId xmlns:p14="http://schemas.microsoft.com/office/powerpoint/2010/main" val="41213574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F94B526D-354D-73E7-08D4-08A089F596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185" y="0"/>
            <a:ext cx="9144000" cy="6857999"/>
          </a:xfrm>
          <a:prstGeom prst="rect">
            <a:avLst/>
          </a:prstGeom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 fontScale="92500" lnSpcReduction="10000"/>
          </a:bodyPr>
          <a:lstStyle/>
          <a:p>
            <a:r>
              <a:rPr lang="es-ES" b="1" dirty="0">
                <a:latin typeface="Maiandra GD" panose="020E0502030308020204" pitchFamily="34" charset="0"/>
              </a:rPr>
              <a:t>Así como Pablo que no fue desobediente a la visión. </a:t>
            </a:r>
          </a:p>
          <a:p>
            <a:pPr algn="ctr"/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Maiandra GD" panose="020E0502030308020204" pitchFamily="34" charset="0"/>
              </a:rPr>
              <a:t>Hechos.26:19.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Por consiguiente, oh rey Agripa,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00"/>
                </a:highlight>
                <a:latin typeface="Maiandra GD" panose="020E0502030308020204" pitchFamily="34" charset="0"/>
              </a:rPr>
              <a:t>no fui desobediente a la visión celestial,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No seamos rebeldes, nosotros tampoco debemos de ser rebeldes a la palabra de Dios.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Como. </a:t>
            </a:r>
          </a:p>
          <a:p>
            <a:pPr algn="ctr"/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Maiandra GD" panose="020E0502030308020204" pitchFamily="34" charset="0"/>
              </a:rPr>
              <a:t>Jonas.1:1-3.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8000"/>
                </a:highlight>
                <a:latin typeface="Maiandra GD" panose="020E0502030308020204" pitchFamily="34" charset="0"/>
              </a:rPr>
              <a:t>Vino palabra del SEÑOR a Jonás,</a:t>
            </a:r>
            <a:r>
              <a:rPr lang="es-ES" b="1" dirty="0">
                <a:latin typeface="Maiandra GD" panose="020E0502030308020204" pitchFamily="34" charset="0"/>
              </a:rPr>
              <a:t> hijo de </a:t>
            </a:r>
            <a:r>
              <a:rPr lang="es-ES" b="1" dirty="0" err="1">
                <a:latin typeface="Maiandra GD" panose="020E0502030308020204" pitchFamily="34" charset="0"/>
              </a:rPr>
              <a:t>Amitai</a:t>
            </a:r>
            <a:r>
              <a:rPr lang="es-ES" b="1" dirty="0">
                <a:latin typeface="Maiandra GD" panose="020E0502030308020204" pitchFamily="34" charset="0"/>
              </a:rPr>
              <a:t>, diciendo: </a:t>
            </a:r>
          </a:p>
          <a:p>
            <a:pPr algn="ctr"/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Maiandra GD" panose="020E0502030308020204" pitchFamily="34" charset="0"/>
              </a:rPr>
              <a:t>V.2.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00"/>
                </a:highlight>
                <a:latin typeface="Maiandra GD" panose="020E0502030308020204" pitchFamily="34" charset="0"/>
              </a:rPr>
              <a:t>Levántate, ve a Nínive, la gran ciudad, y proclama contra ella,</a:t>
            </a:r>
            <a:r>
              <a:rPr lang="es-ES" b="1" dirty="0">
                <a:latin typeface="Maiandra GD" panose="020E0502030308020204" pitchFamily="34" charset="0"/>
              </a:rPr>
              <a:t> porque su maldad ha subido hasta mí. </a:t>
            </a:r>
          </a:p>
        </p:txBody>
      </p:sp>
    </p:spTree>
    <p:extLst>
      <p:ext uri="{BB962C8B-B14F-4D97-AF65-F5344CB8AC3E}">
        <p14:creationId xmlns:p14="http://schemas.microsoft.com/office/powerpoint/2010/main" val="14489922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F94B526D-354D-73E7-08D4-08A089F596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185" y="0"/>
            <a:ext cx="9144000" cy="6857999"/>
          </a:xfrm>
          <a:prstGeom prst="rect">
            <a:avLst/>
          </a:prstGeom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-1" y="0"/>
            <a:ext cx="9136815" cy="6858000"/>
          </a:xfrm>
        </p:spPr>
        <p:txBody>
          <a:bodyPr>
            <a:normAutofit/>
          </a:bodyPr>
          <a:lstStyle/>
          <a:p>
            <a:pPr algn="ctr"/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Maiandra GD" panose="020E0502030308020204" pitchFamily="34" charset="0"/>
              </a:rPr>
              <a:t>V.3.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00"/>
                </a:highlight>
                <a:latin typeface="Maiandra GD" panose="020E0502030308020204" pitchFamily="34" charset="0"/>
              </a:rPr>
              <a:t>Pero Jonás se levantó para huir a Tarsis, lejos de la presencia del SEÑOR.</a:t>
            </a:r>
            <a:r>
              <a:rPr lang="es-ES" b="1" dirty="0">
                <a:latin typeface="Maiandra GD" panose="020E0502030308020204" pitchFamily="34" charset="0"/>
              </a:rPr>
              <a:t> Y descendiendo a Jope, encontró un barco que iba a Tarsis, pagó el pasaje y entró en él para ir con ellos a Tarsis, lejos de la presencia del SEÑOR.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Jonás pensó en su razonamiento limitado que podía esconder, escapar de la responsabilidad que Dios le había dado.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No nos engañemos nunca podremos escapar de nuestra responsabilidad delante de Dios.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Mejor seamos obedientes a Él.</a:t>
            </a:r>
          </a:p>
        </p:txBody>
      </p:sp>
    </p:spTree>
    <p:extLst>
      <p:ext uri="{BB962C8B-B14F-4D97-AF65-F5344CB8AC3E}">
        <p14:creationId xmlns:p14="http://schemas.microsoft.com/office/powerpoint/2010/main" val="30615719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66440F95-1FDD-15B7-3F70-1DE9225A0A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388" y="-1833"/>
            <a:ext cx="9144000" cy="6857999"/>
          </a:xfrm>
          <a:prstGeom prst="rect">
            <a:avLst/>
          </a:prstGeom>
        </p:spPr>
      </p:pic>
      <p:pic>
        <p:nvPicPr>
          <p:cNvPr id="11266" name="Picture 2" descr="C:\Users\Mario Moreno\Desktop\El Barro\images (2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4704"/>
            <a:ext cx="3131840" cy="6093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3009020" y="260648"/>
            <a:ext cx="311578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2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El Apóstol Pablo Vs Jonás.</a:t>
            </a:r>
          </a:p>
        </p:txBody>
      </p:sp>
      <p:pic>
        <p:nvPicPr>
          <p:cNvPr id="11267" name="Picture 3" descr="C:\Users\Mario Moreno\Desktop\El Barro\image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908720"/>
            <a:ext cx="2447925" cy="5949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Rectángulo"/>
          <p:cNvSpPr/>
          <p:nvPr/>
        </p:nvSpPr>
        <p:spPr>
          <a:xfrm>
            <a:off x="3176117" y="1988840"/>
            <a:ext cx="334822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2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El Apóstol Pablo Obediente.</a:t>
            </a:r>
          </a:p>
        </p:txBody>
      </p:sp>
      <p:sp>
        <p:nvSpPr>
          <p:cNvPr id="7" name="6 Rectángulo"/>
          <p:cNvSpPr/>
          <p:nvPr/>
        </p:nvSpPr>
        <p:spPr>
          <a:xfrm>
            <a:off x="3749513" y="3240501"/>
            <a:ext cx="184229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2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Jonás Rebelde.</a:t>
            </a:r>
          </a:p>
        </p:txBody>
      </p:sp>
      <p:cxnSp>
        <p:nvCxnSpPr>
          <p:cNvPr id="9" name="8 Conector recto de flecha"/>
          <p:cNvCxnSpPr/>
          <p:nvPr/>
        </p:nvCxnSpPr>
        <p:spPr>
          <a:xfrm flipH="1">
            <a:off x="5857973" y="2358172"/>
            <a:ext cx="874267" cy="7107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11 Conector recto de flecha"/>
          <p:cNvCxnSpPr/>
          <p:nvPr/>
        </p:nvCxnSpPr>
        <p:spPr>
          <a:xfrm>
            <a:off x="2987824" y="1124744"/>
            <a:ext cx="792088" cy="72008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12 Rectángulo"/>
          <p:cNvSpPr/>
          <p:nvPr/>
        </p:nvSpPr>
        <p:spPr>
          <a:xfrm>
            <a:off x="3903464" y="4734436"/>
            <a:ext cx="166988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2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Pablo Espera.</a:t>
            </a:r>
          </a:p>
        </p:txBody>
      </p:sp>
      <p:cxnSp>
        <p:nvCxnSpPr>
          <p:cNvPr id="15" name="14 Conector recto de flecha"/>
          <p:cNvCxnSpPr/>
          <p:nvPr/>
        </p:nvCxnSpPr>
        <p:spPr>
          <a:xfrm>
            <a:off x="3131840" y="3609833"/>
            <a:ext cx="900100" cy="95902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16 Rectángulo"/>
          <p:cNvSpPr/>
          <p:nvPr/>
        </p:nvSpPr>
        <p:spPr>
          <a:xfrm>
            <a:off x="3482291" y="5886007"/>
            <a:ext cx="251222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2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Jonás Huye De Dios.</a:t>
            </a:r>
          </a:p>
        </p:txBody>
      </p:sp>
      <p:cxnSp>
        <p:nvCxnSpPr>
          <p:cNvPr id="19" name="18 Conector recto de flecha"/>
          <p:cNvCxnSpPr/>
          <p:nvPr/>
        </p:nvCxnSpPr>
        <p:spPr>
          <a:xfrm flipH="1">
            <a:off x="5652120" y="5103768"/>
            <a:ext cx="1080120" cy="78223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06717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  <p:bldP spid="13" grpId="0"/>
      <p:bldP spid="1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F17FEAED-6513-85FE-9584-ACE5CCED7A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01" y="20865"/>
            <a:ext cx="9144000" cy="6857999"/>
          </a:xfrm>
          <a:prstGeom prst="rect">
            <a:avLst/>
          </a:prstGeom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 fontScale="92500" lnSpcReduction="20000"/>
          </a:bodyPr>
          <a:lstStyle/>
          <a:p>
            <a:r>
              <a:rPr lang="es-ES" b="1" dirty="0">
                <a:latin typeface="Maiandra GD" panose="020E0502030308020204" pitchFamily="34" charset="0"/>
              </a:rPr>
              <a:t>Como Ananías que estaba contendiendo con Dios.</a:t>
            </a:r>
          </a:p>
          <a:p>
            <a:pPr algn="ctr"/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Maiandra GD" panose="020E0502030308020204" pitchFamily="34" charset="0"/>
              </a:rPr>
              <a:t>Hechos.9:10-16.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Había en Damasco cierto discípulo llamado Ananías; y el Señor le dijo en una visión: </a:t>
            </a:r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FF"/>
                </a:highlight>
                <a:latin typeface="Maiandra GD" panose="020E0502030308020204" pitchFamily="34" charset="0"/>
              </a:rPr>
              <a:t>Ananías. Y él dijo: Heme aquí, Señor.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pPr algn="ctr"/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Maiandra GD" panose="020E0502030308020204" pitchFamily="34" charset="0"/>
              </a:rPr>
              <a:t>V.11.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  <a:latin typeface="Maiandra GD" panose="020E0502030308020204" pitchFamily="34" charset="0"/>
              </a:rPr>
              <a:t>Y el Señor le dijo: Levántate y ve a la calle que se llama Derecha,</a:t>
            </a:r>
            <a:r>
              <a:rPr lang="es-ES" b="1" dirty="0">
                <a:latin typeface="Maiandra GD" panose="020E0502030308020204" pitchFamily="34" charset="0"/>
              </a:rPr>
              <a:t> y pregunta en la casa de Judas por un hombre de Tarso llamado Saulo, porque, he aquí, está orando, </a:t>
            </a:r>
          </a:p>
          <a:p>
            <a:pPr algn="ctr"/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Maiandra GD" panose="020E0502030308020204" pitchFamily="34" charset="0"/>
              </a:rPr>
              <a:t>V.12.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FF"/>
                </a:highlight>
                <a:latin typeface="Maiandra GD" panose="020E0502030308020204" pitchFamily="34" charset="0"/>
              </a:rPr>
              <a:t>y ha visto en una visión a un hombre llamado Ananías,</a:t>
            </a:r>
            <a:r>
              <a:rPr lang="es-ES" b="1" dirty="0">
                <a:latin typeface="Maiandra GD" panose="020E0502030308020204" pitchFamily="34" charset="0"/>
              </a:rPr>
              <a:t> que entra y pone las manos sobre él para que recobre la vista.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Pero Ananías comienza a contender con Dios diciendo mira:</a:t>
            </a:r>
          </a:p>
        </p:txBody>
      </p:sp>
    </p:spTree>
    <p:extLst>
      <p:ext uri="{BB962C8B-B14F-4D97-AF65-F5344CB8AC3E}">
        <p14:creationId xmlns:p14="http://schemas.microsoft.com/office/powerpoint/2010/main" val="30682965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156072B7-F8CD-B256-DC24-2BA4249617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Maiandra GD" panose="020E0502030308020204" pitchFamily="34" charset="0"/>
              </a:rPr>
              <a:t>V.13.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  <a:latin typeface="Maiandra GD" panose="020E0502030308020204" pitchFamily="34" charset="0"/>
              </a:rPr>
              <a:t>Pero Ananías respondió: Señor,</a:t>
            </a:r>
            <a:r>
              <a:rPr lang="es-ES" b="1" dirty="0">
                <a:latin typeface="Maiandra GD" panose="020E0502030308020204" pitchFamily="34" charset="0"/>
              </a:rPr>
              <a:t> he oído de muchos acerca de este hombre, cuánto mal ha hecho a tus santos en Jerusalén, </a:t>
            </a:r>
          </a:p>
          <a:p>
            <a:pPr algn="ctr"/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Maiandra GD" panose="020E0502030308020204" pitchFamily="34" charset="0"/>
              </a:rPr>
              <a:t>V.14.</a:t>
            </a:r>
            <a:r>
              <a:rPr lang="es-ES" b="1" dirty="0">
                <a:latin typeface="Maiandra GD" panose="020E0502030308020204" pitchFamily="34" charset="0"/>
              </a:rPr>
              <a:t>  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80"/>
                </a:highlight>
                <a:latin typeface="Maiandra GD" panose="020E0502030308020204" pitchFamily="34" charset="0"/>
              </a:rPr>
              <a:t>y aquí tiene autoridad</a:t>
            </a:r>
            <a:r>
              <a:rPr lang="es-ES" b="1" dirty="0">
                <a:latin typeface="Maiandra GD" panose="020E0502030308020204" pitchFamily="34" charset="0"/>
              </a:rPr>
              <a:t> de los principales sacerdotes para prender a todos los que invocan tu nombre. </a:t>
            </a:r>
          </a:p>
          <a:p>
            <a:pPr algn="ctr"/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Maiandra GD" panose="020E0502030308020204" pitchFamily="34" charset="0"/>
              </a:rPr>
              <a:t>V.15.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8080"/>
                </a:highlight>
                <a:latin typeface="Maiandra GD" panose="020E0502030308020204" pitchFamily="34" charset="0"/>
              </a:rPr>
              <a:t>Pero el Señor le dijo: Ve,</a:t>
            </a:r>
            <a:r>
              <a:rPr lang="es-ES" b="1" dirty="0">
                <a:latin typeface="Maiandra GD" panose="020E0502030308020204" pitchFamily="34" charset="0"/>
              </a:rPr>
              <a:t> porque él me es un instrumento escogido, para llevar mi nombre en presencia de los gentiles, de los reyes y de los hijos de Israel; </a:t>
            </a:r>
          </a:p>
          <a:p>
            <a:pPr algn="ctr"/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Maiandra GD" panose="020E0502030308020204" pitchFamily="34" charset="0"/>
              </a:rPr>
              <a:t>V.16.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8000"/>
                </a:highlight>
                <a:latin typeface="Maiandra GD" panose="020E0502030308020204" pitchFamily="34" charset="0"/>
              </a:rPr>
              <a:t>porque yo</a:t>
            </a:r>
            <a:r>
              <a:rPr lang="es-ES" b="1" dirty="0">
                <a:latin typeface="Maiandra GD" panose="020E0502030308020204" pitchFamily="34" charset="0"/>
              </a:rPr>
              <a:t> le mostraré cuánto debe padecer por mi nombre. </a:t>
            </a:r>
          </a:p>
        </p:txBody>
      </p:sp>
    </p:spTree>
    <p:extLst>
      <p:ext uri="{BB962C8B-B14F-4D97-AF65-F5344CB8AC3E}">
        <p14:creationId xmlns:p14="http://schemas.microsoft.com/office/powerpoint/2010/main" val="38981136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FC3B364A-01C7-8F52-D5FC-4205C8F676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07" y="0"/>
            <a:ext cx="9144000" cy="6857999"/>
          </a:xfrm>
          <a:prstGeom prst="rect">
            <a:avLst/>
          </a:prstGeom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latin typeface="Maiandra GD" panose="020E0502030308020204" pitchFamily="34" charset="0"/>
              </a:rPr>
              <a:t>Como barro debemos de estar dispuesto a todo. Así como Noé, que creyó a Dios. </a:t>
            </a:r>
          </a:p>
          <a:p>
            <a:pPr algn="ctr"/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Maiandra GD" panose="020E0502030308020204" pitchFamily="34" charset="0"/>
              </a:rPr>
              <a:t>Genesis.6:13, 22.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Entonces Dios dijo a Noé: He decidido poner fin a toda carne, porque la tierra está llena de violencia por causa de ellos;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80"/>
                </a:highlight>
                <a:latin typeface="Maiandra GD" panose="020E0502030308020204" pitchFamily="34" charset="0"/>
              </a:rPr>
              <a:t>y he aquí, voy a destruirlos juntamente con la tierra.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pPr algn="ctr"/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Maiandra GD" panose="020E0502030308020204" pitchFamily="34" charset="0"/>
              </a:rPr>
              <a:t>V.22.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00"/>
                </a:highlight>
                <a:latin typeface="Maiandra GD" panose="020E0502030308020204" pitchFamily="34" charset="0"/>
              </a:rPr>
              <a:t>Y así lo hizo Noé; conforme a todo lo que Dios</a:t>
            </a:r>
            <a:r>
              <a:rPr lang="es-ES" b="1" dirty="0">
                <a:latin typeface="Maiandra GD" panose="020E0502030308020204" pitchFamily="34" charset="0"/>
              </a:rPr>
              <a:t> le había mandado, así hizo.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Si realmente creemos en la palabra de Dios, debemos hacer todo lo que Él, nos diga y como Él lo diga.</a:t>
            </a:r>
          </a:p>
        </p:txBody>
      </p:sp>
    </p:spTree>
    <p:extLst>
      <p:ext uri="{BB962C8B-B14F-4D97-AF65-F5344CB8AC3E}">
        <p14:creationId xmlns:p14="http://schemas.microsoft.com/office/powerpoint/2010/main" val="23906717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55D44555-3266-7C6D-B7C0-9AB197A5CA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190"/>
            <a:ext cx="9144000" cy="6785620"/>
          </a:xfrm>
          <a:prstGeom prst="rect">
            <a:avLst/>
          </a:prstGeom>
        </p:spPr>
      </p:pic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BC933FAB-E2C3-493E-A6B3-BB5A16EB46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1194" y="0"/>
            <a:ext cx="9143999" cy="6858000"/>
          </a:xfrm>
        </p:spPr>
        <p:txBody>
          <a:bodyPr>
            <a:normAutofit/>
          </a:bodyPr>
          <a:lstStyle/>
          <a:p>
            <a:pPr algn="ctr"/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Maiandra GD" panose="020E0502030308020204" pitchFamily="34" charset="0"/>
              </a:rPr>
              <a:t>V.14.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Y era día de reposo el día en que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  <a:latin typeface="Maiandra GD" panose="020E0502030308020204" pitchFamily="34" charset="0"/>
              </a:rPr>
              <a:t>Jesús hizo el barro y le abrió los ojos.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Y Dios puede hacer lo que quiera con nosotros.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Nosotros solo tenemos que obedecer fielmente a Dios en todo.</a:t>
            </a:r>
          </a:p>
          <a:p>
            <a:endParaRPr lang="es-ES" b="1" dirty="0">
              <a:solidFill>
                <a:schemeClr val="bg1"/>
              </a:solidFill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D7D81A85-92C1-46EE-837C-81AF0C87A8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195" y="3429000"/>
            <a:ext cx="9144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5394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C7591DF9-98CE-D5FC-DA80-FEB62A894F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pic>
        <p:nvPicPr>
          <p:cNvPr id="12290" name="Picture 2" descr="C:\Users\Mario Moreno\Desktop\El Barro\Animales-llega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6792"/>
            <a:ext cx="9143999" cy="5301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0" y="36486"/>
            <a:ext cx="9036496" cy="1384995"/>
          </a:xfrm>
          <a:prstGeom prst="rect">
            <a:avLst/>
          </a:prstGeom>
          <a:solidFill>
            <a:srgbClr val="7030A0"/>
          </a:solidFill>
        </p:spPr>
        <p:txBody>
          <a:bodyPr wrap="square">
            <a:spAutoFit/>
          </a:bodyPr>
          <a:lstStyle/>
          <a:p>
            <a:pPr algn="ctr"/>
            <a:r>
              <a:rPr lang="es-ES" sz="28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conforme a todo lo que Dios le había mandado, así hizo.  </a:t>
            </a:r>
          </a:p>
          <a:p>
            <a:pPr algn="ctr"/>
            <a:r>
              <a:rPr lang="es-ES" sz="28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¿Y Nosotros Lo Estamos haciendo?</a:t>
            </a:r>
          </a:p>
        </p:txBody>
      </p:sp>
    </p:spTree>
    <p:extLst>
      <p:ext uri="{BB962C8B-B14F-4D97-AF65-F5344CB8AC3E}">
        <p14:creationId xmlns:p14="http://schemas.microsoft.com/office/powerpoint/2010/main" val="23906717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625D4221-6960-F3F0-2028-49EFECC23D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 fontScale="92500" lnSpcReduction="10000"/>
          </a:bodyPr>
          <a:lstStyle/>
          <a:p>
            <a:r>
              <a:rPr lang="es-ES" b="1" dirty="0">
                <a:latin typeface="Maiandra GD" panose="020E0502030308020204" pitchFamily="34" charset="0"/>
              </a:rPr>
              <a:t>No debemos de ser como Lot que titubeó a la orden de Dios. </a:t>
            </a:r>
          </a:p>
          <a:p>
            <a:pPr algn="ctr"/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Maiandra GD" panose="020E0502030308020204" pitchFamily="34" charset="0"/>
              </a:rPr>
              <a:t>Genesis.19:16.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8000"/>
                </a:highlight>
                <a:latin typeface="Maiandra GD" panose="020E0502030308020204" pitchFamily="34" charset="0"/>
              </a:rPr>
              <a:t>Mas él titubeaba.</a:t>
            </a:r>
            <a:r>
              <a:rPr lang="es-ES" b="1" dirty="0">
                <a:latin typeface="Maiandra GD" panose="020E0502030308020204" pitchFamily="34" charset="0"/>
              </a:rPr>
              <a:t> Entonces los dos hombres tomaron su mano y la mano de su mujer y la mano de sus dos hijas, porque la compasión del SEÑOR estaba sobre él; y lo sacaron y lo pusieron fuera de la ciudad.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Y como su mujer que desobedeció la orden de no mirar atrás. </a:t>
            </a:r>
          </a:p>
          <a:p>
            <a:pPr algn="ctr"/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Maiandra GD" panose="020E0502030308020204" pitchFamily="34" charset="0"/>
              </a:rPr>
              <a:t>Genesis.19:17, 26.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Y aconteció que cuando los habían llevado fuera, uno le dijo: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00"/>
                </a:highlight>
                <a:latin typeface="Maiandra GD" panose="020E0502030308020204" pitchFamily="34" charset="0"/>
              </a:rPr>
              <a:t>Huye por tu vida. No mires detrás de ti y no te detengas en ninguna parte del valle;</a:t>
            </a:r>
            <a:r>
              <a:rPr lang="es-ES" b="1" dirty="0">
                <a:latin typeface="Maiandra GD" panose="020E0502030308020204" pitchFamily="34" charset="0"/>
              </a:rPr>
              <a:t> escapa al monte, no sea que perezcas. </a:t>
            </a:r>
          </a:p>
        </p:txBody>
      </p:sp>
    </p:spTree>
    <p:extLst>
      <p:ext uri="{BB962C8B-B14F-4D97-AF65-F5344CB8AC3E}">
        <p14:creationId xmlns:p14="http://schemas.microsoft.com/office/powerpoint/2010/main" val="23906717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625D4221-6960-F3F0-2028-49EFECC23D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pPr algn="ctr"/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Maiandra GD" panose="020E0502030308020204" pitchFamily="34" charset="0"/>
              </a:rPr>
              <a:t>V.26.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Pero la mujer de Lot, que iba tras él, </a:t>
            </a:r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00"/>
                </a:highlight>
                <a:latin typeface="Maiandra GD" panose="020E0502030308020204" pitchFamily="34" charset="0"/>
              </a:rPr>
              <a:t>miró hacia atrás  y se convirtió en una columna de sal.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Seamos obedientes a Dios, a sus mandamientos.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La mujer de Lot no quiso ser ese barro obediente a Dios y así recibir las bendiciones que Dios tenia para Ella.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Es lamentable como nosotros perdemos las bendiciones que Dios tiene para cada uno de nosotros por ser desobedientes a Él.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No queremos dejar moldearnos como Él Alfarero desea y es mejor para nosotros.</a:t>
            </a:r>
          </a:p>
        </p:txBody>
      </p:sp>
    </p:spTree>
    <p:extLst>
      <p:ext uri="{BB962C8B-B14F-4D97-AF65-F5344CB8AC3E}">
        <p14:creationId xmlns:p14="http://schemas.microsoft.com/office/powerpoint/2010/main" val="16911632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5AA1DBAD-8E1E-C0B4-4A06-242640AB80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13314" name="Picture 2" descr="C:\Users\Mario Moreno\Desktop\El Barro\Sodoma huid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27585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3563888" y="1619508"/>
            <a:ext cx="259228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No Titubeemos Como Lot.</a:t>
            </a:r>
          </a:p>
        </p:txBody>
      </p:sp>
      <p:cxnSp>
        <p:nvCxnSpPr>
          <p:cNvPr id="5" name="4 Conector recto de flecha"/>
          <p:cNvCxnSpPr/>
          <p:nvPr/>
        </p:nvCxnSpPr>
        <p:spPr>
          <a:xfrm>
            <a:off x="3563888" y="404664"/>
            <a:ext cx="864096" cy="108012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315" name="Picture 3" descr="C:\Users\Mario Moreno\Desktop\El Barro\mujer de lo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0"/>
            <a:ext cx="280727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6 Conector recto de flecha"/>
          <p:cNvCxnSpPr/>
          <p:nvPr/>
        </p:nvCxnSpPr>
        <p:spPr>
          <a:xfrm flipH="1">
            <a:off x="5940152" y="1619508"/>
            <a:ext cx="2664296" cy="180949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7 Rectángulo"/>
          <p:cNvSpPr/>
          <p:nvPr/>
        </p:nvSpPr>
        <p:spPr>
          <a:xfrm>
            <a:off x="3347864" y="3962852"/>
            <a:ext cx="295232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Ni Desobedezcamos Como La Mujer De Lot</a:t>
            </a:r>
          </a:p>
        </p:txBody>
      </p:sp>
      <p:sp>
        <p:nvSpPr>
          <p:cNvPr id="9" name="8 Rectángulo"/>
          <p:cNvSpPr/>
          <p:nvPr/>
        </p:nvSpPr>
        <p:spPr>
          <a:xfrm>
            <a:off x="3291397" y="5499582"/>
            <a:ext cx="306526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2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Seamos obedientes a Dios</a:t>
            </a:r>
          </a:p>
        </p:txBody>
      </p:sp>
    </p:spTree>
    <p:extLst>
      <p:ext uri="{BB962C8B-B14F-4D97-AF65-F5344CB8AC3E}">
        <p14:creationId xmlns:p14="http://schemas.microsoft.com/office/powerpoint/2010/main" val="23906717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D617C3B3-1881-56D7-A013-800503A60D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latin typeface="Maiandra GD" panose="020E0502030308020204" pitchFamily="34" charset="0"/>
              </a:rPr>
              <a:t>Hermanos seamos como el barro en la mano del alfarero, que Él nos moldee como el desee.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Ya que no podemos contender contra Dios.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Si no nos dejamos moldear como Dios desea, no vamos hacer vasos de honra y no vamos a obedecer a Dios.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Es mejor obedecer que muchos sacrificios. </a:t>
            </a:r>
          </a:p>
          <a:p>
            <a:pPr algn="ctr"/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Maiandra GD" panose="020E0502030308020204" pitchFamily="34" charset="0"/>
              </a:rPr>
              <a:t>I Samuel.15:22.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Y Samuel dijo: ¿Se complace el SEÑOR tanto en holocaustos y sacrificios como en la obediencia a la voz del SEÑOR? </a:t>
            </a:r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FF"/>
                </a:highlight>
                <a:latin typeface="Maiandra GD" panose="020E0502030308020204" pitchFamily="34" charset="0"/>
              </a:rPr>
              <a:t>He aquí, el obedecer es mejor que un sacrificio, y el prestar atención, que la grosura de los carneros.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012762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595A0C23-E7BE-4523-CCF7-24C59A6E7F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91400" y="3505200"/>
            <a:ext cx="1717194" cy="172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936104"/>
          </a:xfrm>
        </p:spPr>
        <p:txBody>
          <a:bodyPr>
            <a:normAutofit/>
          </a:bodyPr>
          <a:lstStyle/>
          <a:p>
            <a:r>
              <a:rPr lang="en-U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Maiandra GD" panose="020E0502030308020204" pitchFamily="34" charset="0"/>
              </a:rPr>
              <a:t>Galatas.5:19-21.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96753"/>
            <a:ext cx="8964487" cy="86064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  <a:cs typeface="Narkisim" pitchFamily="34" charset="-79"/>
              </a:rPr>
              <a:t>Y </a:t>
            </a:r>
            <a:r>
              <a:rPr lang="en-US" sz="3600" b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  <a:cs typeface="Narkisim" pitchFamily="34" charset="-79"/>
              </a:rPr>
              <a:t>manifiestas</a:t>
            </a:r>
            <a:r>
              <a:rPr lang="en-US" sz="36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  <a:cs typeface="Narkisim" pitchFamily="34" charset="-79"/>
              </a:rPr>
              <a:t> </a:t>
            </a:r>
            <a:r>
              <a:rPr lang="en-US" sz="3600" b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  <a:cs typeface="Narkisim" pitchFamily="34" charset="-79"/>
              </a:rPr>
              <a:t>las</a:t>
            </a:r>
            <a:r>
              <a:rPr lang="en-US" sz="36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  <a:cs typeface="Narkisim" pitchFamily="34" charset="-79"/>
              </a:rPr>
              <a:t> </a:t>
            </a:r>
            <a:r>
              <a:rPr lang="en-US" sz="3600" b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  <a:cs typeface="Narkisim" pitchFamily="34" charset="-79"/>
              </a:rPr>
              <a:t>obras</a:t>
            </a:r>
            <a:r>
              <a:rPr lang="en-US" sz="36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  <a:cs typeface="Narkisim" pitchFamily="34" charset="-79"/>
              </a:rPr>
              <a:t> de la carne </a:t>
            </a:r>
            <a:r>
              <a:rPr lang="en-US" sz="3600" b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  <a:cs typeface="Narkisim" pitchFamily="34" charset="-79"/>
              </a:rPr>
              <a:t>que</a:t>
            </a:r>
            <a:r>
              <a:rPr lang="en-US" sz="36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  <a:cs typeface="Narkisim" pitchFamily="34" charset="-79"/>
              </a:rPr>
              <a:t> </a:t>
            </a:r>
            <a:r>
              <a:rPr lang="en-US" sz="36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son:</a:t>
            </a:r>
            <a:endParaRPr lang="en-US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940484" y="2085833"/>
            <a:ext cx="227235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aiandra GD" panose="020E0502030308020204" pitchFamily="34" charset="0"/>
              </a:rPr>
              <a:t>Adulterio</a:t>
            </a:r>
            <a:endParaRPr lang="en-US" sz="54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140200" y="4915300"/>
            <a:ext cx="275665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u="sng" dirty="0" err="1">
                <a:ln w="1905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Fornicacion</a:t>
            </a:r>
            <a:endParaRPr lang="en-US" sz="5400" b="1" u="sng" dirty="0">
              <a:ln w="1905"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47689" y="5562600"/>
            <a:ext cx="338746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u="sng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Maiandra GD" panose="020E0502030308020204" pitchFamily="34" charset="0"/>
              </a:rPr>
              <a:t>inmundicia</a:t>
            </a:r>
            <a:endParaRPr lang="en-US" sz="5400" b="1" u="sng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28000" endPos="45000" dist="1000" dir="5400000" sy="-100000" algn="bl" rotWithShape="0"/>
              </a:effectLst>
              <a:latin typeface="Maiandra GD" panose="020E0502030308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38600" y="3078232"/>
            <a:ext cx="362176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000" b="1" u="sng" cap="none" spc="50" dirty="0" err="1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aiandra GD" panose="020E0502030308020204" pitchFamily="34" charset="0"/>
              </a:rPr>
              <a:t>Lascivia-Lujuria</a:t>
            </a:r>
            <a:endParaRPr lang="en-US" sz="5400" b="1" u="sng" cap="none" spc="50" dirty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267200"/>
            <a:ext cx="12954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Rectangle 13"/>
          <p:cNvSpPr/>
          <p:nvPr/>
        </p:nvSpPr>
        <p:spPr>
          <a:xfrm>
            <a:off x="6534921" y="5163234"/>
            <a:ext cx="255813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3600" b="1" u="sng" cap="all" dirty="0" err="1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Maiandra GD" panose="020E0502030308020204" pitchFamily="34" charset="0"/>
              </a:rPr>
              <a:t>idolatria</a:t>
            </a:r>
            <a:endParaRPr lang="en-US" sz="5400" b="1" u="sng" cap="all" dirty="0">
              <a:ln w="0"/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50000" endPos="50000" dist="5000" dir="5400000" sy="-100000" rotWithShape="0"/>
              </a:effectLst>
              <a:latin typeface="Maiandra GD" panose="020E0502030308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582477" y="3124200"/>
            <a:ext cx="294022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u="sng" cap="none" spc="0" dirty="0" err="1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Maiandra GD" panose="020E0502030308020204" pitchFamily="34" charset="0"/>
              </a:rPr>
              <a:t>Hechicerias</a:t>
            </a:r>
            <a:endParaRPr lang="en-US" sz="5400" b="1" u="sng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648200" y="2362200"/>
            <a:ext cx="284478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en-US" sz="3600" b="1" u="sng" dirty="0" err="1">
                <a:ln>
                  <a:prstDash val="solid"/>
                </a:ln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Maiandra GD" panose="020E0502030308020204" pitchFamily="34" charset="0"/>
              </a:rPr>
              <a:t>E</a:t>
            </a:r>
            <a:r>
              <a:rPr lang="en-US" sz="3600" b="1" u="sng" cap="none" spc="0" dirty="0" err="1">
                <a:ln>
                  <a:prstDash val="solid"/>
                </a:ln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Maiandra GD" panose="020E0502030308020204" pitchFamily="34" charset="0"/>
              </a:rPr>
              <a:t>nemistades</a:t>
            </a:r>
            <a:endParaRPr lang="en-US" sz="5400" b="1" u="sng" cap="none" spc="0" dirty="0">
              <a:ln>
                <a:prstDash val="solid"/>
              </a:ln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150750" y="3962400"/>
            <a:ext cx="212237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u="sng" dirty="0" err="1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aiandra GD" panose="020E0502030308020204" pitchFamily="34" charset="0"/>
              </a:rPr>
              <a:t>P</a:t>
            </a:r>
            <a:r>
              <a:rPr lang="en-US" sz="5400" b="1" u="sng" cap="none" spc="0" dirty="0" err="1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aiandra GD" panose="020E0502030308020204" pitchFamily="34" charset="0"/>
              </a:rPr>
              <a:t>leitos</a:t>
            </a:r>
            <a:endParaRPr lang="en-US" sz="5400" b="1" u="sng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304895" y="5791200"/>
            <a:ext cx="1803699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u="sng" dirty="0" err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celos</a:t>
            </a:r>
            <a:endParaRPr lang="en-US" sz="5400" b="1" u="sng" cap="none" spc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57600" y="2133600"/>
            <a:ext cx="1162050" cy="2140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467600" y="2057400"/>
            <a:ext cx="16764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8" name="Rectangle 27"/>
          <p:cNvSpPr/>
          <p:nvPr/>
        </p:nvSpPr>
        <p:spPr>
          <a:xfrm>
            <a:off x="532637" y="6065101"/>
            <a:ext cx="1031051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xxx</a:t>
            </a:r>
            <a:endParaRPr lang="en-US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399" y="1949526"/>
            <a:ext cx="1804987" cy="1212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190" y="4377565"/>
            <a:ext cx="1295399" cy="199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C:\Users\Mario Moreno\Desktop\lascivia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3150" y="3781424"/>
            <a:ext cx="2190750" cy="1171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Rectángulo"/>
          <p:cNvSpPr/>
          <p:nvPr/>
        </p:nvSpPr>
        <p:spPr>
          <a:xfrm>
            <a:off x="1735300" y="6251976"/>
            <a:ext cx="28830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3600" b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Pornografia</a:t>
            </a:r>
            <a:endParaRPr lang="es-ES" sz="36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pic>
        <p:nvPicPr>
          <p:cNvPr id="2051" name="Picture 3" descr="C:\Users\Mario Moreno\Desktop\peleando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6646" y="4865224"/>
            <a:ext cx="1462610" cy="1921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8963369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3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3" dur="2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3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3" dur="20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8" dur="2000"/>
                                        <p:tgtEl>
                                          <p:spTgt spid="27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8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/>
      <p:bldP spid="5" grpId="0"/>
      <p:bldP spid="7" grpId="0"/>
      <p:bldP spid="9" grpId="0"/>
      <p:bldP spid="14" grpId="0"/>
      <p:bldP spid="15" grpId="0"/>
      <p:bldP spid="16" grpId="0"/>
      <p:bldP spid="17" grpId="0"/>
      <p:bldP spid="18" grpId="0"/>
      <p:bldP spid="28" grpId="0"/>
      <p:bldP spid="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E6FDB44F-B2C4-1214-1B8F-A52C3FA5E3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5813" y="-53325"/>
            <a:ext cx="9144000" cy="68893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7479" y="-19215"/>
            <a:ext cx="8229600" cy="1143000"/>
          </a:xfrm>
        </p:spPr>
        <p:txBody>
          <a:bodyPr/>
          <a:lstStyle/>
          <a:p>
            <a:r>
              <a:rPr lang="en-US" b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Maiandra GD" panose="020E0502030308020204" pitchFamily="34" charset="0"/>
              </a:rPr>
              <a:t>Obras</a:t>
            </a:r>
            <a:r>
              <a:rPr lang="en-U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Maiandra GD" panose="020E0502030308020204" pitchFamily="34" charset="0"/>
              </a:rPr>
              <a:t> de la carne.</a:t>
            </a:r>
          </a:p>
        </p:txBody>
      </p:sp>
      <p:sp>
        <p:nvSpPr>
          <p:cNvPr id="4" name="Rectangle 3"/>
          <p:cNvSpPr/>
          <p:nvPr/>
        </p:nvSpPr>
        <p:spPr>
          <a:xfrm>
            <a:off x="2200363" y="1538986"/>
            <a:ext cx="102669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u="sng" dirty="0" err="1">
                <a:ln w="1905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I</a:t>
            </a:r>
            <a:r>
              <a:rPr lang="en-US" sz="4400" b="1" u="sng" cap="none" spc="0" dirty="0" err="1">
                <a:ln w="1905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ras</a:t>
            </a:r>
            <a:endParaRPr lang="en-US" sz="5400" b="1" u="sng" cap="none" spc="0" dirty="0">
              <a:ln w="1905"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71824" y="2590800"/>
            <a:ext cx="268695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Contiendas</a:t>
            </a:r>
            <a:endParaRPr lang="en-US" sz="5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239744" y="3298532"/>
            <a:ext cx="266451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u="sng" cap="all" spc="0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Maiandra GD" panose="020E0502030308020204" pitchFamily="34" charset="0"/>
              </a:rPr>
              <a:t>envidias</a:t>
            </a:r>
            <a:endParaRPr lang="en-US" sz="5400" b="1" u="sng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28000" endPos="45000" dist="1000" dir="5400000" sy="-100000" algn="bl" rotWithShape="0"/>
              </a:effectLst>
              <a:latin typeface="Maiandra GD" panose="020E0502030308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382" y="4826425"/>
            <a:ext cx="297870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u="sng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Maiandra GD" panose="020E0502030308020204" pitchFamily="34" charset="0"/>
              </a:rPr>
              <a:t>H</a:t>
            </a:r>
            <a:r>
              <a:rPr lang="en-US" sz="4400" b="1" u="sng" cap="none" spc="0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Maiandra GD" panose="020E0502030308020204" pitchFamily="34" charset="0"/>
              </a:rPr>
              <a:t>omicidios</a:t>
            </a:r>
            <a:endParaRPr lang="en-US" sz="5400" b="1" u="sng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effectLst>
                <a:outerShdw blurRad="50800" algn="tl" rotWithShape="0">
                  <a:srgbClr val="000000"/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861904" y="4199167"/>
            <a:ext cx="184454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800" b="1" u="sng" spc="50" dirty="0" err="1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Orgias</a:t>
            </a:r>
            <a:endParaRPr lang="en-US" sz="5400" b="1" u="sng" spc="50" dirty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72200" y="1905000"/>
            <a:ext cx="2872244" cy="2238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Rectangle 9"/>
          <p:cNvSpPr/>
          <p:nvPr/>
        </p:nvSpPr>
        <p:spPr>
          <a:xfrm>
            <a:off x="5631587" y="1066800"/>
            <a:ext cx="324338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en-US" sz="4800" b="1" u="sng" dirty="0" err="1">
                <a:ln>
                  <a:prstDash val="solid"/>
                </a:ln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Borracheras</a:t>
            </a:r>
            <a:endParaRPr lang="en-US" sz="6000" b="1" u="sng" dirty="0">
              <a:ln>
                <a:prstDash val="solid"/>
              </a:ln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1219200"/>
            <a:ext cx="17526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98428" y="1575619"/>
            <a:ext cx="2194374" cy="14933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610225"/>
            <a:ext cx="2843808" cy="124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 descr="C:\Users\Mario Moreno\Desktop\envidia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14" y="3429001"/>
            <a:ext cx="2755116" cy="1115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Mario Moreno\Desktop\desenfreno-carteles-vaya-confusion-mas-nefasta-desmotivaciones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4297546"/>
            <a:ext cx="3353407" cy="1158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11 Rectángulo"/>
          <p:cNvSpPr/>
          <p:nvPr/>
        </p:nvSpPr>
        <p:spPr>
          <a:xfrm>
            <a:off x="3351287" y="5588783"/>
            <a:ext cx="302418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600" b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Disenciones</a:t>
            </a:r>
            <a:r>
              <a:rPr lang="es-ES" sz="36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, Sectas</a:t>
            </a:r>
          </a:p>
        </p:txBody>
      </p:sp>
      <p:pic>
        <p:nvPicPr>
          <p:cNvPr id="1029" name="Picture 5" descr="C:\Users\Mario Moreno\Desktop\sectas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7255" y="5157191"/>
            <a:ext cx="2594675" cy="163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0774028"/>
      </p:ext>
    </p:extLst>
  </p:cSld>
  <p:clrMapOvr>
    <a:masterClrMapping/>
  </p:clrMapOvr>
  <p:transition>
    <p:pull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8" dur="20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8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8" grpId="0"/>
      <p:bldP spid="9" grpId="0"/>
      <p:bldP spid="11" grpId="0"/>
      <p:bldP spid="10" grpId="0"/>
      <p:bldP spid="1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EF0567EB-CBDE-419A-F1F0-3AC70B39E8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8011" y="5392"/>
            <a:ext cx="9144000" cy="6857999"/>
          </a:xfrm>
          <a:prstGeom prst="rect">
            <a:avLst/>
          </a:prstGeom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latin typeface="Maiandra GD" panose="020E0502030308020204" pitchFamily="34" charset="0"/>
              </a:rPr>
              <a:t>Nosotros podemos estar contendiendo con Dios.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Muchos tienen una gran talento para dirigir los himnos o la mesa del Señor.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Pero muchas veces no queremos hacerlo porque queremos predicar, aunque no tengamos ese talento para hacerlo.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Igualmente en cualquier otra de las cosas que hacemos para Él Señor.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¿Estamos contendiendo con Dios?</a:t>
            </a:r>
          </a:p>
          <a:p>
            <a:r>
              <a:rPr lang="es-ES" b="1" dirty="0">
                <a:latin typeface="Maiandra GD" panose="020E0502030308020204" pitchFamily="34" charset="0"/>
              </a:rPr>
              <a:t>Cuando la esposa no se somete a su marido, ella esta contendiendo con Dios.</a:t>
            </a:r>
          </a:p>
          <a:p>
            <a:pPr algn="ctr"/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Maiandra GD" panose="020E0502030308020204" pitchFamily="34" charset="0"/>
              </a:rPr>
              <a:t>Efesios.5:22-24.</a:t>
            </a:r>
          </a:p>
        </p:txBody>
      </p:sp>
    </p:spTree>
    <p:extLst>
      <p:ext uri="{BB962C8B-B14F-4D97-AF65-F5344CB8AC3E}">
        <p14:creationId xmlns:p14="http://schemas.microsoft.com/office/powerpoint/2010/main" val="25595856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53EE5C54-467F-E9C2-8F1A-D6005D2CF8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20"/>
            <a:ext cx="9144000" cy="6857999"/>
          </a:xfrm>
          <a:prstGeom prst="rect">
            <a:avLst/>
          </a:prstGeom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 fontScale="92500" lnSpcReduction="10000"/>
          </a:bodyPr>
          <a:lstStyle/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  <a:latin typeface="Maiandra GD" panose="020E0502030308020204" pitchFamily="34" charset="0"/>
              </a:rPr>
              <a:t>Las mujeres estén sometidas</a:t>
            </a:r>
            <a:r>
              <a:rPr lang="es-ES" b="1" dirty="0">
                <a:latin typeface="Maiandra GD" panose="020E0502030308020204" pitchFamily="34" charset="0"/>
              </a:rPr>
              <a:t> a sus propios maridos como al Señor. </a:t>
            </a:r>
          </a:p>
          <a:p>
            <a:pPr algn="ctr"/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Maiandra GD" panose="020E0502030308020204" pitchFamily="34" charset="0"/>
              </a:rPr>
              <a:t>V.23.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FF"/>
                </a:highlight>
                <a:latin typeface="Maiandra GD" panose="020E0502030308020204" pitchFamily="34" charset="0"/>
              </a:rPr>
              <a:t>Porque el marido es cabeza de la mujer,</a:t>
            </a:r>
            <a:r>
              <a:rPr lang="es-ES" b="1" dirty="0">
                <a:latin typeface="Maiandra GD" panose="020E0502030308020204" pitchFamily="34" charset="0"/>
              </a:rPr>
              <a:t> así como Cristo es cabeza de la iglesia, siendo El mismo el Salvador del cuerpo. </a:t>
            </a:r>
          </a:p>
          <a:p>
            <a:pPr algn="ctr"/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Maiandra GD" panose="020E0502030308020204" pitchFamily="34" charset="0"/>
              </a:rPr>
              <a:t>V.24.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  <a:latin typeface="Maiandra GD" panose="020E0502030308020204" pitchFamily="34" charset="0"/>
              </a:rPr>
              <a:t>Pero así como la iglesia está sujeta a Cristo,</a:t>
            </a:r>
            <a:r>
              <a:rPr lang="es-ES" b="1" dirty="0">
                <a:latin typeface="Maiandra GD" panose="020E0502030308020204" pitchFamily="34" charset="0"/>
              </a:rPr>
              <a:t> también las mujeres deben estarlo a sus maridos en todo.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Si Usted no se somete a su marido Usted esta contiendo con Dios.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Cuando Él marido no ama a su esposa, también esta contendiendo con Dios.</a:t>
            </a:r>
          </a:p>
          <a:p>
            <a:pPr algn="ctr"/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Maiandra GD" panose="020E0502030308020204" pitchFamily="34" charset="0"/>
              </a:rPr>
              <a:t>Efesios.5:25, 33.</a:t>
            </a:r>
          </a:p>
        </p:txBody>
      </p:sp>
    </p:spTree>
    <p:extLst>
      <p:ext uri="{BB962C8B-B14F-4D97-AF65-F5344CB8AC3E}">
        <p14:creationId xmlns:p14="http://schemas.microsoft.com/office/powerpoint/2010/main" val="12482790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20D5F542-1B05-1E3C-54AE-F79E0D88D9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 fontScale="92500" lnSpcReduction="10000"/>
          </a:bodyPr>
          <a:lstStyle/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80"/>
                </a:highlight>
                <a:latin typeface="Maiandra GD" panose="020E0502030308020204" pitchFamily="34" charset="0"/>
              </a:rPr>
              <a:t>Maridos, amad a vuestras mujeres,</a:t>
            </a:r>
            <a:r>
              <a:rPr lang="es-ES" b="1" dirty="0">
                <a:latin typeface="Maiandra GD" panose="020E0502030308020204" pitchFamily="34" charset="0"/>
              </a:rPr>
              <a:t> así como Cristo amó a la iglesia y se dio a sí mismo por ella, </a:t>
            </a:r>
          </a:p>
          <a:p>
            <a:pPr algn="ctr"/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Maiandra GD" panose="020E0502030308020204" pitchFamily="34" charset="0"/>
              </a:rPr>
              <a:t>V.33.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8080"/>
                </a:highlight>
                <a:latin typeface="Maiandra GD" panose="020E0502030308020204" pitchFamily="34" charset="0"/>
              </a:rPr>
              <a:t>En todo caso, cada uno de vosotros ame también a su mujer como a sí mismo,</a:t>
            </a:r>
            <a:r>
              <a:rPr lang="es-ES" b="1" dirty="0">
                <a:latin typeface="Maiandra GD" panose="020E0502030308020204" pitchFamily="34" charset="0"/>
              </a:rPr>
              <a:t> y que la mujer respete a su marido.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Cuando los hijos no honra a sus padres están contendiendo con Dios.</a:t>
            </a:r>
          </a:p>
          <a:p>
            <a:pPr algn="ctr"/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Maiandra GD" panose="020E0502030308020204" pitchFamily="34" charset="0"/>
              </a:rPr>
              <a:t>Efesios.6:1-3.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8000"/>
                </a:highlight>
                <a:latin typeface="Maiandra GD" panose="020E0502030308020204" pitchFamily="34" charset="0"/>
              </a:rPr>
              <a:t>Hijos, obedeced a vuestros padres en el Señor,</a:t>
            </a:r>
            <a:r>
              <a:rPr lang="es-ES" b="1" dirty="0">
                <a:latin typeface="Maiandra GD" panose="020E0502030308020204" pitchFamily="34" charset="0"/>
              </a:rPr>
              <a:t> porque esto es justo. </a:t>
            </a:r>
          </a:p>
          <a:p>
            <a:pPr algn="ctr"/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Maiandra GD" panose="020E0502030308020204" pitchFamily="34" charset="0"/>
              </a:rPr>
              <a:t>V.2.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80"/>
                </a:highlight>
                <a:latin typeface="Maiandra GD" panose="020E0502030308020204" pitchFamily="34" charset="0"/>
              </a:rPr>
              <a:t>HONRA A TU PADRE Y A tu MADRE</a:t>
            </a:r>
            <a:r>
              <a:rPr lang="es-ES" b="1" dirty="0">
                <a:latin typeface="Maiandra GD" panose="020E0502030308020204" pitchFamily="34" charset="0"/>
              </a:rPr>
              <a:t> (que es el primer mandamiento con promesa),</a:t>
            </a:r>
          </a:p>
          <a:p>
            <a:endParaRPr lang="es-E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18408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6184FC26-9863-11CA-78FF-01A3AFCA24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pic>
        <p:nvPicPr>
          <p:cNvPr id="3075" name="Picture 3" descr="C:\Users\Mario Moreno\Desktop\El Barro\terra molhad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810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Mario Moreno\Desktop\El Barro\olla-de-barro-natura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7" y="2704550"/>
            <a:ext cx="3707904" cy="4149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4 Conector recto de flecha"/>
          <p:cNvCxnSpPr/>
          <p:nvPr/>
        </p:nvCxnSpPr>
        <p:spPr>
          <a:xfrm flipV="1">
            <a:off x="3022404" y="4407746"/>
            <a:ext cx="1981644" cy="59741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5 Rectángulo"/>
          <p:cNvSpPr/>
          <p:nvPr/>
        </p:nvSpPr>
        <p:spPr>
          <a:xfrm rot="1503888">
            <a:off x="4499503" y="943210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s-ES" sz="24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80"/>
                </a:highlight>
                <a:latin typeface="Maiandra GD" panose="020E0502030308020204" pitchFamily="34" charset="0"/>
              </a:rPr>
              <a:t>¿Dirá acaso el objeto modelado al que lo modela: Por qué me hiciste así? </a:t>
            </a:r>
          </a:p>
        </p:txBody>
      </p:sp>
    </p:spTree>
    <p:extLst>
      <p:ext uri="{BB962C8B-B14F-4D97-AF65-F5344CB8AC3E}">
        <p14:creationId xmlns:p14="http://schemas.microsoft.com/office/powerpoint/2010/main" val="7206746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311938EE-5A9C-6A80-C696-2017BF57EE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34" y="13605"/>
            <a:ext cx="9144000" cy="6857999"/>
          </a:xfrm>
          <a:prstGeom prst="rect">
            <a:avLst/>
          </a:prstGeom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Maiandra GD" panose="020E0502030308020204" pitchFamily="34" charset="0"/>
              </a:rPr>
              <a:t>V.3.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00"/>
                </a:highlight>
                <a:latin typeface="Maiandra GD" panose="020E0502030308020204" pitchFamily="34" charset="0"/>
              </a:rPr>
              <a:t>PARA QUE TE VAYA BIEN,</a:t>
            </a:r>
            <a:r>
              <a:rPr lang="es-ES" b="1" dirty="0">
                <a:latin typeface="Maiandra GD" panose="020E0502030308020204" pitchFamily="34" charset="0"/>
              </a:rPr>
              <a:t> Y PARA QUE TENGAS LARGA VIDA SOBRE LA TIERRA.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Cuando no nos sometemos a las autoridades estamos contendiendo con Dios.</a:t>
            </a:r>
          </a:p>
          <a:p>
            <a:pPr algn="ctr"/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Maiandra GD" panose="020E0502030308020204" pitchFamily="34" charset="0"/>
              </a:rPr>
              <a:t>Romanos.13:1-3, 6.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8000"/>
                </a:highlight>
                <a:latin typeface="Maiandra GD" panose="020E0502030308020204" pitchFamily="34" charset="0"/>
              </a:rPr>
              <a:t>Sométase toda persona a las autoridades que gobiernan;</a:t>
            </a:r>
            <a:r>
              <a:rPr lang="es-ES" b="1" dirty="0">
                <a:latin typeface="Maiandra GD" panose="020E0502030308020204" pitchFamily="34" charset="0"/>
              </a:rPr>
              <a:t> porque no hay autoridad sino de Dios, y las que existen, por Dios son constituidas. </a:t>
            </a:r>
          </a:p>
          <a:p>
            <a:pPr algn="ctr"/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Maiandra GD" panose="020E0502030308020204" pitchFamily="34" charset="0"/>
              </a:rPr>
              <a:t>V.2.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00"/>
                </a:highlight>
                <a:latin typeface="Maiandra GD" panose="020E0502030308020204" pitchFamily="34" charset="0"/>
              </a:rPr>
              <a:t>Por consiguiente, el que resiste a la autoridad, a lo ordenado por Dios se ha opuesto;</a:t>
            </a:r>
            <a:r>
              <a:rPr lang="es-ES" b="1" dirty="0">
                <a:latin typeface="Maiandra GD" panose="020E0502030308020204" pitchFamily="34" charset="0"/>
              </a:rPr>
              <a:t> y los que se han opuesto, sobre sí recibirán condenación.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Tenemos que someternos a las leyes, sino estamos contendiendo con Dios.</a:t>
            </a:r>
          </a:p>
        </p:txBody>
      </p:sp>
    </p:spTree>
    <p:extLst>
      <p:ext uri="{BB962C8B-B14F-4D97-AF65-F5344CB8AC3E}">
        <p14:creationId xmlns:p14="http://schemas.microsoft.com/office/powerpoint/2010/main" val="12935967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7EA61858-A828-4F5F-CC3F-6ED9F4BAAB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6857999"/>
          </a:xfrm>
          <a:prstGeom prst="rect">
            <a:avLst/>
          </a:prstGeom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 lnSpcReduction="10000"/>
          </a:bodyPr>
          <a:lstStyle/>
          <a:p>
            <a:pPr algn="ctr"/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Maiandra GD" panose="020E0502030308020204" pitchFamily="34" charset="0"/>
              </a:rPr>
              <a:t>V.3.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00"/>
                </a:highlight>
                <a:latin typeface="Maiandra GD" panose="020E0502030308020204" pitchFamily="34" charset="0"/>
              </a:rPr>
              <a:t>Por tanto, es necesario someterse,</a:t>
            </a:r>
            <a:r>
              <a:rPr lang="es-ES" b="1" dirty="0">
                <a:latin typeface="Maiandra GD" panose="020E0502030308020204" pitchFamily="34" charset="0"/>
              </a:rPr>
              <a:t> no sólo por razón del castigo, sino también por causa de la conciencia.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Debemos hacerlo con causa de la conciencia, el obedecer a las leyes, es obedecer a Dios.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Son servidores que Dios a puesto.</a:t>
            </a:r>
          </a:p>
          <a:p>
            <a:pPr algn="ctr"/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Maiandra GD" panose="020E0502030308020204" pitchFamily="34" charset="0"/>
              </a:rPr>
              <a:t>V.6.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FF"/>
                </a:highlight>
                <a:latin typeface="Maiandra GD" panose="020E0502030308020204" pitchFamily="34" charset="0"/>
              </a:rPr>
              <a:t>Pues por esto también pagáis impuestos,</a:t>
            </a:r>
            <a:r>
              <a:rPr lang="es-ES" b="1" dirty="0">
                <a:latin typeface="Maiandra GD" panose="020E0502030308020204" pitchFamily="34" charset="0"/>
              </a:rPr>
              <a:t> porque los gobernantes son servidores de Dios, dedicados precisamente a esto.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Dios quiera que no estemos contendiendo con Él, porque seremos castigados por ser rebelde a la palabra de Dios.</a:t>
            </a:r>
          </a:p>
          <a:p>
            <a:endParaRPr lang="es-ES" b="1" dirty="0">
              <a:solidFill>
                <a:schemeClr val="bg1"/>
              </a:solidFill>
            </a:endParaRPr>
          </a:p>
          <a:p>
            <a:endParaRPr lang="es-E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51291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A42C1795-5BA9-B5C3-6811-977475B0E4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7030A0"/>
          </a:solidFill>
        </p:spPr>
        <p:txBody>
          <a:bodyPr>
            <a:normAutofit/>
          </a:bodyPr>
          <a:lstStyle/>
          <a:p>
            <a:r>
              <a:rPr lang="es-ES" sz="66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CONCLUSIÓN: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1143000"/>
            <a:ext cx="9144000" cy="5715000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latin typeface="Maiandra GD" panose="020E0502030308020204" pitchFamily="34" charset="0"/>
              </a:rPr>
              <a:t>Hermanos somos como barro en las manos de Dios, dejemos que Él nos moldee como Él desee, el puede hacer con nuestra vida como bien le parezca, y si nosotros nos dejamos moldear por Él, vamos hacer vasos de honra para Él.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Cumplamos con los mandamientos de Dios, no nos pongamos a discutir con Dios, el es mas sabio que nosotros y tiene todo el derecho sobre nosotros por que el nos hizo.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Son muchos los hermanos que no queremos dejar que Dios nos moldea en cuanto:</a:t>
            </a:r>
          </a:p>
          <a:p>
            <a:endParaRPr lang="es-ES" dirty="0"/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5491856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4C3CB4FF-B747-4EC0-E292-86C080A94D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39" y="116632"/>
            <a:ext cx="9144000" cy="6857999"/>
          </a:xfrm>
          <a:prstGeom prst="rect">
            <a:avLst/>
          </a:prstGeom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r>
              <a:rPr lang="es-ES" b="1" dirty="0">
                <a:latin typeface="Maiandra GD" panose="020E0502030308020204" pitchFamily="34" charset="0"/>
              </a:rPr>
              <a:t>Malas Palabras.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Nuestro Enojo.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Nuestro Mal Carácter.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Nuestros Rencores.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Mis Malos Pensamientos.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Mi orgullo.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Mi Vana Gloria.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Seamos humildes y no orgullosos.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Cumplamos fiel mente la voluntad de Dios sin querer ser mas sabio que el.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Seamos barros en las manos de Dios, que Él nos forme y nos haga como Él desea.</a:t>
            </a:r>
          </a:p>
          <a:p>
            <a:endParaRPr lang="es-ES" b="1" dirty="0"/>
          </a:p>
        </p:txBody>
      </p:sp>
    </p:spTree>
    <p:extLst>
      <p:ext uri="{BB962C8B-B14F-4D97-AF65-F5344CB8AC3E}">
        <p14:creationId xmlns:p14="http://schemas.microsoft.com/office/powerpoint/2010/main" val="38665360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5 Marcador de contenido"/>
          <p:cNvPicPr>
            <a:picLocks noGrp="1"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561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0" y="5589240"/>
            <a:ext cx="9144000" cy="1268760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DIOS NOS BENDIGA A TODOS.</a:t>
            </a:r>
          </a:p>
        </p:txBody>
      </p:sp>
      <p:pic>
        <p:nvPicPr>
          <p:cNvPr id="14338" name="Picture 2" descr="C:\Users\Mario Moreno\Desktop\Señales\Gracias\gracias2[1]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5589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8259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7B087823-36FA-38EF-B1AF-907BC92E44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0"/>
            <a:ext cx="9144000" cy="3789040"/>
          </a:xfrm>
        </p:spPr>
        <p:txBody>
          <a:bodyPr>
            <a:normAutofit fontScale="92500"/>
          </a:bodyPr>
          <a:lstStyle/>
          <a:p>
            <a:r>
              <a:rPr lang="es-ES" b="1" dirty="0">
                <a:latin typeface="Maiandra GD" panose="020E0502030308020204" pitchFamily="34" charset="0"/>
              </a:rPr>
              <a:t>Hermanos Dios es el alfarero y tiene todo el derecho soberano (Poder- Autoridad- Derecho).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Sobre el hombre y puede hacer de el todo lo que el desee con nosotros, puede moldearnos como el desee, así como el alfarero hace con el barro, y no podemos decirle como debe hacernos.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Ya que el tiene la autoridad sobre nosotros.</a:t>
            </a:r>
          </a:p>
        </p:txBody>
      </p:sp>
      <p:pic>
        <p:nvPicPr>
          <p:cNvPr id="4098" name="Picture 2" descr="C:\Users\Mario Moreno\Desktop\El Barro\hombre-de-negocios-con-una-gran-idea_1012-21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7689" y="3789041"/>
            <a:ext cx="2341259" cy="3068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Mario Moreno\Desktop\El Barro\el-santo-espíritu-es-el-representante-de-dios-en-la-tierra-l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9" y="3933056"/>
            <a:ext cx="3364632" cy="2939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3 Conector recto de flecha"/>
          <p:cNvCxnSpPr>
            <a:cxnSpLocks/>
          </p:cNvCxnSpPr>
          <p:nvPr/>
        </p:nvCxnSpPr>
        <p:spPr>
          <a:xfrm flipH="1" flipV="1">
            <a:off x="4355976" y="5571565"/>
            <a:ext cx="1932548" cy="9542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5 Rectángulo"/>
          <p:cNvSpPr/>
          <p:nvPr/>
        </p:nvSpPr>
        <p:spPr>
          <a:xfrm rot="1561307">
            <a:off x="3297717" y="4080138"/>
            <a:ext cx="36290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4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</a:rPr>
              <a:t>¿Quién eres tú, oh hombre, que le contestas a Dios? </a:t>
            </a:r>
          </a:p>
        </p:txBody>
      </p:sp>
    </p:spTree>
    <p:extLst>
      <p:ext uri="{BB962C8B-B14F-4D97-AF65-F5344CB8AC3E}">
        <p14:creationId xmlns:p14="http://schemas.microsoft.com/office/powerpoint/2010/main" val="19287021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DC10445A-B988-D2A8-AEA9-64318D20D0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0"/>
            <a:ext cx="9144000" cy="6957392"/>
          </a:xfrm>
        </p:spPr>
        <p:txBody>
          <a:bodyPr>
            <a:normAutofit/>
          </a:bodyPr>
          <a:lstStyle/>
          <a:p>
            <a:r>
              <a:rPr lang="es-ES" b="1" dirty="0">
                <a:latin typeface="Maiandra GD" panose="020E0502030308020204" pitchFamily="34" charset="0"/>
              </a:rPr>
              <a:t>Como barros nosotros debemos ser sumisos a Él, hacer su voluntad, y obedecerle en todo y esperar que el actúe sobre nosotros.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Humilde mente hacer su voluntad sin discutir o reclamarle a Él.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Dejemos que Él nos use como el desee y para los propósitos que el tenga.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Dios desea y tiene todo el derecho de moldearnos como Él quiere y desea.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No podemos contender contra Dios.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Ni reclamar nada a Él.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Él es nuestro dueño, nuestro amo.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1008654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3C8E7560-CD84-6A16-2372-97F6DCFA76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4090"/>
            <a:ext cx="9144000" cy="1336678"/>
          </a:xfrm>
          <a:solidFill>
            <a:srgbClr val="7030A0"/>
          </a:solidFill>
        </p:spPr>
        <p:txBody>
          <a:bodyPr>
            <a:normAutofit fontScale="90000"/>
          </a:bodyPr>
          <a:lstStyle/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EL BARRO NO PUEDE DECIR AL ALFARERO NO ME HAGAS ASI.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1340768"/>
            <a:ext cx="9144000" cy="5517232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latin typeface="Maiandra GD" panose="020E0502030308020204" pitchFamily="34" charset="0"/>
              </a:rPr>
              <a:t>Hermanos como barro que somos no tenemos derechos de decirle a Dios como debe hacernos o decirle a Dios como tenemos que hacer, o estar reclamándole a Él.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“Por que hay del que contiende con su hacedor”. </a:t>
            </a:r>
          </a:p>
          <a:p>
            <a:pPr algn="ctr"/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Maiandra GD" panose="020E0502030308020204" pitchFamily="34" charset="0"/>
              </a:rPr>
              <a:t>Isaías.45:9.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¡Ay del que contiende con su Hacedor, el tiesto entre los tiestos de tierra!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80"/>
                </a:highlight>
                <a:latin typeface="Maiandra GD" panose="020E0502030308020204" pitchFamily="34" charset="0"/>
              </a:rPr>
              <a:t>¿Dirá el barro al alfarero: "Qué haces"? ¿O tu obra dirá: "El no tiene manos"?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893224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39D93265-ED99-3DBF-34F8-57239AA69C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5122" name="Picture 2" descr="C:\Users\Mario Moreno\Desktop\El Barro\502b8340886da47ea59363926e385c0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00808"/>
            <a:ext cx="9144000" cy="5157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4 Conector recto de flecha"/>
          <p:cNvCxnSpPr/>
          <p:nvPr/>
        </p:nvCxnSpPr>
        <p:spPr>
          <a:xfrm flipV="1">
            <a:off x="1475656" y="772258"/>
            <a:ext cx="2304256" cy="172819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6 Rectángulo"/>
          <p:cNvSpPr/>
          <p:nvPr/>
        </p:nvSpPr>
        <p:spPr>
          <a:xfrm>
            <a:off x="2627784" y="116632"/>
            <a:ext cx="52466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¿Dirá el barro al alfarero: "Qué haces"? </a:t>
            </a:r>
          </a:p>
        </p:txBody>
      </p:sp>
      <p:sp>
        <p:nvSpPr>
          <p:cNvPr id="2" name="Rectángulo 1"/>
          <p:cNvSpPr/>
          <p:nvPr/>
        </p:nvSpPr>
        <p:spPr>
          <a:xfrm>
            <a:off x="3846128" y="832646"/>
            <a:ext cx="511511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 Dios quiere moldearnos a su imagen</a:t>
            </a:r>
            <a:r>
              <a:rPr lang="es-ES" sz="2400" b="1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3" name="Rectángulo 2"/>
          <p:cNvSpPr/>
          <p:nvPr/>
        </p:nvSpPr>
        <p:spPr>
          <a:xfrm>
            <a:off x="71500" y="5028283"/>
            <a:ext cx="54006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800" b="1" u="sng" dirty="0">
                <a:solidFill>
                  <a:schemeClr val="bg1"/>
                </a:solidFill>
                <a:highlight>
                  <a:srgbClr val="0000FF"/>
                </a:highlight>
              </a:rPr>
              <a:t> y os vistáis del nuevo hombre, el cual, en la semejanza de Dios, ha sido creado en la justicia y santidad de la verdad. </a:t>
            </a:r>
          </a:p>
        </p:txBody>
      </p:sp>
    </p:spTree>
    <p:extLst>
      <p:ext uri="{BB962C8B-B14F-4D97-AF65-F5344CB8AC3E}">
        <p14:creationId xmlns:p14="http://schemas.microsoft.com/office/powerpoint/2010/main" val="24597434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9B667EB9-F532-A58B-05D0-E17B3C42E1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0"/>
            <a:ext cx="9144000" cy="4293096"/>
          </a:xfrm>
        </p:spPr>
        <p:txBody>
          <a:bodyPr>
            <a:normAutofit fontScale="92500" lnSpcReduction="10000"/>
          </a:bodyPr>
          <a:lstStyle/>
          <a:p>
            <a:r>
              <a:rPr lang="es-ES" b="1" dirty="0">
                <a:latin typeface="Maiandra GD" panose="020E0502030308020204" pitchFamily="34" charset="0"/>
              </a:rPr>
              <a:t>No podemos discutir las ordenes que Dios nos ha mandado o decirle como deberían de ser.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Cuando contendemos con Dios, estamos en una gran equivocación. 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Isaías.29:16.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¡Qué equivocación la vuestra!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8080"/>
                </a:highlight>
                <a:latin typeface="Maiandra GD" panose="020E0502030308020204" pitchFamily="34" charset="0"/>
              </a:rPr>
              <a:t>¿Es acaso el alfarero como el barro, para que lo que está hecho diga a su hacedor:</a:t>
            </a:r>
            <a:r>
              <a:rPr lang="es-ES" b="1" dirty="0">
                <a:latin typeface="Maiandra GD" panose="020E0502030308020204" pitchFamily="34" charset="0"/>
              </a:rPr>
              <a:t> El no me hizo; o lo que está formado diga al que lo formó: El no tiene entendimiento? </a:t>
            </a:r>
          </a:p>
        </p:txBody>
      </p:sp>
      <p:pic>
        <p:nvPicPr>
          <p:cNvPr id="1028" name="Picture 4" descr="C:\Users\Mario Moreno\Desktop\El Barro\jarra-de-agua-de-barro-natura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93096"/>
            <a:ext cx="2555776" cy="2589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Rectángulo"/>
          <p:cNvSpPr/>
          <p:nvPr/>
        </p:nvSpPr>
        <p:spPr>
          <a:xfrm rot="20179499">
            <a:off x="3139715" y="5753457"/>
            <a:ext cx="244432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3200" b="1" u="sng" dirty="0">
                <a:solidFill>
                  <a:schemeClr val="bg1"/>
                </a:solidFill>
                <a:highlight>
                  <a:srgbClr val="FF00FF"/>
                </a:highlight>
              </a:rPr>
              <a:t>El no me hizo</a:t>
            </a:r>
          </a:p>
        </p:txBody>
      </p:sp>
      <p:cxnSp>
        <p:nvCxnSpPr>
          <p:cNvPr id="6" name="5 Conector recto de flecha"/>
          <p:cNvCxnSpPr/>
          <p:nvPr/>
        </p:nvCxnSpPr>
        <p:spPr>
          <a:xfrm flipV="1">
            <a:off x="2915816" y="4725144"/>
            <a:ext cx="2664296" cy="86270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9" name="Picture 5" descr="C:\Users\Mario Moreno\Desktop\El Barro\terra molhad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4149080"/>
            <a:ext cx="3203848" cy="2715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9009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8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446</TotalTime>
  <Words>3282</Words>
  <Application>Microsoft Office PowerPoint</Application>
  <PresentationFormat>Presentación en pantalla (4:3)</PresentationFormat>
  <Paragraphs>243</Paragraphs>
  <Slides>45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45</vt:i4>
      </vt:variant>
    </vt:vector>
  </HeadingPairs>
  <TitlesOfParts>
    <vt:vector size="49" baseType="lpstr">
      <vt:lpstr>Arial</vt:lpstr>
      <vt:lpstr>Calibri</vt:lpstr>
      <vt:lpstr>Maiandra GD</vt:lpstr>
      <vt:lpstr>Tema de Office</vt:lpstr>
      <vt:lpstr> EL BARRO. ROMANOS.9:21. </vt:lpstr>
      <vt:lpstr> INTRODUCCIÓN: </vt:lpstr>
      <vt:lpstr>Presentación de PowerPoint</vt:lpstr>
      <vt:lpstr>Presentación de PowerPoint</vt:lpstr>
      <vt:lpstr>Presentación de PowerPoint</vt:lpstr>
      <vt:lpstr>Presentación de PowerPoint</vt:lpstr>
      <vt:lpstr>EL BARRO NO PUEDE DECIR AL ALFARERO NO ME HAGAS ASI.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HERMANOS COMO BARRO DEBEMOS DE SER HUMILDES Y ACATAR LAS ORDENES DE DIOS.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Galatas.5:19-21.</vt:lpstr>
      <vt:lpstr>Obras de la carne.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CONCLUSIÓN: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TEMA: EL BARRO. ROMANOS.9:21.</dc:title>
  <dc:creator>Mario Moreno</dc:creator>
  <cp:lastModifiedBy>Mario Moreno</cp:lastModifiedBy>
  <cp:revision>32</cp:revision>
  <dcterms:created xsi:type="dcterms:W3CDTF">2017-02-25T01:39:38Z</dcterms:created>
  <dcterms:modified xsi:type="dcterms:W3CDTF">2024-08-10T23:01:52Z</dcterms:modified>
</cp:coreProperties>
</file>