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0" r:id="rId7"/>
    <p:sldId id="262" r:id="rId8"/>
    <p:sldId id="263" r:id="rId9"/>
    <p:sldId id="264" r:id="rId10"/>
    <p:sldId id="265" r:id="rId11"/>
    <p:sldId id="284" r:id="rId12"/>
    <p:sldId id="283" r:id="rId13"/>
    <p:sldId id="266" r:id="rId14"/>
    <p:sldId id="267" r:id="rId15"/>
    <p:sldId id="268" r:id="rId16"/>
    <p:sldId id="269" r:id="rId17"/>
    <p:sldId id="270" r:id="rId18"/>
    <p:sldId id="271" r:id="rId19"/>
    <p:sldId id="294" r:id="rId20"/>
    <p:sldId id="287" r:id="rId21"/>
    <p:sldId id="296" r:id="rId22"/>
    <p:sldId id="295" r:id="rId23"/>
    <p:sldId id="297" r:id="rId24"/>
    <p:sldId id="273" r:id="rId25"/>
    <p:sldId id="274" r:id="rId26"/>
    <p:sldId id="275" r:id="rId27"/>
    <p:sldId id="276" r:id="rId28"/>
    <p:sldId id="277" r:id="rId29"/>
    <p:sldId id="278" r:id="rId30"/>
    <p:sldId id="279" r:id="rId31"/>
    <p:sldId id="288" r:id="rId32"/>
    <p:sldId id="280" r:id="rId33"/>
    <p:sldId id="289" r:id="rId34"/>
    <p:sldId id="299" r:id="rId35"/>
    <p:sldId id="300" r:id="rId36"/>
    <p:sldId id="301" r:id="rId37"/>
    <p:sldId id="302" r:id="rId38"/>
    <p:sldId id="290" r:id="rId39"/>
    <p:sldId id="291" r:id="rId40"/>
    <p:sldId id="292" r:id="rId41"/>
    <p:sldId id="293"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3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711034F-9CA6-4B3D-BBCE-1F3EE923B5F9}" type="datetimeFigureOut">
              <a:rPr lang="es-NI" smtClean="0"/>
              <a:t>13/4/2024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11465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711034F-9CA6-4B3D-BBCE-1F3EE923B5F9}" type="datetimeFigureOut">
              <a:rPr lang="es-NI" smtClean="0"/>
              <a:t>13/4/2024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2963614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711034F-9CA6-4B3D-BBCE-1F3EE923B5F9}" type="datetimeFigureOut">
              <a:rPr lang="es-NI" smtClean="0"/>
              <a:t>13/4/2024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220032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711034F-9CA6-4B3D-BBCE-1F3EE923B5F9}" type="datetimeFigureOut">
              <a:rPr lang="es-NI" smtClean="0"/>
              <a:t>13/4/2024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1812922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711034F-9CA6-4B3D-BBCE-1F3EE923B5F9}" type="datetimeFigureOut">
              <a:rPr lang="es-NI" smtClean="0"/>
              <a:t>13/4/2024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272950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711034F-9CA6-4B3D-BBCE-1F3EE923B5F9}" type="datetimeFigureOut">
              <a:rPr lang="es-NI" smtClean="0"/>
              <a:t>13/4/2024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2366264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711034F-9CA6-4B3D-BBCE-1F3EE923B5F9}" type="datetimeFigureOut">
              <a:rPr lang="es-NI" smtClean="0"/>
              <a:t>13/4/2024</a:t>
            </a:fld>
            <a:endParaRPr lang="es-NI"/>
          </a:p>
        </p:txBody>
      </p:sp>
      <p:sp>
        <p:nvSpPr>
          <p:cNvPr id="8" name="Footer Placeholder 7"/>
          <p:cNvSpPr>
            <a:spLocks noGrp="1"/>
          </p:cNvSpPr>
          <p:nvPr>
            <p:ph type="ftr" sz="quarter" idx="11"/>
          </p:nvPr>
        </p:nvSpPr>
        <p:spPr/>
        <p:txBody>
          <a:bodyPr/>
          <a:lstStyle/>
          <a:p>
            <a:endParaRPr lang="es-NI"/>
          </a:p>
        </p:txBody>
      </p:sp>
      <p:sp>
        <p:nvSpPr>
          <p:cNvPr id="9" name="Slide Number Placeholder 8"/>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144348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711034F-9CA6-4B3D-BBCE-1F3EE923B5F9}" type="datetimeFigureOut">
              <a:rPr lang="es-NI" smtClean="0"/>
              <a:t>13/4/2024</a:t>
            </a:fld>
            <a:endParaRPr lang="es-NI"/>
          </a:p>
        </p:txBody>
      </p:sp>
      <p:sp>
        <p:nvSpPr>
          <p:cNvPr id="4" name="Footer Placeholder 3"/>
          <p:cNvSpPr>
            <a:spLocks noGrp="1"/>
          </p:cNvSpPr>
          <p:nvPr>
            <p:ph type="ftr" sz="quarter" idx="11"/>
          </p:nvPr>
        </p:nvSpPr>
        <p:spPr/>
        <p:txBody>
          <a:bodyPr/>
          <a:lstStyle/>
          <a:p>
            <a:endParaRPr lang="es-NI"/>
          </a:p>
        </p:txBody>
      </p:sp>
      <p:sp>
        <p:nvSpPr>
          <p:cNvPr id="5" name="Slide Number Placeholder 4"/>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247097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1034F-9CA6-4B3D-BBCE-1F3EE923B5F9}" type="datetimeFigureOut">
              <a:rPr lang="es-NI" smtClean="0"/>
              <a:t>13/4/2024</a:t>
            </a:fld>
            <a:endParaRPr lang="es-NI"/>
          </a:p>
        </p:txBody>
      </p:sp>
      <p:sp>
        <p:nvSpPr>
          <p:cNvPr id="3" name="Footer Placeholder 2"/>
          <p:cNvSpPr>
            <a:spLocks noGrp="1"/>
          </p:cNvSpPr>
          <p:nvPr>
            <p:ph type="ftr" sz="quarter" idx="11"/>
          </p:nvPr>
        </p:nvSpPr>
        <p:spPr/>
        <p:txBody>
          <a:bodyPr/>
          <a:lstStyle/>
          <a:p>
            <a:endParaRPr lang="es-NI"/>
          </a:p>
        </p:txBody>
      </p:sp>
      <p:sp>
        <p:nvSpPr>
          <p:cNvPr id="4" name="Slide Number Placeholder 3"/>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292302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711034F-9CA6-4B3D-BBCE-1F3EE923B5F9}" type="datetimeFigureOut">
              <a:rPr lang="es-NI" smtClean="0"/>
              <a:t>13/4/2024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291421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711034F-9CA6-4B3D-BBCE-1F3EE923B5F9}" type="datetimeFigureOut">
              <a:rPr lang="es-NI" smtClean="0"/>
              <a:t>13/4/2024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608839E9-270E-4ACD-8252-5B07B0336FC3}" type="slidenum">
              <a:rPr lang="es-NI" smtClean="0"/>
              <a:t>‹Nº›</a:t>
            </a:fld>
            <a:endParaRPr lang="es-NI"/>
          </a:p>
        </p:txBody>
      </p:sp>
    </p:spTree>
    <p:extLst>
      <p:ext uri="{BB962C8B-B14F-4D97-AF65-F5344CB8AC3E}">
        <p14:creationId xmlns:p14="http://schemas.microsoft.com/office/powerpoint/2010/main" val="281246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1034F-9CA6-4B3D-BBCE-1F3EE923B5F9}" type="datetimeFigureOut">
              <a:rPr lang="es-NI" smtClean="0"/>
              <a:t>13/4/2024</a:t>
            </a:fld>
            <a:endParaRPr lang="es-N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839E9-270E-4ACD-8252-5B07B0336FC3}" type="slidenum">
              <a:rPr lang="es-NI" smtClean="0"/>
              <a:t>‹Nº›</a:t>
            </a:fld>
            <a:endParaRPr lang="es-NI"/>
          </a:p>
        </p:txBody>
      </p:sp>
    </p:spTree>
    <p:extLst>
      <p:ext uri="{BB962C8B-B14F-4D97-AF65-F5344CB8AC3E}">
        <p14:creationId xmlns:p14="http://schemas.microsoft.com/office/powerpoint/2010/main" val="362668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32556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325563"/>
          </a:xfrm>
        </p:spPr>
        <p:txBody>
          <a:bodyPr>
            <a:normAutofit fontScale="90000"/>
          </a:bodyPr>
          <a:lstStyle/>
          <a:p>
            <a:pPr algn="ctr"/>
            <a:br>
              <a:rPr lang="es-ES" b="1" u="sng" dirty="0">
                <a:solidFill>
                  <a:schemeClr val="bg1"/>
                </a:solidFill>
                <a:latin typeface="Maiandra GD" panose="020E0502030308020204" pitchFamily="34" charset="0"/>
              </a:rPr>
            </a:br>
            <a:r>
              <a:rPr lang="es-ES" b="1" u="sng" dirty="0">
                <a:solidFill>
                  <a:schemeClr val="bg1"/>
                </a:solidFill>
                <a:latin typeface="Maiandra GD" panose="020E0502030308020204" pitchFamily="34" charset="0"/>
              </a:rPr>
              <a:t>EL BUEN SOLDADO DE JESUCRISTO.</a:t>
            </a:r>
            <a:br>
              <a:rPr lang="es-ES" b="1" u="sng" dirty="0">
                <a:solidFill>
                  <a:schemeClr val="bg1"/>
                </a:solidFill>
                <a:latin typeface="Maiandra GD" panose="020E0502030308020204" pitchFamily="34" charset="0"/>
              </a:rPr>
            </a:br>
            <a:r>
              <a:rPr lang="es-ES" b="1" u="sng" dirty="0">
                <a:solidFill>
                  <a:schemeClr val="bg1"/>
                </a:solidFill>
                <a:latin typeface="Maiandra GD" panose="020E0502030308020204" pitchFamily="34" charset="0"/>
              </a:rPr>
              <a:t>II TIMOTEO.2:1-6.</a:t>
            </a:r>
            <a:br>
              <a:rPr lang="es-ES" b="1" u="sng" dirty="0">
                <a:latin typeface="Maiandra GD" panose="020E0502030308020204" pitchFamily="34" charset="0"/>
              </a:rPr>
            </a:b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325562"/>
            <a:ext cx="5436704" cy="5532437"/>
          </a:xfrm>
        </p:spPr>
        <p:txBody>
          <a:bodyPr/>
          <a:lstStyle/>
          <a:p>
            <a:r>
              <a:rPr lang="es-NI" b="1" u="sng" dirty="0">
                <a:solidFill>
                  <a:schemeClr val="bg1"/>
                </a:solidFill>
                <a:highlight>
                  <a:srgbClr val="FF0000"/>
                </a:highlight>
                <a:latin typeface="Maiandra GD" panose="020E0502030308020204" pitchFamily="34" charset="0"/>
              </a:rPr>
              <a:t>INTRODUCCIÓN:</a:t>
            </a:r>
          </a:p>
          <a:p>
            <a:r>
              <a:rPr lang="es-ES" b="1" dirty="0">
                <a:solidFill>
                  <a:schemeClr val="bg1"/>
                </a:solidFill>
                <a:latin typeface="Maiandra GD" panose="020E0502030308020204" pitchFamily="34" charset="0"/>
              </a:rPr>
              <a:t>Él buen soldado de Jesucristo es aquel:</a:t>
            </a:r>
          </a:p>
          <a:p>
            <a:r>
              <a:rPr lang="es-ES" b="1" dirty="0">
                <a:solidFill>
                  <a:schemeClr val="bg1"/>
                </a:solidFill>
                <a:latin typeface="Maiandra GD" panose="020E0502030308020204" pitchFamily="34" charset="0"/>
              </a:rPr>
              <a:t>1. Que se fortalece en la gracia del Señor Jesucristo.</a:t>
            </a:r>
          </a:p>
          <a:p>
            <a:r>
              <a:rPr lang="es-ES" b="1" dirty="0">
                <a:solidFill>
                  <a:schemeClr val="bg1"/>
                </a:solidFill>
                <a:latin typeface="Maiandra GD" panose="020E0502030308020204" pitchFamily="34" charset="0"/>
              </a:rPr>
              <a:t>2. Que sufre penalidades.</a:t>
            </a:r>
          </a:p>
          <a:p>
            <a:r>
              <a:rPr lang="es-ES" b="1" dirty="0">
                <a:solidFill>
                  <a:schemeClr val="bg1"/>
                </a:solidFill>
                <a:latin typeface="Maiandra GD" panose="020E0502030308020204" pitchFamily="34" charset="0"/>
              </a:rPr>
              <a:t>3. No se enreda en los negocios de la vida, compite como atleta y trabaja como labrador.</a:t>
            </a:r>
          </a:p>
          <a:p>
            <a:r>
              <a:rPr lang="es-ES" b="1" dirty="0">
                <a:solidFill>
                  <a:schemeClr val="bg1"/>
                </a:solidFill>
                <a:latin typeface="Maiandra GD" panose="020E0502030308020204" pitchFamily="34" charset="0"/>
              </a:rPr>
              <a:t>Todo cristiano que desea servir a Dios debe de ser un buen soldado.</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EA8DEC96-531E-AC3A-FDE4-C531FE5CC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85806"/>
            <a:ext cx="3597965" cy="5572193"/>
          </a:xfrm>
          <a:prstGeom prst="rect">
            <a:avLst/>
          </a:prstGeom>
          <a:solidFill>
            <a:schemeClr val="tx1"/>
          </a:solidFill>
        </p:spPr>
      </p:pic>
    </p:spTree>
    <p:extLst>
      <p:ext uri="{BB962C8B-B14F-4D97-AF65-F5344CB8AC3E}">
        <p14:creationId xmlns:p14="http://schemas.microsoft.com/office/powerpoint/2010/main" val="34047437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46105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421296"/>
          </a:xfrm>
        </p:spPr>
        <p:txBody>
          <a:bodyPr>
            <a:normAutofit fontScale="90000"/>
          </a:bodyPr>
          <a:lstStyle/>
          <a:p>
            <a:pPr algn="ctr"/>
            <a:br>
              <a:rPr lang="es-ES" b="1" u="sng" dirty="0">
                <a:solidFill>
                  <a:schemeClr val="bg1"/>
                </a:solidFill>
                <a:latin typeface="Maiandra GD" panose="020E0502030308020204" pitchFamily="34" charset="0"/>
              </a:rPr>
            </a:br>
            <a:r>
              <a:rPr lang="es-ES" sz="3600" b="1" u="sng" dirty="0">
                <a:solidFill>
                  <a:schemeClr val="bg1"/>
                </a:solidFill>
                <a:latin typeface="Maiandra GD" panose="020E0502030308020204" pitchFamily="34" charset="0"/>
              </a:rPr>
              <a:t>ÉL BUEN SOLDADO DE JESUCRISTO: ES AQUEL QUE SE FORTALECE EN LA GRACIA QUE ES EN CRISTO JESÚS. II TIMOTEO.2:1.</a:t>
            </a:r>
            <a:br>
              <a:rPr lang="es-ES" sz="3600" b="1" u="sng" dirty="0">
                <a:latin typeface="Maiandra GD" panose="020E0502030308020204" pitchFamily="34" charset="0"/>
              </a:rPr>
            </a:b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21296"/>
            <a:ext cx="5436704" cy="5436703"/>
          </a:xfrm>
        </p:spPr>
        <p:txBody>
          <a:bodyPr>
            <a:normAutofit/>
          </a:bodyPr>
          <a:lstStyle/>
          <a:p>
            <a:r>
              <a:rPr lang="es-ES" b="1" u="sng" dirty="0">
                <a:solidFill>
                  <a:schemeClr val="bg1"/>
                </a:solidFill>
                <a:highlight>
                  <a:srgbClr val="808000"/>
                </a:highlight>
                <a:latin typeface="Maiandra GD" panose="020E0502030308020204" pitchFamily="34" charset="0"/>
              </a:rPr>
              <a:t>Mas así como vosotros abundáis en todo:</a:t>
            </a:r>
            <a:r>
              <a:rPr lang="es-ES" b="1" dirty="0">
                <a:solidFill>
                  <a:schemeClr val="bg1"/>
                </a:solidFill>
                <a:latin typeface="Maiandra GD" panose="020E0502030308020204" pitchFamily="34" charset="0"/>
              </a:rPr>
              <a:t> en fe, en palabra, en conocimiento, en toda solicitud, y en el amor que hemos inspirado en vosotros, ved que también abundéis en esta obra de gracia. </a:t>
            </a:r>
          </a:p>
          <a:p>
            <a:r>
              <a:rPr lang="es-ES" b="1" dirty="0">
                <a:solidFill>
                  <a:schemeClr val="bg1"/>
                </a:solidFill>
                <a:latin typeface="Maiandra GD" panose="020E0502030308020204" pitchFamily="34" charset="0"/>
              </a:rPr>
              <a:t>Brinda 5 maneras como podemos crecer en la gracia. </a:t>
            </a:r>
          </a:p>
          <a:p>
            <a:r>
              <a:rPr lang="es-ES" b="1" dirty="0">
                <a:solidFill>
                  <a:schemeClr val="bg1"/>
                </a:solidFill>
                <a:latin typeface="Maiandra GD" panose="020E0502030308020204" pitchFamily="34" charset="0"/>
              </a:rPr>
              <a:t>1. En Fe.</a:t>
            </a:r>
          </a:p>
          <a:p>
            <a:r>
              <a:rPr lang="es-ES" b="1" dirty="0">
                <a:solidFill>
                  <a:schemeClr val="bg1"/>
                </a:solidFill>
                <a:latin typeface="Maiandra GD" panose="020E0502030308020204" pitchFamily="34" charset="0"/>
              </a:rPr>
              <a:t>2. En Palabras.</a:t>
            </a:r>
          </a:p>
          <a:p>
            <a:r>
              <a:rPr lang="es-ES" b="1" dirty="0">
                <a:solidFill>
                  <a:schemeClr val="bg1"/>
                </a:solidFill>
                <a:latin typeface="Maiandra GD" panose="020E0502030308020204" pitchFamily="34" charset="0"/>
              </a:rPr>
              <a:t>3. En Conocimiento.</a:t>
            </a:r>
          </a:p>
        </p:txBody>
      </p:sp>
      <p:pic>
        <p:nvPicPr>
          <p:cNvPr id="3" name="Imagen 2">
            <a:extLst>
              <a:ext uri="{FF2B5EF4-FFF2-40B4-BE49-F238E27FC236}">
                <a16:creationId xmlns:a16="http://schemas.microsoft.com/office/drawing/2014/main" id="{33D3C2A9-D08E-4F87-156F-F9A8F36D6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1296"/>
            <a:ext cx="3707296" cy="5436703"/>
          </a:xfrm>
          <a:prstGeom prst="rect">
            <a:avLst/>
          </a:prstGeom>
        </p:spPr>
      </p:pic>
    </p:spTree>
    <p:extLst>
      <p:ext uri="{BB962C8B-B14F-4D97-AF65-F5344CB8AC3E}">
        <p14:creationId xmlns:p14="http://schemas.microsoft.com/office/powerpoint/2010/main" val="3684332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46105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421296"/>
          </a:xfrm>
        </p:spPr>
        <p:txBody>
          <a:bodyPr>
            <a:normAutofit fontScale="90000"/>
          </a:bodyPr>
          <a:lstStyle/>
          <a:p>
            <a:pPr algn="ctr"/>
            <a:br>
              <a:rPr lang="es-ES" b="1" u="sng" dirty="0">
                <a:solidFill>
                  <a:schemeClr val="bg1"/>
                </a:solidFill>
                <a:latin typeface="Maiandra GD" panose="020E0502030308020204" pitchFamily="34" charset="0"/>
              </a:rPr>
            </a:br>
            <a:r>
              <a:rPr lang="es-ES" sz="3600" b="1" u="sng" dirty="0">
                <a:solidFill>
                  <a:schemeClr val="bg1"/>
                </a:solidFill>
                <a:latin typeface="Maiandra GD" panose="020E0502030308020204" pitchFamily="34" charset="0"/>
              </a:rPr>
              <a:t>ÉL BUEN SOLDADO DE JESUCRISTO: ES AQUEL QUE SE FORTALECE EN LA GRACIA QUE ES EN CRISTO JESÚS. II TIMOTEO.2:1.</a:t>
            </a:r>
            <a:br>
              <a:rPr lang="es-ES" sz="3600" b="1" u="sng" dirty="0">
                <a:latin typeface="Maiandra GD" panose="020E0502030308020204" pitchFamily="34" charset="0"/>
              </a:rPr>
            </a:b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21296"/>
            <a:ext cx="5436704" cy="5436703"/>
          </a:xfrm>
        </p:spPr>
        <p:txBody>
          <a:bodyPr>
            <a:normAutofit lnSpcReduction="10000"/>
          </a:bodyPr>
          <a:lstStyle/>
          <a:p>
            <a:r>
              <a:rPr lang="es-ES" b="1" dirty="0">
                <a:solidFill>
                  <a:schemeClr val="bg1"/>
                </a:solidFill>
                <a:latin typeface="Maiandra GD" panose="020E0502030308020204" pitchFamily="34" charset="0"/>
              </a:rPr>
              <a:t>4. En Toda Solicitud.</a:t>
            </a:r>
          </a:p>
          <a:p>
            <a:r>
              <a:rPr lang="es-ES" b="1" dirty="0">
                <a:solidFill>
                  <a:schemeClr val="bg1"/>
                </a:solidFill>
                <a:latin typeface="Maiandra GD" panose="020E0502030308020204" pitchFamily="34" charset="0"/>
              </a:rPr>
              <a:t>5. En Amor.</a:t>
            </a:r>
          </a:p>
          <a:p>
            <a:r>
              <a:rPr lang="es-ES" b="1" dirty="0">
                <a:solidFill>
                  <a:schemeClr val="bg1"/>
                </a:solidFill>
                <a:latin typeface="Maiandra GD" panose="020E0502030308020204" pitchFamily="34" charset="0"/>
              </a:rPr>
              <a:t>La frase preposicional. </a:t>
            </a:r>
          </a:p>
          <a:p>
            <a:r>
              <a:rPr lang="es-ES" b="1" dirty="0">
                <a:solidFill>
                  <a:schemeClr val="bg1"/>
                </a:solidFill>
                <a:latin typeface="Maiandra GD" panose="020E0502030308020204" pitchFamily="34" charset="0"/>
              </a:rPr>
              <a:t>“En Cristo Jesús”. </a:t>
            </a:r>
          </a:p>
          <a:p>
            <a:r>
              <a:rPr lang="es-ES" b="1" dirty="0">
                <a:solidFill>
                  <a:schemeClr val="bg1"/>
                </a:solidFill>
                <a:latin typeface="Maiandra GD" panose="020E0502030308020204" pitchFamily="34" charset="0"/>
              </a:rPr>
              <a:t>Significa en conexión con Él. </a:t>
            </a:r>
          </a:p>
          <a:p>
            <a:r>
              <a:rPr lang="es-ES" b="1" dirty="0">
                <a:solidFill>
                  <a:schemeClr val="bg1"/>
                </a:solidFill>
                <a:latin typeface="Maiandra GD" panose="020E0502030308020204" pitchFamily="34" charset="0"/>
              </a:rPr>
              <a:t>El estar consciente continuamente del favor de Dios.</a:t>
            </a:r>
          </a:p>
          <a:p>
            <a:r>
              <a:rPr lang="es-ES" b="1" dirty="0">
                <a:solidFill>
                  <a:schemeClr val="bg1"/>
                </a:solidFill>
                <a:latin typeface="Maiandra GD" panose="020E0502030308020204" pitchFamily="34" charset="0"/>
              </a:rPr>
              <a:t>A causa de hallarse la persona en Cristo, es una fuente verdadera de fuerza para la vida y obra del cristiano. </a:t>
            </a:r>
          </a:p>
          <a:p>
            <a:pPr algn="ctr"/>
            <a:r>
              <a:rPr lang="es-NI" b="1" u="sng" dirty="0">
                <a:highlight>
                  <a:srgbClr val="FFFF00"/>
                </a:highlight>
                <a:latin typeface="Maiandra GD" panose="020E0502030308020204" pitchFamily="34" charset="0"/>
              </a:rPr>
              <a:t>II Corintios.9:8.</a:t>
            </a:r>
          </a:p>
        </p:txBody>
      </p:sp>
      <p:pic>
        <p:nvPicPr>
          <p:cNvPr id="3" name="Imagen 2">
            <a:extLst>
              <a:ext uri="{FF2B5EF4-FFF2-40B4-BE49-F238E27FC236}">
                <a16:creationId xmlns:a16="http://schemas.microsoft.com/office/drawing/2014/main" id="{D93A92B2-D868-F795-C4FC-BB3F267D6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1295"/>
            <a:ext cx="3707296" cy="5436704"/>
          </a:xfrm>
          <a:prstGeom prst="rect">
            <a:avLst/>
          </a:prstGeom>
          <a:solidFill>
            <a:srgbClr val="00B0F0"/>
          </a:solidFill>
        </p:spPr>
      </p:pic>
    </p:spTree>
    <p:extLst>
      <p:ext uri="{BB962C8B-B14F-4D97-AF65-F5344CB8AC3E}">
        <p14:creationId xmlns:p14="http://schemas.microsoft.com/office/powerpoint/2010/main" val="36414356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46105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421296"/>
          </a:xfrm>
        </p:spPr>
        <p:txBody>
          <a:bodyPr>
            <a:normAutofit fontScale="90000"/>
          </a:bodyPr>
          <a:lstStyle/>
          <a:p>
            <a:pPr algn="ctr"/>
            <a:br>
              <a:rPr lang="es-ES" b="1" u="sng" dirty="0">
                <a:solidFill>
                  <a:schemeClr val="bg1"/>
                </a:solidFill>
                <a:latin typeface="Maiandra GD" panose="020E0502030308020204" pitchFamily="34" charset="0"/>
              </a:rPr>
            </a:br>
            <a:r>
              <a:rPr lang="es-ES" sz="3600" b="1" u="sng" dirty="0">
                <a:solidFill>
                  <a:schemeClr val="bg1"/>
                </a:solidFill>
                <a:latin typeface="Maiandra GD" panose="020E0502030308020204" pitchFamily="34" charset="0"/>
              </a:rPr>
              <a:t>ÉL BUEN SOLDADO DE JESUCRISTO: ES AQUEL QUE SE FORTALECE EN LA GRACIA QUE ES EN CRISTO JESÚS. II TIMOTEO.2:1.</a:t>
            </a:r>
            <a:br>
              <a:rPr lang="es-ES" sz="3600" b="1" u="sng" dirty="0">
                <a:latin typeface="Maiandra GD" panose="020E0502030308020204" pitchFamily="34" charset="0"/>
              </a:rPr>
            </a:b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21296"/>
            <a:ext cx="5436704" cy="5436703"/>
          </a:xfrm>
        </p:spPr>
        <p:txBody>
          <a:bodyPr>
            <a:normAutofit fontScale="92500" lnSpcReduction="10000"/>
          </a:bodyPr>
          <a:lstStyle/>
          <a:p>
            <a:r>
              <a:rPr lang="es-ES" b="1" u="sng" dirty="0">
                <a:solidFill>
                  <a:schemeClr val="bg1"/>
                </a:solidFill>
                <a:highlight>
                  <a:srgbClr val="FF00FF"/>
                </a:highlight>
                <a:latin typeface="Maiandra GD" panose="020E0502030308020204" pitchFamily="34" charset="0"/>
              </a:rPr>
              <a:t>Y Dios puede hacer que toda gracia abunde para vosotros,</a:t>
            </a:r>
            <a:r>
              <a:rPr lang="es-ES" b="1" dirty="0">
                <a:solidFill>
                  <a:schemeClr val="bg1"/>
                </a:solidFill>
                <a:latin typeface="Maiandra GD" panose="020E0502030308020204" pitchFamily="34" charset="0"/>
              </a:rPr>
              <a:t> a fin de que teniendo siempre todo lo suficiente en todas las cosas, abundéis para toda buena obra;</a:t>
            </a:r>
          </a:p>
          <a:p>
            <a:r>
              <a:rPr lang="es-ES" b="1" dirty="0">
                <a:solidFill>
                  <a:schemeClr val="bg1"/>
                </a:solidFill>
                <a:latin typeface="Maiandra GD" panose="020E0502030308020204" pitchFamily="34" charset="0"/>
              </a:rPr>
              <a:t>De esta gracia poderosa Él cristiano tiene que depender.</a:t>
            </a:r>
          </a:p>
          <a:p>
            <a:pPr algn="ctr"/>
            <a:r>
              <a:rPr lang="es-ES" b="1" u="sng" dirty="0">
                <a:solidFill>
                  <a:schemeClr val="bg1"/>
                </a:solidFill>
                <a:highlight>
                  <a:srgbClr val="FF0000"/>
                </a:highlight>
                <a:latin typeface="Maiandra GD" panose="020E0502030308020204" pitchFamily="34" charset="0"/>
              </a:rPr>
              <a:t>II Corintios.12:9.</a:t>
            </a:r>
          </a:p>
          <a:p>
            <a:r>
              <a:rPr lang="es-ES" b="1" u="sng" dirty="0">
                <a:highlight>
                  <a:srgbClr val="FFFF00"/>
                </a:highlight>
                <a:latin typeface="Maiandra GD" panose="020E0502030308020204" pitchFamily="34" charset="0"/>
              </a:rPr>
              <a:t>Y El me ha dicho: Te basta mi gracia,</a:t>
            </a:r>
            <a:r>
              <a:rPr lang="es-ES" b="1" dirty="0">
                <a:solidFill>
                  <a:schemeClr val="bg1"/>
                </a:solidFill>
                <a:latin typeface="Maiandra GD" panose="020E0502030308020204" pitchFamily="34" charset="0"/>
              </a:rPr>
              <a:t> pues mi poder se perfecciona en la debilidad. Por tanto, muy gustosamente me gloriaré más bien en mis debilidades, para que el poder de Cristo more en mí.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5B076D77-8068-1DEA-D527-A0BAB89B5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411357"/>
            <a:ext cx="3707296" cy="5436702"/>
          </a:xfrm>
          <a:prstGeom prst="rect">
            <a:avLst/>
          </a:prstGeom>
        </p:spPr>
      </p:pic>
    </p:spTree>
    <p:extLst>
      <p:ext uri="{BB962C8B-B14F-4D97-AF65-F5344CB8AC3E}">
        <p14:creationId xmlns:p14="http://schemas.microsoft.com/office/powerpoint/2010/main" val="27311893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normAutofit lnSpcReduction="10000"/>
          </a:bodyPr>
          <a:lstStyle/>
          <a:p>
            <a:r>
              <a:rPr lang="es-NI" b="1" u="sng" dirty="0">
                <a:highlight>
                  <a:srgbClr val="00FF00"/>
                </a:highlight>
                <a:latin typeface="Maiandra GD" panose="020E0502030308020204" pitchFamily="34" charset="0"/>
              </a:rPr>
              <a:t>Sufre penalidades conmigo,</a:t>
            </a:r>
            <a:r>
              <a:rPr lang="es-NI" b="1" dirty="0">
                <a:solidFill>
                  <a:schemeClr val="bg1"/>
                </a:solidFill>
                <a:latin typeface="Maiandra GD" panose="020E0502030308020204" pitchFamily="34" charset="0"/>
              </a:rPr>
              <a:t> como buen soldado de Cristo Jesús. </a:t>
            </a:r>
          </a:p>
          <a:p>
            <a:r>
              <a:rPr lang="es-ES" b="1" dirty="0">
                <a:solidFill>
                  <a:schemeClr val="bg1"/>
                </a:solidFill>
                <a:latin typeface="Maiandra GD" panose="020E0502030308020204" pitchFamily="34" charset="0"/>
              </a:rPr>
              <a:t>Sufre penalidades- Aparece la misma palabra en. </a:t>
            </a:r>
          </a:p>
          <a:p>
            <a:pPr algn="ctr"/>
            <a:r>
              <a:rPr lang="es-ES" b="1" u="sng" dirty="0">
                <a:solidFill>
                  <a:schemeClr val="bg1"/>
                </a:solidFill>
                <a:highlight>
                  <a:srgbClr val="FF0000"/>
                </a:highlight>
                <a:latin typeface="Maiandra GD" panose="020E0502030308020204" pitchFamily="34" charset="0"/>
              </a:rPr>
              <a:t>II Timoteo.1:8. </a:t>
            </a:r>
          </a:p>
          <a:p>
            <a:r>
              <a:rPr lang="es-ES" b="1" dirty="0">
                <a:solidFill>
                  <a:schemeClr val="bg1"/>
                </a:solidFill>
                <a:latin typeface="Maiandra GD" panose="020E0502030308020204" pitchFamily="34" charset="0"/>
              </a:rPr>
              <a:t>Por tanto, no te avergüences del testimonio de nuestro Señor, ni de mí, prisionero suyo, </a:t>
            </a:r>
            <a:r>
              <a:rPr lang="es-ES" b="1" u="sng" dirty="0">
                <a:highlight>
                  <a:srgbClr val="00FFFF"/>
                </a:highlight>
                <a:latin typeface="Maiandra GD" panose="020E0502030308020204" pitchFamily="34" charset="0"/>
              </a:rPr>
              <a:t>sino participa conmigo en las aflicciones por el evangelio, según el poder de Dios,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Se le exhorta a Timoteo a que participe.</a:t>
            </a:r>
          </a:p>
        </p:txBody>
      </p:sp>
      <p:pic>
        <p:nvPicPr>
          <p:cNvPr id="3" name="Imagen 2">
            <a:extLst>
              <a:ext uri="{FF2B5EF4-FFF2-40B4-BE49-F238E27FC236}">
                <a16:creationId xmlns:a16="http://schemas.microsoft.com/office/drawing/2014/main" id="{853A56D5-D191-81A0-37CC-EC3AB0DA7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2938"/>
            <a:ext cx="3707296" cy="5705061"/>
          </a:xfrm>
          <a:prstGeom prst="rect">
            <a:avLst/>
          </a:prstGeom>
        </p:spPr>
      </p:pic>
    </p:spTree>
    <p:extLst>
      <p:ext uri="{BB962C8B-B14F-4D97-AF65-F5344CB8AC3E}">
        <p14:creationId xmlns:p14="http://schemas.microsoft.com/office/powerpoint/2010/main" val="17319525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normAutofit fontScale="92500" lnSpcReduction="10000"/>
          </a:bodyPr>
          <a:lstStyle/>
          <a:p>
            <a:r>
              <a:rPr lang="es-ES" b="1" dirty="0">
                <a:solidFill>
                  <a:schemeClr val="bg1"/>
                </a:solidFill>
                <a:latin typeface="Maiandra GD" panose="020E0502030308020204" pitchFamily="34" charset="0"/>
              </a:rPr>
              <a:t>A que sufra penalidades juntamente con Pablo. </a:t>
            </a:r>
          </a:p>
          <a:p>
            <a:r>
              <a:rPr lang="es-ES" b="1" dirty="0">
                <a:solidFill>
                  <a:schemeClr val="bg1"/>
                </a:solidFill>
                <a:latin typeface="Maiandra GD" panose="020E0502030308020204" pitchFamily="34" charset="0"/>
              </a:rPr>
              <a:t>Imitándole. </a:t>
            </a:r>
          </a:p>
          <a:p>
            <a:pPr algn="ctr"/>
            <a:r>
              <a:rPr lang="es-ES" b="1" u="sng" dirty="0">
                <a:solidFill>
                  <a:schemeClr val="bg1"/>
                </a:solidFill>
                <a:highlight>
                  <a:srgbClr val="FF0000"/>
                </a:highlight>
                <a:latin typeface="Maiandra GD" panose="020E0502030308020204" pitchFamily="34" charset="0"/>
              </a:rPr>
              <a:t>II Timoteo.1:12.</a:t>
            </a:r>
          </a:p>
          <a:p>
            <a:r>
              <a:rPr lang="es-ES" b="1" u="sng" dirty="0">
                <a:solidFill>
                  <a:schemeClr val="bg1"/>
                </a:solidFill>
                <a:highlight>
                  <a:srgbClr val="FF00FF"/>
                </a:highlight>
                <a:latin typeface="Maiandra GD" panose="020E0502030308020204" pitchFamily="34" charset="0"/>
              </a:rPr>
              <a:t>Por lo cual también sufro estas cosas,</a:t>
            </a:r>
            <a:r>
              <a:rPr lang="es-ES" b="1" dirty="0">
                <a:solidFill>
                  <a:schemeClr val="bg1"/>
                </a:solidFill>
                <a:latin typeface="Maiandra GD" panose="020E0502030308020204" pitchFamily="34" charset="0"/>
              </a:rPr>
              <a:t> pero no me avergüenzo; porque yo sé en quién he creído, y estoy convencido de que es poderoso para guardar mi depósito hasta aquel día.  </a:t>
            </a:r>
          </a:p>
          <a:p>
            <a:pPr algn="ctr"/>
            <a:r>
              <a:rPr lang="es-ES" b="1" u="sng" dirty="0">
                <a:solidFill>
                  <a:schemeClr val="bg1"/>
                </a:solidFill>
                <a:highlight>
                  <a:srgbClr val="FF0000"/>
                </a:highlight>
                <a:latin typeface="Maiandra GD" panose="020E0502030308020204" pitchFamily="34" charset="0"/>
              </a:rPr>
              <a:t>II Timoteo.2:9.</a:t>
            </a:r>
          </a:p>
          <a:p>
            <a:r>
              <a:rPr lang="es-ES" b="1" u="sng" dirty="0">
                <a:solidFill>
                  <a:schemeClr val="bg1"/>
                </a:solidFill>
                <a:highlight>
                  <a:srgbClr val="0000FF"/>
                </a:highlight>
                <a:latin typeface="Maiandra GD" panose="020E0502030308020204" pitchFamily="34" charset="0"/>
              </a:rPr>
              <a:t>por el cual sufro penalidades,</a:t>
            </a:r>
            <a:r>
              <a:rPr lang="es-ES" b="1" dirty="0">
                <a:solidFill>
                  <a:schemeClr val="bg1"/>
                </a:solidFill>
                <a:latin typeface="Maiandra GD" panose="020E0502030308020204" pitchFamily="34" charset="0"/>
              </a:rPr>
              <a:t> hasta el encarcelamiento como un malhechor; pero la palabra de Dios no está presa.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5A3A85B8-0E34-E55F-35B7-384270A2C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2939"/>
            <a:ext cx="3707296" cy="5705061"/>
          </a:xfrm>
          <a:prstGeom prst="rect">
            <a:avLst/>
          </a:prstGeom>
          <a:solidFill>
            <a:srgbClr val="C00000"/>
          </a:solidFill>
        </p:spPr>
      </p:pic>
    </p:spTree>
    <p:extLst>
      <p:ext uri="{BB962C8B-B14F-4D97-AF65-F5344CB8AC3E}">
        <p14:creationId xmlns:p14="http://schemas.microsoft.com/office/powerpoint/2010/main" val="39107478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normAutofit fontScale="92500" lnSpcReduction="10000"/>
          </a:bodyPr>
          <a:lstStyle/>
          <a:p>
            <a:r>
              <a:rPr lang="es-ES" b="1" dirty="0">
                <a:solidFill>
                  <a:schemeClr val="bg1"/>
                </a:solidFill>
                <a:latin typeface="Maiandra GD" panose="020E0502030308020204" pitchFamily="34" charset="0"/>
              </a:rPr>
              <a:t>Él Espíritu de alguien al servir, se aprecia en su buena disposición para sufrir o soportar penalidades.</a:t>
            </a:r>
          </a:p>
          <a:p>
            <a:r>
              <a:rPr lang="es-ES" b="1" dirty="0">
                <a:solidFill>
                  <a:schemeClr val="bg1"/>
                </a:solidFill>
                <a:latin typeface="Maiandra GD" panose="020E0502030308020204" pitchFamily="34" charset="0"/>
              </a:rPr>
              <a:t>Varias clases de sufrimientos que Él cristiano debe soportar por Cristo.</a:t>
            </a:r>
          </a:p>
          <a:p>
            <a:r>
              <a:rPr lang="es-ES" b="1" dirty="0">
                <a:solidFill>
                  <a:schemeClr val="bg1"/>
                </a:solidFill>
                <a:latin typeface="Maiandra GD" panose="020E0502030308020204" pitchFamily="34" charset="0"/>
              </a:rPr>
              <a:t>El ser abofeteado- Significa pegar con mano cerrada, golpear con el puño.</a:t>
            </a:r>
          </a:p>
          <a:p>
            <a:pPr algn="ctr"/>
            <a:r>
              <a:rPr lang="es-ES" b="1" u="sng" dirty="0">
                <a:solidFill>
                  <a:schemeClr val="bg1"/>
                </a:solidFill>
                <a:highlight>
                  <a:srgbClr val="FF0000"/>
                </a:highlight>
                <a:latin typeface="Maiandra GD" panose="020E0502030308020204" pitchFamily="34" charset="0"/>
              </a:rPr>
              <a:t>I Pedro.2:20.</a:t>
            </a:r>
          </a:p>
          <a:p>
            <a:r>
              <a:rPr lang="es-ES" b="1" dirty="0">
                <a:solidFill>
                  <a:schemeClr val="bg1"/>
                </a:solidFill>
                <a:latin typeface="Maiandra GD" panose="020E0502030308020204" pitchFamily="34" charset="0"/>
              </a:rPr>
              <a:t>Pues ¿qué mérito hay, si cuando pecáis y sois tratados con severidad lo soportáis con paciencia? </a:t>
            </a:r>
            <a:r>
              <a:rPr lang="es-ES" b="1" u="sng" dirty="0">
                <a:solidFill>
                  <a:schemeClr val="bg1"/>
                </a:solidFill>
                <a:highlight>
                  <a:srgbClr val="000080"/>
                </a:highlight>
                <a:latin typeface="Maiandra GD" panose="020E0502030308020204" pitchFamily="34" charset="0"/>
              </a:rPr>
              <a:t>Pero si cuando hacéis lo bueno sufrís por ello y lo soportáis con paciencia,</a:t>
            </a:r>
            <a:r>
              <a:rPr lang="es-ES" b="1" dirty="0">
                <a:solidFill>
                  <a:schemeClr val="bg1"/>
                </a:solidFill>
                <a:latin typeface="Maiandra GD" panose="020E0502030308020204" pitchFamily="34" charset="0"/>
              </a:rPr>
              <a:t> esto halla gracia con Dios.  </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33D13083-BA0A-B741-15CD-B25B1991A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3182"/>
            <a:ext cx="3707296" cy="5744817"/>
          </a:xfrm>
          <a:prstGeom prst="rect">
            <a:avLst/>
          </a:prstGeom>
        </p:spPr>
      </p:pic>
    </p:spTree>
    <p:extLst>
      <p:ext uri="{BB962C8B-B14F-4D97-AF65-F5344CB8AC3E}">
        <p14:creationId xmlns:p14="http://schemas.microsoft.com/office/powerpoint/2010/main" val="19616930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normAutofit/>
          </a:bodyPr>
          <a:lstStyle/>
          <a:p>
            <a:r>
              <a:rPr lang="es-ES" b="1" dirty="0">
                <a:solidFill>
                  <a:schemeClr val="bg1"/>
                </a:solidFill>
                <a:latin typeface="Maiandra GD" panose="020E0502030308020204" pitchFamily="34" charset="0"/>
              </a:rPr>
              <a:t>Hay que sufrir el agravio- Denota injusticia, maltrato, se traduce como agraviar o dañar a alguien. </a:t>
            </a:r>
          </a:p>
          <a:p>
            <a:pPr algn="ctr"/>
            <a:r>
              <a:rPr lang="es-ES" b="1" u="sng" dirty="0">
                <a:solidFill>
                  <a:schemeClr val="bg1"/>
                </a:solidFill>
                <a:highlight>
                  <a:srgbClr val="FF0000"/>
                </a:highlight>
                <a:latin typeface="Maiandra GD" panose="020E0502030308020204" pitchFamily="34" charset="0"/>
              </a:rPr>
              <a:t>I Corintios.6:7. </a:t>
            </a:r>
          </a:p>
          <a:p>
            <a:r>
              <a:rPr lang="es-ES" b="1" dirty="0">
                <a:solidFill>
                  <a:schemeClr val="bg1"/>
                </a:solidFill>
                <a:latin typeface="Maiandra GD" panose="020E0502030308020204" pitchFamily="34" charset="0"/>
              </a:rPr>
              <a:t>Así que, en efecto, es ya un fallo entre vosotros el hecho de que tengáis litigios entre vosotros. </a:t>
            </a:r>
            <a:r>
              <a:rPr lang="es-ES" b="1" u="sng" dirty="0">
                <a:highlight>
                  <a:srgbClr val="FFFF00"/>
                </a:highlight>
                <a:latin typeface="Maiandra GD" panose="020E0502030308020204" pitchFamily="34" charset="0"/>
              </a:rPr>
              <a:t>¿Por qué no sufrís mejor la injusticia? ¿Por qué no ser mejor defraudados?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“Defraudar”- Significa robar, despojar. </a:t>
            </a:r>
          </a:p>
        </p:txBody>
      </p:sp>
      <p:pic>
        <p:nvPicPr>
          <p:cNvPr id="3" name="Imagen 2">
            <a:extLst>
              <a:ext uri="{FF2B5EF4-FFF2-40B4-BE49-F238E27FC236}">
                <a16:creationId xmlns:a16="http://schemas.microsoft.com/office/drawing/2014/main" id="{F976B280-5433-B637-55CE-E2B7CDD9D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13183"/>
            <a:ext cx="3707296" cy="5744816"/>
          </a:xfrm>
          <a:prstGeom prst="rect">
            <a:avLst/>
          </a:prstGeom>
          <a:solidFill>
            <a:srgbClr val="7030A0"/>
          </a:solidFill>
        </p:spPr>
      </p:pic>
    </p:spTree>
    <p:extLst>
      <p:ext uri="{BB962C8B-B14F-4D97-AF65-F5344CB8AC3E}">
        <p14:creationId xmlns:p14="http://schemas.microsoft.com/office/powerpoint/2010/main" val="21271354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lstStyle/>
          <a:p>
            <a:r>
              <a:rPr lang="es-ES" b="1" dirty="0">
                <a:solidFill>
                  <a:schemeClr val="bg1"/>
                </a:solidFill>
                <a:latin typeface="Maiandra GD" panose="020E0502030308020204" pitchFamily="34" charset="0"/>
              </a:rPr>
              <a:t>Debemos sufrir agravios en lugar de hacer demanda ante la ley civil contra Él hermano. </a:t>
            </a:r>
          </a:p>
          <a:p>
            <a:r>
              <a:rPr lang="es-ES" b="1" dirty="0">
                <a:solidFill>
                  <a:schemeClr val="bg1"/>
                </a:solidFill>
                <a:latin typeface="Maiandra GD" panose="020E0502030308020204" pitchFamily="34" charset="0"/>
              </a:rPr>
              <a:t>Ya que si lo hacemos nosotros mismos nos hacemos injustos. </a:t>
            </a:r>
          </a:p>
          <a:p>
            <a:pPr algn="ctr"/>
            <a:r>
              <a:rPr lang="es-ES" b="1" u="sng" dirty="0">
                <a:solidFill>
                  <a:schemeClr val="bg1"/>
                </a:solidFill>
                <a:highlight>
                  <a:srgbClr val="FF0000"/>
                </a:highlight>
                <a:latin typeface="Maiandra GD" panose="020E0502030308020204" pitchFamily="34" charset="0"/>
              </a:rPr>
              <a:t>I Corintios.6:8-9. </a:t>
            </a:r>
          </a:p>
          <a:p>
            <a:r>
              <a:rPr lang="es-ES" b="1" dirty="0">
                <a:solidFill>
                  <a:schemeClr val="bg1"/>
                </a:solidFill>
                <a:latin typeface="Maiandra GD" panose="020E0502030308020204" pitchFamily="34" charset="0"/>
              </a:rPr>
              <a:t>Por el contrario, </a:t>
            </a:r>
            <a:r>
              <a:rPr lang="es-ES" b="1" u="sng" dirty="0">
                <a:solidFill>
                  <a:schemeClr val="bg1"/>
                </a:solidFill>
                <a:highlight>
                  <a:srgbClr val="008000"/>
                </a:highlight>
                <a:latin typeface="Maiandra GD" panose="020E0502030308020204" pitchFamily="34" charset="0"/>
              </a:rPr>
              <a:t>vosotros mismos cometéis injusticias</a:t>
            </a:r>
            <a:r>
              <a:rPr lang="es-ES" b="1" dirty="0">
                <a:solidFill>
                  <a:schemeClr val="bg1"/>
                </a:solidFill>
                <a:latin typeface="Maiandra GD" panose="020E0502030308020204" pitchFamily="34" charset="0"/>
              </a:rPr>
              <a:t> y defraudáis, y esto a los hermanos. </a:t>
            </a:r>
          </a:p>
          <a:p>
            <a:r>
              <a:rPr lang="es-ES" b="1" dirty="0">
                <a:solidFill>
                  <a:schemeClr val="bg1"/>
                </a:solidFill>
                <a:latin typeface="Maiandra GD" panose="020E0502030308020204" pitchFamily="34" charset="0"/>
              </a:rPr>
              <a:t>Y ningún injusto heredará la vida eterna.</a:t>
            </a:r>
          </a:p>
          <a:p>
            <a:pPr algn="ctr"/>
            <a:r>
              <a:rPr lang="es-ES" b="1" u="sng" dirty="0">
                <a:solidFill>
                  <a:schemeClr val="bg1"/>
                </a:solidFill>
                <a:highlight>
                  <a:srgbClr val="FF0000"/>
                </a:highlight>
                <a:latin typeface="Maiandra GD" panose="020E0502030308020204" pitchFamily="34" charset="0"/>
              </a:rPr>
              <a:t>V.9.</a:t>
            </a:r>
          </a:p>
        </p:txBody>
      </p:sp>
      <p:pic>
        <p:nvPicPr>
          <p:cNvPr id="3" name="Imagen 2">
            <a:extLst>
              <a:ext uri="{FF2B5EF4-FFF2-40B4-BE49-F238E27FC236}">
                <a16:creationId xmlns:a16="http://schemas.microsoft.com/office/drawing/2014/main" id="{F8E96CC7-D8D8-32D9-F764-973EC62BE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3183"/>
            <a:ext cx="3707296" cy="5744818"/>
          </a:xfrm>
          <a:prstGeom prst="rect">
            <a:avLst/>
          </a:prstGeom>
        </p:spPr>
      </p:pic>
    </p:spTree>
    <p:extLst>
      <p:ext uri="{BB962C8B-B14F-4D97-AF65-F5344CB8AC3E}">
        <p14:creationId xmlns:p14="http://schemas.microsoft.com/office/powerpoint/2010/main" val="15325029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normAutofit lnSpcReduction="10000"/>
          </a:bodyPr>
          <a:lstStyle/>
          <a:p>
            <a:r>
              <a:rPr lang="es-ES" b="1" u="sng" dirty="0">
                <a:solidFill>
                  <a:schemeClr val="bg1"/>
                </a:solidFill>
                <a:highlight>
                  <a:srgbClr val="800080"/>
                </a:highlight>
                <a:latin typeface="Maiandra GD" panose="020E0502030308020204" pitchFamily="34" charset="0"/>
              </a:rPr>
              <a:t>¿O no sabéis que los injustos no heredarán el reino de Dios?</a:t>
            </a:r>
            <a:r>
              <a:rPr lang="es-ES" b="1" dirty="0">
                <a:solidFill>
                  <a:schemeClr val="bg1"/>
                </a:solidFill>
                <a:latin typeface="Maiandra GD" panose="020E0502030308020204" pitchFamily="34" charset="0"/>
              </a:rPr>
              <a:t> No os dejéis engañar: ni los inmorales, ni los idólatras, ni los adúlteros, ni los afeminados, ni los homosexuales, </a:t>
            </a:r>
          </a:p>
          <a:p>
            <a:r>
              <a:rPr lang="es-ES" b="1" dirty="0">
                <a:solidFill>
                  <a:schemeClr val="bg1"/>
                </a:solidFill>
                <a:latin typeface="Maiandra GD" panose="020E0502030308020204" pitchFamily="34" charset="0"/>
              </a:rPr>
              <a:t>Debemos sufrir oprobios- Injurias, reproches, difamación, burla.</a:t>
            </a:r>
          </a:p>
          <a:p>
            <a:pPr algn="ctr"/>
            <a:r>
              <a:rPr lang="es-ES" b="1" u="sng" dirty="0">
                <a:solidFill>
                  <a:schemeClr val="bg1"/>
                </a:solidFill>
                <a:highlight>
                  <a:srgbClr val="FF0000"/>
                </a:highlight>
                <a:latin typeface="Maiandra GD" panose="020E0502030308020204" pitchFamily="34" charset="0"/>
              </a:rPr>
              <a:t>Hechos.23:2. </a:t>
            </a:r>
          </a:p>
          <a:p>
            <a:r>
              <a:rPr lang="es-ES" b="1" dirty="0">
                <a:solidFill>
                  <a:schemeClr val="bg1"/>
                </a:solidFill>
                <a:latin typeface="Maiandra GD" panose="020E0502030308020204" pitchFamily="34" charset="0"/>
              </a:rPr>
              <a:t>Y el sumo sacerdote Ananías ordenó a los que estaban junto a él, </a:t>
            </a:r>
            <a:r>
              <a:rPr lang="es-ES" b="1" u="sng" dirty="0">
                <a:highlight>
                  <a:srgbClr val="00FF00"/>
                </a:highlight>
                <a:latin typeface="Maiandra GD" panose="020E0502030308020204" pitchFamily="34" charset="0"/>
              </a:rPr>
              <a:t>que lo golpearan en la boca.</a:t>
            </a:r>
          </a:p>
          <a:p>
            <a:r>
              <a:rPr lang="es-ES" b="1" dirty="0">
                <a:solidFill>
                  <a:schemeClr val="bg1"/>
                </a:solidFill>
                <a:latin typeface="Maiandra GD" panose="020E0502030308020204" pitchFamily="34" charset="0"/>
              </a:rPr>
              <a:t>Debemos sufrir azotes, cárceles.</a:t>
            </a:r>
          </a:p>
        </p:txBody>
      </p:sp>
      <p:pic>
        <p:nvPicPr>
          <p:cNvPr id="3" name="Imagen 2">
            <a:extLst>
              <a:ext uri="{FF2B5EF4-FFF2-40B4-BE49-F238E27FC236}">
                <a16:creationId xmlns:a16="http://schemas.microsoft.com/office/drawing/2014/main" id="{8FA426CE-BFEF-98C6-6AFA-7BE3F6A4A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3183"/>
            <a:ext cx="3707296" cy="5744816"/>
          </a:xfrm>
          <a:prstGeom prst="rect">
            <a:avLst/>
          </a:prstGeom>
        </p:spPr>
      </p:pic>
    </p:spTree>
    <p:extLst>
      <p:ext uri="{BB962C8B-B14F-4D97-AF65-F5344CB8AC3E}">
        <p14:creationId xmlns:p14="http://schemas.microsoft.com/office/powerpoint/2010/main" val="21012749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normAutofit/>
          </a:bodyPr>
          <a:lstStyle/>
          <a:p>
            <a:pPr algn="ctr"/>
            <a:r>
              <a:rPr lang="es-ES" b="1" u="sng" dirty="0">
                <a:solidFill>
                  <a:schemeClr val="bg1"/>
                </a:solidFill>
                <a:highlight>
                  <a:srgbClr val="FF0000"/>
                </a:highlight>
                <a:latin typeface="Maiandra GD" panose="020E0502030308020204" pitchFamily="34" charset="0"/>
              </a:rPr>
              <a:t>Hechos.5:40-41. </a:t>
            </a:r>
          </a:p>
          <a:p>
            <a:r>
              <a:rPr lang="es-ES" b="1" dirty="0">
                <a:solidFill>
                  <a:schemeClr val="bg1"/>
                </a:solidFill>
                <a:latin typeface="Maiandra GD" panose="020E0502030308020204" pitchFamily="34" charset="0"/>
              </a:rPr>
              <a:t>Ellos aceptaron su consejo, y después de llamar a los apóstoles, </a:t>
            </a:r>
            <a:r>
              <a:rPr lang="es-ES" b="1" u="sng" dirty="0">
                <a:solidFill>
                  <a:schemeClr val="bg1"/>
                </a:solidFill>
                <a:highlight>
                  <a:srgbClr val="FF00FF"/>
                </a:highlight>
                <a:latin typeface="Maiandra GD" panose="020E0502030308020204" pitchFamily="34" charset="0"/>
              </a:rPr>
              <a:t>los azotaron</a:t>
            </a:r>
            <a:r>
              <a:rPr lang="es-ES" b="1" dirty="0">
                <a:solidFill>
                  <a:schemeClr val="bg1"/>
                </a:solidFill>
                <a:latin typeface="Maiandra GD" panose="020E0502030308020204" pitchFamily="34" charset="0"/>
              </a:rPr>
              <a:t> y les ordenaron que no hablaran en el nombre de Jesús y los soltaron. </a:t>
            </a:r>
          </a:p>
          <a:p>
            <a:pPr algn="ctr"/>
            <a:r>
              <a:rPr lang="es-ES" b="1" u="sng" dirty="0">
                <a:solidFill>
                  <a:schemeClr val="bg1"/>
                </a:solidFill>
                <a:highlight>
                  <a:srgbClr val="FF0000"/>
                </a:highlight>
                <a:latin typeface="Maiandra GD" panose="020E0502030308020204" pitchFamily="34" charset="0"/>
              </a:rPr>
              <a:t>V.41. </a:t>
            </a:r>
          </a:p>
          <a:p>
            <a:r>
              <a:rPr lang="es-ES" b="1" dirty="0">
                <a:solidFill>
                  <a:schemeClr val="bg1"/>
                </a:solidFill>
                <a:latin typeface="Maiandra GD" panose="020E0502030308020204" pitchFamily="34" charset="0"/>
              </a:rPr>
              <a:t>Ellos, pues, salieron de la presencia del concilio, </a:t>
            </a:r>
            <a:r>
              <a:rPr lang="es-ES" b="1" u="sng" dirty="0">
                <a:solidFill>
                  <a:schemeClr val="bg1"/>
                </a:solidFill>
                <a:highlight>
                  <a:srgbClr val="0000FF"/>
                </a:highlight>
                <a:latin typeface="Maiandra GD" panose="020E0502030308020204" pitchFamily="34" charset="0"/>
              </a:rPr>
              <a:t>regocijándose</a:t>
            </a:r>
            <a:r>
              <a:rPr lang="es-ES" b="1" dirty="0">
                <a:solidFill>
                  <a:schemeClr val="bg1"/>
                </a:solidFill>
                <a:latin typeface="Maiandra GD" panose="020E0502030308020204" pitchFamily="34" charset="0"/>
              </a:rPr>
              <a:t> de que hubieran sido tenidos por dignos de padecer afrenta por su Nombre.</a:t>
            </a:r>
          </a:p>
          <a:p>
            <a:endParaRPr lang="es-E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00A7E46A-6A13-EA6A-79EB-31D055220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9528"/>
            <a:ext cx="3707296" cy="5828472"/>
          </a:xfrm>
          <a:prstGeom prst="rect">
            <a:avLst/>
          </a:prstGeom>
          <a:solidFill>
            <a:srgbClr val="00B050"/>
          </a:solidFill>
        </p:spPr>
      </p:pic>
    </p:spTree>
    <p:extLst>
      <p:ext uri="{BB962C8B-B14F-4D97-AF65-F5344CB8AC3E}">
        <p14:creationId xmlns:p14="http://schemas.microsoft.com/office/powerpoint/2010/main" val="33903654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242392"/>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1"/>
            <a:ext cx="9144000" cy="1123122"/>
          </a:xfrm>
        </p:spPr>
        <p:txBody>
          <a:bodyPr>
            <a:normAutofit fontScale="90000"/>
          </a:bodyPr>
          <a:lstStyle/>
          <a:p>
            <a:pPr algn="ctr"/>
            <a:br>
              <a:rPr lang="es-ES" b="1" u="sng" dirty="0">
                <a:solidFill>
                  <a:schemeClr val="bg1"/>
                </a:solidFill>
                <a:latin typeface="Maiandra GD" panose="020E0502030308020204" pitchFamily="34" charset="0"/>
              </a:rPr>
            </a:br>
            <a:r>
              <a:rPr lang="es-ES" sz="4900" b="1" u="sng" dirty="0">
                <a:solidFill>
                  <a:schemeClr val="bg1"/>
                </a:solidFill>
                <a:latin typeface="Maiandra GD" panose="020E0502030308020204" pitchFamily="34" charset="0"/>
              </a:rPr>
              <a:t>INTRODUCCIÓN:</a:t>
            </a:r>
            <a:br>
              <a:rPr lang="es-ES" b="1" u="sng" dirty="0">
                <a:latin typeface="Maiandra GD" panose="020E0502030308020204" pitchFamily="34" charset="0"/>
              </a:rPr>
            </a:b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202636"/>
            <a:ext cx="5436704" cy="5655363"/>
          </a:xfrm>
        </p:spPr>
        <p:txBody>
          <a:bodyPr>
            <a:normAutofit fontScale="92500" lnSpcReduction="10000"/>
          </a:bodyPr>
          <a:lstStyle/>
          <a:p>
            <a:r>
              <a:rPr lang="es-ES" b="1" dirty="0">
                <a:solidFill>
                  <a:schemeClr val="bg1"/>
                </a:solidFill>
                <a:latin typeface="Maiandra GD" panose="020E0502030308020204" pitchFamily="34" charset="0"/>
              </a:rPr>
              <a:t>Él hombre que se alista en el servicio militar, no puede trabajar en algún oficio, o dirigiendo alguna empresa, para ser soldado, Él sembrador deja el arado, Él mecánico deja su taller, Él estudiante deja sus libros. </a:t>
            </a:r>
          </a:p>
          <a:p>
            <a:r>
              <a:rPr lang="es-ES" b="1" dirty="0">
                <a:solidFill>
                  <a:schemeClr val="bg1"/>
                </a:solidFill>
                <a:latin typeface="Maiandra GD" panose="020E0502030308020204" pitchFamily="34" charset="0"/>
              </a:rPr>
              <a:t>Todos comprenden que no pueden continuar en sus respectivos empleos o profesiones y al mismo tiempo ser soldado (Él soldado Romano no podía ni siquiera casarse).</a:t>
            </a:r>
          </a:p>
          <a:p>
            <a:r>
              <a:rPr lang="es-ES" b="1" dirty="0">
                <a:solidFill>
                  <a:schemeClr val="bg1"/>
                </a:solidFill>
                <a:latin typeface="Maiandra GD" panose="020E0502030308020204" pitchFamily="34" charset="0"/>
              </a:rPr>
              <a:t>Esto significa que Él cristiano debe concentrarse en la batalla contra el pecado y el error.</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2EAA27D5-F2FD-067C-FC23-77E19DCC6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1392"/>
            <a:ext cx="3707296" cy="5656608"/>
          </a:xfrm>
          <a:prstGeom prst="rect">
            <a:avLst/>
          </a:prstGeom>
          <a:solidFill>
            <a:srgbClr val="FFC000"/>
          </a:solidFill>
        </p:spPr>
      </p:pic>
    </p:spTree>
    <p:extLst>
      <p:ext uri="{BB962C8B-B14F-4D97-AF65-F5344CB8AC3E}">
        <p14:creationId xmlns:p14="http://schemas.microsoft.com/office/powerpoint/2010/main" val="6098059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normAutofit lnSpcReduction="10000"/>
          </a:bodyPr>
          <a:lstStyle/>
          <a:p>
            <a:r>
              <a:rPr lang="es-ES" b="1" dirty="0">
                <a:solidFill>
                  <a:schemeClr val="bg1"/>
                </a:solidFill>
                <a:latin typeface="Maiandra GD" panose="020E0502030308020204" pitchFamily="34" charset="0"/>
              </a:rPr>
              <a:t>Debemos sufrir oprobios- Injurias, reproches, difamación, burla.</a:t>
            </a:r>
          </a:p>
          <a:p>
            <a:r>
              <a:rPr lang="es-ES" b="1" dirty="0">
                <a:solidFill>
                  <a:schemeClr val="bg1"/>
                </a:solidFill>
                <a:latin typeface="Maiandra GD" panose="020E0502030308020204" pitchFamily="34" charset="0"/>
              </a:rPr>
              <a:t>Debemos sufrir el despojo- Robo de nuestros bienes. </a:t>
            </a:r>
          </a:p>
          <a:p>
            <a:pPr algn="ctr"/>
            <a:r>
              <a:rPr lang="es-ES" b="1" u="sng" dirty="0">
                <a:solidFill>
                  <a:schemeClr val="bg1"/>
                </a:solidFill>
                <a:highlight>
                  <a:srgbClr val="FF0000"/>
                </a:highlight>
                <a:latin typeface="Maiandra GD" panose="020E0502030308020204" pitchFamily="34" charset="0"/>
              </a:rPr>
              <a:t>Hebreos.10:34. </a:t>
            </a:r>
          </a:p>
          <a:p>
            <a:r>
              <a:rPr lang="es-ES" b="1" dirty="0">
                <a:solidFill>
                  <a:schemeClr val="bg1"/>
                </a:solidFill>
                <a:latin typeface="Maiandra GD" panose="020E0502030308020204" pitchFamily="34" charset="0"/>
              </a:rPr>
              <a:t>Porque tuvisteis compasión de los prisioneros </a:t>
            </a:r>
            <a:r>
              <a:rPr lang="es-ES" b="1" u="sng" dirty="0">
                <a:solidFill>
                  <a:schemeClr val="bg1"/>
                </a:solidFill>
                <a:highlight>
                  <a:srgbClr val="808000"/>
                </a:highlight>
                <a:latin typeface="Maiandra GD" panose="020E0502030308020204" pitchFamily="34" charset="0"/>
              </a:rPr>
              <a:t>y aceptasteis con gozo el despojo de vuestros bienes,</a:t>
            </a:r>
            <a:r>
              <a:rPr lang="es-ES" b="1" dirty="0">
                <a:solidFill>
                  <a:schemeClr val="bg1"/>
                </a:solidFill>
                <a:latin typeface="Maiandra GD" panose="020E0502030308020204" pitchFamily="34" charset="0"/>
              </a:rPr>
              <a:t> sabiendo que tenéis para vosotros mismos una mejor y más duradera posesión. </a:t>
            </a:r>
          </a:p>
          <a:p>
            <a:r>
              <a:rPr lang="es-ES" b="1" dirty="0">
                <a:solidFill>
                  <a:schemeClr val="bg1"/>
                </a:solidFill>
                <a:latin typeface="Maiandra GD" panose="020E0502030308020204" pitchFamily="34" charset="0"/>
              </a:rPr>
              <a:t>Hasta la muerte podemos sufrir como buenos soldados de Cristo.</a:t>
            </a:r>
          </a:p>
        </p:txBody>
      </p:sp>
      <p:pic>
        <p:nvPicPr>
          <p:cNvPr id="3" name="Imagen 2">
            <a:extLst>
              <a:ext uri="{FF2B5EF4-FFF2-40B4-BE49-F238E27FC236}">
                <a16:creationId xmlns:a16="http://schemas.microsoft.com/office/drawing/2014/main" id="{842654C7-D474-E4D8-C3DA-748E3A2D5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3182"/>
            <a:ext cx="3707296" cy="5744817"/>
          </a:xfrm>
          <a:prstGeom prst="rect">
            <a:avLst/>
          </a:prstGeom>
          <a:solidFill>
            <a:srgbClr val="002060"/>
          </a:solidFill>
        </p:spPr>
      </p:pic>
    </p:spTree>
    <p:extLst>
      <p:ext uri="{BB962C8B-B14F-4D97-AF65-F5344CB8AC3E}">
        <p14:creationId xmlns:p14="http://schemas.microsoft.com/office/powerpoint/2010/main" val="689356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normAutofit/>
          </a:bodyPr>
          <a:lstStyle/>
          <a:p>
            <a:pPr algn="ctr"/>
            <a:r>
              <a:rPr lang="es-ES" b="1" u="sng" dirty="0">
                <a:solidFill>
                  <a:schemeClr val="bg1"/>
                </a:solidFill>
                <a:highlight>
                  <a:srgbClr val="FF0000"/>
                </a:highlight>
                <a:latin typeface="Maiandra GD" panose="020E0502030308020204" pitchFamily="34" charset="0"/>
              </a:rPr>
              <a:t>Hechos.7:59-60. </a:t>
            </a:r>
          </a:p>
          <a:p>
            <a:r>
              <a:rPr lang="es-ES" b="1" u="sng" dirty="0">
                <a:solidFill>
                  <a:schemeClr val="bg1"/>
                </a:solidFill>
                <a:highlight>
                  <a:srgbClr val="000080"/>
                </a:highlight>
                <a:latin typeface="Maiandra GD" panose="020E0502030308020204" pitchFamily="34" charset="0"/>
              </a:rPr>
              <a:t>Y mientras apedreaban a Esteban,</a:t>
            </a:r>
            <a:r>
              <a:rPr lang="es-ES" b="1" dirty="0">
                <a:solidFill>
                  <a:schemeClr val="bg1"/>
                </a:solidFill>
                <a:latin typeface="Maiandra GD" panose="020E0502030308020204" pitchFamily="34" charset="0"/>
              </a:rPr>
              <a:t> él invocaba al Señor y decía: Señor Jesús, recibe mi espíritu. </a:t>
            </a:r>
          </a:p>
          <a:p>
            <a:pPr algn="ctr"/>
            <a:r>
              <a:rPr lang="es-ES" b="1" u="sng" dirty="0">
                <a:solidFill>
                  <a:schemeClr val="bg1"/>
                </a:solidFill>
                <a:highlight>
                  <a:srgbClr val="FF0000"/>
                </a:highlight>
                <a:latin typeface="Maiandra GD" panose="020E0502030308020204" pitchFamily="34" charset="0"/>
              </a:rPr>
              <a:t>V.60. </a:t>
            </a:r>
          </a:p>
          <a:p>
            <a:r>
              <a:rPr lang="es-ES" b="1" dirty="0">
                <a:solidFill>
                  <a:schemeClr val="bg1"/>
                </a:solidFill>
                <a:latin typeface="Maiandra GD" panose="020E0502030308020204" pitchFamily="34" charset="0"/>
              </a:rPr>
              <a:t>Y cayendo de rodillas, clamó en alta voz: Señor, no les tomes en cuenta este pecado. </a:t>
            </a:r>
            <a:r>
              <a:rPr lang="es-ES" b="1" u="sng" dirty="0">
                <a:solidFill>
                  <a:schemeClr val="bg1"/>
                </a:solidFill>
                <a:highlight>
                  <a:srgbClr val="008000"/>
                </a:highlight>
                <a:latin typeface="Maiandra GD" panose="020E0502030308020204" pitchFamily="34" charset="0"/>
              </a:rPr>
              <a:t>Habiendo dicho esto, durmió.</a:t>
            </a:r>
          </a:p>
          <a:p>
            <a:pPr algn="ctr"/>
            <a:r>
              <a:rPr lang="es-ES" b="1" u="sng" dirty="0">
                <a:solidFill>
                  <a:schemeClr val="bg1"/>
                </a:solidFill>
                <a:highlight>
                  <a:srgbClr val="FF0000"/>
                </a:highlight>
                <a:latin typeface="Maiandra GD" panose="020E0502030308020204" pitchFamily="34" charset="0"/>
              </a:rPr>
              <a:t>Hechos.12:2. </a:t>
            </a:r>
          </a:p>
          <a:p>
            <a:r>
              <a:rPr lang="es-ES" b="1" u="sng" dirty="0">
                <a:solidFill>
                  <a:schemeClr val="bg1"/>
                </a:solidFill>
                <a:highlight>
                  <a:srgbClr val="808000"/>
                </a:highlight>
                <a:latin typeface="Maiandra GD" panose="020E0502030308020204" pitchFamily="34" charset="0"/>
              </a:rPr>
              <a:t>E hizo matar a espada a Jacobo,</a:t>
            </a:r>
            <a:r>
              <a:rPr lang="es-ES" b="1" dirty="0">
                <a:solidFill>
                  <a:schemeClr val="bg1"/>
                </a:solidFill>
                <a:latin typeface="Maiandra GD" panose="020E0502030308020204" pitchFamily="34" charset="0"/>
              </a:rPr>
              <a:t> el hermano de Juan.</a:t>
            </a:r>
          </a:p>
        </p:txBody>
      </p:sp>
      <p:pic>
        <p:nvPicPr>
          <p:cNvPr id="3" name="Imagen 2">
            <a:extLst>
              <a:ext uri="{FF2B5EF4-FFF2-40B4-BE49-F238E27FC236}">
                <a16:creationId xmlns:a16="http://schemas.microsoft.com/office/drawing/2014/main" id="{28197009-46D4-02E9-33B2-B543A86D9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1113182"/>
            <a:ext cx="3707295" cy="5744815"/>
          </a:xfrm>
          <a:prstGeom prst="rect">
            <a:avLst/>
          </a:prstGeom>
        </p:spPr>
      </p:pic>
    </p:spTree>
    <p:extLst>
      <p:ext uri="{BB962C8B-B14F-4D97-AF65-F5344CB8AC3E}">
        <p14:creationId xmlns:p14="http://schemas.microsoft.com/office/powerpoint/2010/main" val="9064813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normAutofit lnSpcReduction="10000"/>
          </a:bodyPr>
          <a:lstStyle/>
          <a:p>
            <a:pPr algn="ctr"/>
            <a:r>
              <a:rPr lang="es-ES" b="1" u="sng" dirty="0">
                <a:solidFill>
                  <a:schemeClr val="bg1"/>
                </a:solidFill>
                <a:highlight>
                  <a:srgbClr val="FF0000"/>
                </a:highlight>
                <a:latin typeface="Maiandra GD" panose="020E0502030308020204" pitchFamily="34" charset="0"/>
              </a:rPr>
              <a:t>Apocalipsis.2:13. </a:t>
            </a:r>
          </a:p>
          <a:p>
            <a:r>
              <a:rPr lang="es-ES" b="1" dirty="0">
                <a:solidFill>
                  <a:schemeClr val="bg1"/>
                </a:solidFill>
                <a:latin typeface="Maiandra GD" panose="020E0502030308020204" pitchFamily="34" charset="0"/>
              </a:rPr>
              <a:t>'Yo sé dónde moras: donde está el trono de Satanás. Guardas fielmente mi nombre y no has negado mi fe, </a:t>
            </a:r>
            <a:r>
              <a:rPr lang="es-ES" b="1" u="sng" dirty="0">
                <a:solidFill>
                  <a:schemeClr val="bg1"/>
                </a:solidFill>
                <a:highlight>
                  <a:srgbClr val="000000"/>
                </a:highlight>
                <a:latin typeface="Maiandra GD" panose="020E0502030308020204" pitchFamily="34" charset="0"/>
              </a:rPr>
              <a:t>aun en los días de Antipas, mi testigo, mi siervo fiel, que fue muerto entre vosotros,</a:t>
            </a:r>
            <a:r>
              <a:rPr lang="es-ES" b="1" dirty="0">
                <a:solidFill>
                  <a:schemeClr val="bg1"/>
                </a:solidFill>
                <a:latin typeface="Maiandra GD" panose="020E0502030308020204" pitchFamily="34" charset="0"/>
              </a:rPr>
              <a:t> donde mora Satanás.</a:t>
            </a:r>
          </a:p>
          <a:p>
            <a:r>
              <a:rPr lang="es-ES" b="1" dirty="0">
                <a:solidFill>
                  <a:schemeClr val="bg1"/>
                </a:solidFill>
                <a:latin typeface="Maiandra GD" panose="020E0502030308020204" pitchFamily="34" charset="0"/>
              </a:rPr>
              <a:t>Por eso debemos ser fieles hasta la muerte como buenos obreros de Cristo.</a:t>
            </a:r>
          </a:p>
          <a:p>
            <a:r>
              <a:rPr lang="es-ES" b="1" dirty="0">
                <a:solidFill>
                  <a:schemeClr val="bg1"/>
                </a:solidFill>
                <a:latin typeface="Maiandra GD" panose="020E0502030308020204" pitchFamily="34" charset="0"/>
              </a:rPr>
              <a:t>Por eso debemos ser fieles hasta la muerte como buenos obreros de Cristo.</a:t>
            </a:r>
          </a:p>
          <a:p>
            <a:pPr algn="ctr"/>
            <a:r>
              <a:rPr lang="es-ES" b="1" u="sng" dirty="0">
                <a:solidFill>
                  <a:schemeClr val="bg1"/>
                </a:solidFill>
                <a:highlight>
                  <a:srgbClr val="FF0000"/>
                </a:highlight>
                <a:latin typeface="Maiandra GD" panose="020E0502030308020204" pitchFamily="34" charset="0"/>
              </a:rPr>
              <a:t>Apocalipsis.2:10.</a:t>
            </a:r>
          </a:p>
          <a:p>
            <a:endParaRPr lang="es-E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21578D7D-1DBD-7F0A-50E7-91D28797D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3183"/>
            <a:ext cx="3707296" cy="5744816"/>
          </a:xfrm>
          <a:prstGeom prst="rect">
            <a:avLst/>
          </a:prstGeom>
        </p:spPr>
      </p:pic>
    </p:spTree>
    <p:extLst>
      <p:ext uri="{BB962C8B-B14F-4D97-AF65-F5344CB8AC3E}">
        <p14:creationId xmlns:p14="http://schemas.microsoft.com/office/powerpoint/2010/main" val="41934935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52940"/>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113183"/>
          </a:xfrm>
        </p:spPr>
        <p:txBody>
          <a:bodyPr>
            <a:normAutofit fontScale="90000"/>
          </a:bodyPr>
          <a:lstStyle/>
          <a:p>
            <a:pPr algn="ctr"/>
            <a:r>
              <a:rPr lang="es-ES" b="1" u="sng" dirty="0">
                <a:solidFill>
                  <a:schemeClr val="bg1"/>
                </a:solidFill>
                <a:latin typeface="Maiandra GD" panose="020E0502030308020204" pitchFamily="34" charset="0"/>
              </a:rPr>
              <a:t>ÉL BUEN SOLDADO DE JESUCRISTO: SUFRE PENALIDADES. II TIMOTEO.2:3.</a:t>
            </a:r>
            <a:endParaRPr lang="es-NI"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13184"/>
            <a:ext cx="5436704" cy="5744816"/>
          </a:xfrm>
        </p:spPr>
        <p:txBody>
          <a:bodyPr>
            <a:normAutofit lnSpcReduction="10000"/>
          </a:bodyPr>
          <a:lstStyle/>
          <a:p>
            <a:r>
              <a:rPr lang="es-ES" b="1" dirty="0">
                <a:solidFill>
                  <a:schemeClr val="bg1"/>
                </a:solidFill>
                <a:latin typeface="Maiandra GD" panose="020E0502030308020204" pitchFamily="34" charset="0"/>
              </a:rPr>
              <a:t>'No temas lo que estás por sufrir. He aquí, el diablo echará a algunos de vosotros en la cárcel para que seáis probados, y tendréis tribulación por diez días. </a:t>
            </a:r>
            <a:r>
              <a:rPr lang="es-ES" b="1" u="sng" dirty="0">
                <a:solidFill>
                  <a:schemeClr val="bg1"/>
                </a:solidFill>
                <a:highlight>
                  <a:srgbClr val="FF00FF"/>
                </a:highlight>
                <a:latin typeface="Maiandra GD" panose="020E0502030308020204" pitchFamily="34" charset="0"/>
              </a:rPr>
              <a:t>Sé fiel hasta la muerte, y yo te daré la corona de la vida.</a:t>
            </a:r>
          </a:p>
          <a:p>
            <a:r>
              <a:rPr lang="es-ES" b="1" dirty="0">
                <a:solidFill>
                  <a:schemeClr val="bg1"/>
                </a:solidFill>
                <a:latin typeface="Maiandra GD" panose="020E0502030308020204" pitchFamily="34" charset="0"/>
              </a:rPr>
              <a:t>La predicación fiel del evangelio trae dificultades. (Cosas malas). </a:t>
            </a:r>
          </a:p>
          <a:p>
            <a:r>
              <a:rPr lang="es-ES" b="1" dirty="0">
                <a:solidFill>
                  <a:schemeClr val="bg1"/>
                </a:solidFill>
                <a:latin typeface="Maiandra GD" panose="020E0502030308020204" pitchFamily="34" charset="0"/>
              </a:rPr>
              <a:t>Que hay que soportar o sufrir. </a:t>
            </a:r>
          </a:p>
          <a:p>
            <a:r>
              <a:rPr lang="es-ES" b="1" dirty="0">
                <a:solidFill>
                  <a:schemeClr val="bg1"/>
                </a:solidFill>
                <a:latin typeface="Maiandra GD" panose="020E0502030308020204" pitchFamily="34" charset="0"/>
              </a:rPr>
              <a:t>Esto se debe a la naturaleza del conflicto entre Cristo y Satanás.</a:t>
            </a:r>
          </a:p>
          <a:p>
            <a:r>
              <a:rPr lang="es-ES" b="1" dirty="0">
                <a:solidFill>
                  <a:schemeClr val="bg1"/>
                </a:solidFill>
                <a:latin typeface="Maiandra GD" panose="020E0502030308020204" pitchFamily="34" charset="0"/>
              </a:rPr>
              <a:t>Y como soldados tenemos que soportar.</a:t>
            </a:r>
          </a:p>
          <a:p>
            <a:endParaRPr lang="es-E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18B21A41-3109-8940-A2DC-EB9289C9F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3183"/>
            <a:ext cx="3707296" cy="5744817"/>
          </a:xfrm>
          <a:prstGeom prst="rect">
            <a:avLst/>
          </a:prstGeom>
        </p:spPr>
      </p:pic>
    </p:spTree>
    <p:extLst>
      <p:ext uri="{BB962C8B-B14F-4D97-AF65-F5344CB8AC3E}">
        <p14:creationId xmlns:p14="http://schemas.microsoft.com/office/powerpoint/2010/main" val="31482800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normAutofit lnSpcReduction="10000"/>
          </a:bodyPr>
          <a:lstStyle/>
          <a:p>
            <a:r>
              <a:rPr lang="es-ES" b="1" u="sng" dirty="0">
                <a:solidFill>
                  <a:schemeClr val="bg1"/>
                </a:solidFill>
                <a:highlight>
                  <a:srgbClr val="000000"/>
                </a:highlight>
                <a:latin typeface="Maiandra GD" panose="020E0502030308020204" pitchFamily="34" charset="0"/>
              </a:rPr>
              <a:t>Ningún soldado en servicio activo se enreda en los negocios de la vida diaria,</a:t>
            </a:r>
            <a:r>
              <a:rPr lang="es-ES" b="1" dirty="0">
                <a:solidFill>
                  <a:schemeClr val="bg1"/>
                </a:solidFill>
                <a:latin typeface="Maiandra GD" panose="020E0502030308020204" pitchFamily="34" charset="0"/>
              </a:rPr>
              <a:t> a fin de poder agradar al que lo reclutó como soldado. </a:t>
            </a:r>
          </a:p>
          <a:p>
            <a:pPr algn="ctr"/>
            <a:r>
              <a:rPr lang="es-ES" b="1" u="sng" dirty="0">
                <a:solidFill>
                  <a:schemeClr val="bg1"/>
                </a:solidFill>
                <a:highlight>
                  <a:srgbClr val="FF0000"/>
                </a:highlight>
                <a:latin typeface="Maiandra GD" panose="020E0502030308020204" pitchFamily="34" charset="0"/>
              </a:rPr>
              <a:t>V.5.  </a:t>
            </a:r>
          </a:p>
          <a:p>
            <a:r>
              <a:rPr lang="es-ES" b="1" u="sng" dirty="0">
                <a:highlight>
                  <a:srgbClr val="FFFF00"/>
                </a:highlight>
                <a:latin typeface="Maiandra GD" panose="020E0502030308020204" pitchFamily="34" charset="0"/>
              </a:rPr>
              <a:t>Y también el que compite como atleta,</a:t>
            </a:r>
            <a:r>
              <a:rPr lang="es-ES" b="1" dirty="0">
                <a:solidFill>
                  <a:schemeClr val="bg1"/>
                </a:solidFill>
                <a:latin typeface="Maiandra GD" panose="020E0502030308020204" pitchFamily="34" charset="0"/>
              </a:rPr>
              <a:t> no gana el premio si no compite de acuerdo con las reglas. </a:t>
            </a:r>
          </a:p>
          <a:p>
            <a:pPr algn="ctr"/>
            <a:r>
              <a:rPr lang="es-ES" b="1" u="sng" dirty="0">
                <a:solidFill>
                  <a:schemeClr val="bg1"/>
                </a:solidFill>
                <a:highlight>
                  <a:srgbClr val="FF0000"/>
                </a:highlight>
                <a:latin typeface="Maiandra GD" panose="020E0502030308020204" pitchFamily="34" charset="0"/>
              </a:rPr>
              <a:t>V.6.  </a:t>
            </a:r>
          </a:p>
          <a:p>
            <a:r>
              <a:rPr lang="es-ES" b="1" u="sng" dirty="0">
                <a:highlight>
                  <a:srgbClr val="00FF00"/>
                </a:highlight>
                <a:latin typeface="Maiandra GD" panose="020E0502030308020204" pitchFamily="34" charset="0"/>
              </a:rPr>
              <a:t>El labrador que trabaja</a:t>
            </a:r>
            <a:r>
              <a:rPr lang="es-ES" b="1" dirty="0">
                <a:solidFill>
                  <a:schemeClr val="bg1"/>
                </a:solidFill>
                <a:latin typeface="Maiandra GD" panose="020E0502030308020204" pitchFamily="34" charset="0"/>
              </a:rPr>
              <a:t> debe ser el primero en recibir su parte de los frutos.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56240F32-C92A-E352-5954-C5647CADA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2971800"/>
            <a:ext cx="3707296" cy="1798983"/>
          </a:xfrm>
          <a:prstGeom prst="rect">
            <a:avLst/>
          </a:prstGeom>
          <a:solidFill>
            <a:srgbClr val="00B0F0"/>
          </a:solidFill>
        </p:spPr>
      </p:pic>
      <p:pic>
        <p:nvPicPr>
          <p:cNvPr id="9" name="Imagen 8">
            <a:extLst>
              <a:ext uri="{FF2B5EF4-FFF2-40B4-BE49-F238E27FC236}">
                <a16:creationId xmlns:a16="http://schemas.microsoft.com/office/drawing/2014/main" id="{6B39E395-2795-8326-82BB-44EAC0AC5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3" y="1371600"/>
            <a:ext cx="3627782" cy="1600200"/>
          </a:xfrm>
          <a:prstGeom prst="rect">
            <a:avLst/>
          </a:prstGeom>
          <a:solidFill>
            <a:srgbClr val="7030A0"/>
          </a:solidFill>
        </p:spPr>
      </p:pic>
      <p:pic>
        <p:nvPicPr>
          <p:cNvPr id="11" name="Imagen 10">
            <a:extLst>
              <a:ext uri="{FF2B5EF4-FFF2-40B4-BE49-F238E27FC236}">
                <a16:creationId xmlns:a16="http://schemas.microsoft.com/office/drawing/2014/main" id="{411CC07D-2E70-DAB9-2D15-2556BD40E0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770782"/>
            <a:ext cx="3707295" cy="2087217"/>
          </a:xfrm>
          <a:prstGeom prst="rect">
            <a:avLst/>
          </a:prstGeom>
          <a:solidFill>
            <a:srgbClr val="002060"/>
          </a:solidFill>
        </p:spPr>
      </p:pic>
    </p:spTree>
    <p:extLst>
      <p:ext uri="{BB962C8B-B14F-4D97-AF65-F5344CB8AC3E}">
        <p14:creationId xmlns:p14="http://schemas.microsoft.com/office/powerpoint/2010/main" val="11211887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additive="base">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 calcmode="lin" valueType="num">
                                      <p:cBhvr additive="base">
                                        <p:cTn id="3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 calcmode="lin" valueType="num">
                                      <p:cBhvr additive="base">
                                        <p:cTn id="4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 calcmode="lin" valueType="num">
                                      <p:cBhvr additive="base">
                                        <p:cTn id="5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lstStyle/>
          <a:p>
            <a:r>
              <a:rPr lang="es-ES" b="1" dirty="0">
                <a:solidFill>
                  <a:schemeClr val="bg1"/>
                </a:solidFill>
                <a:latin typeface="Maiandra GD" panose="020E0502030308020204" pitchFamily="34" charset="0"/>
              </a:rPr>
              <a:t>Aquí Pablo emplea varias figuras como:</a:t>
            </a:r>
          </a:p>
          <a:p>
            <a:r>
              <a:rPr lang="es-ES" b="1" dirty="0">
                <a:solidFill>
                  <a:schemeClr val="bg1"/>
                </a:solidFill>
                <a:latin typeface="Maiandra GD" panose="020E0502030308020204" pitchFamily="34" charset="0"/>
              </a:rPr>
              <a:t>1. La del Soldado. V.3-4. </a:t>
            </a:r>
          </a:p>
          <a:p>
            <a:pPr algn="ctr"/>
            <a:r>
              <a:rPr lang="es-ES" b="1" u="sng" dirty="0">
                <a:solidFill>
                  <a:schemeClr val="bg1"/>
                </a:solidFill>
                <a:highlight>
                  <a:srgbClr val="FF0000"/>
                </a:highlight>
                <a:latin typeface="Maiandra GD" panose="020E0502030308020204" pitchFamily="34" charset="0"/>
              </a:rPr>
              <a:t>I Corintios.9:7.</a:t>
            </a:r>
          </a:p>
          <a:p>
            <a:r>
              <a:rPr lang="es-ES" b="1" dirty="0">
                <a:solidFill>
                  <a:schemeClr val="bg1"/>
                </a:solidFill>
                <a:latin typeface="Maiandra GD" panose="020E0502030308020204" pitchFamily="34" charset="0"/>
              </a:rPr>
              <a:t>¿Quién ha servido alguna vez como soldado a sus propias expensas? </a:t>
            </a:r>
            <a:r>
              <a:rPr lang="es-ES" b="1" u="sng" dirty="0">
                <a:highlight>
                  <a:srgbClr val="00FFFF"/>
                </a:highlight>
                <a:latin typeface="Maiandra GD" panose="020E0502030308020204" pitchFamily="34" charset="0"/>
              </a:rPr>
              <a:t>¿Quién planta una viña y no come de su fruto?</a:t>
            </a:r>
            <a:r>
              <a:rPr lang="es-ES" b="1" dirty="0">
                <a:solidFill>
                  <a:schemeClr val="bg1"/>
                </a:solidFill>
                <a:latin typeface="Maiandra GD" panose="020E0502030308020204" pitchFamily="34" charset="0"/>
              </a:rPr>
              <a:t> ¿O quién cuida un rebaño y no bebe de la leche del rebaño? </a:t>
            </a:r>
          </a:p>
          <a:p>
            <a:r>
              <a:rPr lang="it-IT" b="1" dirty="0">
                <a:solidFill>
                  <a:schemeClr val="bg1"/>
                </a:solidFill>
                <a:latin typeface="Maiandra GD" panose="020E0502030308020204" pitchFamily="34" charset="0"/>
              </a:rPr>
              <a:t>2. La del Atleta. V.5. </a:t>
            </a:r>
          </a:p>
          <a:p>
            <a:pPr algn="ctr"/>
            <a:r>
              <a:rPr lang="it-IT" b="1" u="sng" dirty="0">
                <a:solidFill>
                  <a:schemeClr val="bg1"/>
                </a:solidFill>
                <a:highlight>
                  <a:srgbClr val="FF0000"/>
                </a:highlight>
                <a:latin typeface="Maiandra GD" panose="020E0502030308020204" pitchFamily="34" charset="0"/>
              </a:rPr>
              <a:t>I Corintios.9:24-26.</a:t>
            </a:r>
            <a:endParaRPr lang="es-ES" b="1" u="sng" dirty="0">
              <a:solidFill>
                <a:schemeClr val="bg1"/>
              </a:solidFill>
              <a:highlight>
                <a:srgbClr val="FF0000"/>
              </a:highlight>
              <a:latin typeface="Maiandra GD" panose="020E0502030308020204" pitchFamily="34" charset="0"/>
            </a:endParaRPr>
          </a:p>
          <a:p>
            <a:endParaRPr lang="es-NI"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7AB2E8AE-27BF-938B-86A3-7A56F0757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49686"/>
            <a:ext cx="3707296" cy="1908313"/>
          </a:xfrm>
          <a:prstGeom prst="rect">
            <a:avLst/>
          </a:prstGeom>
        </p:spPr>
      </p:pic>
      <p:pic>
        <p:nvPicPr>
          <p:cNvPr id="11" name="Imagen 10">
            <a:extLst>
              <a:ext uri="{FF2B5EF4-FFF2-40B4-BE49-F238E27FC236}">
                <a16:creationId xmlns:a16="http://schemas.microsoft.com/office/drawing/2014/main" id="{E509AC1F-0EB7-380B-F2F2-62A6C1DEC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061253"/>
            <a:ext cx="3707295" cy="1868555"/>
          </a:xfrm>
          <a:prstGeom prst="rect">
            <a:avLst/>
          </a:prstGeom>
          <a:solidFill>
            <a:srgbClr val="00B0F0"/>
          </a:solidFill>
        </p:spPr>
      </p:pic>
      <p:pic>
        <p:nvPicPr>
          <p:cNvPr id="15" name="Imagen 14">
            <a:extLst>
              <a:ext uri="{FF2B5EF4-FFF2-40B4-BE49-F238E27FC236}">
                <a16:creationId xmlns:a16="http://schemas.microsoft.com/office/drawing/2014/main" id="{0CA6EAB6-B5C5-9B6A-8A26-0CFC1B8263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51722"/>
            <a:ext cx="3707294" cy="1709530"/>
          </a:xfrm>
          <a:prstGeom prst="rect">
            <a:avLst/>
          </a:prstGeom>
          <a:solidFill>
            <a:srgbClr val="92D050"/>
          </a:solidFill>
        </p:spPr>
      </p:pic>
    </p:spTree>
    <p:extLst>
      <p:ext uri="{BB962C8B-B14F-4D97-AF65-F5344CB8AC3E}">
        <p14:creationId xmlns:p14="http://schemas.microsoft.com/office/powerpoint/2010/main" val="33184698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
                                            <p:txEl>
                                              <p:pRg st="4" end="4"/>
                                            </p:txEl>
                                          </p:spTgt>
                                        </p:tgtEl>
                                        <p:attrNameLst>
                                          <p:attrName>style.visibility</p:attrName>
                                        </p:attrNameLst>
                                      </p:cBhvr>
                                      <p:to>
                                        <p:strVal val="visible"/>
                                      </p:to>
                                    </p:set>
                                    <p:anim calcmode="lin" valueType="num">
                                      <p:cBhvr additive="base">
                                        <p:cTn id="5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
                                            <p:txEl>
                                              <p:pRg st="5" end="5"/>
                                            </p:txEl>
                                          </p:spTgt>
                                        </p:tgtEl>
                                        <p:attrNameLst>
                                          <p:attrName>style.visibility</p:attrName>
                                        </p:attrNameLst>
                                      </p:cBhvr>
                                      <p:to>
                                        <p:strVal val="visible"/>
                                      </p:to>
                                    </p:set>
                                    <p:anim calcmode="lin" valueType="num">
                                      <p:cBhvr additive="base">
                                        <p:cTn id="5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lstStyle/>
          <a:p>
            <a:r>
              <a:rPr lang="es-ES" b="1" dirty="0">
                <a:solidFill>
                  <a:schemeClr val="bg1"/>
                </a:solidFill>
                <a:latin typeface="Maiandra GD" panose="020E0502030308020204" pitchFamily="34" charset="0"/>
              </a:rPr>
              <a:t>¿No sabéis que los que corren en el estadio, todos en verdad corren, </a:t>
            </a:r>
            <a:r>
              <a:rPr lang="es-ES" b="1" u="sng" dirty="0">
                <a:solidFill>
                  <a:schemeClr val="bg1"/>
                </a:solidFill>
                <a:highlight>
                  <a:srgbClr val="FF00FF"/>
                </a:highlight>
                <a:latin typeface="Maiandra GD" panose="020E0502030308020204" pitchFamily="34" charset="0"/>
              </a:rPr>
              <a:t>pero sólo uno obtiene el premio? Corred de tal modo que ganéis.</a:t>
            </a:r>
            <a:r>
              <a:rPr lang="es-ES" b="1" dirty="0">
                <a:solidFill>
                  <a:schemeClr val="bg1"/>
                </a:solidFill>
                <a:latin typeface="Maiandra GD" panose="020E0502030308020204" pitchFamily="34" charset="0"/>
              </a:rPr>
              <a:t> </a:t>
            </a:r>
          </a:p>
          <a:p>
            <a:pPr algn="ctr"/>
            <a:r>
              <a:rPr lang="es-ES" b="1" u="sng" dirty="0">
                <a:solidFill>
                  <a:schemeClr val="bg1"/>
                </a:solidFill>
                <a:highlight>
                  <a:srgbClr val="FF0000"/>
                </a:highlight>
                <a:latin typeface="Maiandra GD" panose="020E0502030308020204" pitchFamily="34" charset="0"/>
              </a:rPr>
              <a:t>V.25.  </a:t>
            </a:r>
          </a:p>
          <a:p>
            <a:r>
              <a:rPr lang="es-ES" b="1" u="sng" dirty="0">
                <a:solidFill>
                  <a:schemeClr val="bg1"/>
                </a:solidFill>
                <a:highlight>
                  <a:srgbClr val="0000FF"/>
                </a:highlight>
                <a:latin typeface="Maiandra GD" panose="020E0502030308020204" pitchFamily="34" charset="0"/>
              </a:rPr>
              <a:t>Y todo el que compite en los juegos se abstiene de todo.</a:t>
            </a:r>
            <a:r>
              <a:rPr lang="es-ES" b="1" dirty="0">
                <a:solidFill>
                  <a:schemeClr val="bg1"/>
                </a:solidFill>
                <a:latin typeface="Maiandra GD" panose="020E0502030308020204" pitchFamily="34" charset="0"/>
              </a:rPr>
              <a:t> Ellos lo hacen para recibir una corona corruptible, pero nosotros, una incorruptible. </a:t>
            </a:r>
          </a:p>
          <a:p>
            <a:pPr algn="ctr"/>
            <a:r>
              <a:rPr lang="es-ES" b="1" u="sng" dirty="0">
                <a:solidFill>
                  <a:schemeClr val="bg1"/>
                </a:solidFill>
                <a:highlight>
                  <a:srgbClr val="FF0000"/>
                </a:highlight>
                <a:latin typeface="Maiandra GD" panose="020E0502030308020204" pitchFamily="34" charset="0"/>
              </a:rPr>
              <a:t>V.26.</a:t>
            </a:r>
            <a:endParaRPr lang="es-NI" b="1" u="sng" dirty="0">
              <a:solidFill>
                <a:schemeClr val="bg1"/>
              </a:solidFill>
              <a:highlight>
                <a:srgbClr val="FF0000"/>
              </a:highlight>
              <a:latin typeface="Maiandra GD" panose="020E0502030308020204" pitchFamily="34" charset="0"/>
            </a:endParaRPr>
          </a:p>
        </p:txBody>
      </p:sp>
      <p:pic>
        <p:nvPicPr>
          <p:cNvPr id="3" name="Imagen 2">
            <a:extLst>
              <a:ext uri="{FF2B5EF4-FFF2-40B4-BE49-F238E27FC236}">
                <a16:creationId xmlns:a16="http://schemas.microsoft.com/office/drawing/2014/main" id="{1DE7FCDC-9E8B-D9CA-CE01-F288D3351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1722"/>
            <a:ext cx="3707296" cy="5506278"/>
          </a:xfrm>
          <a:prstGeom prst="rect">
            <a:avLst/>
          </a:prstGeom>
          <a:solidFill>
            <a:srgbClr val="00B0F0"/>
          </a:solidFill>
        </p:spPr>
      </p:pic>
    </p:spTree>
    <p:extLst>
      <p:ext uri="{BB962C8B-B14F-4D97-AF65-F5344CB8AC3E}">
        <p14:creationId xmlns:p14="http://schemas.microsoft.com/office/powerpoint/2010/main" val="20163004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lstStyle/>
          <a:p>
            <a:r>
              <a:rPr lang="es-ES" b="1" u="sng" dirty="0">
                <a:solidFill>
                  <a:schemeClr val="bg1"/>
                </a:solidFill>
                <a:highlight>
                  <a:srgbClr val="000080"/>
                </a:highlight>
                <a:latin typeface="Maiandra GD" panose="020E0502030308020204" pitchFamily="34" charset="0"/>
              </a:rPr>
              <a:t>Por tanto, yo de esta manera corro, no como sin tener meta;</a:t>
            </a:r>
            <a:r>
              <a:rPr lang="es-ES" b="1" dirty="0">
                <a:solidFill>
                  <a:schemeClr val="bg1"/>
                </a:solidFill>
                <a:latin typeface="Maiandra GD" panose="020E0502030308020204" pitchFamily="34" charset="0"/>
              </a:rPr>
              <a:t> de esta manera peleo, no como dando golpes al aire, </a:t>
            </a:r>
          </a:p>
          <a:p>
            <a:r>
              <a:rPr lang="es-ES" b="1" dirty="0">
                <a:solidFill>
                  <a:schemeClr val="bg1"/>
                </a:solidFill>
                <a:latin typeface="Maiandra GD" panose="020E0502030308020204" pitchFamily="34" charset="0"/>
              </a:rPr>
              <a:t>3. La del Labrador. V.6. </a:t>
            </a:r>
          </a:p>
          <a:p>
            <a:pPr algn="ctr"/>
            <a:r>
              <a:rPr lang="es-ES" b="1" u="sng" dirty="0">
                <a:solidFill>
                  <a:schemeClr val="bg1"/>
                </a:solidFill>
                <a:highlight>
                  <a:srgbClr val="FF0000"/>
                </a:highlight>
                <a:latin typeface="Maiandra GD" panose="020E0502030308020204" pitchFamily="34" charset="0"/>
              </a:rPr>
              <a:t>I Corintios.9:7.</a:t>
            </a:r>
          </a:p>
          <a:p>
            <a:r>
              <a:rPr lang="es-ES" b="1" dirty="0">
                <a:solidFill>
                  <a:schemeClr val="bg1"/>
                </a:solidFill>
                <a:latin typeface="Maiandra GD" panose="020E0502030308020204" pitchFamily="34" charset="0"/>
              </a:rPr>
              <a:t>¿Quién ha servido alguna vez como soldado a sus propias expensas? </a:t>
            </a:r>
            <a:r>
              <a:rPr lang="es-ES" b="1" u="sng" dirty="0">
                <a:solidFill>
                  <a:schemeClr val="bg1"/>
                </a:solidFill>
                <a:highlight>
                  <a:srgbClr val="008080"/>
                </a:highlight>
                <a:latin typeface="Maiandra GD" panose="020E0502030308020204" pitchFamily="34" charset="0"/>
              </a:rPr>
              <a:t>¿Quién planta una viña y no come de su fruto?</a:t>
            </a:r>
            <a:r>
              <a:rPr lang="es-ES" b="1" dirty="0">
                <a:solidFill>
                  <a:schemeClr val="bg1"/>
                </a:solidFill>
                <a:latin typeface="Maiandra GD" panose="020E0502030308020204" pitchFamily="34" charset="0"/>
              </a:rPr>
              <a:t> ¿O quién cuida un rebaño y no bebe de la leche del rebaño?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686AC7DF-3D02-FD0D-40AF-5234A02B70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1722"/>
            <a:ext cx="3707296" cy="5506278"/>
          </a:xfrm>
          <a:prstGeom prst="rect">
            <a:avLst/>
          </a:prstGeom>
          <a:solidFill>
            <a:srgbClr val="FFC000"/>
          </a:solidFill>
        </p:spPr>
      </p:pic>
    </p:spTree>
    <p:extLst>
      <p:ext uri="{BB962C8B-B14F-4D97-AF65-F5344CB8AC3E}">
        <p14:creationId xmlns:p14="http://schemas.microsoft.com/office/powerpoint/2010/main" val="1702218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normAutofit lnSpcReduction="10000"/>
          </a:bodyPr>
          <a:lstStyle/>
          <a:p>
            <a:r>
              <a:rPr lang="es-NI" b="1" u="sng" dirty="0">
                <a:solidFill>
                  <a:schemeClr val="bg1"/>
                </a:solidFill>
                <a:highlight>
                  <a:srgbClr val="FF0000"/>
                </a:highlight>
                <a:latin typeface="Maiandra GD" panose="020E0502030308020204" pitchFamily="34" charset="0"/>
              </a:rPr>
              <a:t>4. Obrero. V.15.</a:t>
            </a:r>
          </a:p>
          <a:p>
            <a:r>
              <a:rPr lang="es-ES" b="1" dirty="0">
                <a:solidFill>
                  <a:schemeClr val="bg1"/>
                </a:solidFill>
                <a:latin typeface="Maiandra GD" panose="020E0502030308020204" pitchFamily="34" charset="0"/>
              </a:rPr>
              <a:t>Procura con diligencia presentarte a Dios aprobado, </a:t>
            </a:r>
            <a:r>
              <a:rPr lang="es-ES" b="1" u="sng" dirty="0">
                <a:solidFill>
                  <a:schemeClr val="bg1"/>
                </a:solidFill>
                <a:highlight>
                  <a:srgbClr val="008000"/>
                </a:highlight>
                <a:latin typeface="Maiandra GD" panose="020E0502030308020204" pitchFamily="34" charset="0"/>
              </a:rPr>
              <a:t>como obrero que no tiene de qué avergonzarse,</a:t>
            </a:r>
            <a:r>
              <a:rPr lang="es-ES" b="1" dirty="0">
                <a:solidFill>
                  <a:schemeClr val="bg1"/>
                </a:solidFill>
                <a:latin typeface="Maiandra GD" panose="020E0502030308020204" pitchFamily="34" charset="0"/>
              </a:rPr>
              <a:t> que maneja con precisión la palabra de verdad. </a:t>
            </a:r>
            <a:endParaRPr lang="es-NI" b="1" dirty="0">
              <a:solidFill>
                <a:schemeClr val="bg1"/>
              </a:solidFill>
              <a:latin typeface="Maiandra GD" panose="020E0502030308020204" pitchFamily="34" charset="0"/>
            </a:endParaRPr>
          </a:p>
          <a:p>
            <a:r>
              <a:rPr lang="pt-BR" b="1" u="sng" dirty="0">
                <a:solidFill>
                  <a:schemeClr val="bg1"/>
                </a:solidFill>
                <a:highlight>
                  <a:srgbClr val="FF0000"/>
                </a:highlight>
                <a:latin typeface="Maiandra GD" panose="020E0502030308020204" pitchFamily="34" charset="0"/>
              </a:rPr>
              <a:t>5. Instrumento de Honra. V.21.</a:t>
            </a:r>
          </a:p>
          <a:p>
            <a:r>
              <a:rPr lang="es-ES" b="1" dirty="0">
                <a:solidFill>
                  <a:schemeClr val="bg1"/>
                </a:solidFill>
                <a:latin typeface="Maiandra GD" panose="020E0502030308020204" pitchFamily="34" charset="0"/>
              </a:rPr>
              <a:t>Por tanto, si alguno se limpia de estas cosas , </a:t>
            </a:r>
            <a:r>
              <a:rPr lang="es-ES" b="1" u="sng" dirty="0">
                <a:solidFill>
                  <a:schemeClr val="bg1"/>
                </a:solidFill>
                <a:highlight>
                  <a:srgbClr val="800080"/>
                </a:highlight>
                <a:latin typeface="Maiandra GD" panose="020E0502030308020204" pitchFamily="34" charset="0"/>
              </a:rPr>
              <a:t>será un vaso para honra, santificado, útil para el Señor,</a:t>
            </a:r>
            <a:r>
              <a:rPr lang="es-ES" b="1" dirty="0">
                <a:solidFill>
                  <a:schemeClr val="bg1"/>
                </a:solidFill>
                <a:latin typeface="Maiandra GD" panose="020E0502030308020204" pitchFamily="34" charset="0"/>
              </a:rPr>
              <a:t> preparado para toda buena obra. </a:t>
            </a:r>
            <a:endParaRPr lang="pt-BR" b="1" dirty="0">
              <a:solidFill>
                <a:schemeClr val="bg1"/>
              </a:solidFill>
              <a:latin typeface="Maiandra GD" panose="020E0502030308020204" pitchFamily="34" charset="0"/>
            </a:endParaRPr>
          </a:p>
          <a:p>
            <a:r>
              <a:rPr lang="pt-BR" b="1" u="sng" dirty="0">
                <a:solidFill>
                  <a:schemeClr val="bg1"/>
                </a:solidFill>
                <a:highlight>
                  <a:srgbClr val="FF0000"/>
                </a:highlight>
                <a:latin typeface="Maiandra GD" panose="020E0502030308020204" pitchFamily="34" charset="0"/>
              </a:rPr>
              <a:t>6. </a:t>
            </a:r>
            <a:r>
              <a:rPr lang="pt-BR" b="1" u="sng" dirty="0" err="1">
                <a:solidFill>
                  <a:schemeClr val="bg1"/>
                </a:solidFill>
                <a:highlight>
                  <a:srgbClr val="FF0000"/>
                </a:highlight>
                <a:latin typeface="Maiandra GD" panose="020E0502030308020204" pitchFamily="34" charset="0"/>
              </a:rPr>
              <a:t>Siervo</a:t>
            </a:r>
            <a:r>
              <a:rPr lang="pt-BR" b="1" u="sng" dirty="0">
                <a:solidFill>
                  <a:schemeClr val="bg1"/>
                </a:solidFill>
                <a:highlight>
                  <a:srgbClr val="FF0000"/>
                </a:highlight>
                <a:latin typeface="Maiandra GD" panose="020E0502030308020204" pitchFamily="34" charset="0"/>
              </a:rPr>
              <a:t>. V.24.</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2AB7846E-DAFF-98FC-C460-5D9AA6880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3707296" cy="5486400"/>
          </a:xfrm>
          <a:prstGeom prst="rect">
            <a:avLst/>
          </a:prstGeom>
        </p:spPr>
      </p:pic>
    </p:spTree>
    <p:extLst>
      <p:ext uri="{BB962C8B-B14F-4D97-AF65-F5344CB8AC3E}">
        <p14:creationId xmlns:p14="http://schemas.microsoft.com/office/powerpoint/2010/main" val="31199636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normAutofit lnSpcReduction="10000"/>
          </a:bodyPr>
          <a:lstStyle/>
          <a:p>
            <a:r>
              <a:rPr lang="es-ES" b="1" u="sng" dirty="0">
                <a:solidFill>
                  <a:schemeClr val="bg1"/>
                </a:solidFill>
                <a:highlight>
                  <a:srgbClr val="800000"/>
                </a:highlight>
                <a:latin typeface="Maiandra GD" panose="020E0502030308020204" pitchFamily="34" charset="0"/>
              </a:rPr>
              <a:t>Y el siervo del Señor no debe ser rencilloso,</a:t>
            </a:r>
            <a:r>
              <a:rPr lang="es-ES" b="1" dirty="0">
                <a:solidFill>
                  <a:schemeClr val="bg1"/>
                </a:solidFill>
                <a:latin typeface="Maiandra GD" panose="020E0502030308020204" pitchFamily="34" charset="0"/>
              </a:rPr>
              <a:t> sino amable para con todos, apto para enseñar, sufrido, </a:t>
            </a:r>
          </a:p>
          <a:p>
            <a:r>
              <a:rPr lang="es-ES" b="1" dirty="0">
                <a:solidFill>
                  <a:schemeClr val="bg1"/>
                </a:solidFill>
                <a:latin typeface="Maiandra GD" panose="020E0502030308020204" pitchFamily="34" charset="0"/>
              </a:rPr>
              <a:t>Él propósito de estas figuras es exhorta a la devoción o entrega completa del servicio a Dios, y hacer el servicio legalmente y a esperar el galardón.</a:t>
            </a:r>
          </a:p>
          <a:p>
            <a:r>
              <a:rPr lang="es-ES" b="1" dirty="0">
                <a:solidFill>
                  <a:schemeClr val="bg1"/>
                </a:solidFill>
                <a:latin typeface="Maiandra GD" panose="020E0502030308020204" pitchFamily="34" charset="0"/>
              </a:rPr>
              <a:t>“Él soldado” no se enreda en los negocios de la vida.</a:t>
            </a:r>
          </a:p>
          <a:p>
            <a:r>
              <a:rPr lang="es-ES" b="1" dirty="0">
                <a:solidFill>
                  <a:schemeClr val="bg1"/>
                </a:solidFill>
                <a:latin typeface="Maiandra GD" panose="020E0502030308020204" pitchFamily="34" charset="0"/>
              </a:rPr>
              <a:t>La palabra vida (Bios). </a:t>
            </a:r>
          </a:p>
          <a:p>
            <a:r>
              <a:rPr lang="es-ES" b="1" dirty="0">
                <a:solidFill>
                  <a:schemeClr val="bg1"/>
                </a:solidFill>
                <a:latin typeface="Maiandra GD" panose="020E0502030308020204" pitchFamily="34" charset="0"/>
              </a:rPr>
              <a:t>Se traduce sustento. </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D4D9630F-D114-D490-EAEF-6EC340F54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1722"/>
            <a:ext cx="3707296" cy="5506278"/>
          </a:xfrm>
          <a:prstGeom prst="rect">
            <a:avLst/>
          </a:prstGeom>
        </p:spPr>
      </p:pic>
    </p:spTree>
    <p:extLst>
      <p:ext uri="{BB962C8B-B14F-4D97-AF65-F5344CB8AC3E}">
        <p14:creationId xmlns:p14="http://schemas.microsoft.com/office/powerpoint/2010/main" val="2983646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46105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421296"/>
          </a:xfrm>
        </p:spPr>
        <p:txBody>
          <a:bodyPr>
            <a:normAutofit fontScale="90000"/>
          </a:bodyPr>
          <a:lstStyle/>
          <a:p>
            <a:pPr algn="ctr"/>
            <a:br>
              <a:rPr lang="es-ES" b="1" u="sng" dirty="0">
                <a:solidFill>
                  <a:schemeClr val="bg1"/>
                </a:solidFill>
                <a:latin typeface="Maiandra GD" panose="020E0502030308020204" pitchFamily="34" charset="0"/>
              </a:rPr>
            </a:br>
            <a:r>
              <a:rPr lang="es-ES" sz="3600" b="1" u="sng" dirty="0">
                <a:solidFill>
                  <a:schemeClr val="bg1"/>
                </a:solidFill>
                <a:latin typeface="Maiandra GD" panose="020E0502030308020204" pitchFamily="34" charset="0"/>
              </a:rPr>
              <a:t>ÉL BUEN SOLDADO DE JESUCRISTO: ES AQUEL QUE SE FORTALECE EN LA GRACIA QUE ES EN CRISTO JESÚS. II TIMOTEO.2:1.</a:t>
            </a:r>
            <a:br>
              <a:rPr lang="es-ES" sz="3600" b="1" u="sng" dirty="0">
                <a:latin typeface="Maiandra GD" panose="020E0502030308020204" pitchFamily="34" charset="0"/>
              </a:rPr>
            </a:b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21296"/>
            <a:ext cx="5436704" cy="5436703"/>
          </a:xfrm>
        </p:spPr>
        <p:txBody>
          <a:bodyPr/>
          <a:lstStyle/>
          <a:p>
            <a:r>
              <a:rPr lang="es-ES" b="1" dirty="0">
                <a:solidFill>
                  <a:schemeClr val="bg1"/>
                </a:solidFill>
                <a:latin typeface="Maiandra GD" panose="020E0502030308020204" pitchFamily="34" charset="0"/>
              </a:rPr>
              <a:t>Tú, pues, hijo mío, </a:t>
            </a:r>
            <a:r>
              <a:rPr lang="es-ES" b="1" u="sng" dirty="0">
                <a:highlight>
                  <a:srgbClr val="FFFF00"/>
                </a:highlight>
                <a:latin typeface="Maiandra GD" panose="020E0502030308020204" pitchFamily="34" charset="0"/>
              </a:rPr>
              <a:t>fortalécete en la gracia</a:t>
            </a:r>
            <a:r>
              <a:rPr lang="es-ES" b="1" dirty="0">
                <a:solidFill>
                  <a:schemeClr val="bg1"/>
                </a:solidFill>
                <a:latin typeface="Maiandra GD" panose="020E0502030308020204" pitchFamily="34" charset="0"/>
              </a:rPr>
              <a:t> que hay en Cristo Jesús. </a:t>
            </a:r>
          </a:p>
          <a:p>
            <a:r>
              <a:rPr lang="es-ES" b="1" dirty="0">
                <a:solidFill>
                  <a:schemeClr val="bg1"/>
                </a:solidFill>
                <a:latin typeface="Maiandra GD" panose="020E0502030308020204" pitchFamily="34" charset="0"/>
              </a:rPr>
              <a:t>La palabra “Pues”. Indica transición- En vista de lo que Pablo dijo en el capítulo anterior.</a:t>
            </a:r>
          </a:p>
          <a:p>
            <a:r>
              <a:rPr lang="es-ES" b="1" dirty="0">
                <a:solidFill>
                  <a:schemeClr val="bg1"/>
                </a:solidFill>
                <a:latin typeface="Maiandra GD" panose="020E0502030308020204" pitchFamily="34" charset="0"/>
              </a:rPr>
              <a:t>En ese primer capítulo presento los ejemplos de fe y de perseverancia de sí mismo de Loida y Eunice, y de Onesíforo, y el ejemplo de cobardía de Figelo y Hermógenes.</a:t>
            </a:r>
          </a:p>
        </p:txBody>
      </p:sp>
      <p:pic>
        <p:nvPicPr>
          <p:cNvPr id="3" name="Imagen 2">
            <a:extLst>
              <a:ext uri="{FF2B5EF4-FFF2-40B4-BE49-F238E27FC236}">
                <a16:creationId xmlns:a16="http://schemas.microsoft.com/office/drawing/2014/main" id="{08913C96-FEE2-C987-1156-3A9371A8D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1421295"/>
            <a:ext cx="3707296" cy="5436703"/>
          </a:xfrm>
          <a:prstGeom prst="rect">
            <a:avLst/>
          </a:prstGeom>
          <a:solidFill>
            <a:srgbClr val="00B0F0"/>
          </a:solidFill>
        </p:spPr>
      </p:pic>
    </p:spTree>
    <p:extLst>
      <p:ext uri="{BB962C8B-B14F-4D97-AF65-F5344CB8AC3E}">
        <p14:creationId xmlns:p14="http://schemas.microsoft.com/office/powerpoint/2010/main" val="16383435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normAutofit lnSpcReduction="10000"/>
          </a:bodyPr>
          <a:lstStyle/>
          <a:p>
            <a:pPr algn="ctr"/>
            <a:r>
              <a:rPr lang="es-ES" b="1" u="sng" dirty="0">
                <a:solidFill>
                  <a:schemeClr val="bg1"/>
                </a:solidFill>
                <a:highlight>
                  <a:srgbClr val="FF0000"/>
                </a:highlight>
                <a:latin typeface="Maiandra GD" panose="020E0502030308020204" pitchFamily="34" charset="0"/>
              </a:rPr>
              <a:t>Marcos.12:44. </a:t>
            </a:r>
          </a:p>
          <a:p>
            <a:r>
              <a:rPr lang="es-ES" b="1" dirty="0">
                <a:solidFill>
                  <a:schemeClr val="bg1"/>
                </a:solidFill>
                <a:latin typeface="Maiandra GD" panose="020E0502030308020204" pitchFamily="34" charset="0"/>
              </a:rPr>
              <a:t>porque todos ellos echaron de lo que les sobra, pero ella, de su pobreza echó todo lo que poseía, </a:t>
            </a:r>
            <a:r>
              <a:rPr lang="es-ES" b="1" u="sng" dirty="0">
                <a:solidFill>
                  <a:schemeClr val="bg1"/>
                </a:solidFill>
                <a:highlight>
                  <a:srgbClr val="808000"/>
                </a:highlight>
                <a:latin typeface="Maiandra GD" panose="020E0502030308020204" pitchFamily="34" charset="0"/>
              </a:rPr>
              <a:t>todo lo que tenía para vivir.</a:t>
            </a:r>
          </a:p>
          <a:p>
            <a:r>
              <a:rPr lang="es-ES" b="1" dirty="0">
                <a:solidFill>
                  <a:schemeClr val="bg1"/>
                </a:solidFill>
                <a:latin typeface="Maiandra GD" panose="020E0502030308020204" pitchFamily="34" charset="0"/>
              </a:rPr>
              <a:t>O bienes. Así pues. </a:t>
            </a:r>
          </a:p>
          <a:p>
            <a:pPr algn="ctr"/>
            <a:r>
              <a:rPr lang="es-ES" b="1" u="sng" dirty="0">
                <a:solidFill>
                  <a:schemeClr val="bg1"/>
                </a:solidFill>
                <a:highlight>
                  <a:srgbClr val="FF0000"/>
                </a:highlight>
                <a:latin typeface="Maiandra GD" panose="020E0502030308020204" pitchFamily="34" charset="0"/>
              </a:rPr>
              <a:t>II Timoteo.2:4.</a:t>
            </a:r>
          </a:p>
          <a:p>
            <a:r>
              <a:rPr lang="es-ES" b="1" dirty="0">
                <a:solidFill>
                  <a:schemeClr val="bg1"/>
                </a:solidFill>
                <a:latin typeface="Maiandra GD" panose="020E0502030308020204" pitchFamily="34" charset="0"/>
              </a:rPr>
              <a:t>Ningún soldado en servicio activo se enreda </a:t>
            </a:r>
            <a:r>
              <a:rPr lang="es-ES" b="1" u="sng" dirty="0">
                <a:solidFill>
                  <a:schemeClr val="bg1"/>
                </a:solidFill>
                <a:highlight>
                  <a:srgbClr val="000000"/>
                </a:highlight>
                <a:latin typeface="Maiandra GD" panose="020E0502030308020204" pitchFamily="34" charset="0"/>
              </a:rPr>
              <a:t>en los negocios de la vida diaria,</a:t>
            </a:r>
            <a:r>
              <a:rPr lang="es-ES" b="1" dirty="0">
                <a:solidFill>
                  <a:schemeClr val="bg1"/>
                </a:solidFill>
                <a:latin typeface="Maiandra GD" panose="020E0502030308020204" pitchFamily="34" charset="0"/>
              </a:rPr>
              <a:t> a fin de poder agradar al que lo reclutó como soldado.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2772B664-90C3-D68D-4963-18ACE1DFC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598"/>
            <a:ext cx="3707296" cy="5486401"/>
          </a:xfrm>
          <a:prstGeom prst="rect">
            <a:avLst/>
          </a:prstGeom>
        </p:spPr>
      </p:pic>
    </p:spTree>
    <p:extLst>
      <p:ext uri="{BB962C8B-B14F-4D97-AF65-F5344CB8AC3E}">
        <p14:creationId xmlns:p14="http://schemas.microsoft.com/office/powerpoint/2010/main" val="41308236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normAutofit/>
          </a:bodyPr>
          <a:lstStyle/>
          <a:p>
            <a:r>
              <a:rPr lang="es-ES" b="1" dirty="0">
                <a:solidFill>
                  <a:schemeClr val="bg1"/>
                </a:solidFill>
                <a:latin typeface="Maiandra GD" panose="020E0502030308020204" pitchFamily="34" charset="0"/>
              </a:rPr>
              <a:t>Corresponde a Mateo.6:24-34. </a:t>
            </a:r>
          </a:p>
          <a:p>
            <a:pPr algn="ctr"/>
            <a:r>
              <a:rPr lang="es-ES" b="1" u="sng" dirty="0">
                <a:solidFill>
                  <a:schemeClr val="bg1"/>
                </a:solidFill>
                <a:highlight>
                  <a:srgbClr val="FF0000"/>
                </a:highlight>
                <a:latin typeface="Maiandra GD" panose="020E0502030308020204" pitchFamily="34" charset="0"/>
              </a:rPr>
              <a:t>Lucas.8:14. </a:t>
            </a:r>
          </a:p>
          <a:p>
            <a:r>
              <a:rPr lang="es-ES" b="1" dirty="0">
                <a:solidFill>
                  <a:schemeClr val="bg1"/>
                </a:solidFill>
                <a:latin typeface="Maiandra GD" panose="020E0502030308020204" pitchFamily="34" charset="0"/>
              </a:rPr>
              <a:t>Y la semilla que cayó entre los espinos, éstos son los que han oído, y al continuar su camino </a:t>
            </a:r>
            <a:r>
              <a:rPr lang="es-ES" b="1" u="sng" dirty="0">
                <a:highlight>
                  <a:srgbClr val="FFFF00"/>
                </a:highlight>
                <a:latin typeface="Maiandra GD" panose="020E0502030308020204" pitchFamily="34" charset="0"/>
              </a:rPr>
              <a:t>son ahogados por las preocupaciones,</a:t>
            </a:r>
            <a:r>
              <a:rPr lang="es-ES" b="1" dirty="0">
                <a:solidFill>
                  <a:schemeClr val="bg1"/>
                </a:solidFill>
                <a:latin typeface="Maiandra GD" panose="020E0502030308020204" pitchFamily="34" charset="0"/>
              </a:rPr>
              <a:t> las riquezas y los placeres de la vida, y su fruto no madura. </a:t>
            </a:r>
          </a:p>
          <a:p>
            <a:r>
              <a:rPr lang="es-ES" b="1" dirty="0">
                <a:solidFill>
                  <a:schemeClr val="bg1"/>
                </a:solidFill>
                <a:latin typeface="Maiandra GD" panose="020E0502030308020204" pitchFamily="34" charset="0"/>
              </a:rPr>
              <a:t>Son ahogados por las preocupaciones.</a:t>
            </a:r>
          </a:p>
          <a:p>
            <a:pPr algn="ctr"/>
            <a:r>
              <a:rPr lang="es-ES" b="1" u="sng" dirty="0">
                <a:solidFill>
                  <a:schemeClr val="bg1"/>
                </a:solidFill>
                <a:highlight>
                  <a:srgbClr val="FF0000"/>
                </a:highlight>
                <a:latin typeface="Maiandra GD" panose="020E0502030308020204" pitchFamily="34" charset="0"/>
              </a:rPr>
              <a:t>Lucas.21:34. </a:t>
            </a:r>
          </a:p>
        </p:txBody>
      </p:sp>
      <p:pic>
        <p:nvPicPr>
          <p:cNvPr id="3" name="Imagen 2">
            <a:extLst>
              <a:ext uri="{FF2B5EF4-FFF2-40B4-BE49-F238E27FC236}">
                <a16:creationId xmlns:a16="http://schemas.microsoft.com/office/drawing/2014/main" id="{03259777-32C2-595B-6681-5E1212E46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3378"/>
            <a:ext cx="3707296" cy="5504622"/>
          </a:xfrm>
          <a:prstGeom prst="rect">
            <a:avLst/>
          </a:prstGeom>
          <a:solidFill>
            <a:srgbClr val="00B0F0"/>
          </a:solidFill>
        </p:spPr>
      </p:pic>
    </p:spTree>
    <p:extLst>
      <p:ext uri="{BB962C8B-B14F-4D97-AF65-F5344CB8AC3E}">
        <p14:creationId xmlns:p14="http://schemas.microsoft.com/office/powerpoint/2010/main" val="1215338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lstStyle/>
          <a:p>
            <a:r>
              <a:rPr lang="es-ES" b="1" dirty="0">
                <a:solidFill>
                  <a:schemeClr val="bg1"/>
                </a:solidFill>
                <a:latin typeface="Maiandra GD" panose="020E0502030308020204" pitchFamily="34" charset="0"/>
              </a:rPr>
              <a:t>Estad alerta, no sea que vuestro corazón se cargue con disipación y embriaguez </a:t>
            </a:r>
            <a:r>
              <a:rPr lang="es-ES" b="1" u="sng" dirty="0">
                <a:highlight>
                  <a:srgbClr val="00FF00"/>
                </a:highlight>
                <a:latin typeface="Maiandra GD" panose="020E0502030308020204" pitchFamily="34" charset="0"/>
              </a:rPr>
              <a:t>y con las preocupaciones de la vida,</a:t>
            </a:r>
            <a:r>
              <a:rPr lang="es-ES" b="1" dirty="0">
                <a:solidFill>
                  <a:schemeClr val="bg1"/>
                </a:solidFill>
                <a:latin typeface="Maiandra GD" panose="020E0502030308020204" pitchFamily="34" charset="0"/>
              </a:rPr>
              <a:t> y aquel día venga súbitamente sobre vosotros como un lazo; </a:t>
            </a:r>
          </a:p>
          <a:p>
            <a:r>
              <a:rPr lang="es-ES" b="1" dirty="0">
                <a:solidFill>
                  <a:schemeClr val="bg1"/>
                </a:solidFill>
                <a:latin typeface="Maiandra GD" panose="020E0502030308020204" pitchFamily="34" charset="0"/>
              </a:rPr>
              <a:t>Preocupaciones de la vida cotidianas.</a:t>
            </a:r>
          </a:p>
          <a:p>
            <a:r>
              <a:rPr lang="es-ES" b="1" dirty="0">
                <a:solidFill>
                  <a:schemeClr val="bg1"/>
                </a:solidFill>
                <a:latin typeface="Maiandra GD" panose="020E0502030308020204" pitchFamily="34" charset="0"/>
              </a:rPr>
              <a:t>Pablo se refiere a la preocupación por el sustento, no dejar que ninguna actividad o relación de esta vida impida o estorbe nuestro servicio a Dios.</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8DB9AAB9-B601-CCCD-941D-D39B14C64B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1721"/>
            <a:ext cx="3707296" cy="5546035"/>
          </a:xfrm>
          <a:prstGeom prst="rect">
            <a:avLst/>
          </a:prstGeom>
          <a:solidFill>
            <a:srgbClr val="0070C0"/>
          </a:solidFill>
        </p:spPr>
      </p:pic>
    </p:spTree>
    <p:extLst>
      <p:ext uri="{BB962C8B-B14F-4D97-AF65-F5344CB8AC3E}">
        <p14:creationId xmlns:p14="http://schemas.microsoft.com/office/powerpoint/2010/main" val="37982791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normAutofit lnSpcReduction="10000"/>
          </a:bodyPr>
          <a:lstStyle/>
          <a:p>
            <a:r>
              <a:rPr lang="es-ES" b="1" dirty="0">
                <a:solidFill>
                  <a:schemeClr val="bg1"/>
                </a:solidFill>
                <a:latin typeface="Maiandra GD" panose="020E0502030308020204" pitchFamily="34" charset="0"/>
              </a:rPr>
              <a:t>“El que compite como atleta”- Que no gana ningún premio a menos que haya respetado y guardado todas las reglas del deporte.  </a:t>
            </a:r>
          </a:p>
          <a:p>
            <a:r>
              <a:rPr lang="es-ES" b="1" dirty="0">
                <a:solidFill>
                  <a:schemeClr val="bg1"/>
                </a:solidFill>
                <a:latin typeface="Maiandra GD" panose="020E0502030308020204" pitchFamily="34" charset="0"/>
              </a:rPr>
              <a:t>Los atletas que rehúsan observar las reglas no solo no reciben la corona, sino que también son avergonzados y castigados.</a:t>
            </a:r>
          </a:p>
          <a:p>
            <a:r>
              <a:rPr lang="es-ES" b="1" dirty="0">
                <a:solidFill>
                  <a:schemeClr val="bg1"/>
                </a:solidFill>
                <a:latin typeface="Maiandra GD" panose="020E0502030308020204" pitchFamily="34" charset="0"/>
              </a:rPr>
              <a:t>Todos nosotros debemos competir según las reglas.</a:t>
            </a:r>
          </a:p>
          <a:p>
            <a:r>
              <a:rPr lang="es-ES" b="1" dirty="0">
                <a:solidFill>
                  <a:schemeClr val="bg1"/>
                </a:solidFill>
                <a:latin typeface="Maiandra GD" panose="020E0502030308020204" pitchFamily="34" charset="0"/>
              </a:rPr>
              <a:t>¿Cuántos deportistas han sido descalificado por no competir legalmente?</a:t>
            </a:r>
          </a:p>
          <a:p>
            <a:endParaRPr lang="es-ES" b="1" dirty="0">
              <a:solidFill>
                <a:schemeClr val="bg1"/>
              </a:solidFill>
              <a:latin typeface="Maiandra GD" panose="020E0502030308020204" pitchFamily="34" charset="0"/>
            </a:endParaRP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F227C433-3CE8-AC24-2315-23FD8BAD9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3707296" cy="5486400"/>
          </a:xfrm>
          <a:prstGeom prst="rect">
            <a:avLst/>
          </a:prstGeom>
        </p:spPr>
      </p:pic>
    </p:spTree>
    <p:extLst>
      <p:ext uri="{BB962C8B-B14F-4D97-AF65-F5344CB8AC3E}">
        <p14:creationId xmlns:p14="http://schemas.microsoft.com/office/powerpoint/2010/main" val="18271372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28183"/>
          </a:xfrm>
          <a:prstGeom prst="rect">
            <a:avLst/>
          </a:prstGeom>
        </p:spPr>
      </p:pic>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0" y="2792896"/>
            <a:ext cx="9144000" cy="4035287"/>
          </a:xfrm>
        </p:spPr>
        <p:txBody>
          <a:bodyPr>
            <a:normAutofit fontScale="92500"/>
          </a:bodyPr>
          <a:lstStyle/>
          <a:p>
            <a:r>
              <a:rPr lang="es-ES" b="1" dirty="0">
                <a:solidFill>
                  <a:schemeClr val="bg1"/>
                </a:solidFill>
                <a:latin typeface="Maiandra GD" panose="020E0502030308020204" pitchFamily="34" charset="0"/>
              </a:rPr>
              <a:t>Benjamín Sinclair "Ben" Johnson fue un atleta canadiense conocido por su descalificación por dopaje después de ganar la final Olímpica de los 100 metros en los Juegos de Seúl de 1988.</a:t>
            </a:r>
          </a:p>
          <a:p>
            <a:r>
              <a:rPr lang="es-ES" b="1" dirty="0">
                <a:solidFill>
                  <a:schemeClr val="bg1"/>
                </a:solidFill>
                <a:latin typeface="Maiandra GD" panose="020E0502030308020204" pitchFamily="34" charset="0"/>
              </a:rPr>
              <a:t>Johnson batió en dos ocasiones el récord del mundo de los 100 metros, en el Campeonato Mundial de Atletismo de 1987 y en la final olímpica de 1988, pero junto con su descalificación por dopaje, perdió el oro y los dos récords.</a:t>
            </a:r>
          </a:p>
          <a:p>
            <a:r>
              <a:rPr lang="es-ES" b="1" dirty="0">
                <a:solidFill>
                  <a:schemeClr val="bg1"/>
                </a:solidFill>
                <a:latin typeface="Maiandra GD" panose="020E0502030308020204" pitchFamily="34" charset="0"/>
              </a:rPr>
              <a:t>Johnson admitió que durante al menos cinco años, de 1981 a 1986 consumió esteroides. </a:t>
            </a:r>
          </a:p>
          <a:p>
            <a:endParaRPr lang="es-ES" b="1" dirty="0">
              <a:solidFill>
                <a:schemeClr val="bg1"/>
              </a:solidFill>
              <a:latin typeface="Maiandra GD" panose="020E0502030308020204" pitchFamily="34" charset="0"/>
            </a:endParaRPr>
          </a:p>
          <a:p>
            <a:endParaRPr lang="es-ES" b="1" dirty="0">
              <a:solidFill>
                <a:schemeClr val="bg1"/>
              </a:solidFill>
              <a:latin typeface="Maiandra GD" panose="020E0502030308020204" pitchFamily="34" charset="0"/>
            </a:endParaRP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933386A5-D12D-EA43-4D93-640D23D8A933}"/>
              </a:ext>
            </a:extLst>
          </p:cNvPr>
          <p:cNvPicPr>
            <a:picLocks noChangeAspect="1"/>
          </p:cNvPicPr>
          <p:nvPr/>
        </p:nvPicPr>
        <p:blipFill>
          <a:blip r:embed="rId3"/>
          <a:stretch>
            <a:fillRect/>
          </a:stretch>
        </p:blipFill>
        <p:spPr>
          <a:xfrm>
            <a:off x="0" y="-1"/>
            <a:ext cx="9144000" cy="2892287"/>
          </a:xfrm>
          <a:prstGeom prst="rect">
            <a:avLst/>
          </a:prstGeom>
        </p:spPr>
      </p:pic>
    </p:spTree>
    <p:extLst>
      <p:ext uri="{BB962C8B-B14F-4D97-AF65-F5344CB8AC3E}">
        <p14:creationId xmlns:p14="http://schemas.microsoft.com/office/powerpoint/2010/main" val="33179364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28183"/>
          </a:xfrm>
          <a:prstGeom prst="rect">
            <a:avLst/>
          </a:prstGeom>
        </p:spPr>
      </p:pic>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0" y="3359426"/>
            <a:ext cx="9144000" cy="3468757"/>
          </a:xfrm>
        </p:spPr>
        <p:txBody>
          <a:bodyPr>
            <a:normAutofit/>
          </a:bodyPr>
          <a:lstStyle/>
          <a:p>
            <a:r>
              <a:rPr lang="es-ES" b="1" dirty="0">
                <a:solidFill>
                  <a:schemeClr val="bg1"/>
                </a:solidFill>
                <a:latin typeface="Maiandra GD" panose="020E0502030308020204" pitchFamily="34" charset="0"/>
              </a:rPr>
              <a:t>La pelea más sucia de la historia del boxeo, Luis Resto terminó preso y Billy Collins Jr. se quitó la vida. </a:t>
            </a:r>
          </a:p>
          <a:p>
            <a:r>
              <a:rPr lang="es-ES" b="1" dirty="0">
                <a:solidFill>
                  <a:schemeClr val="bg1"/>
                </a:solidFill>
                <a:latin typeface="Maiandra GD" panose="020E0502030308020204" pitchFamily="34" charset="0"/>
              </a:rPr>
              <a:t>El joven estadounidense tenía todo para pelear por el título, pero los guantes sin relleno y las vendas con yeso de su oponente apagaron su carrera y su vida.</a:t>
            </a:r>
          </a:p>
          <a:p>
            <a:r>
              <a:rPr lang="es-ES" b="1" dirty="0">
                <a:solidFill>
                  <a:schemeClr val="bg1"/>
                </a:solidFill>
                <a:latin typeface="Maiandra GD" panose="020E0502030308020204" pitchFamily="34" charset="0"/>
              </a:rPr>
              <a:t>El episodio ocurrido el 16 de junio de 1983 en el Madison Square Garden quedará grabado en la historia del boxeo como uno de los más vergonzosos.</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BA83D823-9B5D-6072-B0EE-464274BE16E9}"/>
              </a:ext>
            </a:extLst>
          </p:cNvPr>
          <p:cNvPicPr>
            <a:picLocks noChangeAspect="1"/>
          </p:cNvPicPr>
          <p:nvPr/>
        </p:nvPicPr>
        <p:blipFill>
          <a:blip r:embed="rId3"/>
          <a:stretch>
            <a:fillRect/>
          </a:stretch>
        </p:blipFill>
        <p:spPr>
          <a:xfrm>
            <a:off x="0" y="0"/>
            <a:ext cx="9144000" cy="3289852"/>
          </a:xfrm>
          <a:prstGeom prst="rect">
            <a:avLst/>
          </a:prstGeom>
        </p:spPr>
      </p:pic>
    </p:spTree>
    <p:extLst>
      <p:ext uri="{BB962C8B-B14F-4D97-AF65-F5344CB8AC3E}">
        <p14:creationId xmlns:p14="http://schemas.microsoft.com/office/powerpoint/2010/main" val="25452467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28183"/>
          </a:xfrm>
          <a:prstGeom prst="rect">
            <a:avLst/>
          </a:prstGeom>
        </p:spPr>
      </p:pic>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0" y="3359426"/>
            <a:ext cx="9144000" cy="3468757"/>
          </a:xfrm>
        </p:spPr>
        <p:txBody>
          <a:bodyPr>
            <a:normAutofit lnSpcReduction="10000"/>
          </a:bodyPr>
          <a:lstStyle/>
          <a:p>
            <a:r>
              <a:rPr lang="es-ES" b="1" dirty="0">
                <a:solidFill>
                  <a:schemeClr val="bg1"/>
                </a:solidFill>
                <a:latin typeface="Maiandra GD" panose="020E0502030308020204" pitchFamily="34" charset="0"/>
              </a:rPr>
              <a:t>Lance Edward Armstrong. Ganador del Tour de Francia en siete ocasiones consecutivas (1999-2005), en 2012 fue acusado de dopaje sistemático por la Agencia Antidopaje de Estados Unidos (USADA), quien decidió finalmente retirarle las siete victorias por dopaje, además de suspenderlo de por vida.</a:t>
            </a:r>
          </a:p>
          <a:p>
            <a:r>
              <a:rPr lang="es-ES" b="1" dirty="0">
                <a:solidFill>
                  <a:schemeClr val="bg1"/>
                </a:solidFill>
                <a:latin typeface="Maiandra GD" panose="020E0502030308020204" pitchFamily="34" charset="0"/>
              </a:rPr>
              <a:t>El estadounidense también fue acusado del uso de motores en sus bicicletas del Tour. Cuando tocaba la parte trasera del sillín aumentaba la velocidad.</a:t>
            </a:r>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9991AB92-9F04-CB4A-A405-B6A830A2127C}"/>
              </a:ext>
            </a:extLst>
          </p:cNvPr>
          <p:cNvPicPr>
            <a:picLocks noChangeAspect="1"/>
          </p:cNvPicPr>
          <p:nvPr/>
        </p:nvPicPr>
        <p:blipFill>
          <a:blip r:embed="rId3"/>
          <a:stretch>
            <a:fillRect/>
          </a:stretch>
        </p:blipFill>
        <p:spPr>
          <a:xfrm>
            <a:off x="-1" y="29817"/>
            <a:ext cx="9143999" cy="3329609"/>
          </a:xfrm>
          <a:prstGeom prst="rect">
            <a:avLst/>
          </a:prstGeom>
        </p:spPr>
      </p:pic>
    </p:spTree>
    <p:extLst>
      <p:ext uri="{BB962C8B-B14F-4D97-AF65-F5344CB8AC3E}">
        <p14:creationId xmlns:p14="http://schemas.microsoft.com/office/powerpoint/2010/main" val="9082871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normAutofit/>
          </a:bodyPr>
          <a:lstStyle/>
          <a:p>
            <a:r>
              <a:rPr lang="es-ES" b="1" dirty="0">
                <a:solidFill>
                  <a:schemeClr val="bg1"/>
                </a:solidFill>
                <a:latin typeface="Maiandra GD" panose="020E0502030308020204" pitchFamily="34" charset="0"/>
              </a:rPr>
              <a:t>¿Hermanos estamos nosotros compitiendo legalmente?</a:t>
            </a:r>
          </a:p>
          <a:p>
            <a:r>
              <a:rPr lang="es-ES" b="1" dirty="0">
                <a:solidFill>
                  <a:schemeClr val="bg1"/>
                </a:solidFill>
                <a:latin typeface="Maiandra GD" panose="020E0502030308020204" pitchFamily="34" charset="0"/>
              </a:rPr>
              <a:t>Cuidado hermanos no estamos compitiendo legalmente.</a:t>
            </a:r>
          </a:p>
          <a:p>
            <a:r>
              <a:rPr lang="es-ES" b="1" dirty="0">
                <a:solidFill>
                  <a:schemeClr val="bg1"/>
                </a:solidFill>
                <a:latin typeface="Maiandra GD" panose="020E0502030308020204" pitchFamily="34" charset="0"/>
              </a:rPr>
              <a:t>Hay muchas maneras de estar compitiendo ilegalmente.</a:t>
            </a:r>
          </a:p>
          <a:p>
            <a:r>
              <a:rPr lang="es-ES" b="1" dirty="0">
                <a:solidFill>
                  <a:schemeClr val="bg1"/>
                </a:solidFill>
                <a:latin typeface="Maiandra GD" panose="020E0502030308020204" pitchFamily="34" charset="0"/>
              </a:rPr>
              <a:t>Cuando violamos las leyes del país.</a:t>
            </a:r>
          </a:p>
          <a:p>
            <a:r>
              <a:rPr lang="es-ES" b="1" dirty="0">
                <a:solidFill>
                  <a:schemeClr val="bg1"/>
                </a:solidFill>
                <a:latin typeface="Maiandra GD" panose="020E0502030308020204" pitchFamily="34" charset="0"/>
              </a:rPr>
              <a:t>Cuando estamos en la adoración a Dios, pero nuestra </a:t>
            </a:r>
            <a:r>
              <a:rPr lang="es-ES" b="1">
                <a:solidFill>
                  <a:schemeClr val="bg1"/>
                </a:solidFill>
                <a:latin typeface="Maiandra GD" panose="020E0502030308020204" pitchFamily="34" charset="0"/>
              </a:rPr>
              <a:t>mente está </a:t>
            </a:r>
            <a:r>
              <a:rPr lang="es-ES" b="1" dirty="0">
                <a:solidFill>
                  <a:schemeClr val="bg1"/>
                </a:solidFill>
                <a:latin typeface="Maiandra GD" panose="020E0502030308020204" pitchFamily="34" charset="0"/>
              </a:rPr>
              <a:t>lejos.</a:t>
            </a:r>
          </a:p>
          <a:p>
            <a:r>
              <a:rPr lang="es-ES" b="1" dirty="0">
                <a:solidFill>
                  <a:schemeClr val="bg1"/>
                </a:solidFill>
                <a:latin typeface="Maiandra GD" panose="020E0502030308020204" pitchFamily="34" charset="0"/>
              </a:rPr>
              <a:t>Igualmente en la oración.</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F227C433-3CE8-AC24-2315-23FD8BAD9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3707296" cy="5486400"/>
          </a:xfrm>
          <a:prstGeom prst="rect">
            <a:avLst/>
          </a:prstGeom>
        </p:spPr>
      </p:pic>
    </p:spTree>
    <p:extLst>
      <p:ext uri="{BB962C8B-B14F-4D97-AF65-F5344CB8AC3E}">
        <p14:creationId xmlns:p14="http://schemas.microsoft.com/office/powerpoint/2010/main" val="30855234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normAutofit fontScale="92500" lnSpcReduction="10000"/>
          </a:bodyPr>
          <a:lstStyle/>
          <a:p>
            <a:r>
              <a:rPr lang="es-ES" b="1" dirty="0">
                <a:solidFill>
                  <a:schemeClr val="bg1"/>
                </a:solidFill>
                <a:latin typeface="Maiandra GD" panose="020E0502030308020204" pitchFamily="34" charset="0"/>
              </a:rPr>
              <a:t>“Él labrador”- La palabra  Griega es “GEORGOS”-</a:t>
            </a:r>
          </a:p>
          <a:p>
            <a:r>
              <a:rPr lang="es-ES" b="1" dirty="0">
                <a:solidFill>
                  <a:schemeClr val="bg1"/>
                </a:solidFill>
                <a:latin typeface="Maiandra GD" panose="020E0502030308020204" pitchFamily="34" charset="0"/>
              </a:rPr>
              <a:t>Compuesta de “GEO”- Tierra, y “ERGO”- Trabajador.</a:t>
            </a:r>
          </a:p>
          <a:p>
            <a:r>
              <a:rPr lang="es-ES" b="1" dirty="0">
                <a:solidFill>
                  <a:schemeClr val="bg1"/>
                </a:solidFill>
                <a:latin typeface="Maiandra GD" panose="020E0502030308020204" pitchFamily="34" charset="0"/>
              </a:rPr>
              <a:t>De esto uno que trabaja la tierra.</a:t>
            </a:r>
          </a:p>
          <a:p>
            <a:r>
              <a:rPr lang="es-ES" b="1" dirty="0">
                <a:solidFill>
                  <a:schemeClr val="bg1"/>
                </a:solidFill>
                <a:latin typeface="Maiandra GD" panose="020E0502030308020204" pitchFamily="34" charset="0"/>
              </a:rPr>
              <a:t>Para participar de los frutos, debe trabajar arduamente, o con gran esfuerzo. </a:t>
            </a:r>
          </a:p>
          <a:p>
            <a:pPr algn="ctr"/>
            <a:r>
              <a:rPr lang="es-ES" b="1" u="sng" dirty="0">
                <a:solidFill>
                  <a:schemeClr val="bg1"/>
                </a:solidFill>
                <a:highlight>
                  <a:srgbClr val="FF0000"/>
                </a:highlight>
                <a:latin typeface="Maiandra GD" panose="020E0502030308020204" pitchFamily="34" charset="0"/>
              </a:rPr>
              <a:t>I Tesalonicenses.5:12.</a:t>
            </a:r>
          </a:p>
          <a:p>
            <a:r>
              <a:rPr lang="es-ES" b="1" dirty="0">
                <a:solidFill>
                  <a:schemeClr val="bg1"/>
                </a:solidFill>
                <a:latin typeface="Maiandra GD" panose="020E0502030308020204" pitchFamily="34" charset="0"/>
              </a:rPr>
              <a:t>Pero os rogamos hermanos, </a:t>
            </a:r>
            <a:r>
              <a:rPr lang="es-ES" b="1" u="sng" dirty="0">
                <a:highlight>
                  <a:srgbClr val="00FFFF"/>
                </a:highlight>
                <a:latin typeface="Maiandra GD" panose="020E0502030308020204" pitchFamily="34" charset="0"/>
              </a:rPr>
              <a:t>que reconozcáis a los que con diligencia trabajan</a:t>
            </a:r>
            <a:r>
              <a:rPr lang="es-ES" b="1" dirty="0">
                <a:solidFill>
                  <a:schemeClr val="bg1"/>
                </a:solidFill>
                <a:latin typeface="Maiandra GD" panose="020E0502030308020204" pitchFamily="34" charset="0"/>
              </a:rPr>
              <a:t> entre vosotros, y os dirigen en el Señor y os instruyen, </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B1D9056F-5F6A-0229-89D4-DFEC6B6E9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3707296" cy="5486400"/>
          </a:xfrm>
          <a:prstGeom prst="rect">
            <a:avLst/>
          </a:prstGeom>
        </p:spPr>
      </p:pic>
    </p:spTree>
    <p:extLst>
      <p:ext uri="{BB962C8B-B14F-4D97-AF65-F5344CB8AC3E}">
        <p14:creationId xmlns:p14="http://schemas.microsoft.com/office/powerpoint/2010/main" val="16103778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391478"/>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371600"/>
          </a:xfrm>
        </p:spPr>
        <p:txBody>
          <a:bodyPr>
            <a:noAutofit/>
          </a:bodyPr>
          <a:lstStyle/>
          <a:p>
            <a:pPr algn="ctr"/>
            <a:r>
              <a:rPr lang="es-ES" sz="3600" b="1" u="sng" dirty="0">
                <a:solidFill>
                  <a:schemeClr val="bg1"/>
                </a:solidFill>
                <a:latin typeface="Maiandra GD" panose="020E0502030308020204" pitchFamily="34" charset="0"/>
              </a:rPr>
              <a:t>ÉL BUEN SOLDADO DE JESUCRISTO: ES UN SOLDADO- ATLETA-LABRADOR. II TIMOTEO.2:4-6.</a:t>
            </a:r>
            <a:endParaRPr lang="es-NI" sz="3600" b="1" u="sng" dirty="0">
              <a:solidFill>
                <a:schemeClr val="bg1"/>
              </a:solidFill>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11356"/>
            <a:ext cx="5436704" cy="5446644"/>
          </a:xfrm>
        </p:spPr>
        <p:txBody>
          <a:bodyPr>
            <a:normAutofit lnSpcReduction="10000"/>
          </a:bodyPr>
          <a:lstStyle/>
          <a:p>
            <a:r>
              <a:rPr lang="es-ES" b="1" dirty="0">
                <a:solidFill>
                  <a:schemeClr val="bg1"/>
                </a:solidFill>
                <a:latin typeface="Maiandra GD" panose="020E0502030308020204" pitchFamily="34" charset="0"/>
              </a:rPr>
              <a:t>La exhortación por medio de estas figuras es que hay gran esperanza para Él que como Él agricultor trabaja en sus labores, y espera el fruto precioso con paciencia. </a:t>
            </a:r>
          </a:p>
          <a:p>
            <a:pPr algn="ctr"/>
            <a:r>
              <a:rPr lang="es-ES" b="1" u="sng" dirty="0">
                <a:solidFill>
                  <a:schemeClr val="bg1"/>
                </a:solidFill>
                <a:highlight>
                  <a:srgbClr val="FF0000"/>
                </a:highlight>
                <a:latin typeface="Maiandra GD" panose="020E0502030308020204" pitchFamily="34" charset="0"/>
              </a:rPr>
              <a:t>Santiago.5:7.</a:t>
            </a:r>
          </a:p>
          <a:p>
            <a:r>
              <a:rPr lang="es-ES" b="1" u="sng" dirty="0">
                <a:solidFill>
                  <a:schemeClr val="bg1"/>
                </a:solidFill>
                <a:highlight>
                  <a:srgbClr val="FF00FF"/>
                </a:highlight>
                <a:latin typeface="Maiandra GD" panose="020E0502030308020204" pitchFamily="34" charset="0"/>
              </a:rPr>
              <a:t>Por tanto, hermanos, sed pacientes hasta la venida del Señor.</a:t>
            </a:r>
            <a:r>
              <a:rPr lang="es-ES" b="1" dirty="0">
                <a:solidFill>
                  <a:schemeClr val="bg1"/>
                </a:solidFill>
                <a:latin typeface="Maiandra GD" panose="020E0502030308020204" pitchFamily="34" charset="0"/>
              </a:rPr>
              <a:t> Mirad cómo el labrador espera el fruto precioso de la tierra, siendo paciente en ello hasta que recibe la lluvia temprana y la tardía.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BF9F9256-8D51-B43C-6521-9DF9C27A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3974"/>
            <a:ext cx="3776870" cy="5534025"/>
          </a:xfrm>
          <a:prstGeom prst="rect">
            <a:avLst/>
          </a:prstGeom>
          <a:solidFill>
            <a:srgbClr val="92D050"/>
          </a:solidFill>
        </p:spPr>
      </p:pic>
    </p:spTree>
    <p:extLst>
      <p:ext uri="{BB962C8B-B14F-4D97-AF65-F5344CB8AC3E}">
        <p14:creationId xmlns:p14="http://schemas.microsoft.com/office/powerpoint/2010/main" val="3389976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46105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421296"/>
          </a:xfrm>
        </p:spPr>
        <p:txBody>
          <a:bodyPr>
            <a:normAutofit fontScale="90000"/>
          </a:bodyPr>
          <a:lstStyle/>
          <a:p>
            <a:pPr algn="ctr"/>
            <a:br>
              <a:rPr lang="es-ES" b="1" u="sng" dirty="0">
                <a:solidFill>
                  <a:schemeClr val="bg1"/>
                </a:solidFill>
                <a:latin typeface="Maiandra GD" panose="020E0502030308020204" pitchFamily="34" charset="0"/>
              </a:rPr>
            </a:br>
            <a:r>
              <a:rPr lang="es-ES" sz="3600" b="1" u="sng" dirty="0">
                <a:solidFill>
                  <a:schemeClr val="bg1"/>
                </a:solidFill>
                <a:latin typeface="Maiandra GD" panose="020E0502030308020204" pitchFamily="34" charset="0"/>
              </a:rPr>
              <a:t>ÉL BUEN SOLDADO DE JESUCRISTO: ES AQUEL QUE SE FORTALECE EN LA GRACIA QUE ES EN CRISTO JESÚS. II TIMOTEO.2:1.</a:t>
            </a:r>
            <a:br>
              <a:rPr lang="es-ES" sz="3600" b="1" u="sng" dirty="0">
                <a:latin typeface="Maiandra GD" panose="020E0502030308020204" pitchFamily="34" charset="0"/>
              </a:rPr>
            </a:b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21296"/>
            <a:ext cx="5436704" cy="5436703"/>
          </a:xfrm>
        </p:spPr>
        <p:txBody>
          <a:bodyPr>
            <a:normAutofit lnSpcReduction="10000"/>
          </a:bodyPr>
          <a:lstStyle/>
          <a:p>
            <a:r>
              <a:rPr lang="es-ES" b="1" dirty="0">
                <a:solidFill>
                  <a:schemeClr val="bg1"/>
                </a:solidFill>
                <a:latin typeface="Maiandra GD" panose="020E0502030308020204" pitchFamily="34" charset="0"/>
              </a:rPr>
              <a:t>Timoteo debía de imitar a los primeros de allí arriba y no a los otros.</a:t>
            </a:r>
          </a:p>
          <a:p>
            <a:r>
              <a:rPr lang="es-ES" b="1" dirty="0">
                <a:solidFill>
                  <a:schemeClr val="bg1"/>
                </a:solidFill>
                <a:latin typeface="Maiandra GD" panose="020E0502030308020204" pitchFamily="34" charset="0"/>
              </a:rPr>
              <a:t>Timoteo debía de “Esforzarse”- Revestirse de Poder. </a:t>
            </a:r>
          </a:p>
          <a:p>
            <a:r>
              <a:rPr lang="es-ES" b="1" dirty="0">
                <a:solidFill>
                  <a:schemeClr val="bg1"/>
                </a:solidFill>
                <a:latin typeface="Maiandra GD" panose="020E0502030308020204" pitchFamily="34" charset="0"/>
              </a:rPr>
              <a:t>Fortalecerse de parte de Cristo quien da todo poder. </a:t>
            </a:r>
          </a:p>
          <a:p>
            <a:pPr algn="ctr"/>
            <a:r>
              <a:rPr lang="es-ES" b="1" u="sng" dirty="0">
                <a:solidFill>
                  <a:schemeClr val="bg1"/>
                </a:solidFill>
                <a:highlight>
                  <a:srgbClr val="FF0000"/>
                </a:highlight>
                <a:latin typeface="Maiandra GD" panose="020E0502030308020204" pitchFamily="34" charset="0"/>
              </a:rPr>
              <a:t>Filipenses.4:13.</a:t>
            </a:r>
          </a:p>
          <a:p>
            <a:r>
              <a:rPr lang="es-ES" b="1" u="sng" dirty="0">
                <a:highlight>
                  <a:srgbClr val="00FF00"/>
                </a:highlight>
                <a:latin typeface="Maiandra GD" panose="020E0502030308020204" pitchFamily="34" charset="0"/>
              </a:rPr>
              <a:t>Todo lo puedo en Cristo</a:t>
            </a:r>
            <a:r>
              <a:rPr lang="es-ES" b="1" dirty="0">
                <a:solidFill>
                  <a:schemeClr val="bg1"/>
                </a:solidFill>
                <a:latin typeface="Maiandra GD" panose="020E0502030308020204" pitchFamily="34" charset="0"/>
              </a:rPr>
              <a:t> que me fortalece. </a:t>
            </a:r>
          </a:p>
          <a:p>
            <a:r>
              <a:rPr lang="es-ES" b="1" dirty="0">
                <a:solidFill>
                  <a:schemeClr val="bg1"/>
                </a:solidFill>
                <a:latin typeface="Maiandra GD" panose="020E0502030308020204" pitchFamily="34" charset="0"/>
              </a:rPr>
              <a:t>Esta misma palabra se usa en. </a:t>
            </a:r>
          </a:p>
          <a:p>
            <a:pPr algn="ctr"/>
            <a:r>
              <a:rPr lang="es-ES" b="1" u="sng" dirty="0">
                <a:solidFill>
                  <a:schemeClr val="bg1"/>
                </a:solidFill>
                <a:highlight>
                  <a:srgbClr val="FF0000"/>
                </a:highlight>
                <a:latin typeface="Maiandra GD" panose="020E0502030308020204" pitchFamily="34" charset="0"/>
              </a:rPr>
              <a:t>II Timoteo.4:17.</a:t>
            </a:r>
            <a:endParaRPr lang="es-NI" b="1" u="sng" dirty="0">
              <a:solidFill>
                <a:schemeClr val="bg1"/>
              </a:solidFill>
              <a:highlight>
                <a:srgbClr val="FF0000"/>
              </a:highlight>
              <a:latin typeface="Maiandra GD" panose="020E0502030308020204" pitchFamily="34" charset="0"/>
            </a:endParaRPr>
          </a:p>
        </p:txBody>
      </p:sp>
      <p:pic>
        <p:nvPicPr>
          <p:cNvPr id="3" name="Imagen 2">
            <a:extLst>
              <a:ext uri="{FF2B5EF4-FFF2-40B4-BE49-F238E27FC236}">
                <a16:creationId xmlns:a16="http://schemas.microsoft.com/office/drawing/2014/main" id="{A00B1629-9B09-D52C-8DF1-576C402E5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1294"/>
            <a:ext cx="3707296" cy="5436703"/>
          </a:xfrm>
          <a:prstGeom prst="rect">
            <a:avLst/>
          </a:prstGeom>
        </p:spPr>
      </p:pic>
    </p:spTree>
    <p:extLst>
      <p:ext uri="{BB962C8B-B14F-4D97-AF65-F5344CB8AC3E}">
        <p14:creationId xmlns:p14="http://schemas.microsoft.com/office/powerpoint/2010/main" val="10486585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6"/>
            <a:ext cx="9144000" cy="1172817"/>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69574" y="0"/>
            <a:ext cx="9213574" cy="1133061"/>
          </a:xfrm>
        </p:spPr>
        <p:txBody>
          <a:bodyPr>
            <a:noAutofit/>
          </a:bodyPr>
          <a:lstStyle/>
          <a:p>
            <a:pPr algn="ctr"/>
            <a:r>
              <a:rPr lang="es-ES" sz="8800" b="1" u="sng" dirty="0">
                <a:solidFill>
                  <a:schemeClr val="bg1"/>
                </a:solidFill>
                <a:effectLst>
                  <a:outerShdw blurRad="38100" dist="38100" dir="2700000" algn="tl">
                    <a:srgbClr val="000000">
                      <a:alpha val="43137"/>
                    </a:srgbClr>
                  </a:outerShdw>
                </a:effectLst>
                <a:latin typeface="Maiandra GD" panose="020E0502030308020204" pitchFamily="34" charset="0"/>
              </a:rPr>
              <a:t>CONCLUSIÓN:</a:t>
            </a:r>
            <a:endParaRPr lang="es-NI" sz="8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172817"/>
            <a:ext cx="5436704" cy="5685183"/>
          </a:xfrm>
        </p:spPr>
        <p:txBody>
          <a:bodyPr/>
          <a:lstStyle/>
          <a:p>
            <a:r>
              <a:rPr lang="es-ES" b="1" dirty="0">
                <a:solidFill>
                  <a:schemeClr val="bg1"/>
                </a:solidFill>
                <a:latin typeface="Maiandra GD" panose="020E0502030308020204" pitchFamily="34" charset="0"/>
              </a:rPr>
              <a:t>Todo cristiano debe ser un soldado de Jesucristo.</a:t>
            </a:r>
          </a:p>
          <a:p>
            <a:r>
              <a:rPr lang="es-ES" b="1" dirty="0">
                <a:solidFill>
                  <a:schemeClr val="bg1"/>
                </a:solidFill>
                <a:latin typeface="Maiandra GD" panose="020E0502030308020204" pitchFamily="34" charset="0"/>
              </a:rPr>
              <a:t>1. Fortaleciéndose en la gracia de nuestro Señor Jesucristo.</a:t>
            </a:r>
          </a:p>
          <a:p>
            <a:r>
              <a:rPr lang="es-ES" b="1" dirty="0">
                <a:solidFill>
                  <a:schemeClr val="bg1"/>
                </a:solidFill>
                <a:latin typeface="Maiandra GD" panose="020E0502030308020204" pitchFamily="34" charset="0"/>
              </a:rPr>
              <a:t>2. Sufriendo penalidades.</a:t>
            </a:r>
          </a:p>
          <a:p>
            <a:r>
              <a:rPr lang="es-ES" b="1" dirty="0">
                <a:solidFill>
                  <a:schemeClr val="bg1"/>
                </a:solidFill>
                <a:latin typeface="Maiandra GD" panose="020E0502030308020204" pitchFamily="34" charset="0"/>
              </a:rPr>
              <a:t>3. Como soldado- Atleta- Labrador.</a:t>
            </a:r>
          </a:p>
          <a:p>
            <a:r>
              <a:rPr lang="es-ES" b="1" dirty="0">
                <a:solidFill>
                  <a:schemeClr val="bg1"/>
                </a:solidFill>
                <a:latin typeface="Maiandra GD" panose="020E0502030308020204" pitchFamily="34" charset="0"/>
              </a:rPr>
              <a:t>Debemos ser buenos soldados de Jesucristo, estar listo para combatir por el evangelio y la obra del Señor.</a:t>
            </a:r>
          </a:p>
          <a:p>
            <a:r>
              <a:rPr lang="es-ES" b="1" dirty="0">
                <a:solidFill>
                  <a:schemeClr val="bg1"/>
                </a:solidFill>
                <a:latin typeface="Maiandra GD" panose="020E0502030308020204" pitchFamily="34" charset="0"/>
              </a:rPr>
              <a:t>Cumplamos nuestra misión.</a:t>
            </a:r>
          </a:p>
          <a:p>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8C9B8023-6348-4433-D5A9-9CF76854F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33061"/>
            <a:ext cx="3707296" cy="5724938"/>
          </a:xfrm>
          <a:prstGeom prst="rect">
            <a:avLst/>
          </a:prstGeom>
          <a:solidFill>
            <a:srgbClr val="7030A0"/>
          </a:solidFill>
        </p:spPr>
      </p:pic>
    </p:spTree>
    <p:extLst>
      <p:ext uri="{BB962C8B-B14F-4D97-AF65-F5344CB8AC3E}">
        <p14:creationId xmlns:p14="http://schemas.microsoft.com/office/powerpoint/2010/main" val="11541189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sp>
        <p:nvSpPr>
          <p:cNvPr id="8" name="Rectángulo: esquinas redondeadas 7">
            <a:extLst>
              <a:ext uri="{FF2B5EF4-FFF2-40B4-BE49-F238E27FC236}">
                <a16:creationId xmlns:a16="http://schemas.microsoft.com/office/drawing/2014/main" id="{6C0859C8-A7CE-6273-B18D-1988D6E96999}"/>
              </a:ext>
            </a:extLst>
          </p:cNvPr>
          <p:cNvSpPr/>
          <p:nvPr/>
        </p:nvSpPr>
        <p:spPr>
          <a:xfrm>
            <a:off x="0" y="5844209"/>
            <a:ext cx="9144000" cy="1013791"/>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800" b="1" dirty="0">
                <a:latin typeface="Maiandra GD" panose="020E0502030308020204" pitchFamily="34" charset="0"/>
              </a:rPr>
              <a:t>DIOS NOS BENDIGA A TODOS.</a:t>
            </a:r>
            <a:endParaRPr lang="es-NI" sz="4800" b="1" dirty="0">
              <a:latin typeface="Maiandra GD" panose="020E0502030308020204" pitchFamily="34" charset="0"/>
            </a:endParaRPr>
          </a:p>
        </p:txBody>
      </p:sp>
      <p:pic>
        <p:nvPicPr>
          <p:cNvPr id="10" name="Imagen 9">
            <a:extLst>
              <a:ext uri="{FF2B5EF4-FFF2-40B4-BE49-F238E27FC236}">
                <a16:creationId xmlns:a16="http://schemas.microsoft.com/office/drawing/2014/main" id="{3AD0D75D-83E4-143E-FB61-E8E3E4A09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844209"/>
          </a:xfrm>
          <a:prstGeom prst="rect">
            <a:avLst/>
          </a:prstGeom>
          <a:solidFill>
            <a:schemeClr val="tx1"/>
          </a:solidFill>
        </p:spPr>
      </p:pic>
    </p:spTree>
    <p:extLst>
      <p:ext uri="{BB962C8B-B14F-4D97-AF65-F5344CB8AC3E}">
        <p14:creationId xmlns:p14="http://schemas.microsoft.com/office/powerpoint/2010/main" val="386558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by="(-#ppt_w*2)" calcmode="lin" valueType="num">
                                      <p:cBhvr rctx="PPT">
                                        <p:cTn id="14" dur="500" autoRev="1" fill="hold">
                                          <p:stCondLst>
                                            <p:cond delay="0"/>
                                          </p:stCondLst>
                                        </p:cTn>
                                        <p:tgtEl>
                                          <p:spTgt spid="8"/>
                                        </p:tgtEl>
                                        <p:attrNameLst>
                                          <p:attrName>ppt_w</p:attrName>
                                        </p:attrNameLst>
                                      </p:cBhvr>
                                    </p:anim>
                                    <p:anim by="(#ppt_w*0.50)" calcmode="lin" valueType="num">
                                      <p:cBhvr>
                                        <p:cTn id="15" dur="500" decel="50000" autoRev="1" fill="hold">
                                          <p:stCondLst>
                                            <p:cond delay="0"/>
                                          </p:stCondLst>
                                        </p:cTn>
                                        <p:tgtEl>
                                          <p:spTgt spid="8"/>
                                        </p:tgtEl>
                                        <p:attrNameLst>
                                          <p:attrName>ppt_x</p:attrName>
                                        </p:attrNameLst>
                                      </p:cBhvr>
                                    </p:anim>
                                    <p:anim from="(-#ppt_h/2)" to="(#ppt_y)" calcmode="lin" valueType="num">
                                      <p:cBhvr>
                                        <p:cTn id="16" dur="1000" fill="hold">
                                          <p:stCondLst>
                                            <p:cond delay="0"/>
                                          </p:stCondLst>
                                        </p:cTn>
                                        <p:tgtEl>
                                          <p:spTgt spid="8"/>
                                        </p:tgtEl>
                                        <p:attrNameLst>
                                          <p:attrName>ppt_y</p:attrName>
                                        </p:attrNameLst>
                                      </p:cBhvr>
                                    </p:anim>
                                    <p:animRot by="21600000">
                                      <p:cBhvr>
                                        <p:cTn id="17"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46105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421296"/>
          </a:xfrm>
        </p:spPr>
        <p:txBody>
          <a:bodyPr>
            <a:normAutofit fontScale="90000"/>
          </a:bodyPr>
          <a:lstStyle/>
          <a:p>
            <a:pPr algn="ctr"/>
            <a:br>
              <a:rPr lang="es-ES" b="1" u="sng" dirty="0">
                <a:solidFill>
                  <a:schemeClr val="bg1"/>
                </a:solidFill>
                <a:latin typeface="Maiandra GD" panose="020E0502030308020204" pitchFamily="34" charset="0"/>
              </a:rPr>
            </a:br>
            <a:r>
              <a:rPr lang="es-ES" sz="3600" b="1" u="sng" dirty="0">
                <a:solidFill>
                  <a:schemeClr val="bg1"/>
                </a:solidFill>
                <a:latin typeface="Maiandra GD" panose="020E0502030308020204" pitchFamily="34" charset="0"/>
              </a:rPr>
              <a:t>ÉL BUEN SOLDADO DE JESUCRISTO: ES AQUEL QUE SE FORTALECE EN LA GRACIA QUE ES EN CRISTO JESÚS. II TIMOTEO.2:1.</a:t>
            </a:r>
            <a:br>
              <a:rPr lang="es-ES" sz="3600" b="1" u="sng" dirty="0">
                <a:latin typeface="Maiandra GD" panose="020E0502030308020204" pitchFamily="34" charset="0"/>
              </a:rPr>
            </a:b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21296"/>
            <a:ext cx="5436704" cy="5436703"/>
          </a:xfrm>
        </p:spPr>
        <p:txBody>
          <a:bodyPr>
            <a:normAutofit fontScale="92500" lnSpcReduction="10000"/>
          </a:bodyPr>
          <a:lstStyle/>
          <a:p>
            <a:r>
              <a:rPr lang="es-ES" b="1" u="sng" dirty="0">
                <a:highlight>
                  <a:srgbClr val="00FFFF"/>
                </a:highlight>
                <a:latin typeface="Maiandra GD" panose="020E0502030308020204" pitchFamily="34" charset="0"/>
              </a:rPr>
              <a:t>Pero el Señor estuvo conmigo y me fortaleció,</a:t>
            </a:r>
            <a:r>
              <a:rPr lang="es-ES" b="1" dirty="0">
                <a:solidFill>
                  <a:schemeClr val="bg1"/>
                </a:solidFill>
                <a:latin typeface="Maiandra GD" panose="020E0502030308020204" pitchFamily="34" charset="0"/>
              </a:rPr>
              <a:t> a fin de que por mí se cumpliera cabalmente la proclamación del mensaje y que todos los gentiles oyeran. Y fui librado de la boca del león. </a:t>
            </a:r>
          </a:p>
          <a:p>
            <a:pPr algn="ctr"/>
            <a:r>
              <a:rPr lang="es-ES" b="1" u="sng" dirty="0">
                <a:solidFill>
                  <a:schemeClr val="bg1"/>
                </a:solidFill>
                <a:highlight>
                  <a:srgbClr val="FF0000"/>
                </a:highlight>
                <a:latin typeface="Maiandra GD" panose="020E0502030308020204" pitchFamily="34" charset="0"/>
              </a:rPr>
              <a:t>Hechos.9:22. </a:t>
            </a:r>
          </a:p>
          <a:p>
            <a:r>
              <a:rPr lang="es-ES" b="1" u="sng" dirty="0">
                <a:solidFill>
                  <a:schemeClr val="bg1"/>
                </a:solidFill>
                <a:highlight>
                  <a:srgbClr val="FF00FF"/>
                </a:highlight>
                <a:latin typeface="Maiandra GD" panose="020E0502030308020204" pitchFamily="34" charset="0"/>
              </a:rPr>
              <a:t>Pero Saulo seguía fortaleciéndose</a:t>
            </a:r>
            <a:r>
              <a:rPr lang="es-ES" b="1" dirty="0">
                <a:solidFill>
                  <a:schemeClr val="bg1"/>
                </a:solidFill>
                <a:latin typeface="Maiandra GD" panose="020E0502030308020204" pitchFamily="34" charset="0"/>
              </a:rPr>
              <a:t> y confundiendo a los judíos que habitaban en Damasco, demostrando que este Jesús es el Cristo. </a:t>
            </a:r>
          </a:p>
          <a:p>
            <a:pPr algn="ctr"/>
            <a:r>
              <a:rPr lang="es-ES" b="1" u="sng" dirty="0">
                <a:solidFill>
                  <a:schemeClr val="bg1"/>
                </a:solidFill>
                <a:highlight>
                  <a:srgbClr val="FF0000"/>
                </a:highlight>
                <a:latin typeface="Maiandra GD" panose="020E0502030308020204" pitchFamily="34" charset="0"/>
              </a:rPr>
              <a:t>Efesios.6:10. </a:t>
            </a:r>
          </a:p>
          <a:p>
            <a:r>
              <a:rPr lang="es-ES" b="1" dirty="0">
                <a:solidFill>
                  <a:schemeClr val="bg1"/>
                </a:solidFill>
                <a:latin typeface="Maiandra GD" panose="020E0502030308020204" pitchFamily="34" charset="0"/>
              </a:rPr>
              <a:t>Por lo demás, </a:t>
            </a:r>
            <a:r>
              <a:rPr lang="es-ES" b="1" u="sng" dirty="0">
                <a:solidFill>
                  <a:schemeClr val="bg1"/>
                </a:solidFill>
                <a:highlight>
                  <a:srgbClr val="0000FF"/>
                </a:highlight>
                <a:latin typeface="Maiandra GD" panose="020E0502030308020204" pitchFamily="34" charset="0"/>
              </a:rPr>
              <a:t>fortaleceos en el Señor</a:t>
            </a:r>
            <a:r>
              <a:rPr lang="es-ES" b="1" dirty="0">
                <a:solidFill>
                  <a:schemeClr val="bg1"/>
                </a:solidFill>
                <a:latin typeface="Maiandra GD" panose="020E0502030308020204" pitchFamily="34" charset="0"/>
              </a:rPr>
              <a:t> y en el poder de su fuerza. </a:t>
            </a:r>
          </a:p>
        </p:txBody>
      </p:sp>
      <p:pic>
        <p:nvPicPr>
          <p:cNvPr id="3" name="Imagen 2">
            <a:extLst>
              <a:ext uri="{FF2B5EF4-FFF2-40B4-BE49-F238E27FC236}">
                <a16:creationId xmlns:a16="http://schemas.microsoft.com/office/drawing/2014/main" id="{61CF88DA-7BFE-D602-03AF-900A1A220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421296"/>
            <a:ext cx="3707296" cy="5436704"/>
          </a:xfrm>
          <a:prstGeom prst="rect">
            <a:avLst/>
          </a:prstGeom>
          <a:solidFill>
            <a:srgbClr val="002060"/>
          </a:solidFill>
        </p:spPr>
      </p:pic>
    </p:spTree>
    <p:extLst>
      <p:ext uri="{BB962C8B-B14F-4D97-AF65-F5344CB8AC3E}">
        <p14:creationId xmlns:p14="http://schemas.microsoft.com/office/powerpoint/2010/main" val="28475737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46105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421296"/>
          </a:xfrm>
        </p:spPr>
        <p:txBody>
          <a:bodyPr>
            <a:normAutofit fontScale="90000"/>
          </a:bodyPr>
          <a:lstStyle/>
          <a:p>
            <a:pPr algn="ctr"/>
            <a:br>
              <a:rPr lang="es-ES" b="1" u="sng" dirty="0">
                <a:solidFill>
                  <a:schemeClr val="bg1"/>
                </a:solidFill>
                <a:latin typeface="Maiandra GD" panose="020E0502030308020204" pitchFamily="34" charset="0"/>
              </a:rPr>
            </a:br>
            <a:r>
              <a:rPr lang="es-ES" sz="3600" b="1" u="sng" dirty="0">
                <a:solidFill>
                  <a:schemeClr val="bg1"/>
                </a:solidFill>
                <a:latin typeface="Maiandra GD" panose="020E0502030308020204" pitchFamily="34" charset="0"/>
              </a:rPr>
              <a:t>ÉL BUEN SOLDADO DE JESUCRISTO: ES AQUEL QUE SE FORTALECE EN LA GRACIA QUE ES EN CRISTO JESÚS. II TIMOTEO.2:1.</a:t>
            </a:r>
            <a:br>
              <a:rPr lang="es-ES" sz="3600" b="1" u="sng" dirty="0">
                <a:latin typeface="Maiandra GD" panose="020E0502030308020204" pitchFamily="34" charset="0"/>
              </a:rPr>
            </a:b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21296"/>
            <a:ext cx="5436704" cy="5436703"/>
          </a:xfrm>
        </p:spPr>
        <p:txBody>
          <a:bodyPr>
            <a:normAutofit lnSpcReduction="10000"/>
          </a:bodyPr>
          <a:lstStyle/>
          <a:p>
            <a:pPr algn="ctr"/>
            <a:r>
              <a:rPr lang="es-ES" b="1" u="sng" dirty="0">
                <a:solidFill>
                  <a:schemeClr val="bg1"/>
                </a:solidFill>
                <a:highlight>
                  <a:srgbClr val="FF0000"/>
                </a:highlight>
                <a:latin typeface="Maiandra GD" panose="020E0502030308020204" pitchFamily="34" charset="0"/>
              </a:rPr>
              <a:t>I Timoteo.1:12. </a:t>
            </a:r>
          </a:p>
          <a:p>
            <a:r>
              <a:rPr lang="es-ES" b="1" dirty="0">
                <a:solidFill>
                  <a:schemeClr val="bg1"/>
                </a:solidFill>
                <a:latin typeface="Maiandra GD" panose="020E0502030308020204" pitchFamily="34" charset="0"/>
              </a:rPr>
              <a:t>Doy gracias a Cristo Jesús nuestro Señor, </a:t>
            </a:r>
            <a:r>
              <a:rPr lang="es-ES" b="1" u="sng" dirty="0">
                <a:solidFill>
                  <a:schemeClr val="bg1"/>
                </a:solidFill>
                <a:highlight>
                  <a:srgbClr val="000080"/>
                </a:highlight>
                <a:latin typeface="Maiandra GD" panose="020E0502030308020204" pitchFamily="34" charset="0"/>
              </a:rPr>
              <a:t>que me ha fortalecido,</a:t>
            </a:r>
            <a:r>
              <a:rPr lang="es-ES" b="1" dirty="0">
                <a:solidFill>
                  <a:schemeClr val="bg1"/>
                </a:solidFill>
                <a:latin typeface="Maiandra GD" panose="020E0502030308020204" pitchFamily="34" charset="0"/>
              </a:rPr>
              <a:t> porque me tuvo por fiel, poniéndome en el ministerio; </a:t>
            </a:r>
          </a:p>
          <a:p>
            <a:r>
              <a:rPr lang="es-ES" b="1" dirty="0">
                <a:solidFill>
                  <a:schemeClr val="bg1"/>
                </a:solidFill>
                <a:latin typeface="Maiandra GD" panose="020E0502030308020204" pitchFamily="34" charset="0"/>
              </a:rPr>
              <a:t>Fortaleció internamente, sugiriéndose fortaleza en el alma.</a:t>
            </a:r>
          </a:p>
          <a:p>
            <a:r>
              <a:rPr lang="es-ES" b="1" dirty="0">
                <a:solidFill>
                  <a:schemeClr val="bg1"/>
                </a:solidFill>
                <a:latin typeface="Maiandra GD" panose="020E0502030308020204" pitchFamily="34" charset="0"/>
              </a:rPr>
              <a:t>Timoteo debía persistir en ser energizado- Mantenerse en contacto con el poder. </a:t>
            </a:r>
          </a:p>
          <a:p>
            <a:r>
              <a:rPr lang="es-ES" b="1" dirty="0">
                <a:solidFill>
                  <a:schemeClr val="bg1"/>
                </a:solidFill>
                <a:latin typeface="Maiandra GD" panose="020E0502030308020204" pitchFamily="34" charset="0"/>
              </a:rPr>
              <a:t>¿Dónde se encuentra este poder?.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6648C48B-4AAE-8476-C492-322EB6EE2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1296"/>
            <a:ext cx="3707296" cy="5436702"/>
          </a:xfrm>
          <a:prstGeom prst="rect">
            <a:avLst/>
          </a:prstGeom>
          <a:solidFill>
            <a:schemeClr val="accent2">
              <a:lumMod val="20000"/>
              <a:lumOff val="80000"/>
            </a:schemeClr>
          </a:solidFill>
        </p:spPr>
      </p:pic>
    </p:spTree>
    <p:extLst>
      <p:ext uri="{BB962C8B-B14F-4D97-AF65-F5344CB8AC3E}">
        <p14:creationId xmlns:p14="http://schemas.microsoft.com/office/powerpoint/2010/main" val="6715794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46105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421296"/>
          </a:xfrm>
        </p:spPr>
        <p:txBody>
          <a:bodyPr>
            <a:normAutofit fontScale="90000"/>
          </a:bodyPr>
          <a:lstStyle/>
          <a:p>
            <a:pPr algn="ctr"/>
            <a:br>
              <a:rPr lang="es-ES" b="1" u="sng" dirty="0">
                <a:solidFill>
                  <a:schemeClr val="bg1"/>
                </a:solidFill>
                <a:latin typeface="Maiandra GD" panose="020E0502030308020204" pitchFamily="34" charset="0"/>
              </a:rPr>
            </a:br>
            <a:r>
              <a:rPr lang="es-ES" sz="3600" b="1" u="sng" dirty="0">
                <a:solidFill>
                  <a:schemeClr val="bg1"/>
                </a:solidFill>
                <a:latin typeface="Maiandra GD" panose="020E0502030308020204" pitchFamily="34" charset="0"/>
              </a:rPr>
              <a:t>ÉL BUEN SOLDADO DE JESUCRISTO: ES AQUEL QUE SE FORTALECE EN LA GRACIA QUE ES EN CRISTO JESÚS. II TIMOTEO.2:1.</a:t>
            </a:r>
            <a:br>
              <a:rPr lang="es-ES" sz="3600" b="1" u="sng" dirty="0">
                <a:latin typeface="Maiandra GD" panose="020E0502030308020204" pitchFamily="34" charset="0"/>
              </a:rPr>
            </a:b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21296"/>
            <a:ext cx="5436704" cy="5436703"/>
          </a:xfrm>
        </p:spPr>
        <p:txBody>
          <a:bodyPr>
            <a:normAutofit lnSpcReduction="10000"/>
          </a:bodyPr>
          <a:lstStyle/>
          <a:p>
            <a:r>
              <a:rPr lang="es-ES" b="1" dirty="0">
                <a:solidFill>
                  <a:schemeClr val="bg1"/>
                </a:solidFill>
                <a:latin typeface="Maiandra GD" panose="020E0502030308020204" pitchFamily="34" charset="0"/>
              </a:rPr>
              <a:t>Cristo es la fuente de todo poder, pero debemos mantenernos en contacto con Él.</a:t>
            </a:r>
          </a:p>
          <a:p>
            <a:r>
              <a:rPr lang="es-ES" b="1" dirty="0">
                <a:solidFill>
                  <a:schemeClr val="bg1"/>
                </a:solidFill>
                <a:latin typeface="Maiandra GD" panose="020E0502030308020204" pitchFamily="34" charset="0"/>
              </a:rPr>
              <a:t>“En la gracia”- Para poder cumplir con este mandamiento. Timoteo contaba con la gracia de Dios. </a:t>
            </a:r>
          </a:p>
          <a:p>
            <a:r>
              <a:rPr lang="es-ES" b="1" dirty="0">
                <a:solidFill>
                  <a:schemeClr val="bg1"/>
                </a:solidFill>
                <a:latin typeface="Maiandra GD" panose="020E0502030308020204" pitchFamily="34" charset="0"/>
              </a:rPr>
              <a:t>No existe ninguna persona, y desde luego ningún evangelista que sea autosuficiente como para que algo se origine en sí mismo. </a:t>
            </a:r>
          </a:p>
          <a:p>
            <a:pPr algn="ctr"/>
            <a:r>
              <a:rPr lang="es-ES" b="1" u="sng" dirty="0">
                <a:solidFill>
                  <a:schemeClr val="bg1"/>
                </a:solidFill>
                <a:highlight>
                  <a:srgbClr val="FF0000"/>
                </a:highlight>
                <a:latin typeface="Maiandra GD" panose="020E0502030308020204" pitchFamily="34" charset="0"/>
              </a:rPr>
              <a:t>II Corintios.3:4-6. </a:t>
            </a:r>
            <a:endParaRPr lang="es-NI" b="1" u="sng" dirty="0">
              <a:solidFill>
                <a:schemeClr val="bg1"/>
              </a:solidFill>
              <a:highlight>
                <a:srgbClr val="FF0000"/>
              </a:highlight>
              <a:latin typeface="Maiandra GD" panose="020E0502030308020204" pitchFamily="34" charset="0"/>
            </a:endParaRPr>
          </a:p>
        </p:txBody>
      </p:sp>
      <p:pic>
        <p:nvPicPr>
          <p:cNvPr id="3" name="Imagen 2">
            <a:extLst>
              <a:ext uri="{FF2B5EF4-FFF2-40B4-BE49-F238E27FC236}">
                <a16:creationId xmlns:a16="http://schemas.microsoft.com/office/drawing/2014/main" id="{54E6231C-7279-30A5-6F0C-9D21071B5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1295"/>
            <a:ext cx="3707296" cy="5436703"/>
          </a:xfrm>
          <a:prstGeom prst="rect">
            <a:avLst/>
          </a:prstGeom>
        </p:spPr>
      </p:pic>
    </p:spTree>
    <p:extLst>
      <p:ext uri="{BB962C8B-B14F-4D97-AF65-F5344CB8AC3E}">
        <p14:creationId xmlns:p14="http://schemas.microsoft.com/office/powerpoint/2010/main" val="8510435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46105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421296"/>
          </a:xfrm>
        </p:spPr>
        <p:txBody>
          <a:bodyPr>
            <a:normAutofit fontScale="90000"/>
          </a:bodyPr>
          <a:lstStyle/>
          <a:p>
            <a:pPr algn="ctr"/>
            <a:br>
              <a:rPr lang="es-ES" b="1" u="sng" dirty="0">
                <a:solidFill>
                  <a:schemeClr val="bg1"/>
                </a:solidFill>
                <a:latin typeface="Maiandra GD" panose="020E0502030308020204" pitchFamily="34" charset="0"/>
              </a:rPr>
            </a:br>
            <a:r>
              <a:rPr lang="es-ES" sz="3600" b="1" u="sng" dirty="0">
                <a:solidFill>
                  <a:schemeClr val="bg1"/>
                </a:solidFill>
                <a:latin typeface="Maiandra GD" panose="020E0502030308020204" pitchFamily="34" charset="0"/>
              </a:rPr>
              <a:t>ÉL BUEN SOLDADO DE JESUCRISTO: ES AQUEL QUE SE FORTALECE EN LA GRACIA QUE ES EN CRISTO JESÚS. II TIMOTEO.2:1.</a:t>
            </a:r>
            <a:br>
              <a:rPr lang="es-ES" sz="3600" b="1" u="sng" dirty="0">
                <a:latin typeface="Maiandra GD" panose="020E0502030308020204" pitchFamily="34" charset="0"/>
              </a:rPr>
            </a:b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21296"/>
            <a:ext cx="5436704" cy="5436703"/>
          </a:xfrm>
        </p:spPr>
        <p:txBody>
          <a:bodyPr>
            <a:normAutofit fontScale="92500" lnSpcReduction="10000"/>
          </a:bodyPr>
          <a:lstStyle/>
          <a:p>
            <a:r>
              <a:rPr lang="es-ES" b="1" dirty="0">
                <a:solidFill>
                  <a:schemeClr val="bg1"/>
                </a:solidFill>
                <a:latin typeface="Maiandra GD" panose="020E0502030308020204" pitchFamily="34" charset="0"/>
              </a:rPr>
              <a:t>siendo manifiesto que sois carta de Cristo redactada por nosotros, no escrita con tinta, </a:t>
            </a:r>
            <a:r>
              <a:rPr lang="es-ES" b="1" u="sng" dirty="0">
                <a:solidFill>
                  <a:schemeClr val="bg1"/>
                </a:solidFill>
                <a:highlight>
                  <a:srgbClr val="008000"/>
                </a:highlight>
                <a:latin typeface="Maiandra GD" panose="020E0502030308020204" pitchFamily="34" charset="0"/>
              </a:rPr>
              <a:t>sino con el Espíritu del Dios vivo;</a:t>
            </a:r>
            <a:r>
              <a:rPr lang="es-ES" b="1" dirty="0">
                <a:solidFill>
                  <a:schemeClr val="bg1"/>
                </a:solidFill>
                <a:latin typeface="Maiandra GD" panose="020E0502030308020204" pitchFamily="34" charset="0"/>
              </a:rPr>
              <a:t> no en tablas de piedra, sino en tablas de corazones humanos. </a:t>
            </a:r>
          </a:p>
          <a:p>
            <a:pPr algn="ctr"/>
            <a:r>
              <a:rPr lang="es-ES" b="1" u="sng" dirty="0">
                <a:solidFill>
                  <a:schemeClr val="bg1"/>
                </a:solidFill>
                <a:highlight>
                  <a:srgbClr val="FF0000"/>
                </a:highlight>
                <a:latin typeface="Maiandra GD" panose="020E0502030308020204" pitchFamily="34" charset="0"/>
              </a:rPr>
              <a:t>V.4.  </a:t>
            </a:r>
          </a:p>
          <a:p>
            <a:r>
              <a:rPr lang="es-ES" b="1" dirty="0">
                <a:solidFill>
                  <a:schemeClr val="bg1"/>
                </a:solidFill>
                <a:latin typeface="Maiandra GD" panose="020E0502030308020204" pitchFamily="34" charset="0"/>
              </a:rPr>
              <a:t>Y esta confianza tenemos </a:t>
            </a:r>
            <a:r>
              <a:rPr lang="es-ES" b="1" u="sng" dirty="0">
                <a:solidFill>
                  <a:schemeClr val="bg1"/>
                </a:solidFill>
                <a:highlight>
                  <a:srgbClr val="008080"/>
                </a:highlight>
                <a:latin typeface="Maiandra GD" panose="020E0502030308020204" pitchFamily="34" charset="0"/>
              </a:rPr>
              <a:t>hacia Dios por medio de Cristo:</a:t>
            </a:r>
            <a:r>
              <a:rPr lang="es-ES" b="1" dirty="0">
                <a:solidFill>
                  <a:schemeClr val="bg1"/>
                </a:solidFill>
                <a:latin typeface="Maiandra GD" panose="020E0502030308020204" pitchFamily="34" charset="0"/>
              </a:rPr>
              <a:t> </a:t>
            </a:r>
          </a:p>
          <a:p>
            <a:pPr algn="ctr"/>
            <a:r>
              <a:rPr lang="es-ES" b="1" u="sng" dirty="0">
                <a:solidFill>
                  <a:schemeClr val="bg1"/>
                </a:solidFill>
                <a:highlight>
                  <a:srgbClr val="FF0000"/>
                </a:highlight>
                <a:latin typeface="Maiandra GD" panose="020E0502030308020204" pitchFamily="34" charset="0"/>
              </a:rPr>
              <a:t>V.5.  </a:t>
            </a:r>
          </a:p>
          <a:p>
            <a:r>
              <a:rPr lang="es-ES" b="1" dirty="0">
                <a:solidFill>
                  <a:schemeClr val="bg1"/>
                </a:solidFill>
                <a:latin typeface="Maiandra GD" panose="020E0502030308020204" pitchFamily="34" charset="0"/>
              </a:rPr>
              <a:t>no que seamos suficientes en nosotros mismos para pensar que cosa alguna procede de nosotros, </a:t>
            </a:r>
            <a:r>
              <a:rPr lang="es-ES" b="1" u="sng" dirty="0">
                <a:solidFill>
                  <a:schemeClr val="bg1"/>
                </a:solidFill>
                <a:highlight>
                  <a:srgbClr val="800080"/>
                </a:highlight>
                <a:latin typeface="Maiandra GD" panose="020E0502030308020204" pitchFamily="34" charset="0"/>
              </a:rPr>
              <a:t>sino que nuestra suficiencia es de Dios,</a:t>
            </a:r>
            <a:r>
              <a:rPr lang="es-ES" b="1" dirty="0">
                <a:solidFill>
                  <a:schemeClr val="bg1"/>
                </a:solidFill>
                <a:latin typeface="Maiandra GD" panose="020E0502030308020204" pitchFamily="34" charset="0"/>
              </a:rPr>
              <a:t> </a:t>
            </a:r>
            <a:endParaRPr lang="es-NI"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92425090-C16C-BBF7-B10C-0C3E0ABF0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1296"/>
            <a:ext cx="3707296" cy="5436703"/>
          </a:xfrm>
          <a:prstGeom prst="rect">
            <a:avLst/>
          </a:prstGeom>
        </p:spPr>
      </p:pic>
    </p:spTree>
    <p:extLst>
      <p:ext uri="{BB962C8B-B14F-4D97-AF65-F5344CB8AC3E}">
        <p14:creationId xmlns:p14="http://schemas.microsoft.com/office/powerpoint/2010/main" val="11351692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12278-E5F7-4CB1-EA2B-5DAA61ACB616}"/>
              </a:ext>
            </a:extLst>
          </p:cNvPr>
          <p:cNvPicPr>
            <a:picLocks noChangeAspect="1"/>
          </p:cNvPicPr>
          <p:nvPr/>
        </p:nvPicPr>
        <p:blipFill>
          <a:blip r:embed="rId2"/>
          <a:stretch>
            <a:fillRect/>
          </a:stretch>
        </p:blipFill>
        <p:spPr>
          <a:xfrm>
            <a:off x="0" y="0"/>
            <a:ext cx="9144000" cy="6858000"/>
          </a:xfrm>
          <a:prstGeom prst="rect">
            <a:avLst/>
          </a:prstGeom>
        </p:spPr>
      </p:pic>
      <p:pic>
        <p:nvPicPr>
          <p:cNvPr id="7" name="Imagen 6">
            <a:extLst>
              <a:ext uri="{FF2B5EF4-FFF2-40B4-BE49-F238E27FC236}">
                <a16:creationId xmlns:a16="http://schemas.microsoft.com/office/drawing/2014/main" id="{F5BBA54E-940B-B5D9-7E5F-050994C03641}"/>
              </a:ext>
            </a:extLst>
          </p:cNvPr>
          <p:cNvPicPr>
            <a:picLocks noChangeAspect="1"/>
          </p:cNvPicPr>
          <p:nvPr/>
        </p:nvPicPr>
        <p:blipFill>
          <a:blip r:embed="rId3"/>
          <a:stretch>
            <a:fillRect/>
          </a:stretch>
        </p:blipFill>
        <p:spPr>
          <a:xfrm>
            <a:off x="0" y="-39757"/>
            <a:ext cx="9144000" cy="1461053"/>
          </a:xfrm>
          <a:prstGeom prst="rect">
            <a:avLst/>
          </a:prstGeom>
        </p:spPr>
      </p:pic>
      <p:sp>
        <p:nvSpPr>
          <p:cNvPr id="4" name="Título 3">
            <a:extLst>
              <a:ext uri="{FF2B5EF4-FFF2-40B4-BE49-F238E27FC236}">
                <a16:creationId xmlns:a16="http://schemas.microsoft.com/office/drawing/2014/main" id="{7D09A5AC-E802-D155-4631-90F356283B74}"/>
              </a:ext>
            </a:extLst>
          </p:cNvPr>
          <p:cNvSpPr>
            <a:spLocks noGrp="1"/>
          </p:cNvSpPr>
          <p:nvPr>
            <p:ph type="title"/>
          </p:nvPr>
        </p:nvSpPr>
        <p:spPr>
          <a:xfrm>
            <a:off x="0" y="0"/>
            <a:ext cx="9144000" cy="1421296"/>
          </a:xfrm>
        </p:spPr>
        <p:txBody>
          <a:bodyPr>
            <a:normAutofit fontScale="90000"/>
          </a:bodyPr>
          <a:lstStyle/>
          <a:p>
            <a:pPr algn="ctr"/>
            <a:br>
              <a:rPr lang="es-ES" b="1" u="sng" dirty="0">
                <a:solidFill>
                  <a:schemeClr val="bg1"/>
                </a:solidFill>
                <a:latin typeface="Maiandra GD" panose="020E0502030308020204" pitchFamily="34" charset="0"/>
              </a:rPr>
            </a:br>
            <a:r>
              <a:rPr lang="es-ES" sz="3600" b="1" u="sng" dirty="0">
                <a:solidFill>
                  <a:schemeClr val="bg1"/>
                </a:solidFill>
                <a:latin typeface="Maiandra GD" panose="020E0502030308020204" pitchFamily="34" charset="0"/>
              </a:rPr>
              <a:t>ÉL BUEN SOLDADO DE JESUCRISTO: ES AQUEL QUE SE FORTALECE EN LA GRACIA QUE ES EN CRISTO JESÚS. II TIMOTEO.2:1.</a:t>
            </a:r>
            <a:br>
              <a:rPr lang="es-ES" sz="3600" b="1" u="sng" dirty="0">
                <a:latin typeface="Maiandra GD" panose="020E0502030308020204" pitchFamily="34" charset="0"/>
              </a:rPr>
            </a:br>
            <a:endParaRPr lang="es-NI" sz="36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7787E177-2C06-B0EB-634D-677696DA6E17}"/>
              </a:ext>
            </a:extLst>
          </p:cNvPr>
          <p:cNvSpPr>
            <a:spLocks noGrp="1"/>
          </p:cNvSpPr>
          <p:nvPr>
            <p:ph idx="1"/>
          </p:nvPr>
        </p:nvSpPr>
        <p:spPr>
          <a:xfrm>
            <a:off x="3707296" y="1421296"/>
            <a:ext cx="5436704" cy="5436703"/>
          </a:xfrm>
        </p:spPr>
        <p:txBody>
          <a:bodyPr>
            <a:normAutofit/>
          </a:bodyPr>
          <a:lstStyle/>
          <a:p>
            <a:pPr algn="ctr"/>
            <a:r>
              <a:rPr lang="es-ES" b="1" u="sng" dirty="0">
                <a:solidFill>
                  <a:schemeClr val="bg1"/>
                </a:solidFill>
                <a:highlight>
                  <a:srgbClr val="FF0000"/>
                </a:highlight>
                <a:latin typeface="Maiandra GD" panose="020E0502030308020204" pitchFamily="34" charset="0"/>
              </a:rPr>
              <a:t>V.6.</a:t>
            </a:r>
          </a:p>
          <a:p>
            <a:r>
              <a:rPr lang="es-ES" b="1" u="sng" dirty="0">
                <a:solidFill>
                  <a:schemeClr val="bg1"/>
                </a:solidFill>
                <a:highlight>
                  <a:srgbClr val="800000"/>
                </a:highlight>
                <a:latin typeface="Maiandra GD" panose="020E0502030308020204" pitchFamily="34" charset="0"/>
              </a:rPr>
              <a:t>el cual también nos hizo suficientes como ministros de un nuevo pacto,</a:t>
            </a:r>
            <a:r>
              <a:rPr lang="es-ES" b="1" dirty="0">
                <a:solidFill>
                  <a:schemeClr val="bg1"/>
                </a:solidFill>
                <a:latin typeface="Maiandra GD" panose="020E0502030308020204" pitchFamily="34" charset="0"/>
              </a:rPr>
              <a:t> no de la letra, sino del Espíritu; porque la letra mata, pero el Espíritu da vida.</a:t>
            </a:r>
          </a:p>
          <a:p>
            <a:r>
              <a:rPr lang="es-ES" b="1" dirty="0">
                <a:solidFill>
                  <a:schemeClr val="bg1"/>
                </a:solidFill>
                <a:latin typeface="Maiandra GD" panose="020E0502030308020204" pitchFamily="34" charset="0"/>
              </a:rPr>
              <a:t>La gracia- Es la fuente de la fuerza verdadera. Este don no merecido. (La gracia de Dios). </a:t>
            </a:r>
          </a:p>
          <a:p>
            <a:r>
              <a:rPr lang="es-ES" b="1" dirty="0">
                <a:solidFill>
                  <a:schemeClr val="bg1"/>
                </a:solidFill>
                <a:latin typeface="Maiandra GD" panose="020E0502030308020204" pitchFamily="34" charset="0"/>
              </a:rPr>
              <a:t>Vienen a consecuencia de la fe y la obediencia del cristiano.</a:t>
            </a:r>
          </a:p>
          <a:p>
            <a:pPr algn="ctr"/>
            <a:r>
              <a:rPr lang="es-ES" b="1" u="sng" dirty="0">
                <a:solidFill>
                  <a:schemeClr val="bg1"/>
                </a:solidFill>
                <a:highlight>
                  <a:srgbClr val="FF0000"/>
                </a:highlight>
                <a:latin typeface="Maiandra GD" panose="020E0502030308020204" pitchFamily="34" charset="0"/>
              </a:rPr>
              <a:t>En II Corintios.8:7. </a:t>
            </a:r>
            <a:endParaRPr lang="es-NI" b="1" u="sng" dirty="0">
              <a:solidFill>
                <a:schemeClr val="bg1"/>
              </a:solidFill>
              <a:highlight>
                <a:srgbClr val="FF0000"/>
              </a:highlight>
              <a:latin typeface="Maiandra GD" panose="020E0502030308020204" pitchFamily="34" charset="0"/>
            </a:endParaRPr>
          </a:p>
        </p:txBody>
      </p:sp>
      <p:pic>
        <p:nvPicPr>
          <p:cNvPr id="3" name="Imagen 2">
            <a:extLst>
              <a:ext uri="{FF2B5EF4-FFF2-40B4-BE49-F238E27FC236}">
                <a16:creationId xmlns:a16="http://schemas.microsoft.com/office/drawing/2014/main" id="{6A054AEA-190E-7E70-67E8-FB4C159C3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1296"/>
            <a:ext cx="3707296" cy="5436703"/>
          </a:xfrm>
          <a:prstGeom prst="rect">
            <a:avLst/>
          </a:prstGeom>
        </p:spPr>
      </p:pic>
    </p:spTree>
    <p:extLst>
      <p:ext uri="{BB962C8B-B14F-4D97-AF65-F5344CB8AC3E}">
        <p14:creationId xmlns:p14="http://schemas.microsoft.com/office/powerpoint/2010/main" val="19345467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242</TotalTime>
  <Words>3569</Words>
  <Application>Microsoft Office PowerPoint</Application>
  <PresentationFormat>Presentación en pantalla (4:3)</PresentationFormat>
  <Paragraphs>230</Paragraphs>
  <Slides>41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41</vt:i4>
      </vt:variant>
    </vt:vector>
  </HeadingPairs>
  <TitlesOfParts>
    <vt:vector size="46" baseType="lpstr">
      <vt:lpstr>Arial</vt:lpstr>
      <vt:lpstr>Calibri</vt:lpstr>
      <vt:lpstr>Calibri Light</vt:lpstr>
      <vt:lpstr>Maiandra GD</vt:lpstr>
      <vt:lpstr>Tema de Office</vt:lpstr>
      <vt:lpstr> EL BUEN SOLDADO DE JESUCRISTO. II TIMOTEO.2:1-6. </vt:lpstr>
      <vt:lpstr> INTRODUCCIÓN: </vt:lpstr>
      <vt:lpstr> ÉL BUEN SOLDADO DE JESUCRISTO: ES AQUEL QUE SE FORTALECE EN LA GRACIA QUE ES EN CRISTO JESÚS. II TIMOTEO.2:1. </vt:lpstr>
      <vt:lpstr> ÉL BUEN SOLDADO DE JESUCRISTO: ES AQUEL QUE SE FORTALECE EN LA GRACIA QUE ES EN CRISTO JESÚS. II TIMOTEO.2:1. </vt:lpstr>
      <vt:lpstr> ÉL BUEN SOLDADO DE JESUCRISTO: ES AQUEL QUE SE FORTALECE EN LA GRACIA QUE ES EN CRISTO JESÚS. II TIMOTEO.2:1. </vt:lpstr>
      <vt:lpstr> ÉL BUEN SOLDADO DE JESUCRISTO: ES AQUEL QUE SE FORTALECE EN LA GRACIA QUE ES EN CRISTO JESÚS. II TIMOTEO.2:1. </vt:lpstr>
      <vt:lpstr> ÉL BUEN SOLDADO DE JESUCRISTO: ES AQUEL QUE SE FORTALECE EN LA GRACIA QUE ES EN CRISTO JESÚS. II TIMOTEO.2:1. </vt:lpstr>
      <vt:lpstr> ÉL BUEN SOLDADO DE JESUCRISTO: ES AQUEL QUE SE FORTALECE EN LA GRACIA QUE ES EN CRISTO JESÚS. II TIMOTEO.2:1. </vt:lpstr>
      <vt:lpstr> ÉL BUEN SOLDADO DE JESUCRISTO: ES AQUEL QUE SE FORTALECE EN LA GRACIA QUE ES EN CRISTO JESÚS. II TIMOTEO.2:1. </vt:lpstr>
      <vt:lpstr> ÉL BUEN SOLDADO DE JESUCRISTO: ES AQUEL QUE SE FORTALECE EN LA GRACIA QUE ES EN CRISTO JESÚS. II TIMOTEO.2:1. </vt:lpstr>
      <vt:lpstr> ÉL BUEN SOLDADO DE JESUCRISTO: ES AQUEL QUE SE FORTALECE EN LA GRACIA QUE ES EN CRISTO JESÚS. II TIMOTEO.2:1. </vt:lpstr>
      <vt:lpstr> ÉL BUEN SOLDADO DE JESUCRISTO: ES AQUEL QUE SE FORTALECE EN LA GRACIA QUE ES EN CRISTO JESÚS. II TIMOTEO.2:1. </vt:lpstr>
      <vt:lpstr>ÉL BUEN SOLDADO DE JESUCRISTO: SUFRE PENALIDADES. II TIMOTEO.2:3.</vt:lpstr>
      <vt:lpstr>ÉL BUEN SOLDADO DE JESUCRISTO: SUFRE PENALIDADES. II TIMOTEO.2:3.</vt:lpstr>
      <vt:lpstr>ÉL BUEN SOLDADO DE JESUCRISTO: SUFRE PENALIDADES. II TIMOTEO.2:3.</vt:lpstr>
      <vt:lpstr>ÉL BUEN SOLDADO DE JESUCRISTO: SUFRE PENALIDADES. II TIMOTEO.2:3.</vt:lpstr>
      <vt:lpstr>ÉL BUEN SOLDADO DE JESUCRISTO: SUFRE PENALIDADES. II TIMOTEO.2:3.</vt:lpstr>
      <vt:lpstr>ÉL BUEN SOLDADO DE JESUCRISTO: SUFRE PENALIDADES. II TIMOTEO.2:3.</vt:lpstr>
      <vt:lpstr>ÉL BUEN SOLDADO DE JESUCRISTO: SUFRE PENALIDADES. II TIMOTEO.2:3.</vt:lpstr>
      <vt:lpstr>ÉL BUEN SOLDADO DE JESUCRISTO: SUFRE PENALIDADES. II TIMOTEO.2:3.</vt:lpstr>
      <vt:lpstr>ÉL BUEN SOLDADO DE JESUCRISTO: SUFRE PENALIDADES. II TIMOTEO.2:3.</vt:lpstr>
      <vt:lpstr>ÉL BUEN SOLDADO DE JESUCRISTO: SUFRE PENALIDADES. II TIMOTEO.2:3.</vt:lpstr>
      <vt:lpstr>ÉL BUEN SOLDADO DE JESUCRISTO: SUFRE PENALIDADES. II TIMOTEO.2:3.</vt:lpstr>
      <vt:lpstr>ÉL BUEN SOLDADO DE JESUCRISTO: ES UN SOLDADO- ATLETA-LABRADOR. II TIMOTEO.2:4-6.</vt:lpstr>
      <vt:lpstr>ÉL BUEN SOLDADO DE JESUCRISTO: ES UN SOLDADO- ATLETA-LABRADOR. II TIMOTEO.2:4-6.</vt:lpstr>
      <vt:lpstr>ÉL BUEN SOLDADO DE JESUCRISTO: ES UN SOLDADO- ATLETA-LABRADOR. II TIMOTEO.2:4-6.</vt:lpstr>
      <vt:lpstr>ÉL BUEN SOLDADO DE JESUCRISTO: ES UN SOLDADO- ATLETA-LABRADOR. II TIMOTEO.2:4-6.</vt:lpstr>
      <vt:lpstr>ÉL BUEN SOLDADO DE JESUCRISTO: ES UN SOLDADO- ATLETA-LABRADOR. II TIMOTEO.2:4-6.</vt:lpstr>
      <vt:lpstr>ÉL BUEN SOLDADO DE JESUCRISTO: ES UN SOLDADO- ATLETA-LABRADOR. II TIMOTEO.2:4-6.</vt:lpstr>
      <vt:lpstr>ÉL BUEN SOLDADO DE JESUCRISTO: ES UN SOLDADO- ATLETA-LABRADOR. II TIMOTEO.2:4-6.</vt:lpstr>
      <vt:lpstr>ÉL BUEN SOLDADO DE JESUCRISTO: ES UN SOLDADO- ATLETA-LABRADOR. II TIMOTEO.2:4-6.</vt:lpstr>
      <vt:lpstr>ÉL BUEN SOLDADO DE JESUCRISTO: ES UN SOLDADO- ATLETA-LABRADOR. II TIMOTEO.2:4-6.</vt:lpstr>
      <vt:lpstr>ÉL BUEN SOLDADO DE JESUCRISTO: ES UN SOLDADO- ATLETA-LABRADOR. II TIMOTEO.2:4-6.</vt:lpstr>
      <vt:lpstr>Presentación de PowerPoint</vt:lpstr>
      <vt:lpstr>Presentación de PowerPoint</vt:lpstr>
      <vt:lpstr>Presentación de PowerPoint</vt:lpstr>
      <vt:lpstr>ÉL BUEN SOLDADO DE JESUCRISTO: ES UN SOLDADO- ATLETA-LABRADOR. II TIMOTEO.2:4-6.</vt:lpstr>
      <vt:lpstr>ÉL BUEN SOLDADO DE JESUCRISTO: ES UN SOLDADO- ATLETA-LABRADOR. II TIMOTEO.2:4-6.</vt:lpstr>
      <vt:lpstr>ÉL BUEN SOLDADO DE JESUCRISTO: ES UN SOLDADO- ATLETA-LABRADOR. II TIMOTEO.2:4-6.</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EL BUEN SOLDADO DE JESUCRISTO II TIMOTEO.2:1-6. </dc:title>
  <dc:creator>MARIO MORENO</dc:creator>
  <cp:lastModifiedBy>MARIO MORENO</cp:lastModifiedBy>
  <cp:revision>11</cp:revision>
  <dcterms:created xsi:type="dcterms:W3CDTF">2023-07-18T22:51:01Z</dcterms:created>
  <dcterms:modified xsi:type="dcterms:W3CDTF">2024-04-14T02:15:20Z</dcterms:modified>
</cp:coreProperties>
</file>