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7" r:id="rId42"/>
    <p:sldId id="295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43" r:id="rId60"/>
    <p:sldId id="314" r:id="rId61"/>
    <p:sldId id="316" r:id="rId62"/>
    <p:sldId id="315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36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41" r:id="rId79"/>
    <p:sldId id="331" r:id="rId80"/>
    <p:sldId id="332" r:id="rId81"/>
    <p:sldId id="333" r:id="rId82"/>
    <p:sldId id="334" r:id="rId83"/>
    <p:sldId id="337" r:id="rId84"/>
    <p:sldId id="338" r:id="rId85"/>
    <p:sldId id="342" r:id="rId86"/>
    <p:sldId id="339" r:id="rId8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AD9B"/>
    <a:srgbClr val="FC9AC4"/>
    <a:srgbClr val="89FFBE"/>
    <a:srgbClr val="02AE9A"/>
    <a:srgbClr val="7CAB05"/>
    <a:srgbClr val="0275AE"/>
    <a:srgbClr val="04A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89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82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3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0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7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872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942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17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8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79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93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E2BBD-2E3B-49CA-8197-98539BC4EAE1}" type="datetimeFigureOut">
              <a:rPr lang="es-ES" smtClean="0"/>
              <a:t>03/06/2023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1D227-EE6F-4CD3-A57F-7A6122DEC5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0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EL CARACTER DE JESUS.</a:t>
            </a:r>
            <a:br>
              <a:rPr lang="es-ES" b="1" u="sng" dirty="0">
                <a:solidFill>
                  <a:schemeClr val="bg1"/>
                </a:solidFill>
              </a:rPr>
            </a:br>
            <a:r>
              <a:rPr lang="es-ES" b="1" u="sng" dirty="0">
                <a:solidFill>
                  <a:schemeClr val="bg1"/>
                </a:solidFill>
              </a:rPr>
              <a:t>EFESIOS.4:11-13.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25563"/>
            <a:ext cx="9144000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</a:rPr>
              <a:t>INTRODUCCION: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Y El dio a algunos el ser apóstoles,</a:t>
            </a:r>
            <a:r>
              <a:rPr lang="es-ES" b="1" dirty="0">
                <a:solidFill>
                  <a:schemeClr val="bg1"/>
                </a:solidFill>
              </a:rPr>
              <a:t> a otros profetas, a otros evangelistas, a otros pastores y maestros,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</a:rPr>
              <a:t>a fin de capacitar a los santos para la obra del ministerio, </a:t>
            </a:r>
            <a:r>
              <a:rPr lang="es-ES" b="1" u="sng" dirty="0">
                <a:highlight>
                  <a:srgbClr val="00FFFF"/>
                </a:highlight>
              </a:rPr>
              <a:t>para la edificación del cuerpo de Cristo;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hasta que todos lleguemos a la unidad de la fe y del conocimiento pleno del Hijo de Dios, a la condición de un hombre maduro,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a la medida de la estatura de la plenitud de Cristo;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dio varios dones para que los santos pudiéramos llegar al pleno conocimiento de Jesús y seamos hombres maduros a la estatura de Cristo.</a:t>
            </a:r>
          </a:p>
        </p:txBody>
      </p:sp>
    </p:spTree>
    <p:extLst>
      <p:ext uri="{BB962C8B-B14F-4D97-AF65-F5344CB8AC3E}">
        <p14:creationId xmlns:p14="http://schemas.microsoft.com/office/powerpoint/2010/main" val="128034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No lo hace, sufre el agravio.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Corintios.6:7.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que, en efecto, es ya un fallo entre vosotros el hecho de que tengáis litigios entre vosotros. </a:t>
            </a:r>
            <a:r>
              <a:rPr lang="es-ES" b="1" u="sng" dirty="0">
                <a:highlight>
                  <a:srgbClr val="00FF00"/>
                </a:highlight>
              </a:rPr>
              <a:t>¿Por qué no sufrís mejor la injusticia? ¿Por qué no ser mejor defraudados?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debemos de ser mansos para enseñar.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Timoteo.2:24-25.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siervo del Señor no debe ser rencilloso, </a:t>
            </a:r>
            <a:r>
              <a:rPr lang="es-ES" b="1" u="sng" dirty="0">
                <a:highlight>
                  <a:srgbClr val="00FFFF"/>
                </a:highlight>
              </a:rPr>
              <a:t>sino amable para con todos,</a:t>
            </a:r>
            <a:r>
              <a:rPr lang="es-ES" b="1" dirty="0">
                <a:solidFill>
                  <a:schemeClr val="bg1"/>
                </a:solidFill>
              </a:rPr>
              <a:t> apto para enseñar, sufrido,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5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corrigiendo tiernamente a los que se oponen,</a:t>
            </a:r>
            <a:r>
              <a:rPr lang="es-ES" b="1" dirty="0">
                <a:solidFill>
                  <a:schemeClr val="bg1"/>
                </a:solidFill>
              </a:rPr>
              <a:t> por si acaso Dios les da el arrepentimiento que conduce al pleno conocimiento de la verdad, </a:t>
            </a:r>
          </a:p>
          <a:p>
            <a:r>
              <a:rPr lang="es-ES" b="1" dirty="0">
                <a:solidFill>
                  <a:schemeClr val="bg1"/>
                </a:solidFill>
              </a:rPr>
              <a:t>Y presentar defensa del evangelio con mansedumbre.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Pedro.3:15.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santificad a Cristo como Señor en vuestros corazones, estando siempre preparados para presentar defensa ante todo el que os demande razón de la esperanza que hay en vosotros,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pero hacedlo con mansedumbre y reverencia;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86" y="0"/>
            <a:ext cx="4234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Jesús nunca tomo venganza.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cuando no lo quisieron recibir en la aldea de samaria.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Lucas.9:51-56.</a:t>
            </a:r>
          </a:p>
          <a:p>
            <a:r>
              <a:rPr lang="es-ES" b="1" dirty="0">
                <a:solidFill>
                  <a:schemeClr val="bg1"/>
                </a:solidFill>
              </a:rPr>
              <a:t>Y sucedió que cuando se cumplían los días de su ascensión,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El, con determinación, afirmó su rostro para ir a Jerusalén.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envió mensajeros delante de El;</a:t>
            </a:r>
            <a:r>
              <a:rPr lang="es-ES" b="1" dirty="0">
                <a:solidFill>
                  <a:schemeClr val="bg1"/>
                </a:solidFill>
              </a:rPr>
              <a:t> y ellos fueron y entraron en una aldea de los samaritanos para hacerle preparativos.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V.53.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571E50E-1508-1678-32A9-CAC562315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0"/>
            <a:ext cx="417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4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Pero no le recibieron,</a:t>
            </a:r>
            <a:r>
              <a:rPr lang="es-ES" b="1" dirty="0">
                <a:solidFill>
                  <a:schemeClr val="bg1"/>
                </a:solidFill>
              </a:rPr>
              <a:t> porque sabían que había determinado ir a Jerusalén.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V.54.</a:t>
            </a:r>
          </a:p>
          <a:p>
            <a:r>
              <a:rPr lang="es-ES" b="1" dirty="0">
                <a:solidFill>
                  <a:schemeClr val="bg1"/>
                </a:solidFill>
              </a:rPr>
              <a:t>Al ver esto, sus discípulos Jacobo y Juan, dijeron: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¿quieres que mandemos que descienda fuego del cielo y los consuma?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Pero El, volviéndose, los reprendió,</a:t>
            </a:r>
            <a:r>
              <a:rPr lang="es-ES" b="1" dirty="0">
                <a:solidFill>
                  <a:schemeClr val="bg1"/>
                </a:solidFill>
              </a:rPr>
              <a:t> y dijo: Vosotros no sabéis de qué espíritu sois,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V.56.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Hijo del Hombre no ha venido para destruir las almas de los hombres,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sino para salvarlas. Y se fueron a otra aldea.</a:t>
            </a:r>
            <a:r>
              <a:rPr lang="es-ES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9141970" cy="123825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JESUS ERA UNA PERSONA HUMILDE</a:t>
            </a:r>
            <a:r>
              <a:rPr lang="es-ES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38250"/>
            <a:ext cx="5318975" cy="561974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Otras de las cualidades y carácter que Jesús tenia es que El era humilde.</a:t>
            </a:r>
          </a:p>
          <a:p>
            <a:r>
              <a:rPr lang="es-ES" b="1" dirty="0">
                <a:solidFill>
                  <a:schemeClr val="bg1"/>
                </a:solidFill>
              </a:rPr>
              <a:t>La humildad fue una las característica muy visible en la vida de nuestros Señor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Se asociaba con los humildes, con los pobres, con los menospreciados de la sociedad.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Juan.4:7.</a:t>
            </a:r>
          </a:p>
          <a:p>
            <a:r>
              <a:rPr lang="es-ES" b="1" dirty="0">
                <a:solidFill>
                  <a:schemeClr val="bg1"/>
                </a:solidFill>
              </a:rPr>
              <a:t>Una mujer de Samaria vino* a sacar agua,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y Jesús le dijo*: Dame de beber.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74" y="1238251"/>
            <a:ext cx="3822997" cy="56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Podemos darnos cuenta que a Jesús no le importaba la condición social, moral o física de las personas, El se acercaba a ellos con amor.</a:t>
            </a:r>
          </a:p>
          <a:p>
            <a:r>
              <a:rPr lang="es-ES" b="1" dirty="0">
                <a:solidFill>
                  <a:schemeClr val="bg1"/>
                </a:solidFill>
              </a:rPr>
              <a:t>Esta mujer samarita posiblemente era menospreciada y por eso iba a sacar agua a esa hora que no era muy común.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Juan.4:6.</a:t>
            </a:r>
          </a:p>
          <a:p>
            <a:r>
              <a:rPr lang="es-ES" b="1" dirty="0">
                <a:solidFill>
                  <a:schemeClr val="bg1"/>
                </a:solidFill>
              </a:rPr>
              <a:t>y allí estaba el pozo de Jacob. Entonces Jesús, cansado del camino, se sentó junto al pozo. </a:t>
            </a:r>
            <a:r>
              <a:rPr lang="es-ES" b="1" u="sng" dirty="0">
                <a:highlight>
                  <a:srgbClr val="FFFF00"/>
                </a:highlight>
              </a:rPr>
              <a:t>Era como la hora sexta.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sabia la diferencias que había de raza entre judíos y samaritanos.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03" y="0"/>
            <a:ext cx="4144969" cy="4914900"/>
          </a:xfrm>
          <a:prstGeom prst="rect">
            <a:avLst/>
          </a:prstGeom>
        </p:spPr>
      </p:pic>
      <p:sp>
        <p:nvSpPr>
          <p:cNvPr id="7" name="Arco de bloque 6">
            <a:extLst>
              <a:ext uri="{FF2B5EF4-FFF2-40B4-BE49-F238E27FC236}">
                <a16:creationId xmlns:a16="http://schemas.microsoft.com/office/drawing/2014/main" id="{94C2B1E9-59AD-4120-9D82-BD5020598ECC}"/>
              </a:ext>
            </a:extLst>
          </p:cNvPr>
          <p:cNvSpPr/>
          <p:nvPr/>
        </p:nvSpPr>
        <p:spPr>
          <a:xfrm rot="1219073">
            <a:off x="4015263" y="5348397"/>
            <a:ext cx="1785617" cy="70485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44AFA7-6CCD-3B19-11A1-4A9ACA164388}"/>
              </a:ext>
            </a:extLst>
          </p:cNvPr>
          <p:cNvSpPr txBox="1"/>
          <p:nvPr/>
        </p:nvSpPr>
        <p:spPr>
          <a:xfrm>
            <a:off x="5867702" y="5657671"/>
            <a:ext cx="3274270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s-NI" sz="3600" b="1" u="sng" dirty="0">
                <a:solidFill>
                  <a:schemeClr val="bg1"/>
                </a:solidFill>
              </a:rPr>
              <a:t>Las 12 del medio día.</a:t>
            </a:r>
          </a:p>
        </p:txBody>
      </p:sp>
    </p:spTree>
    <p:extLst>
      <p:ext uri="{BB962C8B-B14F-4D97-AF65-F5344CB8AC3E}">
        <p14:creationId xmlns:p14="http://schemas.microsoft.com/office/powerpoint/2010/main" val="206854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Juan.4:9.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la mujer samaritana le dijo*: ¿Cómo es que tú, siendo judío, me pides de beber a mí, que soy samaritana? </a:t>
            </a:r>
            <a:r>
              <a:rPr lang="es-ES" b="1" u="sng" dirty="0">
                <a:highlight>
                  <a:srgbClr val="00FF00"/>
                </a:highlight>
              </a:rPr>
              <a:t>(Porque los judíos no tienen tratos con los samaritanos.)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Jesús voto todas esas barreras que habían entre El y la mujer samarita por su carácter la humildad.</a:t>
            </a:r>
          </a:p>
          <a:p>
            <a:r>
              <a:rPr lang="es-ES" b="1" dirty="0">
                <a:solidFill>
                  <a:schemeClr val="bg1"/>
                </a:solidFill>
              </a:rPr>
              <a:t>Se acerco a un leproso.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Mateo.8:2-3.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he aquí, se le acercó un leproso y se postró ante El,</a:t>
            </a:r>
            <a:r>
              <a:rPr lang="es-ES" b="1" dirty="0">
                <a:solidFill>
                  <a:schemeClr val="bg1"/>
                </a:solidFill>
              </a:rPr>
              <a:t> diciendo: Señor, si quieres, puedes limpiarme.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9A01E6-1451-1F8C-C62A-A10D5638F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0"/>
            <a:ext cx="413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extendiendo Jesús la mano, lo tocó,</a:t>
            </a:r>
            <a:r>
              <a:rPr lang="es-ES" b="1" dirty="0">
                <a:solidFill>
                  <a:schemeClr val="bg1"/>
                </a:solidFill>
              </a:rPr>
              <a:t> diciendo: Quiero; sé limpio. Y al instante quedó limpio de su lepra.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¿Quién se hubiera atrevido a tocar a un leproso en ese tiempo?</a:t>
            </a:r>
          </a:p>
          <a:p>
            <a:r>
              <a:rPr lang="es-ES" b="1" dirty="0">
                <a:solidFill>
                  <a:schemeClr val="bg1"/>
                </a:solidFill>
              </a:rPr>
              <a:t>Nadie, absolutamente nadie, Jesús lo hizo.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dejo que dos ciegos se le acercaran.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Mateo.9:27-28.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Al irse Jesús de allí, dos ciegos le siguieron,</a:t>
            </a:r>
            <a:r>
              <a:rPr lang="es-ES" b="1" dirty="0">
                <a:solidFill>
                  <a:schemeClr val="bg1"/>
                </a:solidFill>
              </a:rPr>
              <a:t> gritando y diciendo: ¡Hijo de David, ten misericordia de nosotros! 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V.28.</a:t>
            </a:r>
          </a:p>
          <a:p>
            <a:r>
              <a:rPr lang="es-ES" b="1" dirty="0">
                <a:solidFill>
                  <a:schemeClr val="bg1"/>
                </a:solidFill>
              </a:rPr>
              <a:t>Y después de haber entrado en la casa, se acercaron a El los ciegos,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Jesús les dijo*: ¿Creéis que puedo hacer esto?</a:t>
            </a:r>
            <a:r>
              <a:rPr lang="es-ES" b="1" dirty="0">
                <a:solidFill>
                  <a:schemeClr val="bg1"/>
                </a:solidFill>
              </a:rPr>
              <a:t> Ellos le respondieron*: Sí, Señor. </a:t>
            </a:r>
          </a:p>
          <a:p>
            <a:r>
              <a:rPr lang="es-ES" b="1" dirty="0">
                <a:solidFill>
                  <a:schemeClr val="bg1"/>
                </a:solidFill>
              </a:rPr>
              <a:t>Personas con todo tipo de problemas llegaron a El y El nos los desecho.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Mateo.15:30.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vinieron a El grandes multitudes trayendo consigo cojos,</a:t>
            </a:r>
            <a:r>
              <a:rPr lang="es-ES" b="1" dirty="0">
                <a:solidFill>
                  <a:schemeClr val="bg1"/>
                </a:solidFill>
              </a:rPr>
              <a:t> lisiados, ciegos, mudos y muchos otros enfermos y los pusieron a sus pies y El los sanó;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2" y="0"/>
            <a:ext cx="389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¿Se acercaría Usted o tendría de amigos a este tipo de personas?</a:t>
            </a:r>
          </a:p>
          <a:p>
            <a:r>
              <a:rPr lang="es-ES" b="1" dirty="0">
                <a:solidFill>
                  <a:schemeClr val="bg1"/>
                </a:solidFill>
              </a:rPr>
              <a:t>Dejo que los niños llegaran a 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Mateo.19:13-14.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le trajeron algunos niños para que pusiera las manos sobre ellos y orara;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 y los discípulos los reprendieron.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Pero Jesús dijo: Dejad a los niños,</a:t>
            </a:r>
            <a:r>
              <a:rPr lang="es-ES" b="1" dirty="0">
                <a:solidFill>
                  <a:schemeClr val="bg1"/>
                </a:solidFill>
              </a:rPr>
              <a:t> y no les impidáis que vengan a mí, porque de los que son como éstos es el reino de los cielos.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Dejo que una mujer pecadora lo tocara.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Lucas.7:37-38.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32583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3258355"/>
            <a:ext cx="4067696" cy="35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Necesitamos tener una medida, y es la medida del varón perfecto.</a:t>
            </a:r>
          </a:p>
          <a:p>
            <a:r>
              <a:rPr lang="es-ES" b="1" dirty="0">
                <a:solidFill>
                  <a:schemeClr val="bg1"/>
                </a:solidFill>
              </a:rPr>
              <a:t>Esa es la estatura que nosotros debemos anhelar, alcanzar.</a:t>
            </a:r>
          </a:p>
          <a:p>
            <a:r>
              <a:rPr lang="es-ES" b="1" dirty="0">
                <a:solidFill>
                  <a:schemeClr val="bg1"/>
                </a:solidFill>
              </a:rPr>
              <a:t>La medida para nuestro carácter no son los padres, no son los otros cristianos, sino nuestro Señor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comenzaremos estudiando, reflexionando sobre los rasgos del carácter de nuestro Señor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podamos comparar nuestra vida y comenzar a hacer los cambios que sean necesarios en nuestra vida.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Y he aquí, había en la ciudad una mujer que era pecadora,</a:t>
            </a:r>
            <a:r>
              <a:rPr lang="es-ES" b="1" dirty="0">
                <a:solidFill>
                  <a:schemeClr val="bg1"/>
                </a:solidFill>
              </a:rPr>
              <a:t> y cuando se enteró de que Jesús estaba sentado a la mesa en casa del fariseo, trajo un frasco de alabastro con perfume;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V.38.</a:t>
            </a:r>
          </a:p>
          <a:p>
            <a:r>
              <a:rPr lang="es-ES" b="1" dirty="0">
                <a:solidFill>
                  <a:schemeClr val="bg1"/>
                </a:solidFill>
              </a:rPr>
              <a:t>y poniéndose detrás de El a sus pies, llorando,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comenzó a regar sus pies con lágrimas y los secaba con los cabellos de su cabeza,</a:t>
            </a:r>
            <a:r>
              <a:rPr lang="es-ES" b="1" dirty="0">
                <a:solidFill>
                  <a:schemeClr val="bg1"/>
                </a:solidFill>
              </a:rPr>
              <a:t> besaba sus pies y los ungía con el perfume. </a:t>
            </a:r>
          </a:p>
          <a:p>
            <a:r>
              <a:rPr lang="es-ES" b="1" dirty="0">
                <a:solidFill>
                  <a:schemeClr val="bg1"/>
                </a:solidFill>
              </a:rPr>
              <a:t>Ningún otro fariseo hubiera deja siquiera entrar a esta mujer a su casa.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Converso con una mujer adultera.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Juan.8:10-11.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Enderezándose Jesús, le dijo: Mujer,</a:t>
            </a:r>
            <a:r>
              <a:rPr lang="es-ES" b="1" dirty="0">
                <a:solidFill>
                  <a:schemeClr val="bg1"/>
                </a:solidFill>
              </a:rPr>
              <a:t> ¿dónde están ellos? ¿Ninguno te ha condenado?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V.11.</a:t>
            </a:r>
          </a:p>
          <a:p>
            <a:r>
              <a:rPr lang="es-ES" b="1" dirty="0">
                <a:solidFill>
                  <a:schemeClr val="bg1"/>
                </a:solidFill>
              </a:rPr>
              <a:t>Y ella respondió: Ninguno, Señor. </a:t>
            </a:r>
            <a:r>
              <a:rPr lang="es-ES" b="1" u="sng" dirty="0">
                <a:highlight>
                  <a:srgbClr val="FFFF00"/>
                </a:highlight>
              </a:rPr>
              <a:t>Entonces Jesús le dijo:</a:t>
            </a:r>
            <a:r>
              <a:rPr lang="es-ES" b="1" dirty="0">
                <a:solidFill>
                  <a:schemeClr val="bg1"/>
                </a:solidFill>
              </a:rPr>
              <a:t> Yo tampoco te condeno. Vete; desde ahora no peques más.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se asocio siempre con los mas humildes y desprotegidos.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debemos de asociarnos con los humildes.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9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Jesús siempre estuvo dispuesto a servir a los demás.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Juan.13:3-5.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Jesús, sabiendo que el Padre había puesto todas las cosas en sus manos, </a:t>
            </a:r>
            <a:r>
              <a:rPr lang="es-ES" b="1" u="sng" dirty="0">
                <a:highlight>
                  <a:srgbClr val="00FF00"/>
                </a:highlight>
              </a:rPr>
              <a:t>y que de Dios había salido y a Dios volvía,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se levantó* de la cena y se quitó*</a:t>
            </a:r>
            <a:r>
              <a:rPr lang="es-ES" b="1" dirty="0">
                <a:solidFill>
                  <a:schemeClr val="bg1"/>
                </a:solidFill>
              </a:rPr>
              <a:t> su manto, y tomando una toalla, se la ciñó.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Luego echó* agua en una vasija,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y comenzó a lavar los pies de los discípulos</a:t>
            </a:r>
            <a:r>
              <a:rPr lang="es-ES" b="1" dirty="0">
                <a:solidFill>
                  <a:schemeClr val="bg1"/>
                </a:solidFill>
              </a:rPr>
              <a:t> y a secárselos con la toalla que tenía ceñida.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76" y="28575"/>
            <a:ext cx="4067696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3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Nunca espero que los perdidos lo buscaran a El, El busco a los perdidos.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Lucas.19:10.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Hijo del Hombre ha venido 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buscar y a salvar lo que se había perdido.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nunca fue una persona exigente o vivir en lujo.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Lucas.9:58.</a:t>
            </a:r>
          </a:p>
          <a:p>
            <a:r>
              <a:rPr lang="es-ES" b="1" dirty="0">
                <a:solidFill>
                  <a:schemeClr val="bg1"/>
                </a:solidFill>
              </a:rPr>
              <a:t>Y Jesús le dijo: Las zorras tienen madrigueras y las aves del cielo nidos,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pero el Hijo del Hombre no tiene dónde recostar la cabeza.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9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Romanos.12:16.</a:t>
            </a:r>
          </a:p>
          <a:p>
            <a:r>
              <a:rPr lang="es-ES" b="1" dirty="0">
                <a:solidFill>
                  <a:schemeClr val="bg1"/>
                </a:solidFill>
              </a:rPr>
              <a:t>Tened el mismo sentir unos con otros; no seáis altivos en vuestro pensar,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sino condescendiendo con los humildes.</a:t>
            </a:r>
            <a:r>
              <a:rPr lang="es-ES" b="1" dirty="0">
                <a:solidFill>
                  <a:schemeClr val="bg1"/>
                </a:solidFill>
              </a:rPr>
              <a:t> No seáis sabios en vuestra propia opinión. </a:t>
            </a:r>
          </a:p>
          <a:p>
            <a:r>
              <a:rPr lang="es-ES" b="1" dirty="0">
                <a:solidFill>
                  <a:schemeClr val="bg1"/>
                </a:solidFill>
              </a:rPr>
              <a:t>La humildad es una de las virtudes, característica que le agrada a Dios que cada persona la tenga.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Salmos.51:17.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Los sacrificios de Dios son el espíritu contrito;</a:t>
            </a:r>
            <a:r>
              <a:rPr lang="es-ES" b="1" dirty="0">
                <a:solidFill>
                  <a:schemeClr val="bg1"/>
                </a:solidFill>
              </a:rPr>
              <a:t> al corazón contrito y humillado, oh Dios, no despreciarás.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5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esta en guerra contra los altivos.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Santiago.4:6.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da mayor gracia. Por eso dice: DIOS RESISTE A LOS SOBERBIOS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PERO DA GRACIA A LOS HUMILDES.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Pedro.5:5-6.</a:t>
            </a:r>
          </a:p>
          <a:p>
            <a:r>
              <a:rPr lang="es-ES" b="1" dirty="0">
                <a:solidFill>
                  <a:schemeClr val="bg1"/>
                </a:solidFill>
              </a:rPr>
              <a:t>Asimismo, vosotros los más jóvenes, estad sujetos a los mayores; y todos, revestíos de humildad en vuestro trato mutuo,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porque DIOS RESISTE A LOS SOBERBIOS, PERO DA GRACIA A LOS HUMILDES.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Humillaos, pues, bajo la poderosa mano de Dios,</a:t>
            </a:r>
            <a:r>
              <a:rPr lang="es-ES" b="1" dirty="0">
                <a:solidFill>
                  <a:schemeClr val="bg1"/>
                </a:solidFill>
              </a:rPr>
              <a:t> para que El os exalte a su debido tiempo,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02" y="0"/>
            <a:ext cx="3905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5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eso los humildes delante de Dios son bienaventurados.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Mateo.5:5.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Bienaventurados los humildes,</a:t>
            </a:r>
            <a:r>
              <a:rPr lang="es-ES" b="1" dirty="0">
                <a:solidFill>
                  <a:schemeClr val="bg1"/>
                </a:solidFill>
              </a:rPr>
              <a:t> pues ellos heredarán la tierra.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la mujer cananea que fue muy humilde.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Mateo.15:22-27.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Y he aquí, una mujer cananea que había salido de aquella comarca, comenzó a gritar,</a:t>
            </a:r>
            <a:r>
              <a:rPr lang="es-ES" b="1" dirty="0">
                <a:solidFill>
                  <a:schemeClr val="bg1"/>
                </a:solidFill>
              </a:rPr>
              <a:t> diciendo: Señor, Hijo de David, ten misericordia de mí; mi hija está terriblemente endemoniada.</a:t>
            </a:r>
          </a:p>
          <a:p>
            <a:r>
              <a:rPr lang="es-ES" b="1" dirty="0">
                <a:solidFill>
                  <a:schemeClr val="bg1"/>
                </a:solidFill>
              </a:rPr>
              <a:t>Esta mujer llega desesperada.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Jesús ni la vuelve a ver ni le responde palabras.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24" y="0"/>
            <a:ext cx="393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V.23.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Pero El no le respondió palabra.</a:t>
            </a:r>
            <a:r>
              <a:rPr lang="es-ES" b="1" dirty="0">
                <a:solidFill>
                  <a:schemeClr val="bg1"/>
                </a:solidFill>
              </a:rPr>
              <a:t> Y acercándose sus discípulos, le rogaban, diciendo: Atiéndela, pues viene gritando tras nosotros.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por fin Jesús le respondió le dio una mala noticia.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V.24.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respondiendo El, dijo: No</a:t>
            </a:r>
            <a:r>
              <a:rPr lang="es-ES" b="1" dirty="0">
                <a:solidFill>
                  <a:schemeClr val="bg1"/>
                </a:solidFill>
              </a:rPr>
              <a:t> he sido enviado sino a las ovejas perdidas de la casa de Israel.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ella en ves de alejarse se acerco mas a Jesús y se postro.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V.25.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6" y="0"/>
            <a:ext cx="396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acercándose ella,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se postró ante El, diciendo: ¡Señor,</a:t>
            </a:r>
            <a:r>
              <a:rPr lang="es-ES" b="1" dirty="0">
                <a:solidFill>
                  <a:schemeClr val="bg1"/>
                </a:solidFill>
              </a:rPr>
              <a:t> socórreme! </a:t>
            </a:r>
          </a:p>
          <a:p>
            <a:r>
              <a:rPr lang="es-ES" b="1" dirty="0">
                <a:solidFill>
                  <a:schemeClr val="bg1"/>
                </a:solidFill>
              </a:rPr>
              <a:t>Y Jesús le da una mala noticia.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V.26.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respondió y dijo: No está bien tomar el pan de los hijos,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echárselo a los perrillos.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ella acepto su condición y su humildad la llevo a aceptar no el pan sino las migajas.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Pero ella dijo: Sí, Señor; pero también los perrillos</a:t>
            </a:r>
            <a:r>
              <a:rPr lang="es-ES" b="1" dirty="0">
                <a:solidFill>
                  <a:schemeClr val="bg1"/>
                </a:solidFill>
              </a:rPr>
              <a:t> comen de las migajas que caen de la mesa de sus amos. </a:t>
            </a:r>
          </a:p>
          <a:p>
            <a:r>
              <a:rPr lang="es-ES" b="1" dirty="0">
                <a:solidFill>
                  <a:schemeClr val="bg1"/>
                </a:solidFill>
              </a:rPr>
              <a:t>Un ejemplo de humildad de esta mujer.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51" y="0"/>
            <a:ext cx="386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6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Jesús en su humildad acepto los mas duro tratos y ofensas de las personas.</a:t>
            </a:r>
          </a:p>
          <a:p>
            <a:r>
              <a:rPr lang="es-ES" b="1" dirty="0">
                <a:solidFill>
                  <a:schemeClr val="bg1"/>
                </a:solidFill>
              </a:rPr>
              <a:t>Le escupieron en el rostro le dieron de puñetazos.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Mateo.26:67-68.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Entonces le escupieron en el rostro</a:t>
            </a:r>
            <a:r>
              <a:rPr lang="es-ES" b="1" dirty="0">
                <a:solidFill>
                  <a:schemeClr val="bg1"/>
                </a:solidFill>
              </a:rPr>
              <a:t> y le dieron de puñetazos; y otros le abofeteaban, </a:t>
            </a:r>
          </a:p>
          <a:p>
            <a:r>
              <a:rPr lang="es-ES" b="1" dirty="0">
                <a:solidFill>
                  <a:schemeClr val="bg1"/>
                </a:solidFill>
              </a:rPr>
              <a:t>Se burlaban de 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V.68.</a:t>
            </a:r>
          </a:p>
          <a:p>
            <a:r>
              <a:rPr lang="es-ES" b="1" dirty="0">
                <a:solidFill>
                  <a:schemeClr val="bg1"/>
                </a:solidFill>
              </a:rPr>
              <a:t>diciendo: Adivina, Cristo,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¿quién es el que te ha golpeado?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Lo desnudaron.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10" y="0"/>
            <a:ext cx="445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7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Primeramente definamos lo que significa carácter viene de la palabra Griega:</a:t>
            </a:r>
          </a:p>
          <a:p>
            <a:r>
              <a:rPr lang="es-ES" b="1" dirty="0">
                <a:solidFill>
                  <a:schemeClr val="bg1"/>
                </a:solidFill>
              </a:rPr>
              <a:t>“</a:t>
            </a:r>
            <a:r>
              <a:rPr lang="es-ES" b="1" dirty="0" err="1">
                <a:solidFill>
                  <a:schemeClr val="bg1"/>
                </a:solidFill>
              </a:rPr>
              <a:t>Xapaktnp</a:t>
            </a:r>
            <a:r>
              <a:rPr lang="es-ES" b="1" dirty="0">
                <a:solidFill>
                  <a:schemeClr val="bg1"/>
                </a:solidFill>
              </a:rPr>
              <a:t>” (</a:t>
            </a:r>
            <a:r>
              <a:rPr lang="es-ES" b="1" dirty="0" err="1">
                <a:solidFill>
                  <a:schemeClr val="bg1"/>
                </a:solidFill>
              </a:rPr>
              <a:t>Kharakte</a:t>
            </a:r>
            <a:r>
              <a:rPr lang="es-ES" b="1" dirty="0">
                <a:solidFill>
                  <a:schemeClr val="bg1"/>
                </a:solidFill>
              </a:rPr>
              <a:t>= el que graba) a través del </a:t>
            </a:r>
            <a:r>
              <a:rPr lang="es-ES" b="1" dirty="0" err="1">
                <a:solidFill>
                  <a:schemeClr val="bg1"/>
                </a:solidFill>
              </a:rPr>
              <a:t>latin</a:t>
            </a:r>
            <a:r>
              <a:rPr lang="es-ES" b="1" dirty="0">
                <a:solidFill>
                  <a:schemeClr val="bg1"/>
                </a:solidFill>
              </a:rPr>
              <a:t> carácter. </a:t>
            </a:r>
            <a:r>
              <a:rPr lang="es-ES" b="1" dirty="0" err="1">
                <a:solidFill>
                  <a:schemeClr val="bg1"/>
                </a:solidFill>
              </a:rPr>
              <a:t>Xapaktnp</a:t>
            </a:r>
            <a:r>
              <a:rPr lang="es-ES" b="1" dirty="0">
                <a:solidFill>
                  <a:schemeClr val="bg1"/>
                </a:solidFill>
              </a:rPr>
              <a:t> esta formada de (</a:t>
            </a:r>
            <a:r>
              <a:rPr lang="es-ES" b="1" dirty="0" err="1">
                <a:solidFill>
                  <a:schemeClr val="bg1"/>
                </a:solidFill>
              </a:rPr>
              <a:t>kharassein</a:t>
            </a:r>
            <a:r>
              <a:rPr lang="es-ES" b="1" dirty="0">
                <a:solidFill>
                  <a:schemeClr val="bg1"/>
                </a:solidFill>
              </a:rPr>
              <a:t> = Grabar, marcar con una estaca) y el sufijo- (ter= agente) </a:t>
            </a:r>
            <a:r>
              <a:rPr lang="es-ES" b="1" dirty="0" err="1">
                <a:solidFill>
                  <a:schemeClr val="bg1"/>
                </a:solidFill>
              </a:rPr>
              <a:t>osea</a:t>
            </a:r>
            <a:r>
              <a:rPr lang="es-ES" b="1" dirty="0">
                <a:solidFill>
                  <a:schemeClr val="bg1"/>
                </a:solidFill>
              </a:rPr>
              <a:t>, el que hace marcas.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la marca que se le pone al ganado para diferenciarlo.</a:t>
            </a:r>
          </a:p>
          <a:p>
            <a:r>
              <a:rPr lang="es-ES" b="1" dirty="0">
                <a:solidFill>
                  <a:schemeClr val="bg1"/>
                </a:solidFill>
              </a:rPr>
              <a:t>El carácter entonces son las características propias de cada persona que nos hacen diferentes a los demás.</a:t>
            </a:r>
          </a:p>
          <a:p>
            <a:r>
              <a:rPr lang="es-ES" b="1" dirty="0">
                <a:solidFill>
                  <a:schemeClr val="bg1"/>
                </a:solidFill>
              </a:rPr>
              <a:t>Es decir nuestra personalidad, es su manera de actuar y de pensar.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6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Mateo.27:28-30.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desnudándole,</a:t>
            </a:r>
            <a:r>
              <a:rPr lang="es-ES" b="1" dirty="0">
                <a:solidFill>
                  <a:schemeClr val="bg1"/>
                </a:solidFill>
              </a:rPr>
              <a:t> le pusieron encima un manto escarlata.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Y tejiendo una corona de espinas, se la pusieron sobre su cabeza, y una caña en su mano derecha;</a:t>
            </a:r>
            <a:r>
              <a:rPr lang="es-ES" b="1" dirty="0">
                <a:solidFill>
                  <a:schemeClr val="bg1"/>
                </a:solidFill>
              </a:rPr>
              <a:t> y arrodillándose delante de El, le hacían burla, diciendo: ¡Salve, Rey de los judíos!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Y escupiéndole,</a:t>
            </a:r>
            <a:r>
              <a:rPr lang="es-ES" b="1" dirty="0">
                <a:solidFill>
                  <a:schemeClr val="bg1"/>
                </a:solidFill>
              </a:rPr>
              <a:t> tomaban la caña y le golpeaban en la cabeza. </a:t>
            </a:r>
          </a:p>
          <a:p>
            <a:r>
              <a:rPr lang="es-ES" b="1" dirty="0">
                <a:solidFill>
                  <a:schemeClr val="bg1"/>
                </a:solidFill>
              </a:rPr>
              <a:t>Todo esto sufrió Jesús por humildad soporto todo.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Hebreos.12:2.</a:t>
            </a:r>
          </a:p>
          <a:p>
            <a:r>
              <a:rPr lang="es-ES" b="1" dirty="0">
                <a:solidFill>
                  <a:schemeClr val="bg1"/>
                </a:solidFill>
              </a:rPr>
              <a:t>puestos los ojos en Jesús, el autor y consumador de la fe,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quien por el gozo puesto delante de El soportó la cruz,</a:t>
            </a:r>
            <a:r>
              <a:rPr lang="es-ES" b="1" dirty="0">
                <a:solidFill>
                  <a:schemeClr val="bg1"/>
                </a:solidFill>
              </a:rPr>
              <a:t> menospreciando la vergüenza, y se ha sentado a la diestra del trono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El tenia el poder para destruir a todos ellos, se controlo domino su vida.</a:t>
            </a:r>
          </a:p>
          <a:p>
            <a:r>
              <a:rPr lang="es-ES" b="1" dirty="0">
                <a:solidFill>
                  <a:schemeClr val="bg1"/>
                </a:solidFill>
              </a:rPr>
              <a:t>Fue humilde.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tan humildes somos nosotros hermanos?</a:t>
            </a:r>
          </a:p>
          <a:p>
            <a:r>
              <a:rPr lang="es-ES" b="1" dirty="0">
                <a:solidFill>
                  <a:schemeClr val="bg1"/>
                </a:solidFill>
              </a:rPr>
              <a:t>La humildad es muy importante en toda esfera de nuestra vida.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0" y="0"/>
            <a:ext cx="422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9141970" cy="1152525"/>
          </a:xfrm>
          <a:solidFill>
            <a:srgbClr val="02AE9A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JESUS ERA COMPASIVO.</a:t>
            </a:r>
            <a:br>
              <a:rPr lang="es-ES" b="1" u="sng" dirty="0">
                <a:solidFill>
                  <a:schemeClr val="bg1"/>
                </a:solidFill>
              </a:rPr>
            </a:br>
            <a:r>
              <a:rPr lang="es-ES" b="1" u="sng" dirty="0">
                <a:solidFill>
                  <a:schemeClr val="bg1"/>
                </a:solidFill>
              </a:rPr>
              <a:t>MARCOS.6:34.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52525"/>
            <a:ext cx="5370490" cy="570547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Al desembarcar, El vio una gran multitud, </a:t>
            </a:r>
            <a:r>
              <a:rPr lang="es-ES" b="1" u="sng" dirty="0">
                <a:highlight>
                  <a:srgbClr val="FFFF00"/>
                </a:highlight>
              </a:rPr>
              <a:t>y tuvo compasión de ellos,</a:t>
            </a:r>
            <a:r>
              <a:rPr lang="es-ES" b="1" dirty="0">
                <a:solidFill>
                  <a:schemeClr val="bg1"/>
                </a:solidFill>
              </a:rPr>
              <a:t> porque eran como ovejas sin pastor; y comenzó a enseñarles muchas cosas. 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que comprender que la compasión no es igual al sentimiento de tener lastima.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Lastima-</a:t>
            </a:r>
            <a:r>
              <a:rPr lang="es-ES" b="1" dirty="0">
                <a:solidFill>
                  <a:schemeClr val="bg1"/>
                </a:solidFill>
              </a:rPr>
              <a:t> Sentimiento de tristeza producido por el padecimiento de alguien.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Compasión-</a:t>
            </a:r>
            <a:r>
              <a:rPr lang="es-ES" b="1" dirty="0">
                <a:solidFill>
                  <a:schemeClr val="bg1"/>
                </a:solidFill>
              </a:rPr>
              <a:t> Sentimiento de tristeza que produce ver padecer a alguien y que impulsa a aliviar o remendar el dolor o sufrimiento.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0" y="1152524"/>
            <a:ext cx="3771481" cy="57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Mateo.14:14.</a:t>
            </a:r>
          </a:p>
          <a:p>
            <a:r>
              <a:rPr lang="es-ES" b="1" dirty="0">
                <a:solidFill>
                  <a:schemeClr val="bg1"/>
                </a:solidFill>
              </a:rPr>
              <a:t>Y al desembarcar, vio una gran multitud, </a:t>
            </a:r>
            <a:r>
              <a:rPr lang="es-ES" b="1" u="sng" dirty="0">
                <a:highlight>
                  <a:srgbClr val="00FF00"/>
                </a:highlight>
              </a:rPr>
              <a:t>y tuvo compasión de ellos y sanó a sus enfermos.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La compasión lo vio a sentir el dolor de las enfermedades y los sano.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Mateo.15:32.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Jesús, llamando junto a sí a sus discípulos, </a:t>
            </a:r>
            <a:r>
              <a:rPr lang="es-ES" b="1" u="sng" dirty="0">
                <a:highlight>
                  <a:srgbClr val="00FFFF"/>
                </a:highlight>
              </a:rPr>
              <a:t>les dijo: Tengo compasión de la multitud,</a:t>
            </a:r>
            <a:r>
              <a:rPr lang="es-ES" b="1" dirty="0">
                <a:solidFill>
                  <a:schemeClr val="bg1"/>
                </a:solidFill>
              </a:rPr>
              <a:t> porque hace ya tres días que están conmigo y no tienen qué comer; y no quiero despedirlos sin comer, no sea que desfallezcan en el camino.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4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Tuvo compasión por las personas que no habían comido.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Mateo.20:34.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Entonces Jesús, movido a compasión,</a:t>
            </a:r>
            <a:r>
              <a:rPr lang="es-ES" b="1" dirty="0">
                <a:solidFill>
                  <a:schemeClr val="bg1"/>
                </a:solidFill>
              </a:rPr>
              <a:t> tocó los ojos de ellos, y al instante recobraron la vista, y le siguieron.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Marcos.1:41.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Movido a compasión,</a:t>
            </a:r>
            <a:r>
              <a:rPr lang="es-ES" b="1" dirty="0">
                <a:solidFill>
                  <a:schemeClr val="bg1"/>
                </a:solidFill>
              </a:rPr>
              <a:t> extendiendo Jesús la mano, lo tocó, y le dijo*: Quiero; sé limpio.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Hebreos.4:15.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Porque no tenemos un sumo sacerdote que no pueda compadecerse de nuestras flaquezas,</a:t>
            </a:r>
            <a:r>
              <a:rPr lang="es-ES" b="1" dirty="0">
                <a:solidFill>
                  <a:schemeClr val="bg1"/>
                </a:solidFill>
              </a:rPr>
              <a:t> sino uno que ha sido tentado en todo como nosotros , pero sin pecado.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7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3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 Cristo como Sumo Sacerdote, compadeciéndose de nuestras enfermedades.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también debemos tener esa cualidad.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Hebreos.10:34.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Porque tuvisteis compasión de los prisioneros</a:t>
            </a:r>
            <a:r>
              <a:rPr lang="es-ES" b="1" dirty="0">
                <a:solidFill>
                  <a:schemeClr val="bg1"/>
                </a:solidFill>
              </a:rPr>
              <a:t> y aceptasteis con gozo el despojo de vuestros bienes, sabiendo que tenéis para vosotros mismos una mejor y más duradera posesión.</a:t>
            </a:r>
          </a:p>
          <a:p>
            <a:r>
              <a:rPr lang="es-ES" b="1" dirty="0">
                <a:solidFill>
                  <a:schemeClr val="bg1"/>
                </a:solidFill>
              </a:rPr>
              <a:t>La compasión nos a mover a ayudar siempre a los demás.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Santiago.2:14-16.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4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¿De qué sirve, hermanos míos, si alguno dice que tiene fe, pero no tiene obras?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¿Acaso puede esa fe salvarlo?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Si un hermano o una hermana no tienen ropa</a:t>
            </a:r>
            <a:r>
              <a:rPr lang="es-ES" b="1" dirty="0">
                <a:solidFill>
                  <a:schemeClr val="bg1"/>
                </a:solidFill>
              </a:rPr>
              <a:t> y carecen del sustento diario,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y uno de vosotros les dice: Id en paz, calentaos y saciaos,</a:t>
            </a:r>
            <a:r>
              <a:rPr lang="es-ES" b="1" dirty="0">
                <a:solidFill>
                  <a:schemeClr val="bg1"/>
                </a:solidFill>
              </a:rPr>
              <a:t> pero no les dais lo necesario para su cuerpo, ¿de qué sirve? </a:t>
            </a:r>
          </a:p>
          <a:p>
            <a:r>
              <a:rPr lang="es-ES" b="1" dirty="0">
                <a:solidFill>
                  <a:schemeClr val="bg1"/>
                </a:solidFill>
              </a:rPr>
              <a:t>La compasión nos ayudara para poder ayudarle a los hermanos en los que necesitan.</a:t>
            </a:r>
          </a:p>
          <a:p>
            <a:r>
              <a:rPr lang="es-ES" b="1" dirty="0">
                <a:solidFill>
                  <a:schemeClr val="bg1"/>
                </a:solidFill>
              </a:rPr>
              <a:t>Si cerramos nuestro corazón a las necesidades de nuestros hermanos no demostramos compasión como Cristo.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Juan.3:17-18.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Pero el que tiene bienes de este mundo,</a:t>
            </a:r>
            <a:r>
              <a:rPr lang="es-ES" b="1" dirty="0">
                <a:solidFill>
                  <a:schemeClr val="bg1"/>
                </a:solidFill>
              </a:rPr>
              <a:t> y ve a su hermano en necesidad y cierra su corazón contra él, ¿cómo puede morar el amor de Dios en él?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</a:rPr>
              <a:t> Hijos, no amemos de palabra ni de lengua,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sino de hecho y en verdad.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ser compasivos unos con 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Colosenses.3:12.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Entonces, como escogidos de Dios, santos y amados, </a:t>
            </a:r>
            <a:r>
              <a:rPr lang="es-ES" b="1" u="sng" dirty="0">
                <a:highlight>
                  <a:srgbClr val="FFFF00"/>
                </a:highlight>
              </a:rPr>
              <a:t>revestíos de tierna compasión,</a:t>
            </a:r>
            <a:r>
              <a:rPr lang="es-ES" b="1" dirty="0">
                <a:solidFill>
                  <a:schemeClr val="bg1"/>
                </a:solidFill>
              </a:rPr>
              <a:t> bondad, humildad, mansedumbre y paciencia;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24" y="0"/>
            <a:ext cx="393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95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judíos no tenían compasión por las otras personas.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Lucas.10:30-35.</a:t>
            </a:r>
          </a:p>
          <a:p>
            <a:r>
              <a:rPr lang="es-ES" b="1" dirty="0">
                <a:solidFill>
                  <a:schemeClr val="bg1"/>
                </a:solidFill>
              </a:rPr>
              <a:t>Respondiendo Jesús dijo: —Cierto hombre descendía de Jerusalén a Jericó y cayó en manos de ladrones, quienes le despojaron de su ropa, </a:t>
            </a:r>
            <a:r>
              <a:rPr lang="es-ES" b="1" u="sng" dirty="0">
                <a:highlight>
                  <a:srgbClr val="00FF00"/>
                </a:highlight>
              </a:rPr>
              <a:t>le hirieron y se fueron, dejándole medio muerto.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V.31.</a:t>
            </a:r>
          </a:p>
          <a:p>
            <a:r>
              <a:rPr lang="es-ES" b="1" dirty="0">
                <a:solidFill>
                  <a:schemeClr val="bg1"/>
                </a:solidFill>
              </a:rPr>
              <a:t>Por casualidad, descendía cierto sacerdote por aquel camino; </a:t>
            </a:r>
            <a:r>
              <a:rPr lang="es-ES" b="1" u="sng" dirty="0">
                <a:highlight>
                  <a:srgbClr val="00FFFF"/>
                </a:highlight>
              </a:rPr>
              <a:t>y al verle, pasó de largo.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De igual manera, un levita</a:t>
            </a:r>
            <a:r>
              <a:rPr lang="es-ES" b="1" dirty="0">
                <a:solidFill>
                  <a:schemeClr val="bg1"/>
                </a:solidFill>
              </a:rPr>
              <a:t> también llegó al lugar; y al ir y verle, pasó de largo.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Pero cierto samaritano, que iba de viaje,</a:t>
            </a:r>
            <a:r>
              <a:rPr lang="es-ES" b="1" dirty="0">
                <a:solidFill>
                  <a:schemeClr val="bg1"/>
                </a:solidFill>
              </a:rPr>
              <a:t> llegó cerca de él; y al verle, fue movido a misericordia.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Acercándose a él,</a:t>
            </a:r>
            <a:r>
              <a:rPr lang="es-ES" b="1" dirty="0">
                <a:solidFill>
                  <a:schemeClr val="bg1"/>
                </a:solidFill>
              </a:rPr>
              <a:t> vendó sus heridas, echándoles aceite y vino. Y poniéndole sobre su propia cabalgadura, le llevó a un mesón y cuidó de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V.35.</a:t>
            </a:r>
          </a:p>
          <a:p>
            <a:r>
              <a:rPr lang="es-ES" b="1" dirty="0">
                <a:solidFill>
                  <a:schemeClr val="bg1"/>
                </a:solidFill>
              </a:rPr>
              <a:t>Al día siguiente, sacó dos denarios y los dio al mesonero diciéndole: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“Cuídamelo, y todo lo que gastes de más, yo te lo pagaré cuando vuelva.”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20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Veamos entonces en la palabra de Dios cuales son esas características de la personalidad de Jesús para que podamos comprender como era su carácter.</a:t>
            </a:r>
          </a:p>
          <a:p>
            <a:r>
              <a:rPr lang="es-ES" b="1" dirty="0">
                <a:solidFill>
                  <a:schemeClr val="bg1"/>
                </a:solidFill>
              </a:rPr>
              <a:t>Miremos primeramente las dos características mas conocidas del carácter de nuestro Señor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Las cuales el mismo nos dice que tenemos que aprender de 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Mateo.11:29.</a:t>
            </a:r>
          </a:p>
          <a:p>
            <a:r>
              <a:rPr lang="es-ES" b="1" dirty="0">
                <a:solidFill>
                  <a:schemeClr val="bg1"/>
                </a:solidFill>
              </a:rPr>
              <a:t>Tomad mi yugo sobre vosotros y aprended de mí,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que soy manso y humilde de corazón,</a:t>
            </a:r>
            <a:r>
              <a:rPr lang="es-ES" b="1" dirty="0">
                <a:solidFill>
                  <a:schemeClr val="bg1"/>
                </a:solidFill>
              </a:rPr>
              <a:t> y HALLAREIS DESCANSO PARA VUESTRAS ALMAS.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5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14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Ni el sacerdote ni el levita tuvieron compasión de este pobre hombre que fue asaltado que necesitaba su ayuda.</a:t>
            </a:r>
          </a:p>
          <a:p>
            <a:r>
              <a:rPr lang="es-ES" b="1" dirty="0">
                <a:solidFill>
                  <a:schemeClr val="bg1"/>
                </a:solidFill>
              </a:rPr>
              <a:t>Mas bien se fueron mas lejos de este pobre hombre.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tal si este hombre hubiera muerto porque no tuvo la ayuda oportuna?</a:t>
            </a:r>
          </a:p>
          <a:p>
            <a:r>
              <a:rPr lang="es-ES" b="1" dirty="0">
                <a:solidFill>
                  <a:schemeClr val="bg1"/>
                </a:solidFill>
              </a:rPr>
              <a:t>Piense por un momento.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hubiera echo Cristo?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hubiera echo Usted?</a:t>
            </a:r>
          </a:p>
          <a:p>
            <a:r>
              <a:rPr lang="es-ES" b="1" dirty="0">
                <a:solidFill>
                  <a:schemeClr val="bg1"/>
                </a:solidFill>
              </a:rPr>
              <a:t>Cristo se hubiera compadecido de este hombre.</a:t>
            </a:r>
          </a:p>
          <a:p>
            <a:r>
              <a:rPr lang="es-ES" b="1" dirty="0">
                <a:solidFill>
                  <a:schemeClr val="bg1"/>
                </a:solidFill>
              </a:rPr>
              <a:t>¿Y Usted?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6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8717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JESUS ERA DETERMINADO.</a:t>
            </a:r>
            <a:br>
              <a:rPr lang="es-ES" b="1" u="sng" dirty="0">
                <a:solidFill>
                  <a:schemeClr val="bg1"/>
                </a:solidFill>
              </a:rPr>
            </a:br>
            <a:r>
              <a:rPr lang="es-ES" b="1" u="sng" dirty="0">
                <a:solidFill>
                  <a:schemeClr val="bg1"/>
                </a:solidFill>
              </a:rPr>
              <a:t>MATEO.20:17-19.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68718"/>
            <a:ext cx="5177307" cy="5489282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Mientras Jesús subía a Jerusalén,</a:t>
            </a:r>
            <a:r>
              <a:rPr lang="es-ES" b="1" dirty="0">
                <a:solidFill>
                  <a:schemeClr val="bg1"/>
                </a:solidFill>
              </a:rPr>
              <a:t> tomó a sus doce discípulos aparte y les dijo en el camino: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He aquí, subimos a Jerusalén,</a:t>
            </a:r>
            <a:r>
              <a:rPr lang="es-ES" b="1" dirty="0">
                <a:solidFill>
                  <a:schemeClr val="bg1"/>
                </a:solidFill>
              </a:rPr>
              <a:t> y el Hijo del Hombre será entregado a los principales sacerdotes y a los escribas, y le condenarán a muerte.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Le entregarán a los gentiles para que se burlen de él,</a:t>
            </a:r>
            <a:r>
              <a:rPr lang="es-ES" b="1" dirty="0">
                <a:solidFill>
                  <a:schemeClr val="bg1"/>
                </a:solidFill>
              </a:rPr>
              <a:t> le azoten y le crucifiquen; pero al tercer día resucitará.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6" y="1368717"/>
            <a:ext cx="3964665" cy="54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18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Una persona determinada es  aquella que lleva a cavo lo que se propone.</a:t>
            </a:r>
          </a:p>
          <a:p>
            <a:r>
              <a:rPr lang="es-ES" b="1" dirty="0">
                <a:solidFill>
                  <a:schemeClr val="bg1"/>
                </a:solidFill>
              </a:rPr>
              <a:t>Esta dispuesta hacer lo que tiene que hacer cueste lo que cueste a pesar de los obstáculos y retos que se encuentre.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tenia un propósito.</a:t>
            </a:r>
          </a:p>
          <a:p>
            <a:r>
              <a:rPr lang="es-ES" b="1" dirty="0">
                <a:solidFill>
                  <a:schemeClr val="bg1"/>
                </a:solidFill>
              </a:rPr>
              <a:t>Tenia una obra que realizar.</a:t>
            </a:r>
          </a:p>
          <a:p>
            <a:r>
              <a:rPr lang="es-ES" b="1" dirty="0">
                <a:solidFill>
                  <a:schemeClr val="bg1"/>
                </a:solidFill>
              </a:rPr>
              <a:t>Sabia el precio que tenia que pagar.</a:t>
            </a:r>
          </a:p>
          <a:p>
            <a:r>
              <a:rPr lang="es-ES" b="1" dirty="0">
                <a:solidFill>
                  <a:schemeClr val="bg1"/>
                </a:solidFill>
              </a:rPr>
              <a:t>Sabia lo que tenia que sufrir.</a:t>
            </a:r>
          </a:p>
          <a:p>
            <a:r>
              <a:rPr lang="es-ES" b="1" dirty="0">
                <a:solidFill>
                  <a:schemeClr val="bg1"/>
                </a:solidFill>
              </a:rPr>
              <a:t>Y comenzó a subir a Jerusalén con determinación.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Mateo.26:46.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¡Levantaos, vamos!</a:t>
            </a:r>
            <a:r>
              <a:rPr lang="es-ES" b="1" dirty="0">
                <a:solidFill>
                  <a:schemeClr val="bg1"/>
                </a:solidFill>
              </a:rPr>
              <a:t> He aquí está cerca el que me entrega.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86" y="0"/>
            <a:ext cx="3886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5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Una persona determinada no lo detienen fácilmente en su camino.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Mateo.16:21-23.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Desde entonces, Jesús comenzó a explicar a sus discípulos que le era preciso ir a Jerusalén y padecer mucho de parte de los ancianos,</a:t>
            </a:r>
            <a:r>
              <a:rPr lang="es-ES" b="1" dirty="0">
                <a:solidFill>
                  <a:schemeClr val="bg1"/>
                </a:solidFill>
              </a:rPr>
              <a:t> de los principales sacerdotes y de los escribas, y ser muerto, y resucitar al tercer día.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</a:rPr>
              <a:t>Pedro le tomó aparte y comenzó a reprenderle diciendo: —</a:t>
            </a:r>
            <a:r>
              <a:rPr lang="es-ES" b="1" u="sng" dirty="0">
                <a:highlight>
                  <a:srgbClr val="FFFF00"/>
                </a:highlight>
              </a:rPr>
              <a:t>Señor, ten compasión de ti mismo. ¡Jamás te suceda esto!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52" y="0"/>
            <a:ext cx="3815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7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él volviéndose, dijo a Pedro: —</a:t>
            </a:r>
            <a:r>
              <a:rPr lang="es-ES" b="1" u="sng" dirty="0">
                <a:highlight>
                  <a:srgbClr val="00FF00"/>
                </a:highlight>
              </a:rPr>
              <a:t>¡Quítate de delante de mí, Satanás! Me eres tropiezo,</a:t>
            </a:r>
            <a:r>
              <a:rPr lang="es-ES" b="1" dirty="0">
                <a:solidFill>
                  <a:schemeClr val="bg1"/>
                </a:solidFill>
              </a:rPr>
              <a:t> porque no piensas en las cosas de Dios, sino en las de los hombres. </a:t>
            </a:r>
          </a:p>
          <a:p>
            <a:r>
              <a:rPr lang="es-ES" b="1" dirty="0">
                <a:solidFill>
                  <a:schemeClr val="bg1"/>
                </a:solidFill>
              </a:rPr>
              <a:t>Pedro pensó que le hacía un gran favor a Jesucristo con sus palabras, pero no era así.</a:t>
            </a:r>
          </a:p>
          <a:p>
            <a:r>
              <a:rPr lang="es-ES" b="1" dirty="0">
                <a:solidFill>
                  <a:schemeClr val="bg1"/>
                </a:solidFill>
              </a:rPr>
              <a:t>Y Jesús sabia que esas palabras de Pedro mas bien eran un tropiezo para El.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Jesús no se detuvo a pesar de las palabras de Pedro.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22" y="0"/>
            <a:ext cx="3885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2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Una persona determinada no deja las cosas a media.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Juan.17:4.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Yo te he glorificado en la tierra,</a:t>
            </a:r>
            <a:r>
              <a:rPr lang="es-ES" b="1" dirty="0">
                <a:solidFill>
                  <a:schemeClr val="bg1"/>
                </a:solidFill>
              </a:rPr>
              <a:t> habiendo acabado la obra que me has dado que hiciera.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termino su carrera, termino la obra por la cual había dejado el cielo y había bajado a la tierra.</a:t>
            </a:r>
          </a:p>
          <a:p>
            <a:r>
              <a:rPr lang="es-ES" b="1" dirty="0">
                <a:solidFill>
                  <a:schemeClr val="bg1"/>
                </a:solidFill>
              </a:rPr>
              <a:t>A pesar de los obstáculos desafíos, problemas que tuvo que enfrentar no lo detuvieron en terminar la obra por la cual había venido.</a:t>
            </a:r>
          </a:p>
          <a:p>
            <a:r>
              <a:rPr lang="es-ES" b="1" dirty="0">
                <a:solidFill>
                  <a:schemeClr val="bg1"/>
                </a:solidFill>
              </a:rPr>
              <a:t>Su determinación lo llevo hasta la muerte y muerte de cruz.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38" y="0"/>
            <a:ext cx="3964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90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Filipenses.2:8.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se humilló a sí mismo</a:t>
            </a:r>
            <a:r>
              <a:rPr lang="es-ES" b="1" dirty="0">
                <a:solidFill>
                  <a:schemeClr val="bg1"/>
                </a:solidFill>
              </a:rPr>
              <a:t> haciéndose obediente hasta la muerte, ¡y muerte de cruz!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tener determinación y cuando logramos tenerla nada nos detendrá aunque sea lo mas difícil que tengamos que hacer para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Abraham cuando tuvo que ofrecer a su hijo Isaac.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Genesis.22:2.</a:t>
            </a:r>
          </a:p>
          <a:p>
            <a:r>
              <a:rPr lang="es-ES" b="1" dirty="0">
                <a:solidFill>
                  <a:schemeClr val="bg1"/>
                </a:solidFill>
              </a:rPr>
              <a:t>Y le dijo: —Toma a tu hijo, a tu único, a Isaac a quien amas.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FF"/>
                </a:highlight>
              </a:rPr>
              <a:t>Vé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 a la tierra de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FF"/>
                </a:highlight>
              </a:rPr>
              <a:t>Moriah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 y ofrécelo allí en holocausto sobre uno de los montes que yo te diré.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24" y="0"/>
            <a:ext cx="3938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¿Qué lo detuvo?</a:t>
            </a:r>
          </a:p>
          <a:p>
            <a:r>
              <a:rPr lang="es-ES" b="1" dirty="0">
                <a:solidFill>
                  <a:schemeClr val="bg1"/>
                </a:solidFill>
              </a:rPr>
              <a:t>¿La distancia?</a:t>
            </a:r>
          </a:p>
          <a:p>
            <a:r>
              <a:rPr lang="es-ES" b="1" dirty="0">
                <a:solidFill>
                  <a:schemeClr val="bg1"/>
                </a:solidFill>
              </a:rPr>
              <a:t>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Genesis.22:4.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Al tercer día Abraham</a:t>
            </a:r>
            <a:r>
              <a:rPr lang="es-ES" b="1" dirty="0">
                <a:solidFill>
                  <a:schemeClr val="bg1"/>
                </a:solidFill>
              </a:rPr>
              <a:t> alzó sus ojos y divisó el lugar de lejos.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¿Su amor por su hijo?</a:t>
            </a:r>
          </a:p>
          <a:p>
            <a:r>
              <a:rPr lang="es-ES" b="1" dirty="0">
                <a:solidFill>
                  <a:schemeClr val="bg1"/>
                </a:solidFill>
              </a:rPr>
              <a:t>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Genesis.22:7.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Isaac dijo a Abraham su padre: —Padre mío… Y él respondió: —Heme aquí, hijo mío. Le dijo: —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He aquí el fuego y la leña, pero ¿dónde está el cordero para el holocausto?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Imagínese el dolor de Abraham responder esa pregunta a su hijo.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76" y="0"/>
            <a:ext cx="406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Nada absolutamente nada detuvo a Abraham para ofrecer a su hijo Isaac cuando Dios se lo pidió.</a:t>
            </a:r>
          </a:p>
          <a:p>
            <a:r>
              <a:rPr lang="es-ES" b="1" dirty="0">
                <a:solidFill>
                  <a:schemeClr val="bg1"/>
                </a:solidFill>
              </a:rPr>
              <a:t>El estaba dispuesta a terminar lo que Dios le había pedido.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Genesis.22:9-11.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llegaron al lugar que Dios le había dicho, Abraham edificó allí un altar. Arregló la leña,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ató a Isaac su hijo y lo puso sobre el altar encima de la leña.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Abraham extendió su mano y tomó el cuchillo</a:t>
            </a:r>
            <a:r>
              <a:rPr lang="es-ES" b="1" dirty="0">
                <a:solidFill>
                  <a:schemeClr val="bg1"/>
                </a:solidFill>
              </a:rPr>
              <a:t> para degollar a su hijo.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24" y="0"/>
            <a:ext cx="401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6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Entonces el ángel de Jehovah llamó desde el cielo diciendo: —¡Abraham!</a:t>
            </a:r>
            <a:r>
              <a:rPr lang="es-ES" b="1" dirty="0">
                <a:solidFill>
                  <a:schemeClr val="bg1"/>
                </a:solidFill>
              </a:rPr>
              <a:t> ¡Abraham! El respondió: —Heme aquí.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detuvo a Esteban para decirle la verdad a los judíos.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Hechos.7:51-52.</a:t>
            </a:r>
          </a:p>
          <a:p>
            <a:r>
              <a:rPr lang="es-ES" b="1" dirty="0">
                <a:solidFill>
                  <a:schemeClr val="bg1"/>
                </a:solidFill>
              </a:rPr>
              <a:t>¡Duros de cerviz e incircuncisos de corazón y de oídos! Vosotros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resistís siempre al Espíritu Santo. Como vuestros padres, así también vosotros.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¿A cuál de los profetas no persiguieron vuestros padres?</a:t>
            </a:r>
            <a:r>
              <a:rPr lang="es-ES" b="1" dirty="0">
                <a:solidFill>
                  <a:schemeClr val="bg1"/>
                </a:solidFill>
              </a:rPr>
              <a:t> Y mataron a los que de antemano anunciaron la venida del Justo. Y ahora habéis venido a ser sus traidores y asesinos.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0" y="0"/>
            <a:ext cx="422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5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66674"/>
            <a:ext cx="9141972" cy="1181099"/>
          </a:xfrm>
          <a:solidFill>
            <a:srgbClr val="04ACA4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JESUS ERA UNA PERSONA MANSA.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1" y="1114426"/>
            <a:ext cx="5320517" cy="5743574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Mansedumbre-</a:t>
            </a:r>
            <a:r>
              <a:rPr lang="es-ES" b="1" dirty="0">
                <a:solidFill>
                  <a:schemeClr val="bg1"/>
                </a:solidFill>
              </a:rPr>
              <a:t> Significa poder bajo control.</a:t>
            </a:r>
          </a:p>
          <a:p>
            <a:r>
              <a:rPr lang="es-ES" b="1" dirty="0">
                <a:solidFill>
                  <a:schemeClr val="bg1"/>
                </a:solidFill>
              </a:rPr>
              <a:t>Podemos ver como Jesús a pesar de las burlas y las criticas El no perdió el control</a:t>
            </a:r>
          </a:p>
          <a:p>
            <a:r>
              <a:rPr lang="es-ES" b="1" dirty="0">
                <a:solidFill>
                  <a:schemeClr val="bg1"/>
                </a:solidFill>
              </a:rPr>
              <a:t>A pesar que tenia todo el poder para destruirlos, no lo hizo.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Juan.8:48-54.</a:t>
            </a:r>
          </a:p>
          <a:p>
            <a:r>
              <a:rPr lang="es-ES" b="1" dirty="0">
                <a:solidFill>
                  <a:schemeClr val="bg1"/>
                </a:solidFill>
              </a:rPr>
              <a:t>Contestaron los judíos, y le dijeron: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 ¿No decimos con razón que tú eres samaritano y que tienes un demonio?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17" y="1114426"/>
            <a:ext cx="3821455" cy="57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4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Aunque ellos se enfurecieron en sus corazones esto no detuvo a Esteban.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Hechos.7:54.</a:t>
            </a:r>
          </a:p>
          <a:p>
            <a:r>
              <a:rPr lang="es-ES" b="1" dirty="0">
                <a:solidFill>
                  <a:schemeClr val="bg1"/>
                </a:solidFill>
              </a:rPr>
              <a:t>Escuchando estas cosas, se </a:t>
            </a:r>
            <a:r>
              <a:rPr lang="es-ES" b="1" u="sng" dirty="0">
                <a:highlight>
                  <a:srgbClr val="FFFF00"/>
                </a:highlight>
              </a:rPr>
              <a:t>enfurecían en sus corazones</a:t>
            </a:r>
            <a:r>
              <a:rPr lang="es-ES" b="1" dirty="0">
                <a:solidFill>
                  <a:schemeClr val="bg1"/>
                </a:solidFill>
              </a:rPr>
              <a:t> y crujían los dientes contra él. </a:t>
            </a:r>
          </a:p>
          <a:p>
            <a:r>
              <a:rPr lang="es-ES" b="1" dirty="0">
                <a:solidFill>
                  <a:schemeClr val="bg1"/>
                </a:solidFill>
              </a:rPr>
              <a:t>A pesar de la furia de ellos Estaban no se callo.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Hechos.7:57.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Entonces gritaron a gran voz,</a:t>
            </a:r>
            <a:r>
              <a:rPr lang="es-ES" b="1" dirty="0">
                <a:solidFill>
                  <a:schemeClr val="bg1"/>
                </a:solidFill>
              </a:rPr>
              <a:t> se taparon los oídos y a una se precipitaron sobre él.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esto le costo la vida, eso no lo detuvo.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8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Hechos.7:59-60.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apedreaban a Esteban,</a:t>
            </a:r>
            <a:r>
              <a:rPr lang="es-ES" b="1" dirty="0">
                <a:solidFill>
                  <a:schemeClr val="bg1"/>
                </a:solidFill>
              </a:rPr>
              <a:t> mientras él invocaba diciendo: —¡Señor Jesús, recibe mi espíritu!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V.60.</a:t>
            </a:r>
          </a:p>
          <a:p>
            <a:r>
              <a:rPr lang="es-ES" b="1" dirty="0">
                <a:solidFill>
                  <a:schemeClr val="bg1"/>
                </a:solidFill>
              </a:rPr>
              <a:t>Y puesto de rodillas clamó a gran voz: —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¡Señor, no les tomes en cuenta este pecado! Y habiendo dicho esto, durmió.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detuvo a Esteban a cumplir lo que Dios le había mandado.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detuvo a los apóstoles?</a:t>
            </a:r>
          </a:p>
          <a:p>
            <a:r>
              <a:rPr lang="es-ES" b="1" dirty="0">
                <a:solidFill>
                  <a:schemeClr val="bg1"/>
                </a:solidFill>
              </a:rPr>
              <a:t>Tampoco nada los detuvo.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 pesar que fueron encarcelados.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Hechos.4:1-3.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Mientras ellos estaban hablando al pueblo,</a:t>
            </a:r>
            <a:r>
              <a:rPr lang="es-ES" b="1" dirty="0">
                <a:solidFill>
                  <a:schemeClr val="bg1"/>
                </a:solidFill>
              </a:rPr>
              <a:t> llegaron los sacerdotes, el capitán de la guardia del templo y los saduceos,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resentidos de que enseñasen al pueblo</a:t>
            </a:r>
            <a:r>
              <a:rPr lang="es-ES" b="1" dirty="0">
                <a:solidFill>
                  <a:schemeClr val="bg1"/>
                </a:solidFill>
              </a:rPr>
              <a:t> y anunciasen en Jesús la resurrección de entre los muertos.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Les echaron mano y los pusieron en la cárcel</a:t>
            </a:r>
            <a:r>
              <a:rPr lang="es-ES" b="1" dirty="0">
                <a:solidFill>
                  <a:schemeClr val="bg1"/>
                </a:solidFill>
              </a:rPr>
              <a:t> hasta el día siguiente, porque ya era tarde. </a:t>
            </a:r>
          </a:p>
          <a:p>
            <a:r>
              <a:rPr lang="es-ES" b="1" dirty="0">
                <a:solidFill>
                  <a:schemeClr val="bg1"/>
                </a:solidFill>
              </a:rPr>
              <a:t>Estuvieron en la cárcel, pero eso no los detuvo.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5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Fueron interrogados.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Hechos.4:5-7.</a:t>
            </a:r>
          </a:p>
          <a:p>
            <a:r>
              <a:rPr lang="es-ES" b="1" dirty="0">
                <a:solidFill>
                  <a:schemeClr val="bg1"/>
                </a:solidFill>
              </a:rPr>
              <a:t>Al día siguiente, aconteció que se reunieron en Jerusalén los gobernantes de ellos,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los ancianos y los escribas;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estaban el sumo sacerdote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800080"/>
                </a:highlight>
              </a:rPr>
              <a:t>Anás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, Caifás,</a:t>
            </a:r>
            <a:r>
              <a:rPr lang="es-ES" b="1" dirty="0">
                <a:solidFill>
                  <a:schemeClr val="bg1"/>
                </a:solidFill>
              </a:rPr>
              <a:t> Juan, Alejandro y todos los del linaje del sumo sacerdote.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Y poniéndolos en medio, les interrogaron: —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¿Con qué poder, o en qué nombre habéis hecho vosotros esto?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Estar antes todos estos personajes que tenían autoridad no los detuvo tampoco.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Tampoco las amenazas lo detuvieron.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Hechos.4:18-21.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Entonces los llamaron y les ordenaron terminantemente</a:t>
            </a:r>
            <a:r>
              <a:rPr lang="es-ES" b="1" dirty="0">
                <a:solidFill>
                  <a:schemeClr val="bg1"/>
                </a:solidFill>
              </a:rPr>
              <a:t> que no hablaran ni enseñaran en el nombre de Jesús.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V.19.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respondiendo Pedro y Juan, les dijeron: —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Juzgad vosotros si es justo delante de Dios obedecer a vosotros antes que a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nosotros no podemos </a:t>
            </a:r>
            <a:r>
              <a:rPr lang="es-ES" b="1" u="sng" dirty="0">
                <a:highlight>
                  <a:srgbClr val="FFFF00"/>
                </a:highlight>
              </a:rPr>
              <a:t>dejar de decir lo que hemos visto y oído.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9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V.21.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Y después de amenazarles más, ellos les soltaron,</a:t>
            </a:r>
            <a:r>
              <a:rPr lang="es-ES" b="1" dirty="0">
                <a:solidFill>
                  <a:schemeClr val="bg1"/>
                </a:solidFill>
              </a:rPr>
              <a:t> pues por causa del pueblo no hallaban ningún modo de castigarles; porque todos glorificaban a Dios por lo que había acontecido,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de las amenaza detuvo a los apóstoles seguir y cumplir con lo que Dios ya les había mandado.</a:t>
            </a:r>
          </a:p>
          <a:p>
            <a:r>
              <a:rPr lang="es-ES" b="1" dirty="0">
                <a:solidFill>
                  <a:schemeClr val="bg1"/>
                </a:solidFill>
              </a:rPr>
              <a:t>Volvieron a la cárcel de nuevo.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Hechos.5:17-18.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se levantó el sumo sacerdote y todos los que estaban con él, </a:t>
            </a:r>
            <a:r>
              <a:rPr lang="es-ES" b="1" u="sng" dirty="0">
                <a:highlight>
                  <a:srgbClr val="00FFFF"/>
                </a:highlight>
              </a:rPr>
              <a:t>esto es, la secta de los saduceos, y se llenaron de celos.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7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</a:rPr>
              <a:t>Echaron mano a los apóstoles y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los pusieron en la cárcel pública.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fueron echados a la cárcel eso tampoco los detuvo.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Hechos.5:21.</a:t>
            </a:r>
          </a:p>
          <a:p>
            <a:r>
              <a:rPr lang="es-ES" b="1" dirty="0">
                <a:solidFill>
                  <a:schemeClr val="bg1"/>
                </a:solidFill>
              </a:rPr>
              <a:t>Habiendo oído esto, entraron en el templo al amanecer y enseñaban. Mientras tanto, el sumo sacerdote y los que estaban con él fueron y convocaron al Sanedrín con todos los ancianos de los hijos de Israel.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Luego enviaron a la cárcel para que fuesen traídos.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6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tenían temor de ser encarcelados eso no los iba a detener para cumplir la obra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los azotaron eso tampoco los detuvo.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Hechos.5:40-41.</a:t>
            </a:r>
          </a:p>
          <a:p>
            <a:r>
              <a:rPr lang="es-ES" b="1" dirty="0">
                <a:solidFill>
                  <a:schemeClr val="bg1"/>
                </a:solidFill>
              </a:rPr>
              <a:t>Fueron persuadidos por Gamaliel. Y llamaron a los apóstoles, y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después de azotarles</a:t>
            </a:r>
            <a:r>
              <a:rPr lang="es-ES" b="1" dirty="0">
                <a:solidFill>
                  <a:schemeClr val="bg1"/>
                </a:solidFill>
              </a:rPr>
              <a:t> les prohibieron hablar en el nombre de Jesús, y los dejaron libres.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tanto, ellos partieron de la presencia del Sanedrín, regocijándose porque habían sido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considerados dignos de padecer afrenta por causa del Nombre.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1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Ni la cárcel ni los azotes detuvieron a los apóstoles para terminar lo que Dios les había ordenado.</a:t>
            </a:r>
          </a:p>
          <a:p>
            <a:r>
              <a:rPr lang="es-ES" b="1" dirty="0">
                <a:solidFill>
                  <a:schemeClr val="bg1"/>
                </a:solidFill>
              </a:rPr>
              <a:t>Ni la persecución los detuvo.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Hechos.8:1.</a:t>
            </a:r>
          </a:p>
          <a:p>
            <a:r>
              <a:rPr lang="es-ES" b="1" dirty="0">
                <a:solidFill>
                  <a:schemeClr val="bg1"/>
                </a:solidFill>
              </a:rPr>
              <a:t>Y Saulo consentía en su muerte. En aquel día se desató una gran persecución contra la iglesia que estaba en Jerusalén,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y todos fueron esparcidos por las regiones de Judea y de Samaria,</a:t>
            </a:r>
            <a:r>
              <a:rPr lang="es-ES" b="1" dirty="0">
                <a:solidFill>
                  <a:schemeClr val="bg1"/>
                </a:solidFill>
              </a:rPr>
              <a:t> con excepción de los apóstoles. </a:t>
            </a:r>
          </a:p>
          <a:p>
            <a:r>
              <a:rPr lang="es-ES" b="1" dirty="0">
                <a:solidFill>
                  <a:schemeClr val="bg1"/>
                </a:solidFill>
              </a:rPr>
              <a:t>Nada absolutamente nada los detuvo para cumplir y terminar la carrera.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6" y="0"/>
            <a:ext cx="4067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42200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apóstol Pablo estaba determinado.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Hechos.20:22-24. </a:t>
            </a:r>
          </a:p>
          <a:p>
            <a:r>
              <a:rPr lang="es-ES" b="1" dirty="0">
                <a:solidFill>
                  <a:schemeClr val="bg1"/>
                </a:solidFill>
              </a:rPr>
              <a:t>Y ahora, he aquí que yo, atado en espíritu,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voy a Jerusalén sin saber lo que allá me sucederá,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V.23.</a:t>
            </a:r>
          </a:p>
          <a:p>
            <a:r>
              <a:rPr lang="es-ES" b="1" dirty="0">
                <a:solidFill>
                  <a:schemeClr val="bg1"/>
                </a:solidFill>
              </a:rPr>
              <a:t>salvo que el Espíritu Santo solemnemente me da testimonio en cada ciudad,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diciendo que me esperan cadenas y aflicciones.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Pero en ninguna manera estimo mi vida como valiosa para mí mismo,</a:t>
            </a:r>
            <a:r>
              <a:rPr lang="es-ES" b="1" dirty="0">
                <a:solidFill>
                  <a:schemeClr val="bg1"/>
                </a:solidFill>
              </a:rPr>
              <a:t> a fin de poder terminar mi carrera y el ministerio que recibí del Señor Jesús, para dar testimonio solemnemente del evangelio de la gracia de Dios.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-1"/>
            <a:ext cx="372199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V.49.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respondió: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Yo no tengo ningún demonio,</a:t>
            </a:r>
            <a:r>
              <a:rPr lang="es-ES" b="1" dirty="0">
                <a:solidFill>
                  <a:schemeClr val="bg1"/>
                </a:solidFill>
              </a:rPr>
              <a:t> sino que honro a mi Padre, y vosotros me deshonráis a mí.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Pero  yo no busco mi gloria;</a:t>
            </a:r>
            <a:r>
              <a:rPr lang="es-ES" b="1" dirty="0">
                <a:solidFill>
                  <a:schemeClr val="bg1"/>
                </a:solidFill>
              </a:rPr>
              <a:t> hay Uno que la busca, y juzga.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V.51.</a:t>
            </a:r>
          </a:p>
          <a:p>
            <a:r>
              <a:rPr lang="es-ES" b="1" dirty="0">
                <a:solidFill>
                  <a:schemeClr val="bg1"/>
                </a:solidFill>
              </a:rPr>
              <a:t>En verdad, en verdad os digo que si alguno guarda mi palabra,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no verá jamás la muerte.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V.52.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Timoteo.4:7-8.</a:t>
            </a:r>
          </a:p>
          <a:p>
            <a:r>
              <a:rPr lang="es-ES" b="1" dirty="0">
                <a:solidFill>
                  <a:schemeClr val="bg1"/>
                </a:solidFill>
              </a:rPr>
              <a:t>He peleado la buena batalla; he acabado la carrera; he guardado la fe.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V.8.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demás, me está reservada la corona de justicia, la cual me dará el Señor, el Juez justo, en aquel día. Y no sólo a mí, sino también a todos los que han amado su venida.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lo de tiene a Usted para cumplir lo que Dios le manda?</a:t>
            </a:r>
          </a:p>
          <a:p>
            <a:r>
              <a:rPr lang="es-ES" b="1" dirty="0">
                <a:solidFill>
                  <a:schemeClr val="bg1"/>
                </a:solidFill>
              </a:rPr>
              <a:t>Si Usted tiene determinación nada lo detendrá para hacer la obra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 no tiene determinación, siempre buscara excusas para no hacer la obra del Señor.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lo detiene?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2" y="0"/>
            <a:ext cx="4250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7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1972" cy="1209675"/>
          </a:xfrm>
          <a:solidFill>
            <a:srgbClr val="89FFBE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/>
              <a:t>JESUS ERA VALIENTE.</a:t>
            </a:r>
            <a:br>
              <a:rPr lang="es-ES" b="1" u="sng" dirty="0"/>
            </a:br>
            <a:r>
              <a:rPr lang="es-ES" b="1" u="sng" dirty="0"/>
              <a:t>MATEO.21:12-13.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209674"/>
            <a:ext cx="5087155" cy="5648326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Entró Jesús en el templo y echó fuera a todos los que vendían y compraban en el templo.</a:t>
            </a:r>
            <a:r>
              <a:rPr lang="es-ES" b="1" dirty="0">
                <a:solidFill>
                  <a:schemeClr val="bg1"/>
                </a:solidFill>
              </a:rPr>
              <a:t> Volcó las mesas de los cambistas y las sillas de los que vendían palomas,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y les dijo: —Escrito está: </a:t>
            </a:r>
            <a:r>
              <a:rPr lang="es-ES" b="1" u="sng" dirty="0">
                <a:highlight>
                  <a:srgbClr val="FFFF00"/>
                </a:highlight>
              </a:rPr>
              <a:t>Mi casa será llamada casa de oración,</a:t>
            </a:r>
            <a:r>
              <a:rPr lang="es-ES" b="1" dirty="0">
                <a:solidFill>
                  <a:schemeClr val="bg1"/>
                </a:solidFill>
              </a:rPr>
              <a:t> pero vosotros la habéis hecho cueva de ladrones. 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no solo se indigno por que vio en el templo, sino que también tomo una acción valiente.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55" y="1209675"/>
            <a:ext cx="4054817" cy="56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7427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Hecho fuera a todos los que compraban y vendían a los cambista les dio vuelta a las mesas.</a:t>
            </a:r>
          </a:p>
          <a:p>
            <a:r>
              <a:rPr lang="es-ES" b="1" dirty="0">
                <a:solidFill>
                  <a:schemeClr val="bg1"/>
                </a:solidFill>
              </a:rPr>
              <a:t>Cuantos de nosotros vemos cosas que nos molestan nos indigna pero no hacemos nada por miedo.</a:t>
            </a:r>
          </a:p>
          <a:p>
            <a:r>
              <a:rPr lang="es-ES" b="1" dirty="0">
                <a:solidFill>
                  <a:schemeClr val="bg1"/>
                </a:solidFill>
              </a:rPr>
              <a:t>Aun en nuestros hogares y nunca hacemos nada por temor.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que aprender del carácter de Jesús.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este acto le podía haber costado la cárcel a Jesús eso no impidió su valor.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730" y="0"/>
            <a:ext cx="422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3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Jesús considero tanto a los vendedores como a los compradores culpable de profanar el templo.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siempre fue valiente para enfrentar los retos.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siempre pórtanos varonilmente.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Corintios.16:13.</a:t>
            </a:r>
          </a:p>
          <a:p>
            <a:r>
              <a:rPr lang="es-ES" b="1" dirty="0">
                <a:solidFill>
                  <a:schemeClr val="bg1"/>
                </a:solidFill>
              </a:rPr>
              <a:t>Vigilad; estad firmes en la fe; </a:t>
            </a:r>
            <a:r>
              <a:rPr lang="es-ES" b="1" u="sng" dirty="0">
                <a:highlight>
                  <a:srgbClr val="00FF00"/>
                </a:highlight>
              </a:rPr>
              <a:t>sed valientes y esforzaos.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poder cumplir la obra del Señor debemos ser valientes.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Samuel.10:12.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Esfuérzate, y mostrémonos valientes</a:t>
            </a:r>
            <a:r>
              <a:rPr lang="es-ES" b="1" dirty="0">
                <a:solidFill>
                  <a:schemeClr val="bg1"/>
                </a:solidFill>
              </a:rPr>
              <a:t> por amor a nuestro pueblo y por amor a las ciudades de nuestro Dios; y que el SEÑOR haga lo que le parezca bien.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7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Juan el bautista fue un hombre muy valiente.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Mateo.14:3-4</a:t>
            </a:r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</a:rPr>
              <a:t>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Herodes había prendido a Juan,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lo había atado y puesto en la cárcel</a:t>
            </a:r>
            <a:r>
              <a:rPr lang="es-ES" b="1" dirty="0">
                <a:solidFill>
                  <a:schemeClr val="bg1"/>
                </a:solidFill>
              </a:rPr>
              <a:t> por causa de Herodías, mujer de su hermano Felipe;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Juan le decía: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No te es lícito tenerla.</a:t>
            </a:r>
          </a:p>
          <a:p>
            <a:r>
              <a:rPr lang="es-ES" b="1" dirty="0">
                <a:solidFill>
                  <a:schemeClr val="bg1"/>
                </a:solidFill>
              </a:rPr>
              <a:t>Decirle la verdad a Herodes no cualquiera lo iba hacer, pero Juan El bautista si lo hizo.</a:t>
            </a:r>
          </a:p>
          <a:p>
            <a:r>
              <a:rPr lang="es-ES" b="1" dirty="0">
                <a:solidFill>
                  <a:schemeClr val="bg1"/>
                </a:solidFill>
              </a:rPr>
              <a:t>¿Le diría Usted a su presidente la verdad en su cara?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Confronto a los Fariseos y saduceos.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Mateo.3:7.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vio que muchos de los fariseos y saduceos venían para el bautismo, les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¡Camada de víboras! ¿Quién os enseñó a huir de la ira que vendrá?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apóstol Pablo fue valiente en enfrentar al apóstol Pedro.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Galatas.2:11.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Pedro vino a Antioquía,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me opuse a él cara a cara, porque era de condenar.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0"/>
            <a:ext cx="397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9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Le dijo el pecado que estaba cometiendo Pedro.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Galatas.2:14.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vi que no andaban con rectitud en cuanto a la verdad del evangelio,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dije a Pedro delante de todos:</a:t>
            </a:r>
            <a:r>
              <a:rPr lang="es-ES" b="1" dirty="0">
                <a:solidFill>
                  <a:schemeClr val="bg1"/>
                </a:solidFill>
              </a:rPr>
              <a:t> Si tú, siendo judío, vives como los gentiles y no como los judíos, ¿por qué obligas a los gentiles a vivir como judíos? </a:t>
            </a:r>
          </a:p>
          <a:p>
            <a:r>
              <a:rPr lang="es-ES" b="1" dirty="0">
                <a:solidFill>
                  <a:schemeClr val="bg1"/>
                </a:solidFill>
              </a:rPr>
              <a:t>No fue cobarde para enfrente el pecado de Pedro.</a:t>
            </a:r>
          </a:p>
          <a:p>
            <a:r>
              <a:rPr lang="es-ES" b="1" dirty="0">
                <a:solidFill>
                  <a:schemeClr val="bg1"/>
                </a:solidFill>
              </a:rPr>
              <a:t>Nosotros no debemos ser cobardes ante cualquiera situación.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97" y="0"/>
            <a:ext cx="4181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9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Debemos enfrentarla con mucha valentía.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se nos ha dado un espíritu de cobardía.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Timoteo.1:7.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nos ha dado Dios espíritu de cobardía,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sino de poder, de amor y de dominio propio.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Cristo nos dejo su paz para no tener miedo.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Juan.14:27.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La paz os dejo, mi paz os doy; no os la doy como el mundo la da.</a:t>
            </a:r>
            <a:r>
              <a:rPr lang="es-ES" b="1" dirty="0">
                <a:solidFill>
                  <a:schemeClr val="bg1"/>
                </a:solidFill>
              </a:rPr>
              <a:t> No se turbe vuestro corazón, ni tenga miedo.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tener temor.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0"/>
            <a:ext cx="420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1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Debemos de ser valientes para enfrentar los problemas las dificultades.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ser pasivos mas cuando alguien esta pecando.</a:t>
            </a:r>
          </a:p>
          <a:p>
            <a:r>
              <a:rPr lang="es-ES" b="1" dirty="0">
                <a:solidFill>
                  <a:schemeClr val="bg1"/>
                </a:solidFill>
              </a:rPr>
              <a:t>O esta fallando irrespetando la adoración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Al ser irreverente.</a:t>
            </a:r>
          </a:p>
          <a:p>
            <a:r>
              <a:rPr lang="es-ES" b="1" dirty="0">
                <a:solidFill>
                  <a:schemeClr val="bg1"/>
                </a:solidFill>
              </a:rPr>
              <a:t>No estar decentemente y en orden.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Corintios.14:40.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que todo se haga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decentemente y con orden.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actuar cuando hay que decir la verdad.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89" y="0"/>
            <a:ext cx="414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Sin ningún temor ni miedo.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cobarde no entrara al reino de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Apocalipsis.21:8.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Pero los cobardes,</a:t>
            </a:r>
            <a:r>
              <a:rPr lang="es-ES" b="1" dirty="0">
                <a:solidFill>
                  <a:schemeClr val="bg1"/>
                </a:solidFill>
              </a:rPr>
              <a:t> incrédulos, abominables, asesinos, inmorales, hechiceros, idólatras y todos los mentirosos tendrán su herencia en el lago que arde con fuego y azufre, que es la muerte segunda. </a:t>
            </a:r>
          </a:p>
          <a:p>
            <a:r>
              <a:rPr lang="es-ES" b="1" dirty="0">
                <a:solidFill>
                  <a:schemeClr val="bg1"/>
                </a:solidFill>
              </a:rPr>
              <a:t>La cobardía no va con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no fue cobarde.</a:t>
            </a:r>
          </a:p>
          <a:p>
            <a:r>
              <a:rPr lang="es-ES" b="1" dirty="0">
                <a:solidFill>
                  <a:schemeClr val="bg1"/>
                </a:solidFill>
              </a:rPr>
              <a:t>Juan el bautista no fue cobarde.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no fue cobarde.</a:t>
            </a:r>
          </a:p>
          <a:p>
            <a:r>
              <a:rPr lang="es-ES" b="1" dirty="0">
                <a:solidFill>
                  <a:schemeClr val="bg1"/>
                </a:solidFill>
              </a:rPr>
              <a:t>¿Y Usted como es?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88" y="0"/>
            <a:ext cx="3994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2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Los judíos le dijeron: Ahora sí sabemos que tienes un demonio.</a:t>
            </a:r>
            <a:r>
              <a:rPr lang="es-ES" b="1" dirty="0">
                <a:solidFill>
                  <a:schemeClr val="bg1"/>
                </a:solidFill>
              </a:rPr>
              <a:t> Abraham murió, y también los profetas, y tú dices: "Si alguno guarda mi palabra no probará jamás la muerte."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V.53.</a:t>
            </a:r>
          </a:p>
          <a:p>
            <a:r>
              <a:rPr lang="es-ES" b="1" dirty="0">
                <a:solidFill>
                  <a:schemeClr val="bg1"/>
                </a:solidFill>
              </a:rPr>
              <a:t>¿Eres tú acaso mayor que nuestro padre Abraham que murió? Los profetas también murieron;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¿quién crees que eres?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V.54.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respondió: Si yo mismo me glorifico, mi gloria no es nada;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es mi Padre el que me glorifica,</a:t>
            </a:r>
            <a:r>
              <a:rPr lang="es-ES" b="1" dirty="0">
                <a:solidFill>
                  <a:schemeClr val="bg1"/>
                </a:solidFill>
              </a:rPr>
              <a:t> de quien vosotros decís: "El es nuestro Dios."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0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1972" cy="1325563"/>
          </a:xfrm>
          <a:solidFill>
            <a:srgbClr val="FC9AC4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JESUS ERA FRANCO Y DIRECTO.</a:t>
            </a:r>
            <a:br>
              <a:rPr lang="es-ES" b="1" u="sng" dirty="0">
                <a:solidFill>
                  <a:schemeClr val="bg1"/>
                </a:solidFill>
              </a:rPr>
            </a:br>
            <a:r>
              <a:rPr lang="es-ES" b="1" u="sng" dirty="0">
                <a:solidFill>
                  <a:schemeClr val="bg1"/>
                </a:solidFill>
              </a:rPr>
              <a:t>JUAN.6:26.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2"/>
            <a:ext cx="4855335" cy="5532438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</a:rPr>
              <a:t>Jesús les respondió y dijo: En verdad, en verdad os digo: me buscáis,</a:t>
            </a:r>
            <a:r>
              <a:rPr lang="es-ES" b="1" dirty="0">
                <a:solidFill>
                  <a:schemeClr val="bg1"/>
                </a:solidFill>
              </a:rPr>
              <a:t> no porque hayáis visto señales, sino porque habéis comido de los panes y os habéis saciado. </a:t>
            </a:r>
          </a:p>
          <a:p>
            <a:r>
              <a:rPr lang="es-ES" b="1" dirty="0">
                <a:solidFill>
                  <a:schemeClr val="bg1"/>
                </a:solidFill>
              </a:rPr>
              <a:t>Franca es una persona que es  sincera y habla con claridad sin tapujos.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fue directo y franco no anduvo con rodeos para decir siempre la verdad.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5" y="1325563"/>
            <a:ext cx="4286637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02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Nunca le tembló el pulso para decir la verdad aunque esto no le gustaras a las personas.</a:t>
            </a:r>
          </a:p>
          <a:p>
            <a:r>
              <a:rPr lang="es-ES" b="1" dirty="0">
                <a:solidFill>
                  <a:schemeClr val="bg1"/>
                </a:solidFill>
              </a:rPr>
              <a:t>Decía muchas palabras duras fuertes pero sin ofender.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Lucas.11:37-40.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terminó de hablar, un fariseo le rogó* </a:t>
            </a:r>
            <a:r>
              <a:rPr lang="es-ES" b="1" u="sng" dirty="0">
                <a:highlight>
                  <a:srgbClr val="00FF00"/>
                </a:highlight>
              </a:rPr>
              <a:t>que comiera con él;</a:t>
            </a:r>
            <a:r>
              <a:rPr lang="es-ES" b="1" dirty="0">
                <a:solidFill>
                  <a:schemeClr val="bg1"/>
                </a:solidFill>
              </a:rPr>
              <a:t> y Jesús entró y se sentó a la mesa.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V.38.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el fariseo vio esto, se sorprendió de que Jesús no se hubiera lavado primero antes de comer, </a:t>
            </a:r>
            <a:r>
              <a:rPr lang="es-ES" b="1" u="sng" dirty="0">
                <a:highlight>
                  <a:srgbClr val="00FFFF"/>
                </a:highlight>
              </a:rPr>
              <a:t>según el ritual judío.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8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V.39.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Señor le dijo: Ahora bien, vosotros los fariseos limpiáis lo de afuera del vaso y del plato;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pero por dentro estáis llenos de robo y de maldad.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Necios,</a:t>
            </a:r>
            <a:r>
              <a:rPr lang="es-ES" b="1" dirty="0">
                <a:solidFill>
                  <a:schemeClr val="bg1"/>
                </a:solidFill>
              </a:rPr>
              <a:t> el que hizo lo de afuera, ¿no hizo también lo de adentro? </a:t>
            </a:r>
          </a:p>
          <a:p>
            <a:r>
              <a:rPr lang="es-ES" b="1" dirty="0">
                <a:solidFill>
                  <a:schemeClr val="bg1"/>
                </a:solidFill>
              </a:rPr>
              <a:t>Le dijo la verdad a este fariseo no se quedo callado.</a:t>
            </a:r>
          </a:p>
          <a:p>
            <a:r>
              <a:rPr lang="es-ES" b="1" dirty="0">
                <a:solidFill>
                  <a:schemeClr val="bg1"/>
                </a:solidFill>
              </a:rPr>
              <a:t>Sabia que El fariseo estaba en un error y se lo tenia que decir.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 mismo sucedió cuando fue invitado por un fariseo a comer.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Lucas.7:36-46.</a:t>
            </a:r>
          </a:p>
          <a:p>
            <a:r>
              <a:rPr lang="es-ES" b="1" dirty="0">
                <a:solidFill>
                  <a:schemeClr val="bg1"/>
                </a:solidFill>
              </a:rPr>
              <a:t>Uno de los fariseos le pedía que comiera con él;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y entrando en la casa del fariseo, se sentó a la mesa.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he aquí, había en la ciudad una mujer que era pecadora,</a:t>
            </a:r>
            <a:r>
              <a:rPr lang="es-ES" b="1" dirty="0">
                <a:solidFill>
                  <a:schemeClr val="bg1"/>
                </a:solidFill>
              </a:rPr>
              <a:t> y cuando se enteró de que Jesús estaba sentado a la mesa en casa del fariseo, trajo un frasco de alabastro con perfume;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28" y="0"/>
            <a:ext cx="3977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8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poniéndose detrás de El a sus pies, llorando,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comenzó a regar sus pies con lágrimas y los secaba con los cabellos de su cabeza,</a:t>
            </a:r>
            <a:r>
              <a:rPr lang="es-ES" b="1" dirty="0">
                <a:solidFill>
                  <a:schemeClr val="bg1"/>
                </a:solidFill>
              </a:rPr>
              <a:t> besaba sus pies y los ungía con el perfume.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V.39.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al ver esto el fariseo que le había invitado, dijo para sí: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Si éste fuera un profeta, sabría quién y qué clase de mujer es la que le está tocando,</a:t>
            </a:r>
            <a:r>
              <a:rPr lang="es-ES" b="1" dirty="0">
                <a:solidFill>
                  <a:schemeClr val="bg1"/>
                </a:solidFill>
              </a:rPr>
              <a:t> que es una pecadora.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V.40.</a:t>
            </a:r>
          </a:p>
          <a:p>
            <a:r>
              <a:rPr lang="es-ES" b="1" dirty="0">
                <a:solidFill>
                  <a:schemeClr val="bg1"/>
                </a:solidFill>
              </a:rPr>
              <a:t>Y respondiendo Jesús, le dijo: Simón,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tengo algo que decirte: Y él dijo*:</a:t>
            </a:r>
            <a:r>
              <a:rPr lang="es-ES" b="1" dirty="0">
                <a:solidFill>
                  <a:schemeClr val="bg1"/>
                </a:solidFill>
              </a:rPr>
              <a:t> Di, Maestro.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Jesús no se quedo callado ante la acusación de este Fariseo.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Cierto prestamista tenía dos deudores;</a:t>
            </a:r>
            <a:r>
              <a:rPr lang="es-ES" b="1" dirty="0">
                <a:solidFill>
                  <a:schemeClr val="bg1"/>
                </a:solidFill>
              </a:rPr>
              <a:t> uno le debía quinientos denarios y el otro cincuenta;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V.42.</a:t>
            </a:r>
          </a:p>
          <a:p>
            <a:r>
              <a:rPr lang="es-ES" b="1" dirty="0">
                <a:solidFill>
                  <a:schemeClr val="bg1"/>
                </a:solidFill>
              </a:rPr>
              <a:t>y no teniendo ellos con qué pagar,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perdonó generosamente a los dos.</a:t>
            </a:r>
            <a:r>
              <a:rPr lang="es-ES" b="1" dirty="0">
                <a:solidFill>
                  <a:schemeClr val="bg1"/>
                </a:solidFill>
              </a:rPr>
              <a:t> ¿Cuál de ellos, entonces, le amará más?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V.43.</a:t>
            </a:r>
          </a:p>
          <a:p>
            <a:r>
              <a:rPr lang="es-ES" b="1" dirty="0">
                <a:solidFill>
                  <a:schemeClr val="bg1"/>
                </a:solidFill>
              </a:rPr>
              <a:t>Simón respondió, y dijo: Supongo que aquel a quien le perdonó más. </a:t>
            </a:r>
            <a:r>
              <a:rPr lang="es-ES" b="1" u="sng" dirty="0">
                <a:highlight>
                  <a:srgbClr val="FFFF00"/>
                </a:highlight>
              </a:rPr>
              <a:t>Y Jesús le dijo: Has juzgado correctamente.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9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8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V.44.</a:t>
            </a:r>
          </a:p>
          <a:p>
            <a:r>
              <a:rPr lang="es-ES" b="1" dirty="0">
                <a:solidFill>
                  <a:schemeClr val="bg1"/>
                </a:solidFill>
              </a:rPr>
              <a:t>Y volviéndose hacia la mujer, le dijo a Simón: </a:t>
            </a:r>
            <a:r>
              <a:rPr lang="es-ES" b="1" u="sng" dirty="0">
                <a:highlight>
                  <a:srgbClr val="00FF00"/>
                </a:highlight>
              </a:rPr>
              <a:t>¿Ves esta mujer? Yo entré a tu casa y no me diste agua para los pies,</a:t>
            </a:r>
            <a:r>
              <a:rPr lang="es-ES" b="1" dirty="0">
                <a:solidFill>
                  <a:schemeClr val="bg1"/>
                </a:solidFill>
              </a:rPr>
              <a:t> pero ella ha regado mis pies con sus lágrimas y los ha secado con sus cabellos.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V.45.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No me diste beso, pero ella, desde que entré,</a:t>
            </a:r>
            <a:r>
              <a:rPr lang="es-ES" b="1" dirty="0">
                <a:solidFill>
                  <a:schemeClr val="bg1"/>
                </a:solidFill>
              </a:rPr>
              <a:t> no ha cesado de besar mis pies.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No ungiste mi cabeza con aceite,</a:t>
            </a:r>
            <a:r>
              <a:rPr lang="es-ES" b="1" dirty="0">
                <a:solidFill>
                  <a:schemeClr val="bg1"/>
                </a:solidFill>
              </a:rPr>
              <a:t> pero ella ungió mis pies con perfume.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Vemos que Jesús respondió siempre claro y directo.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Le respondió al sacerdote Caifás.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Mateo.26:62-64.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el sumo sacerdote, levantándose,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le dijo: ¿No respondes nada?</a:t>
            </a:r>
            <a:r>
              <a:rPr lang="es-ES" b="1" dirty="0">
                <a:solidFill>
                  <a:schemeClr val="bg1"/>
                </a:solidFill>
              </a:rPr>
              <a:t> ¿Qué testifican éstos contra ti?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Mas Jesús callaba. Y el sumo sacerdote le dijo:</a:t>
            </a:r>
            <a:r>
              <a:rPr lang="es-ES" b="1" dirty="0">
                <a:solidFill>
                  <a:schemeClr val="bg1"/>
                </a:solidFill>
              </a:rPr>
              <a:t> Te conjuro por el Dios viviente que nos digas si tú eres el Cristo, el Hijo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V.64.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66" y="0"/>
            <a:ext cx="4183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Jesús le dijo*: Tú mismo lo has dicho;</a:t>
            </a:r>
            <a:r>
              <a:rPr lang="es-ES" b="1" dirty="0">
                <a:solidFill>
                  <a:schemeClr val="bg1"/>
                </a:solidFill>
              </a:rPr>
              <a:t> sin embargo, os digo que desde ahora veréis AL HIJO DEL HOMBRE SENTADO A LA DIESTRA DEL PODER, y VINIENDO SOBRE LAS NUBES DEL CIELO. </a:t>
            </a:r>
          </a:p>
          <a:p>
            <a:r>
              <a:rPr lang="es-ES" b="1" dirty="0">
                <a:solidFill>
                  <a:schemeClr val="bg1"/>
                </a:solidFill>
              </a:rPr>
              <a:t>Respondió a Pilato.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Mateo.27:11.</a:t>
            </a:r>
          </a:p>
          <a:p>
            <a:r>
              <a:rPr lang="es-ES" b="1" dirty="0">
                <a:solidFill>
                  <a:schemeClr val="bg1"/>
                </a:solidFill>
              </a:rPr>
              <a:t>Y Jesús compareció delante del gobernador, y éste le interrogó, diciendo: ¿Eres tú el Rey de los judíos?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Y Jesús le dijo: Tú lo dices.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Juan.18:19-20.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Entonces el sumo sacerdote interrogó a Jesús</a:t>
            </a:r>
            <a:r>
              <a:rPr lang="es-ES" b="1" dirty="0">
                <a:solidFill>
                  <a:schemeClr val="bg1"/>
                </a:solidFill>
              </a:rPr>
              <a:t> acerca de sus discípulos y de sus enseñanzas.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0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Jesús le respondió: Yo he hablado al mundo abiertamente;</a:t>
            </a:r>
            <a:r>
              <a:rPr lang="es-ES" b="1" dirty="0">
                <a:solidFill>
                  <a:schemeClr val="bg1"/>
                </a:solidFill>
              </a:rPr>
              <a:t> siempre enseñé en la sinagoga y en el templo, donde se reúnen todos los judíos, y nada he hablado en secreto.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el alguacil le dio una abofeteada a Jesús, El respondió a eso.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Juan.18:22-23.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dijo esto, uno de los alguaciles que estaba cerca,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dio una bofetada a Jesús,</a:t>
            </a:r>
            <a:r>
              <a:rPr lang="es-ES" b="1" dirty="0">
                <a:solidFill>
                  <a:schemeClr val="bg1"/>
                </a:solidFill>
              </a:rPr>
              <a:t> diciendo: ¿Así respondes al sumo sacerdote?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5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Vemos aquí a Jesús respondiendo con mansedumbre ante las duras criticas que los judíos le hacían a El.</a:t>
            </a:r>
          </a:p>
          <a:p>
            <a:r>
              <a:rPr lang="es-ES" b="1" dirty="0">
                <a:solidFill>
                  <a:schemeClr val="bg1"/>
                </a:solidFill>
              </a:rPr>
              <a:t>El no les ofendió se defendió pero con mansedumbre, con control de si mismo.</a:t>
            </a:r>
          </a:p>
          <a:p>
            <a:r>
              <a:rPr lang="es-ES" b="1" dirty="0">
                <a:solidFill>
                  <a:schemeClr val="bg1"/>
                </a:solidFill>
              </a:rPr>
              <a:t>Una persona mansa no permite que las criticas, ofensa o burlas o malas actitudes de los demás lo afecten y lo saquen de su dominio.</a:t>
            </a:r>
          </a:p>
          <a:p>
            <a:r>
              <a:rPr lang="es-ES" b="1" dirty="0">
                <a:solidFill>
                  <a:schemeClr val="bg1"/>
                </a:solidFill>
              </a:rPr>
              <a:t>No lo sacan de sus casillas como decimos popularmente.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Eclesiastes.10:4.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2" y="0"/>
            <a:ext cx="403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30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Jesús le respondió: Si he hablado mal, da testimonio de lo que he hablado mal;</a:t>
            </a:r>
            <a:r>
              <a:rPr lang="es-ES" b="1" dirty="0">
                <a:solidFill>
                  <a:schemeClr val="bg1"/>
                </a:solidFill>
              </a:rPr>
              <a:t> pero si hablé bien, ¿por qué me pegas? </a:t>
            </a:r>
          </a:p>
          <a:p>
            <a:r>
              <a:rPr lang="es-ES" b="1" dirty="0">
                <a:solidFill>
                  <a:schemeClr val="bg1"/>
                </a:solidFill>
              </a:rPr>
              <a:t>Los apóstoles también fueron directos.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Hechos.4:18-20.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los llamaron, les </a:t>
            </a:r>
            <a:r>
              <a:rPr lang="es-ES" b="1" u="sng" dirty="0">
                <a:highlight>
                  <a:srgbClr val="FFFF00"/>
                </a:highlight>
              </a:rPr>
              <a:t>ordenaron no hablar ni enseñar en el nombre de Jesús.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V.19.</a:t>
            </a:r>
          </a:p>
          <a:p>
            <a:r>
              <a:rPr lang="es-ES" b="1" dirty="0">
                <a:solidFill>
                  <a:schemeClr val="bg1"/>
                </a:solidFill>
              </a:rPr>
              <a:t>Mas respondiendo Pedro y Juan, les dijeron: </a:t>
            </a:r>
            <a:r>
              <a:rPr lang="es-ES" b="1" u="sng" dirty="0">
                <a:highlight>
                  <a:srgbClr val="00FF00"/>
                </a:highlight>
              </a:rPr>
              <a:t>Vosotros mismos juzgad si es justo delante de Dios obedecer a vosotros antes que a Dios;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V.20.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porque nosotros no podemos dejar</a:t>
            </a:r>
            <a:r>
              <a:rPr lang="es-ES" b="1" dirty="0">
                <a:solidFill>
                  <a:schemeClr val="bg1"/>
                </a:solidFill>
              </a:rPr>
              <a:t> de decir lo que hemos visto y oído.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9" y="0"/>
            <a:ext cx="3990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Ellos respondieron ante las amenazas que les estaban haciendo.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quedaron callados.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Hechos.5:28-29.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diciendo: Os dimos órdenes estrictas de no continuar enseñando en este nombre,</a:t>
            </a:r>
            <a:r>
              <a:rPr lang="es-ES" b="1" dirty="0">
                <a:solidFill>
                  <a:schemeClr val="bg1"/>
                </a:solidFill>
              </a:rPr>
              <a:t> y he aquí, habéis llenado a Jerusalén con vuestras enseñanzas, y queréis traer sobre nosotros la sangre de este hombre.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</a:rPr>
              <a:t>Mas respondiendo Pedro y los apóstoles,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dijeron: Debemos obedecer a Dios antes que a los hombres.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Siempre respondieron con valor claridad sin miedo sin ofender.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1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apóstol Pablo también respondió al sacerdote Ananías.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Hechos.23:2-3.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sumo sacerdote Ananías ordenó a los que estaban junto a él,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que lo golpearan en la boca.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Entonces Pablo le dijo: ¡Dios te golpeará a ti,</a:t>
            </a:r>
            <a:r>
              <a:rPr lang="es-ES" b="1" dirty="0">
                <a:solidFill>
                  <a:schemeClr val="bg1"/>
                </a:solidFill>
              </a:rPr>
              <a:t> pared blanqueada! ¿Te sientas tú para juzgarme conforme a la ley, y violas la ley ordenando que me golpeen? </a:t>
            </a:r>
          </a:p>
          <a:p>
            <a:r>
              <a:rPr lang="es-ES" b="1" dirty="0">
                <a:solidFill>
                  <a:schemeClr val="bg1"/>
                </a:solidFill>
              </a:rPr>
              <a:t>Era injusto lo que había echo con Pablo y Pablo no se quedo callado.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9" y="0"/>
            <a:ext cx="40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Pedro fue directo con simón el mago.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Hechos.8:18-23.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Cuando Simón vio que el Espíritu se daba por la imposición</a:t>
            </a:r>
            <a:r>
              <a:rPr lang="es-ES" b="1" dirty="0">
                <a:solidFill>
                  <a:schemeClr val="bg1"/>
                </a:solidFill>
              </a:rPr>
              <a:t> de las manos de los apóstoles, les ofreció dinero,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diciendo: Dadme también a mí esta autoridad,</a:t>
            </a:r>
            <a:r>
              <a:rPr lang="es-ES" b="1" dirty="0">
                <a:solidFill>
                  <a:schemeClr val="bg1"/>
                </a:solidFill>
              </a:rPr>
              <a:t> de manera que todo aquel sobre quien ponga mis manos reciba el Espíritu Santo.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Entonces Pedro le dijo: Que tu plata perezca contigo,</a:t>
            </a:r>
            <a:r>
              <a:rPr lang="es-ES" b="1" dirty="0">
                <a:solidFill>
                  <a:schemeClr val="bg1"/>
                </a:solidFill>
              </a:rPr>
              <a:t> porque pensaste que podías obtener el don de Dios con dinero.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04851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</a:rPr>
              <a:t>No tienes parte ni suerte en este asunto,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porque tu corazón no es recto delante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Por tanto, arrepiéntete de esta tu maldad,</a:t>
            </a:r>
            <a:r>
              <a:rPr lang="es-ES" b="1" dirty="0">
                <a:solidFill>
                  <a:schemeClr val="bg1"/>
                </a:solidFill>
              </a:rPr>
              <a:t> y ruega al Señor que si es posible se te perdone el intento de tu corazón.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V.23.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Porque veo que estás en hiel</a:t>
            </a:r>
            <a:r>
              <a:rPr lang="es-ES" b="1" dirty="0">
                <a:solidFill>
                  <a:schemeClr val="bg1"/>
                </a:solidFill>
              </a:rPr>
              <a:t> de amargura y en cadena de iniquidad.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siempre ser sinceros directos decir siempre la verdad aunque esto moleste a las personas.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8" y="0"/>
            <a:ext cx="4095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9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28" y="0"/>
            <a:ext cx="9144000" cy="1019175"/>
          </a:xfrm>
          <a:solidFill>
            <a:srgbClr val="17AD9B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19176"/>
            <a:ext cx="9144000" cy="583882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Como cristianos seguidor de Jesús, debemos de imitarle en todo.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fue:</a:t>
            </a:r>
          </a:p>
          <a:p>
            <a:r>
              <a:rPr lang="es-ES" b="1" dirty="0">
                <a:solidFill>
                  <a:schemeClr val="bg1"/>
                </a:solidFill>
              </a:rPr>
              <a:t>Manso y humilde.</a:t>
            </a:r>
          </a:p>
          <a:p>
            <a:r>
              <a:rPr lang="es-ES" b="1" dirty="0">
                <a:solidFill>
                  <a:schemeClr val="bg1"/>
                </a:solidFill>
              </a:rPr>
              <a:t>¿Es Usted manso y humilde?</a:t>
            </a:r>
          </a:p>
          <a:p>
            <a:r>
              <a:rPr lang="es-ES" b="1" dirty="0">
                <a:solidFill>
                  <a:schemeClr val="bg1"/>
                </a:solidFill>
              </a:rPr>
              <a:t>Compasivo.</a:t>
            </a:r>
          </a:p>
          <a:p>
            <a:r>
              <a:rPr lang="es-ES" b="1" dirty="0">
                <a:solidFill>
                  <a:schemeClr val="bg1"/>
                </a:solidFill>
              </a:rPr>
              <a:t>¿Es Usted compasivo con los demás?</a:t>
            </a:r>
          </a:p>
          <a:p>
            <a:r>
              <a:rPr lang="es-ES" b="1" dirty="0">
                <a:solidFill>
                  <a:schemeClr val="bg1"/>
                </a:solidFill>
              </a:rPr>
              <a:t>Determinado.</a:t>
            </a:r>
          </a:p>
          <a:p>
            <a:r>
              <a:rPr lang="es-ES" b="1" dirty="0">
                <a:solidFill>
                  <a:schemeClr val="bg1"/>
                </a:solidFill>
              </a:rPr>
              <a:t>¿Tiene Usted determinación?</a:t>
            </a:r>
          </a:p>
          <a:p>
            <a:r>
              <a:rPr lang="es-ES" b="1" dirty="0">
                <a:solidFill>
                  <a:schemeClr val="bg1"/>
                </a:solidFill>
              </a:rPr>
              <a:t>Valiente.</a:t>
            </a:r>
          </a:p>
          <a:p>
            <a:r>
              <a:rPr lang="es-ES" b="1" dirty="0">
                <a:solidFill>
                  <a:schemeClr val="bg1"/>
                </a:solidFill>
              </a:rPr>
              <a:t>¿Es Usted Valiente?</a:t>
            </a:r>
          </a:p>
          <a:p>
            <a:r>
              <a:rPr lang="es-ES" b="1" dirty="0">
                <a:solidFill>
                  <a:schemeClr val="bg1"/>
                </a:solidFill>
              </a:rPr>
              <a:t>Franco y Directo.</a:t>
            </a:r>
          </a:p>
          <a:p>
            <a:r>
              <a:rPr lang="es-ES" b="1" dirty="0">
                <a:solidFill>
                  <a:schemeClr val="bg1"/>
                </a:solidFill>
              </a:rPr>
              <a:t>¿Es Usted franco y directo en todo? </a:t>
            </a:r>
          </a:p>
        </p:txBody>
      </p:sp>
    </p:spTree>
    <p:extLst>
      <p:ext uri="{BB962C8B-B14F-4D97-AF65-F5344CB8AC3E}">
        <p14:creationId xmlns:p14="http://schemas.microsoft.com/office/powerpoint/2010/main" val="2001101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86425"/>
            <a:ext cx="9144000" cy="11715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86425"/>
          </a:xfrm>
          <a:prstGeom prst="rect">
            <a:avLst/>
          </a:prstGeom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FA65A6B6-0AD5-41A2-9969-20C1B9F2E7A7}"/>
              </a:ext>
            </a:extLst>
          </p:cNvPr>
          <p:cNvSpPr/>
          <p:nvPr/>
        </p:nvSpPr>
        <p:spPr>
          <a:xfrm>
            <a:off x="4657725" y="0"/>
            <a:ext cx="4486275" cy="3428999"/>
          </a:xfrm>
          <a:prstGeom prst="cloudCallout">
            <a:avLst>
              <a:gd name="adj1" fmla="val -57139"/>
              <a:gd name="adj2" fmla="val 51389"/>
            </a:avLst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/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15130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100034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la ira del gobernante se levanta contra ti,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no abandones tu puesto, porque la serenidad suaviza grandes ofensas.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hace parte del pleito, sino que le pone alto a la ofensa y al problema.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Genesis.13:8.</a:t>
            </a:r>
          </a:p>
          <a:p>
            <a:r>
              <a:rPr lang="es-ES" b="1" dirty="0">
                <a:solidFill>
                  <a:schemeClr val="bg1"/>
                </a:solidFill>
              </a:rPr>
              <a:t>Y Abram dijo a Lot: </a:t>
            </a:r>
            <a:r>
              <a:rPr lang="es-ES" b="1" u="sng" dirty="0">
                <a:highlight>
                  <a:srgbClr val="FFFF00"/>
                </a:highlight>
              </a:rPr>
              <a:t>Te ruego que no haya contienda entre nosotros,</a:t>
            </a:r>
            <a:r>
              <a:rPr lang="es-ES" b="1" dirty="0">
                <a:solidFill>
                  <a:schemeClr val="bg1"/>
                </a:solidFill>
              </a:rPr>
              <a:t> ni entre mis pastores y tus pastores, porque somos hermanos. 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tenga la capacidad de: </a:t>
            </a:r>
          </a:p>
          <a:p>
            <a:r>
              <a:rPr lang="es-ES" b="1" dirty="0">
                <a:solidFill>
                  <a:schemeClr val="bg1"/>
                </a:solidFill>
              </a:rPr>
              <a:t>Ofender.</a:t>
            </a:r>
          </a:p>
          <a:p>
            <a:r>
              <a:rPr lang="es-ES" b="1" dirty="0">
                <a:solidFill>
                  <a:schemeClr val="bg1"/>
                </a:solidFill>
              </a:rPr>
              <a:t>Gritar.</a:t>
            </a:r>
          </a:p>
          <a:p>
            <a:r>
              <a:rPr lang="es-ES" b="1" dirty="0">
                <a:solidFill>
                  <a:schemeClr val="bg1"/>
                </a:solidFill>
              </a:rPr>
              <a:t>Humillar.</a:t>
            </a:r>
          </a:p>
          <a:p>
            <a:r>
              <a:rPr lang="es-ES" b="1" dirty="0">
                <a:solidFill>
                  <a:schemeClr val="bg1"/>
                </a:solidFill>
              </a:rPr>
              <a:t>Hasta golpear.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0"/>
            <a:ext cx="40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9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1031</TotalTime>
  <Words>7581</Words>
  <Application>Microsoft Office PowerPoint</Application>
  <PresentationFormat>Presentación en pantalla (4:3)</PresentationFormat>
  <Paragraphs>561</Paragraphs>
  <Slides>86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Tema de Office</vt:lpstr>
      <vt:lpstr>EL CARACTER DE JESUS. EFESIOS.4:11-13.</vt:lpstr>
      <vt:lpstr>Presentación de PowerPoint</vt:lpstr>
      <vt:lpstr>Presentación de PowerPoint</vt:lpstr>
      <vt:lpstr>Presentación de PowerPoint</vt:lpstr>
      <vt:lpstr>JESUS ERA UNA PERSONA MANSA.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ERA UNA PERSONA HUMILDE.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ERA COMPASIVO. MARCOS.6:34.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ERA DETERMINADO. MATEO.20:17-19.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ERA VALIENTE. MATEO.21:12-13.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ERA FRANCO Y DIRECTO. JUAN.6:26.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CARACTER DE JESUS. EFESIOS.4:11-13.</dc:title>
  <dc:creator>MARIO</dc:creator>
  <cp:lastModifiedBy>MARIO MORENO</cp:lastModifiedBy>
  <cp:revision>89</cp:revision>
  <dcterms:created xsi:type="dcterms:W3CDTF">2019-01-05T17:12:53Z</dcterms:created>
  <dcterms:modified xsi:type="dcterms:W3CDTF">2023-06-03T22:52:45Z</dcterms:modified>
</cp:coreProperties>
</file>