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89" r:id="rId4"/>
    <p:sldId id="287" r:id="rId5"/>
    <p:sldId id="259" r:id="rId6"/>
    <p:sldId id="290" r:id="rId7"/>
    <p:sldId id="260" r:id="rId8"/>
    <p:sldId id="291" r:id="rId9"/>
    <p:sldId id="293" r:id="rId10"/>
    <p:sldId id="295" r:id="rId11"/>
    <p:sldId id="269" r:id="rId12"/>
    <p:sldId id="296" r:id="rId13"/>
    <p:sldId id="294" r:id="rId14"/>
    <p:sldId id="262" r:id="rId15"/>
    <p:sldId id="263" r:id="rId16"/>
    <p:sldId id="297" r:id="rId17"/>
    <p:sldId id="292" r:id="rId18"/>
    <p:sldId id="298" r:id="rId19"/>
    <p:sldId id="304" r:id="rId20"/>
    <p:sldId id="270" r:id="rId21"/>
    <p:sldId id="299" r:id="rId22"/>
    <p:sldId id="265" r:id="rId23"/>
    <p:sldId id="300" r:id="rId24"/>
    <p:sldId id="305" r:id="rId25"/>
    <p:sldId id="301" r:id="rId26"/>
    <p:sldId id="267" r:id="rId27"/>
    <p:sldId id="302" r:id="rId28"/>
    <p:sldId id="268" r:id="rId29"/>
    <p:sldId id="277" r:id="rId30"/>
    <p:sldId id="306" r:id="rId31"/>
    <p:sldId id="307" r:id="rId32"/>
    <p:sldId id="271" r:id="rId33"/>
    <p:sldId id="303" r:id="rId34"/>
    <p:sldId id="308" r:id="rId35"/>
    <p:sldId id="309" r:id="rId36"/>
    <p:sldId id="310" r:id="rId37"/>
    <p:sldId id="311" r:id="rId38"/>
    <p:sldId id="278" r:id="rId39"/>
    <p:sldId id="272"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57" autoAdjust="0"/>
  </p:normalViewPr>
  <p:slideViewPr>
    <p:cSldViewPr>
      <p:cViewPr varScale="1">
        <p:scale>
          <a:sx n="59" d="100"/>
          <a:sy n="59" d="100"/>
        </p:scale>
        <p:origin x="150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3E65B1-A44B-453C-BD20-1813AD9AE9A8}" type="datetimeFigureOut">
              <a:rPr lang="es-ES" smtClean="0"/>
              <a:t>02/09/2025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ECDB67-E2F5-44BF-9846-51122F496A08}" type="slidenum">
              <a:rPr lang="es-ES" smtClean="0"/>
              <a:t>‹Nº›</a:t>
            </a:fld>
            <a:endParaRPr lang="es-ES"/>
          </a:p>
        </p:txBody>
      </p:sp>
    </p:spTree>
    <p:extLst>
      <p:ext uri="{BB962C8B-B14F-4D97-AF65-F5344CB8AC3E}">
        <p14:creationId xmlns:p14="http://schemas.microsoft.com/office/powerpoint/2010/main" val="341054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DECDB67-E2F5-44BF-9846-51122F496A08}" type="slidenum">
              <a:rPr lang="es-ES" smtClean="0"/>
              <a:t>29</a:t>
            </a:fld>
            <a:endParaRPr lang="es-ES"/>
          </a:p>
        </p:txBody>
      </p:sp>
    </p:spTree>
    <p:extLst>
      <p:ext uri="{BB962C8B-B14F-4D97-AF65-F5344CB8AC3E}">
        <p14:creationId xmlns:p14="http://schemas.microsoft.com/office/powerpoint/2010/main" val="78728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173575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148175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191241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205582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353490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110285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266899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184317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76937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305066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38B4678-533E-465C-9C63-4597591C8364}" type="datetimeFigureOut">
              <a:rPr lang="es-ES" smtClean="0"/>
              <a:t>02/09/2025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C0F59ED-8BAB-4EB7-B29F-48CC34D71292}" type="slidenum">
              <a:rPr lang="es-ES" smtClean="0"/>
              <a:t>‹Nº›</a:t>
            </a:fld>
            <a:endParaRPr lang="es-ES"/>
          </a:p>
        </p:txBody>
      </p:sp>
    </p:spTree>
    <p:extLst>
      <p:ext uri="{BB962C8B-B14F-4D97-AF65-F5344CB8AC3E}">
        <p14:creationId xmlns:p14="http://schemas.microsoft.com/office/powerpoint/2010/main" val="6653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B4678-533E-465C-9C63-4597591C8364}" type="datetimeFigureOut">
              <a:rPr lang="es-ES" smtClean="0"/>
              <a:t>02/09/2025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F59ED-8BAB-4EB7-B29F-48CC34D71292}" type="slidenum">
              <a:rPr lang="es-ES" smtClean="0"/>
              <a:t>‹Nº›</a:t>
            </a:fld>
            <a:endParaRPr lang="es-ES"/>
          </a:p>
        </p:txBody>
      </p:sp>
    </p:spTree>
    <p:extLst>
      <p:ext uri="{BB962C8B-B14F-4D97-AF65-F5344CB8AC3E}">
        <p14:creationId xmlns:p14="http://schemas.microsoft.com/office/powerpoint/2010/main" val="138209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0"/>
            <a:ext cx="9144000" cy="1143000"/>
          </a:xfrm>
          <a:solidFill>
            <a:srgbClr val="00B0F0"/>
          </a:solidFill>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EL CRISTIANO “CAMALEÓN”</a:t>
            </a:r>
          </a:p>
        </p:txBody>
      </p:sp>
      <p:sp>
        <p:nvSpPr>
          <p:cNvPr id="3" name="2 Marcador de contenido"/>
          <p:cNvSpPr>
            <a:spLocks noGrp="1"/>
          </p:cNvSpPr>
          <p:nvPr>
            <p:ph idx="1"/>
          </p:nvPr>
        </p:nvSpPr>
        <p:spPr>
          <a:xfrm>
            <a:off x="0" y="1143000"/>
            <a:ext cx="9144000" cy="5715000"/>
          </a:xfrm>
        </p:spPr>
        <p:txBody>
          <a:bodyPr>
            <a:normAutofit lnSpcReduction="10000"/>
          </a:bodyPr>
          <a:lstStyle/>
          <a:p>
            <a:r>
              <a:rPr lang="es-ES" b="1" dirty="0">
                <a:latin typeface="Maiandra GD" panose="020E0502030308020204" pitchFamily="34" charset="0"/>
              </a:rPr>
              <a:t>Todos sabemos o hemos visto la manera en cómo el camaleón cambia el color de su piel para poderse confundir con eso que lo rodea y de esta manera poder sobrevivir. </a:t>
            </a:r>
          </a:p>
          <a:p>
            <a:r>
              <a:rPr lang="es-ES" b="1" dirty="0">
                <a:latin typeface="Maiandra GD" panose="020E0502030308020204" pitchFamily="34" charset="0"/>
              </a:rPr>
              <a:t>Lamentablemente de la misma forma que Él camaleón usa sus colores para camuflarse de lo que le rodea, muchos de mis hermanos en la fe son como el camaleón, son cambiantes e inconstantes.</a:t>
            </a:r>
          </a:p>
          <a:p>
            <a:r>
              <a:rPr lang="es-ES" b="1" dirty="0">
                <a:latin typeface="Maiandra GD" panose="020E0502030308020204" pitchFamily="34" charset="0"/>
              </a:rPr>
              <a:t> Pero. </a:t>
            </a:r>
          </a:p>
          <a:p>
            <a:r>
              <a:rPr lang="es-ES" b="1" dirty="0">
                <a:latin typeface="Maiandra GD" panose="020E0502030308020204" pitchFamily="34" charset="0"/>
              </a:rPr>
              <a:t>¿En qué se parecen muchos cristianos de nuestros días al camaleón?</a:t>
            </a:r>
          </a:p>
        </p:txBody>
      </p:sp>
    </p:spTree>
    <p:extLst>
      <p:ext uri="{BB962C8B-B14F-4D97-AF65-F5344CB8AC3E}">
        <p14:creationId xmlns:p14="http://schemas.microsoft.com/office/powerpoint/2010/main" val="223417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lnSpcReduction="20000"/>
          </a:bodyPr>
          <a:lstStyle/>
          <a:p>
            <a:pPr algn="ctr"/>
            <a:r>
              <a:rPr lang="es-ES" b="1" u="sng" dirty="0">
                <a:highlight>
                  <a:srgbClr val="FFFF00"/>
                </a:highlight>
                <a:latin typeface="Maiandra GD" panose="020E0502030308020204" pitchFamily="34" charset="0"/>
              </a:rPr>
              <a:t>V.13.</a:t>
            </a:r>
          </a:p>
          <a:p>
            <a:r>
              <a:rPr lang="es-ES" b="1" u="sng" dirty="0">
                <a:solidFill>
                  <a:schemeClr val="bg1"/>
                </a:solidFill>
                <a:highlight>
                  <a:srgbClr val="FF0000"/>
                </a:highlight>
                <a:latin typeface="Maiandra GD" panose="020E0502030308020204" pitchFamily="34" charset="0"/>
              </a:rPr>
              <a:t>Y el resto de los judíos se le unió en su hipocresía,</a:t>
            </a:r>
            <a:r>
              <a:rPr lang="es-ES" b="1" dirty="0">
                <a:latin typeface="Maiandra GD" panose="020E0502030308020204" pitchFamily="34" charset="0"/>
              </a:rPr>
              <a:t> de tal manera que aun Bernabé fue arrastrado por la hipocresía de ellos.</a:t>
            </a:r>
          </a:p>
          <a:p>
            <a:pPr algn="ctr"/>
            <a:r>
              <a:rPr lang="es-ES" b="1" u="sng" dirty="0">
                <a:highlight>
                  <a:srgbClr val="FFFF00"/>
                </a:highlight>
                <a:latin typeface="Maiandra GD" panose="020E0502030308020204" pitchFamily="34" charset="0"/>
              </a:rPr>
              <a:t>V.14.</a:t>
            </a:r>
          </a:p>
          <a:p>
            <a:r>
              <a:rPr lang="es-ES" b="1" u="sng" dirty="0">
                <a:solidFill>
                  <a:schemeClr val="bg1"/>
                </a:solidFill>
                <a:highlight>
                  <a:srgbClr val="000080"/>
                </a:highlight>
                <a:latin typeface="Maiandra GD" panose="020E0502030308020204" pitchFamily="34" charset="0"/>
              </a:rPr>
              <a:t>Pero cuando vi que no andaban con rectitud en cuanto a la verdad del evangelio,</a:t>
            </a:r>
            <a:r>
              <a:rPr lang="es-ES" b="1" dirty="0">
                <a:latin typeface="Maiandra GD" panose="020E0502030308020204" pitchFamily="34" charset="0"/>
              </a:rPr>
              <a:t> dije a Pedro delante de todos: Si tú, siendo judío, vives como los gentiles y no como los judíos, ¿por qué obligas a los gentiles a vivir como judíos? </a:t>
            </a:r>
          </a:p>
        </p:txBody>
      </p:sp>
      <p:pic>
        <p:nvPicPr>
          <p:cNvPr id="5" name="Imagen 4">
            <a:extLst>
              <a:ext uri="{FF2B5EF4-FFF2-40B4-BE49-F238E27FC236}">
                <a16:creationId xmlns:a16="http://schemas.microsoft.com/office/drawing/2014/main" id="{B3AB39A4-CEE0-5147-8B3F-C673D6AD1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9397"/>
            <a:ext cx="3995936" cy="6838602"/>
          </a:xfrm>
          <a:prstGeom prst="rect">
            <a:avLst/>
          </a:prstGeom>
          <a:solidFill>
            <a:srgbClr val="7030A0"/>
          </a:solidFill>
        </p:spPr>
      </p:pic>
    </p:spTree>
    <p:extLst>
      <p:ext uri="{BB962C8B-B14F-4D97-AF65-F5344CB8AC3E}">
        <p14:creationId xmlns:p14="http://schemas.microsoft.com/office/powerpoint/2010/main" val="11887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0"/>
            <a:ext cx="9144000" cy="980728"/>
          </a:xfrm>
          <a:solidFill>
            <a:srgbClr val="00B0F0"/>
          </a:solidFill>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NO CORRÁIS CON ELLOS.</a:t>
            </a:r>
          </a:p>
        </p:txBody>
      </p:sp>
      <p:sp>
        <p:nvSpPr>
          <p:cNvPr id="3" name="2 Marcador de contenido"/>
          <p:cNvSpPr>
            <a:spLocks noGrp="1"/>
          </p:cNvSpPr>
          <p:nvPr>
            <p:ph idx="1"/>
          </p:nvPr>
        </p:nvSpPr>
        <p:spPr>
          <a:xfrm>
            <a:off x="0" y="980728"/>
            <a:ext cx="5148064" cy="5877272"/>
          </a:xfrm>
        </p:spPr>
        <p:txBody>
          <a:bodyPr>
            <a:normAutofit fontScale="92500"/>
          </a:bodyPr>
          <a:lstStyle/>
          <a:p>
            <a:r>
              <a:rPr lang="es-ES" b="1" dirty="0">
                <a:latin typeface="Maiandra GD" panose="020E0502030308020204" pitchFamily="34" charset="0"/>
              </a:rPr>
              <a:t>Pedro escribió a los cristianos esparcidos, estas palabras. </a:t>
            </a:r>
          </a:p>
          <a:p>
            <a:pPr algn="ctr"/>
            <a:r>
              <a:rPr lang="es-ES" b="1" u="sng" dirty="0">
                <a:highlight>
                  <a:srgbClr val="FFFF00"/>
                </a:highlight>
                <a:latin typeface="Maiandra GD" panose="020E0502030308020204" pitchFamily="34" charset="0"/>
              </a:rPr>
              <a:t>I Pedro.4:3-4. </a:t>
            </a:r>
          </a:p>
          <a:p>
            <a:r>
              <a:rPr lang="es-ES" b="1" u="sng" dirty="0">
                <a:solidFill>
                  <a:schemeClr val="bg1"/>
                </a:solidFill>
                <a:highlight>
                  <a:srgbClr val="008080"/>
                </a:highlight>
                <a:latin typeface="Maiandra GD" panose="020E0502030308020204" pitchFamily="34" charset="0"/>
              </a:rPr>
              <a:t>Porque el tiempo ya pasado os es suficiente para haber hecho lo que agrada a los gentiles,</a:t>
            </a:r>
            <a:r>
              <a:rPr lang="es-ES" b="1" dirty="0">
                <a:latin typeface="Maiandra GD" panose="020E0502030308020204" pitchFamily="34" charset="0"/>
              </a:rPr>
              <a:t> habiendo andado en sensualidad, lujurias, borracheras, orgías, embriagueces y abominables idolatrías. </a:t>
            </a:r>
          </a:p>
          <a:p>
            <a:endParaRPr lang="es-ES" b="1" dirty="0">
              <a:latin typeface="Maiandra GD" panose="020E0502030308020204" pitchFamily="34" charset="0"/>
            </a:endParaRPr>
          </a:p>
        </p:txBody>
      </p:sp>
      <p:pic>
        <p:nvPicPr>
          <p:cNvPr id="6" name="Imagen 5">
            <a:extLst>
              <a:ext uri="{FF2B5EF4-FFF2-40B4-BE49-F238E27FC236}">
                <a16:creationId xmlns:a16="http://schemas.microsoft.com/office/drawing/2014/main" id="{0030DB9B-D73E-D315-55ED-D867B0A7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988464"/>
            <a:ext cx="3995936" cy="5869536"/>
          </a:xfrm>
          <a:prstGeom prst="rect">
            <a:avLst/>
          </a:prstGeom>
        </p:spPr>
      </p:pic>
    </p:spTree>
    <p:extLst>
      <p:ext uri="{BB962C8B-B14F-4D97-AF65-F5344CB8AC3E}">
        <p14:creationId xmlns:p14="http://schemas.microsoft.com/office/powerpoint/2010/main" val="116308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pPr algn="ctr"/>
            <a:r>
              <a:rPr lang="es-ES" b="1" u="sng" dirty="0">
                <a:highlight>
                  <a:srgbClr val="FFFF00"/>
                </a:highlight>
                <a:latin typeface="Maiandra GD" panose="020E0502030308020204" pitchFamily="34" charset="0"/>
              </a:rPr>
              <a:t>V.4.  </a:t>
            </a:r>
          </a:p>
          <a:p>
            <a:r>
              <a:rPr lang="es-ES" b="1" dirty="0">
                <a:latin typeface="Maiandra GD" panose="020E0502030308020204" pitchFamily="34" charset="0"/>
              </a:rPr>
              <a:t>Y en todo esto, se sorprenden de que </a:t>
            </a:r>
            <a:r>
              <a:rPr lang="es-ES" b="1" u="sng" dirty="0">
                <a:solidFill>
                  <a:schemeClr val="bg1"/>
                </a:solidFill>
                <a:highlight>
                  <a:srgbClr val="008000"/>
                </a:highlight>
                <a:latin typeface="Maiandra GD" panose="020E0502030308020204" pitchFamily="34" charset="0"/>
              </a:rPr>
              <a:t>no corráis con ellos en el mismo desenfreno</a:t>
            </a:r>
            <a:r>
              <a:rPr lang="es-ES" b="1" dirty="0">
                <a:latin typeface="Maiandra GD" panose="020E0502030308020204" pitchFamily="34" charset="0"/>
              </a:rPr>
              <a:t> de disolución, y os ultrajan;</a:t>
            </a:r>
          </a:p>
          <a:p>
            <a:r>
              <a:rPr lang="es-ES" b="1" dirty="0">
                <a:latin typeface="Maiandra GD" panose="020E0502030308020204" pitchFamily="34" charset="0"/>
              </a:rPr>
              <a:t>Cuando Él cristiano quiere vivir bajo la voluntad de Dios, es entonces cuando nos convertimos en “diferentes al mundo” </a:t>
            </a:r>
          </a:p>
        </p:txBody>
      </p:sp>
      <p:pic>
        <p:nvPicPr>
          <p:cNvPr id="5" name="Imagen 4">
            <a:extLst>
              <a:ext uri="{FF2B5EF4-FFF2-40B4-BE49-F238E27FC236}">
                <a16:creationId xmlns:a16="http://schemas.microsoft.com/office/drawing/2014/main" id="{C94441A3-7876-17B7-1B56-0BB30FE24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0"/>
            <a:ext cx="4139952" cy="6857998"/>
          </a:xfrm>
          <a:prstGeom prst="rect">
            <a:avLst/>
          </a:prstGeom>
        </p:spPr>
      </p:pic>
    </p:spTree>
    <p:extLst>
      <p:ext uri="{BB962C8B-B14F-4D97-AF65-F5344CB8AC3E}">
        <p14:creationId xmlns:p14="http://schemas.microsoft.com/office/powerpoint/2010/main" val="2752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Y nos llegamos a “parecer” a Dios, es decir a un ser moralmente bueno y responsable por sus hechos.</a:t>
            </a:r>
          </a:p>
          <a:p>
            <a:r>
              <a:rPr lang="es-ES" b="1" dirty="0">
                <a:latin typeface="Maiandra GD" panose="020E0502030308020204" pitchFamily="34" charset="0"/>
              </a:rPr>
              <a:t>Es este cambio que ocurre en nuestra vida lo que los mundanos no pueden soportar y dice Pedro cuando nos persiguen y nos maltratan porque les molesta enormemente que ya no corramos en el mismo desenfreno en Él que ellos van. </a:t>
            </a:r>
          </a:p>
        </p:txBody>
      </p:sp>
      <p:pic>
        <p:nvPicPr>
          <p:cNvPr id="5" name="Imagen 4">
            <a:extLst>
              <a:ext uri="{FF2B5EF4-FFF2-40B4-BE49-F238E27FC236}">
                <a16:creationId xmlns:a16="http://schemas.microsoft.com/office/drawing/2014/main" id="{CA4155FC-3D2A-F66D-0958-FD5E1972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79" y="-1"/>
            <a:ext cx="3851921" cy="6857998"/>
          </a:xfrm>
          <a:prstGeom prst="rect">
            <a:avLst/>
          </a:prstGeom>
        </p:spPr>
      </p:pic>
    </p:spTree>
    <p:extLst>
      <p:ext uri="{BB962C8B-B14F-4D97-AF65-F5344CB8AC3E}">
        <p14:creationId xmlns:p14="http://schemas.microsoft.com/office/powerpoint/2010/main" val="2732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4932040" cy="6858000"/>
          </a:xfrm>
        </p:spPr>
        <p:txBody>
          <a:bodyPr>
            <a:normAutofit fontScale="92500" lnSpcReduction="20000"/>
          </a:bodyPr>
          <a:lstStyle/>
          <a:p>
            <a:r>
              <a:rPr lang="es-ES" b="1" dirty="0">
                <a:latin typeface="Maiandra GD" panose="020E0502030308020204" pitchFamily="34" charset="0"/>
              </a:rPr>
              <a:t>Él cristiano “camaleón” que se da por vencido, el que NO se parece a Dios, es el que cambia de color y se acomoda al mundo. </a:t>
            </a:r>
          </a:p>
          <a:p>
            <a:r>
              <a:rPr lang="es-ES" b="1" dirty="0">
                <a:latin typeface="Maiandra GD" panose="020E0502030308020204" pitchFamily="34" charset="0"/>
              </a:rPr>
              <a:t>Lo hace porque no quiere sufrir la indiferencia ni mucho menos el maltrato del mundo, le es muy conveniente camuflarse a la hora que le da la gana.</a:t>
            </a:r>
          </a:p>
          <a:p>
            <a:r>
              <a:rPr lang="es-ES" b="1" dirty="0">
                <a:latin typeface="Maiandra GD" panose="020E0502030308020204" pitchFamily="34" charset="0"/>
              </a:rPr>
              <a:t>Pero el cristiano que se parece a Dios, es todo lo contrario; y está dispuesto a sufrir el agravió si es por causa de Cristo y su palabra.</a:t>
            </a:r>
          </a:p>
        </p:txBody>
      </p:sp>
      <p:pic>
        <p:nvPicPr>
          <p:cNvPr id="5" name="Imagen 4">
            <a:extLst>
              <a:ext uri="{FF2B5EF4-FFF2-40B4-BE49-F238E27FC236}">
                <a16:creationId xmlns:a16="http://schemas.microsoft.com/office/drawing/2014/main" id="{B76BEC7A-72C9-1D1A-C427-1DBFC0F0C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04047" y="34868"/>
            <a:ext cx="4139952" cy="6823131"/>
          </a:xfrm>
          <a:prstGeom prst="rect">
            <a:avLst/>
          </a:prstGeom>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5004048" cy="6858000"/>
          </a:xfrm>
        </p:spPr>
        <p:txBody>
          <a:bodyPr/>
          <a:lstStyle/>
          <a:p>
            <a:r>
              <a:rPr lang="es-ES" b="1" dirty="0">
                <a:latin typeface="Maiandra GD" panose="020E0502030308020204" pitchFamily="34" charset="0"/>
              </a:rPr>
              <a:t>Pedro nos aconseja otra vez así: </a:t>
            </a:r>
          </a:p>
          <a:p>
            <a:pPr algn="ctr"/>
            <a:r>
              <a:rPr lang="es-ES" b="1" u="sng" dirty="0">
                <a:highlight>
                  <a:srgbClr val="FFFF00"/>
                </a:highlight>
                <a:latin typeface="Maiandra GD" panose="020E0502030308020204" pitchFamily="34" charset="0"/>
              </a:rPr>
              <a:t>I Pedro.4:14-16.</a:t>
            </a:r>
          </a:p>
          <a:p>
            <a:r>
              <a:rPr lang="es-ES" b="1" dirty="0">
                <a:latin typeface="Maiandra GD" panose="020E0502030308020204" pitchFamily="34" charset="0"/>
              </a:rPr>
              <a:t>Si sois vituperados por el nombre de Cristo, dichosos sois, pues el Espíritu de gloria y de Dios reposa sobre vosotros. </a:t>
            </a:r>
            <a:r>
              <a:rPr lang="es-ES" b="1" u="sng" dirty="0">
                <a:solidFill>
                  <a:schemeClr val="bg1"/>
                </a:solidFill>
                <a:highlight>
                  <a:srgbClr val="800080"/>
                </a:highlight>
                <a:latin typeface="Maiandra GD" panose="020E0502030308020204" pitchFamily="34" charset="0"/>
              </a:rPr>
              <a:t>Ciertamente, por ellos El es blasfemado, pero por vosotros es glorificado.</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V.15.</a:t>
            </a:r>
          </a:p>
        </p:txBody>
      </p:sp>
      <p:pic>
        <p:nvPicPr>
          <p:cNvPr id="5" name="Imagen 4">
            <a:extLst>
              <a:ext uri="{FF2B5EF4-FFF2-40B4-BE49-F238E27FC236}">
                <a16:creationId xmlns:a16="http://schemas.microsoft.com/office/drawing/2014/main" id="{3A94267E-44A8-65AA-C979-6EFD30DF5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4362"/>
            <a:ext cx="4067944" cy="6853637"/>
          </a:xfrm>
          <a:prstGeom prst="rect">
            <a:avLst/>
          </a:prstGeom>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Que de ninguna manera sufra alguno de vosotros como homicida, o ladrón, o malhechor, o por entrometido. </a:t>
            </a:r>
          </a:p>
          <a:p>
            <a:pPr algn="ctr"/>
            <a:r>
              <a:rPr lang="es-ES" b="1" u="sng" dirty="0">
                <a:highlight>
                  <a:srgbClr val="FFFF00"/>
                </a:highlight>
                <a:latin typeface="Maiandra GD" panose="020E0502030308020204" pitchFamily="34" charset="0"/>
              </a:rPr>
              <a:t>V.16.  </a:t>
            </a:r>
          </a:p>
          <a:p>
            <a:r>
              <a:rPr lang="es-ES" b="1" dirty="0">
                <a:latin typeface="Maiandra GD" panose="020E0502030308020204" pitchFamily="34" charset="0"/>
              </a:rPr>
              <a:t>Pero si alguno sufre como cristiano, que no se avergüence, </a:t>
            </a:r>
            <a:r>
              <a:rPr lang="es-ES" b="1" u="sng" dirty="0">
                <a:solidFill>
                  <a:schemeClr val="bg1"/>
                </a:solidFill>
                <a:highlight>
                  <a:srgbClr val="800000"/>
                </a:highlight>
                <a:latin typeface="Maiandra GD" panose="020E0502030308020204" pitchFamily="34" charset="0"/>
              </a:rPr>
              <a:t>sino que como tal glorifique a Dios.</a:t>
            </a:r>
            <a:r>
              <a:rPr lang="es-ES" b="1" dirty="0">
                <a:latin typeface="Maiandra GD" panose="020E0502030308020204" pitchFamily="34" charset="0"/>
              </a:rPr>
              <a:t> </a:t>
            </a:r>
          </a:p>
          <a:p>
            <a:r>
              <a:rPr lang="es-ES" b="1" dirty="0">
                <a:latin typeface="Maiandra GD" panose="020E0502030308020204" pitchFamily="34" charset="0"/>
              </a:rPr>
              <a:t>¡Cristianos Camaleones a ustedes es que Pedro les llama!</a:t>
            </a:r>
          </a:p>
        </p:txBody>
      </p:sp>
      <p:pic>
        <p:nvPicPr>
          <p:cNvPr id="5" name="Imagen 4">
            <a:extLst>
              <a:ext uri="{FF2B5EF4-FFF2-40B4-BE49-F238E27FC236}">
                <a16:creationId xmlns:a16="http://schemas.microsoft.com/office/drawing/2014/main" id="{3A0A5540-11FC-BEE3-2060-A328F7DB8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814" y="-1"/>
            <a:ext cx="4010025" cy="6857999"/>
          </a:xfrm>
          <a:prstGeom prst="rect">
            <a:avLst/>
          </a:prstGeom>
          <a:solidFill>
            <a:srgbClr val="00B0F0"/>
          </a:solidFill>
        </p:spPr>
      </p:pic>
    </p:spTree>
    <p:extLst>
      <p:ext uri="{BB962C8B-B14F-4D97-AF65-F5344CB8AC3E}">
        <p14:creationId xmlns:p14="http://schemas.microsoft.com/office/powerpoint/2010/main" val="15963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dirty="0">
                <a:latin typeface="Maiandra GD" panose="020E0502030308020204" pitchFamily="34" charset="0"/>
              </a:rPr>
              <a:t>Una gente peculiar.</a:t>
            </a:r>
          </a:p>
          <a:p>
            <a:r>
              <a:rPr lang="es-ES" b="1" dirty="0">
                <a:latin typeface="Maiandra GD" panose="020E0502030308020204" pitchFamily="34" charset="0"/>
              </a:rPr>
              <a:t>Los cristianos pertenecen a Dios en el sentido que NADIE más lo es. </a:t>
            </a:r>
          </a:p>
          <a:p>
            <a:r>
              <a:rPr lang="es-ES" b="1" dirty="0">
                <a:latin typeface="Maiandra GD" panose="020E0502030308020204" pitchFamily="34" charset="0"/>
              </a:rPr>
              <a:t>Solo es cristiano que cambia según lo amerite la ocasión es el que no puede ver ni llega a entender esta preciosa relación que existe entre Dios y su gente verdadera.</a:t>
            </a:r>
          </a:p>
          <a:p>
            <a:pPr algn="ctr"/>
            <a:r>
              <a:rPr lang="es-ES" b="1" u="sng" dirty="0">
                <a:highlight>
                  <a:srgbClr val="FFFF00"/>
                </a:highlight>
                <a:latin typeface="Maiandra GD" panose="020E0502030308020204" pitchFamily="34" charset="0"/>
              </a:rPr>
              <a:t>I Pedro.2:9.</a:t>
            </a:r>
          </a:p>
        </p:txBody>
      </p:sp>
      <p:pic>
        <p:nvPicPr>
          <p:cNvPr id="5" name="Imagen 4">
            <a:extLst>
              <a:ext uri="{FF2B5EF4-FFF2-40B4-BE49-F238E27FC236}">
                <a16:creationId xmlns:a16="http://schemas.microsoft.com/office/drawing/2014/main" id="{39BE5E18-B121-FC8D-4F5A-EE5E2B620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
            <a:ext cx="4139952" cy="6857998"/>
          </a:xfrm>
          <a:prstGeom prst="rect">
            <a:avLst/>
          </a:prstGeom>
        </p:spPr>
      </p:pic>
    </p:spTree>
    <p:extLst>
      <p:ext uri="{BB962C8B-B14F-4D97-AF65-F5344CB8AC3E}">
        <p14:creationId xmlns:p14="http://schemas.microsoft.com/office/powerpoint/2010/main" val="410777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lnSpcReduction="10000"/>
          </a:bodyPr>
          <a:lstStyle/>
          <a:p>
            <a:r>
              <a:rPr lang="es-ES" b="1" u="sng" dirty="0">
                <a:solidFill>
                  <a:schemeClr val="bg1"/>
                </a:solidFill>
                <a:highlight>
                  <a:srgbClr val="808000"/>
                </a:highlight>
                <a:latin typeface="Maiandra GD" panose="020E0502030308020204" pitchFamily="34" charset="0"/>
              </a:rPr>
              <a:t>Pero vosotros sois linaje escogido, real sacerdocio, nación santa, pueblo adquirido para posesión de Dios,</a:t>
            </a:r>
            <a:r>
              <a:rPr lang="es-ES" b="1" dirty="0">
                <a:latin typeface="Maiandra GD" panose="020E0502030308020204" pitchFamily="34" charset="0"/>
              </a:rPr>
              <a:t> a fin de que anunciéis las virtudes de aquel que os llamó de las tinieblas a su luz admirable; </a:t>
            </a:r>
          </a:p>
          <a:p>
            <a:r>
              <a:rPr lang="es-ES" b="1" dirty="0">
                <a:latin typeface="Maiandra GD" panose="020E0502030308020204" pitchFamily="34" charset="0"/>
              </a:rPr>
              <a:t>El apóstol quiere animar a todos los cristianos a considerarse y a valorar este gran privilegio que tenemos delante de Dios, al grado de llegar a ser “sus sacerdotes” santos. </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E86FC0B3-5D5E-0585-7DA4-6A198B98A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868" y="9203"/>
            <a:ext cx="3962132" cy="6848796"/>
          </a:xfrm>
          <a:prstGeom prst="rect">
            <a:avLst/>
          </a:prstGeom>
        </p:spPr>
      </p:pic>
    </p:spTree>
    <p:extLst>
      <p:ext uri="{BB962C8B-B14F-4D97-AF65-F5344CB8AC3E}">
        <p14:creationId xmlns:p14="http://schemas.microsoft.com/office/powerpoint/2010/main" val="38702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lnSpcReduction="20000"/>
          </a:bodyPr>
          <a:lstStyle/>
          <a:p>
            <a:r>
              <a:rPr lang="es-ES" b="1" dirty="0">
                <a:latin typeface="Maiandra GD" panose="020E0502030308020204" pitchFamily="34" charset="0"/>
              </a:rPr>
              <a:t>¿Qué más ánimo se le puede dar a ese cristiano que cambia de color tan constantemente que el decirle que Él es alguien “especial” para Dios? </a:t>
            </a:r>
          </a:p>
          <a:p>
            <a:r>
              <a:rPr lang="es-ES" b="1" dirty="0">
                <a:latin typeface="Maiandra GD" panose="020E0502030308020204" pitchFamily="34" charset="0"/>
              </a:rPr>
              <a:t>Pedro nos está diciendo lo que somos, no lo que vamos a ser. </a:t>
            </a:r>
          </a:p>
          <a:p>
            <a:r>
              <a:rPr lang="es-ES" b="1" dirty="0">
                <a:latin typeface="Maiandra GD" panose="020E0502030308020204" pitchFamily="34" charset="0"/>
              </a:rPr>
              <a:t>¡Ojalá que muchos hermanos que conozco que cambian como el camaleón y que leerán este estudio puedan entender y ver que esto es lo que hace la gran diferencia entre nosotros y el mundo!</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C30698AA-06CC-7DF0-B27C-1CB9019F3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76056" y="1"/>
            <a:ext cx="4067944" cy="6858000"/>
          </a:xfrm>
          <a:prstGeom prst="rect">
            <a:avLst/>
          </a:prstGeom>
        </p:spPr>
      </p:pic>
    </p:spTree>
    <p:extLst>
      <p:ext uri="{BB962C8B-B14F-4D97-AF65-F5344CB8AC3E}">
        <p14:creationId xmlns:p14="http://schemas.microsoft.com/office/powerpoint/2010/main" val="24265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0" y="1"/>
            <a:ext cx="9144000" cy="980728"/>
          </a:xfrm>
          <a:solidFill>
            <a:srgbClr val="00B0F0"/>
          </a:solidFill>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NO OS CONFORMÉIS.</a:t>
            </a:r>
            <a:endParaRPr lang="es-ES" b="1" u="sng" dirty="0"/>
          </a:p>
        </p:txBody>
      </p:sp>
      <p:sp>
        <p:nvSpPr>
          <p:cNvPr id="3" name="2 Marcador de contenido"/>
          <p:cNvSpPr>
            <a:spLocks noGrp="1"/>
          </p:cNvSpPr>
          <p:nvPr>
            <p:ph idx="1"/>
          </p:nvPr>
        </p:nvSpPr>
        <p:spPr>
          <a:xfrm>
            <a:off x="0" y="980728"/>
            <a:ext cx="5076056" cy="5877272"/>
          </a:xfrm>
        </p:spPr>
        <p:txBody>
          <a:bodyPr>
            <a:normAutofit fontScale="92500"/>
          </a:bodyPr>
          <a:lstStyle/>
          <a:p>
            <a:r>
              <a:rPr lang="es-ES" b="1" dirty="0">
                <a:latin typeface="Maiandra GD" panose="020E0502030308020204" pitchFamily="34" charset="0"/>
              </a:rPr>
              <a:t>Son muchos los que con tal de sacar algún provecho o cumplir cualquier propósito que tienen en mente se convierten en “conformistas”. </a:t>
            </a:r>
          </a:p>
          <a:p>
            <a:r>
              <a:rPr lang="es-ES" b="1" dirty="0">
                <a:latin typeface="Maiandra GD" panose="020E0502030308020204" pitchFamily="34" charset="0"/>
              </a:rPr>
              <a:t>1. ¡Cambian de color! ¡Se vuelven liberales cuando les conviene ser liberales! ¡Y callan donde la Biblia calla, obviamente cuando les conviene también! </a:t>
            </a:r>
          </a:p>
        </p:txBody>
      </p:sp>
      <p:pic>
        <p:nvPicPr>
          <p:cNvPr id="5" name="Imagen 4">
            <a:extLst>
              <a:ext uri="{FF2B5EF4-FFF2-40B4-BE49-F238E27FC236}">
                <a16:creationId xmlns:a16="http://schemas.microsoft.com/office/drawing/2014/main" id="{100A1A4D-4630-4DB8-0AC3-1B38C0335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76056" y="979812"/>
            <a:ext cx="4067944" cy="5878187"/>
          </a:xfrm>
          <a:prstGeom prst="rect">
            <a:avLst/>
          </a:prstGeom>
        </p:spPr>
      </p:pic>
    </p:spTree>
    <p:extLst>
      <p:ext uri="{BB962C8B-B14F-4D97-AF65-F5344CB8AC3E}">
        <p14:creationId xmlns:p14="http://schemas.microsoft.com/office/powerpoint/2010/main" val="1204771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0"/>
            <a:ext cx="9144000" cy="908720"/>
          </a:xfrm>
          <a:solidFill>
            <a:srgbClr val="00B0F0"/>
          </a:solidFill>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SAL Y LUZ.</a:t>
            </a:r>
          </a:p>
        </p:txBody>
      </p:sp>
      <p:sp>
        <p:nvSpPr>
          <p:cNvPr id="3" name="2 Marcador de contenido"/>
          <p:cNvSpPr>
            <a:spLocks noGrp="1"/>
          </p:cNvSpPr>
          <p:nvPr>
            <p:ph idx="1"/>
          </p:nvPr>
        </p:nvSpPr>
        <p:spPr>
          <a:xfrm>
            <a:off x="0" y="908720"/>
            <a:ext cx="5364088" cy="5949280"/>
          </a:xfrm>
        </p:spPr>
        <p:txBody>
          <a:bodyPr>
            <a:normAutofit/>
          </a:bodyPr>
          <a:lstStyle/>
          <a:p>
            <a:r>
              <a:rPr lang="es-ES" b="1" dirty="0">
                <a:latin typeface="Maiandra GD" panose="020E0502030308020204" pitchFamily="34" charset="0"/>
              </a:rPr>
              <a:t>Cuando nos confundimos con el mundo, es cuando NO alcanzamos a ver estos preciosos términos que Él Señor Jesús nos aplicara a todos aquellos que habríamos de creer en Él.</a:t>
            </a:r>
          </a:p>
          <a:p>
            <a:r>
              <a:rPr lang="es-ES" b="1" dirty="0">
                <a:latin typeface="Maiandra GD" panose="020E0502030308020204" pitchFamily="34" charset="0"/>
              </a:rPr>
              <a:t>¿Qué significa ser sal mi hermano? </a:t>
            </a:r>
          </a:p>
          <a:p>
            <a:r>
              <a:rPr lang="es-ES" b="1" dirty="0">
                <a:latin typeface="Maiandra GD" panose="020E0502030308020204" pitchFamily="34" charset="0"/>
              </a:rPr>
              <a:t>Leamos la Biblia: </a:t>
            </a:r>
          </a:p>
          <a:p>
            <a:pPr algn="ctr"/>
            <a:r>
              <a:rPr lang="es-ES" b="1" u="sng" dirty="0">
                <a:highlight>
                  <a:srgbClr val="FFFF00"/>
                </a:highlight>
                <a:latin typeface="Maiandra GD" panose="020E0502030308020204" pitchFamily="34" charset="0"/>
              </a:rPr>
              <a:t>Mateo.5:13-14. </a:t>
            </a:r>
          </a:p>
        </p:txBody>
      </p:sp>
      <p:pic>
        <p:nvPicPr>
          <p:cNvPr id="6" name="Imagen 5">
            <a:extLst>
              <a:ext uri="{FF2B5EF4-FFF2-40B4-BE49-F238E27FC236}">
                <a16:creationId xmlns:a16="http://schemas.microsoft.com/office/drawing/2014/main" id="{237071B5-01AF-CD0B-165A-6727D10B2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921370"/>
            <a:ext cx="3779912" cy="5936629"/>
          </a:xfrm>
          <a:prstGeom prst="rect">
            <a:avLst/>
          </a:prstGeom>
        </p:spPr>
      </p:pic>
    </p:spTree>
    <p:extLst>
      <p:ext uri="{BB962C8B-B14F-4D97-AF65-F5344CB8AC3E}">
        <p14:creationId xmlns:p14="http://schemas.microsoft.com/office/powerpoint/2010/main" val="281976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u="sng" dirty="0">
                <a:solidFill>
                  <a:schemeClr val="bg1"/>
                </a:solidFill>
                <a:highlight>
                  <a:srgbClr val="000000"/>
                </a:highlight>
                <a:latin typeface="Maiandra GD" panose="020E0502030308020204" pitchFamily="34" charset="0"/>
              </a:rPr>
              <a:t>Vosotros sois la sal de la tierra;</a:t>
            </a:r>
            <a:r>
              <a:rPr lang="es-ES" b="1" dirty="0">
                <a:latin typeface="Maiandra GD" panose="020E0502030308020204" pitchFamily="34" charset="0"/>
              </a:rPr>
              <a:t> pero si la sal se ha vuelto insípida, ¿con qué se hará salada otra vez? Ya para nada sirve, sino para ser echada fuera y pisoteada por los hombres. </a:t>
            </a:r>
          </a:p>
          <a:p>
            <a:pPr algn="ctr"/>
            <a:r>
              <a:rPr lang="es-ES" b="1" u="sng" dirty="0">
                <a:highlight>
                  <a:srgbClr val="FFFF00"/>
                </a:highlight>
                <a:latin typeface="Maiandra GD" panose="020E0502030308020204" pitchFamily="34" charset="0"/>
              </a:rPr>
              <a:t>V.14.  </a:t>
            </a:r>
          </a:p>
          <a:p>
            <a:r>
              <a:rPr lang="es-ES" b="1" u="sng" dirty="0">
                <a:highlight>
                  <a:srgbClr val="00FF00"/>
                </a:highlight>
                <a:latin typeface="Maiandra GD" panose="020E0502030308020204" pitchFamily="34" charset="0"/>
              </a:rPr>
              <a:t>Vosotros sois la luz del mundo.</a:t>
            </a:r>
            <a:r>
              <a:rPr lang="es-ES" b="1" dirty="0">
                <a:latin typeface="Maiandra GD" panose="020E0502030308020204" pitchFamily="34" charset="0"/>
              </a:rPr>
              <a:t> Una ciudad situada sobre un monte no se puede ocultar; </a:t>
            </a:r>
          </a:p>
        </p:txBody>
      </p:sp>
      <p:pic>
        <p:nvPicPr>
          <p:cNvPr id="7" name="Imagen 6">
            <a:extLst>
              <a:ext uri="{FF2B5EF4-FFF2-40B4-BE49-F238E27FC236}">
                <a16:creationId xmlns:a16="http://schemas.microsoft.com/office/drawing/2014/main" id="{03C9993E-F8BA-0FF6-76F5-7D6E927B2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0"/>
            <a:ext cx="4132692" cy="6857999"/>
          </a:xfrm>
          <a:prstGeom prst="rect">
            <a:avLst/>
          </a:prstGeom>
        </p:spPr>
      </p:pic>
    </p:spTree>
    <p:extLst>
      <p:ext uri="{BB962C8B-B14F-4D97-AF65-F5344CB8AC3E}">
        <p14:creationId xmlns:p14="http://schemas.microsoft.com/office/powerpoint/2010/main" val="32101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0" y="0"/>
            <a:ext cx="4716016" cy="6858000"/>
          </a:xfrm>
        </p:spPr>
        <p:txBody>
          <a:bodyPr/>
          <a:lstStyle/>
          <a:p>
            <a:r>
              <a:rPr lang="es-ES" b="1" dirty="0">
                <a:latin typeface="Maiandra GD" panose="020E0502030308020204" pitchFamily="34" charset="0"/>
              </a:rPr>
              <a:t>¿Sabes para qué sirve la sal? </a:t>
            </a:r>
          </a:p>
          <a:p>
            <a:r>
              <a:rPr lang="es-ES" b="1" dirty="0">
                <a:latin typeface="Maiandra GD" panose="020E0502030308020204" pitchFamily="34" charset="0"/>
              </a:rPr>
              <a:t>¡Yo sé que sabes! </a:t>
            </a:r>
          </a:p>
          <a:p>
            <a:r>
              <a:rPr lang="es-ES" b="1" dirty="0">
                <a:latin typeface="Maiandra GD" panose="020E0502030308020204" pitchFamily="34" charset="0"/>
              </a:rPr>
              <a:t>¿Por qué se te olvida entonces? </a:t>
            </a:r>
          </a:p>
          <a:p>
            <a:r>
              <a:rPr lang="es-ES" b="1" dirty="0">
                <a:latin typeface="Maiandra GD" panose="020E0502030308020204" pitchFamily="34" charset="0"/>
              </a:rPr>
              <a:t>Todos sabemos que Jesús no nos quería hablar de la sal en sí, sino más bien lo que Él buscaba era una comparación terrenal con significado celestial. </a:t>
            </a:r>
          </a:p>
        </p:txBody>
      </p:sp>
      <p:pic>
        <p:nvPicPr>
          <p:cNvPr id="4" name="Imagen 3">
            <a:extLst>
              <a:ext uri="{FF2B5EF4-FFF2-40B4-BE49-F238E27FC236}">
                <a16:creationId xmlns:a16="http://schemas.microsoft.com/office/drawing/2014/main" id="{79D19E1F-F30D-CEFD-B581-02B851686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2689"/>
            <a:ext cx="4355976" cy="6822135"/>
          </a:xfrm>
          <a:prstGeom prst="rect">
            <a:avLst/>
          </a:prstGeom>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dirty="0">
                <a:latin typeface="Maiandra GD" panose="020E0502030308020204" pitchFamily="34" charset="0"/>
              </a:rPr>
              <a:t>Usaba pues para que entendamos mejor una </a:t>
            </a:r>
          </a:p>
          <a:p>
            <a:r>
              <a:rPr lang="es-ES" b="1" dirty="0">
                <a:latin typeface="Maiandra GD" panose="020E0502030308020204" pitchFamily="34" charset="0"/>
              </a:rPr>
              <a:t>“metonimia”.  </a:t>
            </a:r>
          </a:p>
          <a:p>
            <a:r>
              <a:rPr lang="es-ES" b="1" dirty="0">
                <a:latin typeface="Maiandra GD" panose="020E0502030308020204" pitchFamily="34" charset="0"/>
              </a:rPr>
              <a:t>¿Por qué si hemos sido puestos en el mundo para salvar al mundo con nuestra influencia? </a:t>
            </a:r>
          </a:p>
          <a:p>
            <a:r>
              <a:rPr lang="es-ES" b="1" dirty="0">
                <a:latin typeface="Maiandra GD" panose="020E0502030308020204" pitchFamily="34" charset="0"/>
              </a:rPr>
              <a:t>¿Nos acomodamos tanto a la manera de vivir del mundo así como a sus costumbres paganas? </a:t>
            </a:r>
          </a:p>
          <a:p>
            <a:r>
              <a:rPr lang="es-ES" b="1" dirty="0">
                <a:latin typeface="Maiandra GD" panose="020E0502030308020204" pitchFamily="34" charset="0"/>
              </a:rPr>
              <a:t>Eso no debe ser hermanos.</a:t>
            </a:r>
          </a:p>
        </p:txBody>
      </p:sp>
      <p:pic>
        <p:nvPicPr>
          <p:cNvPr id="5" name="Imagen 4">
            <a:extLst>
              <a:ext uri="{FF2B5EF4-FFF2-40B4-BE49-F238E27FC236}">
                <a16:creationId xmlns:a16="http://schemas.microsoft.com/office/drawing/2014/main" id="{F5DBC112-0D9E-1955-5FA6-D73ECEB23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052"/>
            <a:ext cx="3995936" cy="6840947"/>
          </a:xfrm>
          <a:prstGeom prst="rect">
            <a:avLst/>
          </a:prstGeom>
          <a:solidFill>
            <a:srgbClr val="92D050"/>
          </a:solidFill>
        </p:spPr>
      </p:pic>
    </p:spTree>
    <p:extLst>
      <p:ext uri="{BB962C8B-B14F-4D97-AF65-F5344CB8AC3E}">
        <p14:creationId xmlns:p14="http://schemas.microsoft.com/office/powerpoint/2010/main" val="3725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dirty="0">
                <a:latin typeface="Maiandra GD" panose="020E0502030308020204" pitchFamily="34" charset="0"/>
              </a:rPr>
              <a:t>¿A quién queremos impresionar siendo cristianos solo cuando estamos con la “iglesia? </a:t>
            </a:r>
          </a:p>
          <a:p>
            <a:r>
              <a:rPr lang="es-ES" b="1" dirty="0">
                <a:latin typeface="Maiandra GD" panose="020E0502030308020204" pitchFamily="34" charset="0"/>
              </a:rPr>
              <a:t>¿Creemos que podemos engañar a Dios? </a:t>
            </a:r>
          </a:p>
          <a:p>
            <a:pPr algn="ctr"/>
            <a:r>
              <a:rPr lang="es-ES" b="1" u="sng" dirty="0">
                <a:highlight>
                  <a:srgbClr val="FFFF00"/>
                </a:highlight>
                <a:latin typeface="Maiandra GD" panose="020E0502030308020204" pitchFamily="34" charset="0"/>
              </a:rPr>
              <a:t>Gálatas.6:7.</a:t>
            </a:r>
          </a:p>
          <a:p>
            <a:r>
              <a:rPr lang="es-ES" b="1" u="sng" dirty="0">
                <a:highlight>
                  <a:srgbClr val="00FFFF"/>
                </a:highlight>
                <a:latin typeface="Maiandra GD" panose="020E0502030308020204" pitchFamily="34" charset="0"/>
              </a:rPr>
              <a:t>No os dejéis engañar, de Dios nadie se burla;</a:t>
            </a:r>
            <a:r>
              <a:rPr lang="es-ES" b="1" dirty="0">
                <a:latin typeface="Maiandra GD" panose="020E0502030308020204" pitchFamily="34" charset="0"/>
              </a:rPr>
              <a:t> pues todo lo que el hombre siembre, eso también segará. </a:t>
            </a:r>
          </a:p>
        </p:txBody>
      </p:sp>
      <p:pic>
        <p:nvPicPr>
          <p:cNvPr id="5" name="Imagen 4">
            <a:extLst>
              <a:ext uri="{FF2B5EF4-FFF2-40B4-BE49-F238E27FC236}">
                <a16:creationId xmlns:a16="http://schemas.microsoft.com/office/drawing/2014/main" id="{E260676E-A8CE-139B-748A-A1F1D9E3C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0"/>
            <a:ext cx="4211960" cy="6857999"/>
          </a:xfrm>
          <a:prstGeom prst="rect">
            <a:avLst/>
          </a:prstGeom>
        </p:spPr>
      </p:pic>
    </p:spTree>
    <p:extLst>
      <p:ext uri="{BB962C8B-B14F-4D97-AF65-F5344CB8AC3E}">
        <p14:creationId xmlns:p14="http://schemas.microsoft.com/office/powerpoint/2010/main" val="291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Si la sal sirve para preservar, y los cristianos somos esa sal, pero nosotros los que somos sal nos confundimos con el mundo: </a:t>
            </a:r>
          </a:p>
          <a:p>
            <a:r>
              <a:rPr lang="es-ES" b="1" dirty="0">
                <a:latin typeface="Maiandra GD" panose="020E0502030308020204" pitchFamily="34" charset="0"/>
              </a:rPr>
              <a:t>¿Quién salvará al mundo? </a:t>
            </a:r>
          </a:p>
          <a:p>
            <a:r>
              <a:rPr lang="es-ES" b="1" dirty="0">
                <a:latin typeface="Maiandra GD" panose="020E0502030308020204" pitchFamily="34" charset="0"/>
              </a:rPr>
              <a:t>¡Es por eso que el mundo se está putrefacto, por la falta de verdadera “sal” en el mundo. </a:t>
            </a:r>
          </a:p>
          <a:p>
            <a:r>
              <a:rPr lang="es-ES" b="1" dirty="0">
                <a:latin typeface="Maiandra GD" panose="020E0502030308020204" pitchFamily="34" charset="0"/>
              </a:rPr>
              <a:t>Lo mismo dijo el Señor cuando dijo que éramos Luz.</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F9C77C6C-68A5-0D07-722B-F61319F45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8000"/>
          </a:xfrm>
          <a:prstGeom prst="rect">
            <a:avLst/>
          </a:prstGeom>
          <a:solidFill>
            <a:srgbClr val="C00000"/>
          </a:solidFill>
        </p:spPr>
      </p:pic>
    </p:spTree>
    <p:extLst>
      <p:ext uri="{BB962C8B-B14F-4D97-AF65-F5344CB8AC3E}">
        <p14:creationId xmlns:p14="http://schemas.microsoft.com/office/powerpoint/2010/main" val="24285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0" y="0"/>
            <a:ext cx="5220072" cy="6858000"/>
          </a:xfrm>
        </p:spPr>
        <p:txBody>
          <a:bodyPr>
            <a:normAutofit fontScale="92500" lnSpcReduction="20000"/>
          </a:bodyPr>
          <a:lstStyle/>
          <a:p>
            <a:r>
              <a:rPr lang="es-ES" b="1" dirty="0">
                <a:latin typeface="Maiandra GD" panose="020E0502030308020204" pitchFamily="34" charset="0"/>
              </a:rPr>
              <a:t>Está usando otra comparación que nos compromete y especialmente a esos que cambian constantemente y que hasta “de gracia” les sirve lo inteligentes que son.</a:t>
            </a:r>
          </a:p>
          <a:p>
            <a:r>
              <a:rPr lang="es-ES" b="1" dirty="0">
                <a:latin typeface="Maiandra GD" panose="020E0502030308020204" pitchFamily="34" charset="0"/>
              </a:rPr>
              <a:t>¿Para qué sirve la luz? </a:t>
            </a:r>
          </a:p>
          <a:p>
            <a:r>
              <a:rPr lang="es-ES" b="1" dirty="0">
                <a:latin typeface="Maiandra GD" panose="020E0502030308020204" pitchFamily="34" charset="0"/>
              </a:rPr>
              <a:t>¡Obviamente para alumbrar! Pero si la luz se esconde debajo de un cajón. </a:t>
            </a:r>
          </a:p>
          <a:p>
            <a:r>
              <a:rPr lang="es-ES" b="1" dirty="0">
                <a:latin typeface="Maiandra GD" panose="020E0502030308020204" pitchFamily="34" charset="0"/>
              </a:rPr>
              <a:t>¿A quién alumbrará? </a:t>
            </a:r>
          </a:p>
          <a:p>
            <a:r>
              <a:rPr lang="es-ES" b="1" dirty="0">
                <a:latin typeface="Maiandra GD" panose="020E0502030308020204" pitchFamily="34" charset="0"/>
              </a:rPr>
              <a:t>En otras palabras, si un cristiano que se supone que es luz: </a:t>
            </a:r>
          </a:p>
        </p:txBody>
      </p:sp>
      <p:pic>
        <p:nvPicPr>
          <p:cNvPr id="4" name="Imagen 3">
            <a:extLst>
              <a:ext uri="{FF2B5EF4-FFF2-40B4-BE49-F238E27FC236}">
                <a16:creationId xmlns:a16="http://schemas.microsoft.com/office/drawing/2014/main" id="{E01A43D2-549B-340F-5A17-4277D1C42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76056" y="12378"/>
            <a:ext cx="4067944" cy="6842447"/>
          </a:xfrm>
          <a:prstGeom prst="rect">
            <a:avLst/>
          </a:prstGeom>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1. Usa lenguaje sucio. </a:t>
            </a:r>
          </a:p>
          <a:p>
            <a:r>
              <a:rPr lang="es-ES" b="1" dirty="0">
                <a:latin typeface="Maiandra GD" panose="020E0502030308020204" pitchFamily="34" charset="0"/>
              </a:rPr>
              <a:t>2. Fuma con los mundanos. </a:t>
            </a:r>
          </a:p>
          <a:p>
            <a:r>
              <a:rPr lang="es-ES" b="1" dirty="0">
                <a:latin typeface="Maiandra GD" panose="020E0502030308020204" pitchFamily="34" charset="0"/>
              </a:rPr>
              <a:t>3. Participa de platicas profanas y sucias. </a:t>
            </a:r>
          </a:p>
          <a:p>
            <a:r>
              <a:rPr lang="es-ES" b="1" dirty="0">
                <a:latin typeface="Maiandra GD" panose="020E0502030308020204" pitchFamily="34" charset="0"/>
              </a:rPr>
              <a:t>4. Si trata de ser del mundo como propiedad del mundo.</a:t>
            </a:r>
          </a:p>
          <a:p>
            <a:r>
              <a:rPr lang="es-ES" b="1" dirty="0">
                <a:latin typeface="Maiandra GD" panose="020E0502030308020204" pitchFamily="34" charset="0"/>
              </a:rPr>
              <a:t>¿A quien crees que vas a convertir? </a:t>
            </a:r>
          </a:p>
          <a:p>
            <a:r>
              <a:rPr lang="es-ES" b="1" dirty="0">
                <a:latin typeface="Maiandra GD" panose="020E0502030308020204" pitchFamily="34" charset="0"/>
              </a:rPr>
              <a:t>No se te olvide que aún el diablo se burla de ti, con todos los colores que salen de tu cuerpo. </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DD8B88B5-6222-5659-E89F-D35CEA7EC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
            <a:ext cx="3995936" cy="6858001"/>
          </a:xfrm>
          <a:prstGeom prst="rect">
            <a:avLst/>
          </a:prstGeom>
        </p:spPr>
      </p:pic>
    </p:spTree>
    <p:extLst>
      <p:ext uri="{BB962C8B-B14F-4D97-AF65-F5344CB8AC3E}">
        <p14:creationId xmlns:p14="http://schemas.microsoft.com/office/powerpoint/2010/main" val="57618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4716016" cy="6858000"/>
          </a:xfrm>
        </p:spPr>
        <p:txBody>
          <a:bodyPr>
            <a:normAutofit fontScale="92500" lnSpcReduction="10000"/>
          </a:bodyPr>
          <a:lstStyle/>
          <a:p>
            <a:r>
              <a:rPr lang="es-ES" b="1" dirty="0">
                <a:latin typeface="Maiandra GD" panose="020E0502030308020204" pitchFamily="34" charset="0"/>
              </a:rPr>
              <a:t>Cuando tratamos de acomodarnos al mundo y su estilo, nuestra “sal y nuestra luz”, la una pierde su sabor y la otra se pone debajo de un cajón. </a:t>
            </a:r>
          </a:p>
          <a:p>
            <a:r>
              <a:rPr lang="es-ES" b="1" dirty="0">
                <a:latin typeface="Maiandra GD" panose="020E0502030308020204" pitchFamily="34" charset="0"/>
              </a:rPr>
              <a:t>El veredicto: </a:t>
            </a:r>
          </a:p>
          <a:p>
            <a:r>
              <a:rPr lang="es-ES" b="1" dirty="0">
                <a:latin typeface="Maiandra GD" panose="020E0502030308020204" pitchFamily="34" charset="0"/>
              </a:rPr>
              <a:t>¡Culpable! Apartados.</a:t>
            </a:r>
          </a:p>
          <a:p>
            <a:pPr algn="ctr"/>
            <a:r>
              <a:rPr lang="es-ES" b="1" u="sng" dirty="0">
                <a:highlight>
                  <a:srgbClr val="FFFF00"/>
                </a:highlight>
                <a:latin typeface="Maiandra GD" panose="020E0502030308020204" pitchFamily="34" charset="0"/>
              </a:rPr>
              <a:t>Mateo.7:23.</a:t>
            </a:r>
          </a:p>
          <a:p>
            <a:r>
              <a:rPr lang="es-ES" b="1" dirty="0">
                <a:latin typeface="Maiandra GD" panose="020E0502030308020204" pitchFamily="34" charset="0"/>
              </a:rPr>
              <a:t>Y entonces les declararé: "Jamás os conocí; </a:t>
            </a:r>
            <a:r>
              <a:rPr lang="es-ES" b="1" u="sng" dirty="0">
                <a:solidFill>
                  <a:schemeClr val="bg1"/>
                </a:solidFill>
                <a:highlight>
                  <a:srgbClr val="FF00FF"/>
                </a:highlight>
                <a:latin typeface="Maiandra GD" panose="020E0502030308020204" pitchFamily="34" charset="0"/>
              </a:rPr>
              <a:t>APARTAOS DE MI, LOS QUE PRACTICAIS LA INIQUIDAD."</a:t>
            </a:r>
            <a:r>
              <a:rPr lang="es-ES" b="1" dirty="0">
                <a:latin typeface="Maiandra GD" panose="020E0502030308020204" pitchFamily="34" charset="0"/>
              </a:rPr>
              <a:t> </a:t>
            </a:r>
          </a:p>
        </p:txBody>
      </p:sp>
      <p:pic>
        <p:nvPicPr>
          <p:cNvPr id="5" name="Imagen 4">
            <a:extLst>
              <a:ext uri="{FF2B5EF4-FFF2-40B4-BE49-F238E27FC236}">
                <a16:creationId xmlns:a16="http://schemas.microsoft.com/office/drawing/2014/main" id="{FA18FF5F-96B1-5D66-DDFA-0FA7AAFD6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0972" cy="6858000"/>
          </a:xfrm>
          <a:prstGeom prst="rect">
            <a:avLst/>
          </a:prstGeom>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1341"/>
            <a:ext cx="9144000" cy="979387"/>
          </a:xfrm>
          <a:solidFill>
            <a:srgbClr val="00B0F0"/>
          </a:solidFill>
        </p:spPr>
        <p:txBody>
          <a:bodyPr>
            <a:normAutofit fontScale="90000"/>
          </a:bodyPr>
          <a:lstStyle/>
          <a:p>
            <a:br>
              <a:rPr lang="es-ES" dirty="0"/>
            </a:br>
            <a:r>
              <a:rPr lang="es-ES" b="1" u="sng" dirty="0">
                <a:ln w="6600">
                  <a:solidFill>
                    <a:schemeClr val="accent2"/>
                  </a:solidFill>
                  <a:prstDash val="solid"/>
                </a:ln>
                <a:solidFill>
                  <a:srgbClr val="FFFFFF"/>
                </a:solidFill>
                <a:effectLst>
                  <a:outerShdw dist="38100" dir="2700000" algn="tl" rotWithShape="0">
                    <a:schemeClr val="accent2"/>
                  </a:outerShdw>
                </a:effectLst>
              </a:rPr>
              <a:t>SOMOS CARTAS LEIDAS.</a:t>
            </a:r>
            <a:br>
              <a:rPr lang="es-ES" b="1" dirty="0"/>
            </a:br>
            <a:endParaRPr lang="es-ES" b="1" dirty="0"/>
          </a:p>
        </p:txBody>
      </p:sp>
      <p:sp>
        <p:nvSpPr>
          <p:cNvPr id="3" name="2 Marcador de contenido"/>
          <p:cNvSpPr>
            <a:spLocks noGrp="1"/>
          </p:cNvSpPr>
          <p:nvPr>
            <p:ph idx="1"/>
          </p:nvPr>
        </p:nvSpPr>
        <p:spPr>
          <a:xfrm>
            <a:off x="0" y="980728"/>
            <a:ext cx="5004048" cy="5877272"/>
          </a:xfrm>
        </p:spPr>
        <p:txBody>
          <a:bodyPr>
            <a:normAutofit lnSpcReduction="10000"/>
          </a:bodyPr>
          <a:lstStyle/>
          <a:p>
            <a:r>
              <a:rPr lang="es-ES" b="1" dirty="0">
                <a:latin typeface="Maiandra GD" panose="020E0502030308020204" pitchFamily="34" charset="0"/>
              </a:rPr>
              <a:t>Pablo explicó a los corintios que ellos eran cartas escritas en nuestros corazones y que eran leídas por todos los hombres… </a:t>
            </a:r>
          </a:p>
          <a:p>
            <a:pPr algn="ctr"/>
            <a:r>
              <a:rPr lang="es-ES" b="1" u="sng" dirty="0">
                <a:highlight>
                  <a:srgbClr val="FFFF00"/>
                </a:highlight>
                <a:latin typeface="Maiandra GD" panose="020E0502030308020204" pitchFamily="34" charset="0"/>
              </a:rPr>
              <a:t>II Corintios.3:2. </a:t>
            </a:r>
          </a:p>
          <a:p>
            <a:r>
              <a:rPr lang="es-ES" b="1" dirty="0">
                <a:latin typeface="Maiandra GD" panose="020E0502030308020204" pitchFamily="34" charset="0"/>
              </a:rPr>
              <a:t>Vosotros sois nuestra carta, escrita en nuestros corazones, </a:t>
            </a:r>
            <a:r>
              <a:rPr lang="es-ES" b="1" u="sng" dirty="0">
                <a:solidFill>
                  <a:schemeClr val="bg1"/>
                </a:solidFill>
                <a:highlight>
                  <a:srgbClr val="0000FF"/>
                </a:highlight>
                <a:latin typeface="Maiandra GD" panose="020E0502030308020204" pitchFamily="34" charset="0"/>
              </a:rPr>
              <a:t>conocida y leída por todos los hombres,</a:t>
            </a:r>
            <a:r>
              <a:rPr lang="es-ES" b="1" dirty="0">
                <a:latin typeface="Maiandra GD" panose="020E0502030308020204" pitchFamily="34" charset="0"/>
              </a:rPr>
              <a:t> </a:t>
            </a:r>
          </a:p>
        </p:txBody>
      </p:sp>
      <p:pic>
        <p:nvPicPr>
          <p:cNvPr id="6" name="Imagen 5">
            <a:extLst>
              <a:ext uri="{FF2B5EF4-FFF2-40B4-BE49-F238E27FC236}">
                <a16:creationId xmlns:a16="http://schemas.microsoft.com/office/drawing/2014/main" id="{FD658504-34AE-E6E3-E419-29CFFF8B6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04048" y="980727"/>
            <a:ext cx="4139952" cy="5875931"/>
          </a:xfrm>
          <a:prstGeom prst="rect">
            <a:avLst/>
          </a:prstGeom>
        </p:spPr>
      </p:pic>
    </p:spTree>
    <p:extLst>
      <p:ext uri="{BB962C8B-B14F-4D97-AF65-F5344CB8AC3E}">
        <p14:creationId xmlns:p14="http://schemas.microsoft.com/office/powerpoint/2010/main" val="245517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lstStyle/>
          <a:p>
            <a:r>
              <a:rPr lang="es-ES" b="1" dirty="0">
                <a:latin typeface="Maiandra GD" panose="020E0502030308020204" pitchFamily="34" charset="0"/>
              </a:rPr>
              <a:t>Se vuelven tan conformistas al grado de estar dispuestos a caminar muy tranquilos según las circunstancias. </a:t>
            </a:r>
          </a:p>
          <a:p>
            <a:r>
              <a:rPr lang="es-ES" b="1" dirty="0">
                <a:latin typeface="Maiandra GD" panose="020E0502030308020204" pitchFamily="34" charset="0"/>
              </a:rPr>
              <a:t>Son muchos los cristianos que quieren confundirse o ser iguales al mundo. </a:t>
            </a:r>
          </a:p>
          <a:p>
            <a:r>
              <a:rPr lang="es-ES" b="1" dirty="0">
                <a:latin typeface="Maiandra GD" panose="020E0502030308020204" pitchFamily="34" charset="0"/>
              </a:rPr>
              <a:t>Se visten como los mundanos. </a:t>
            </a:r>
          </a:p>
          <a:p>
            <a:r>
              <a:rPr lang="es-ES" b="1" dirty="0">
                <a:latin typeface="Maiandra GD" panose="020E0502030308020204" pitchFamily="34" charset="0"/>
              </a:rPr>
              <a:t>2. Hablan como los mundanos. </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EAC6780B-33DB-3AD0-3416-B2B6DE7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2256"/>
            <a:ext cx="3923928" cy="6835744"/>
          </a:xfrm>
          <a:prstGeom prst="rect">
            <a:avLst/>
          </a:prstGeom>
        </p:spPr>
      </p:pic>
    </p:spTree>
    <p:extLst>
      <p:ext uri="{BB962C8B-B14F-4D97-AF65-F5344CB8AC3E}">
        <p14:creationId xmlns:p14="http://schemas.microsoft.com/office/powerpoint/2010/main" val="42879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a:bodyPr>
          <a:lstStyle/>
          <a:p>
            <a:r>
              <a:rPr lang="es-ES" b="1" dirty="0">
                <a:latin typeface="Maiandra GD" panose="020E0502030308020204" pitchFamily="34" charset="0"/>
              </a:rPr>
              <a:t>Esto que Pablo dice, es una irrefutable verdad, pero es una lástima que en las “páginas” de la vida de muchos hermanos no se puedan leer cosas buenas. </a:t>
            </a:r>
          </a:p>
          <a:p>
            <a:r>
              <a:rPr lang="es-ES" b="1" dirty="0">
                <a:latin typeface="Maiandra GD" panose="020E0502030308020204" pitchFamily="34" charset="0"/>
              </a:rPr>
              <a:t>Sino solo cosas “dudosas”, que es exactamente lo que se lee en las páginas de las cartas de los mundanos. </a:t>
            </a:r>
          </a:p>
          <a:p>
            <a:r>
              <a:rPr lang="es-ES" b="1" dirty="0">
                <a:latin typeface="Maiandra GD" panose="020E0502030308020204" pitchFamily="34" charset="0"/>
              </a:rPr>
              <a:t>¿Qué tipo de cartas estamos escribiendo para que el mundo nos pueda leer? </a:t>
            </a:r>
          </a:p>
        </p:txBody>
      </p:sp>
      <p:pic>
        <p:nvPicPr>
          <p:cNvPr id="5" name="Imagen 4">
            <a:extLst>
              <a:ext uri="{FF2B5EF4-FFF2-40B4-BE49-F238E27FC236}">
                <a16:creationId xmlns:a16="http://schemas.microsoft.com/office/drawing/2014/main" id="{10628962-0847-6B09-B1E1-CB0B5D526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78" y="0"/>
            <a:ext cx="4019621" cy="6857998"/>
          </a:xfrm>
          <a:prstGeom prst="rect">
            <a:avLst/>
          </a:prstGeom>
        </p:spPr>
      </p:pic>
    </p:spTree>
    <p:extLst>
      <p:ext uri="{BB962C8B-B14F-4D97-AF65-F5344CB8AC3E}">
        <p14:creationId xmlns:p14="http://schemas.microsoft.com/office/powerpoint/2010/main" val="265987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a:bodyPr>
          <a:lstStyle/>
          <a:p>
            <a:r>
              <a:rPr lang="es-ES" b="1" dirty="0">
                <a:latin typeface="Maiandra GD" panose="020E0502030308020204" pitchFamily="34" charset="0"/>
              </a:rPr>
              <a:t>Que no se te olvide que un movimiento en falso y el mundo comienza a burlarse de Dios, y esto. </a:t>
            </a:r>
          </a:p>
          <a:p>
            <a:r>
              <a:rPr lang="es-ES" b="1" dirty="0">
                <a:latin typeface="Maiandra GD" panose="020E0502030308020204" pitchFamily="34" charset="0"/>
              </a:rPr>
              <a:t>¡Por tu culpa! </a:t>
            </a:r>
          </a:p>
          <a:p>
            <a:r>
              <a:rPr lang="es-ES" b="1" dirty="0">
                <a:latin typeface="Maiandra GD" panose="020E0502030308020204" pitchFamily="34" charset="0"/>
              </a:rPr>
              <a:t>Cambiar según las circunstancias de color o ser como Él camaleón para sacar ventaja o beneficio. </a:t>
            </a:r>
          </a:p>
          <a:p>
            <a:r>
              <a:rPr lang="es-ES" b="1" dirty="0">
                <a:latin typeface="Maiandra GD" panose="020E0502030308020204" pitchFamily="34" charset="0"/>
              </a:rPr>
              <a:t>Podrá como ya lo dije al principio ser muy provechoso para los muchos pero no recomendable. </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76F1A64B-9D21-CE92-C602-8DBB3DEC6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0072" y="0"/>
            <a:ext cx="3923928" cy="6858000"/>
          </a:xfrm>
          <a:prstGeom prst="rect">
            <a:avLst/>
          </a:prstGeom>
        </p:spPr>
      </p:pic>
    </p:spTree>
    <p:extLst>
      <p:ext uri="{BB962C8B-B14F-4D97-AF65-F5344CB8AC3E}">
        <p14:creationId xmlns:p14="http://schemas.microsoft.com/office/powerpoint/2010/main" val="42639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4788024" cy="6858000"/>
          </a:xfrm>
        </p:spPr>
        <p:txBody>
          <a:bodyPr>
            <a:normAutofit/>
          </a:bodyPr>
          <a:lstStyle/>
          <a:p>
            <a:r>
              <a:rPr lang="es-ES" b="1" dirty="0">
                <a:latin typeface="Maiandra GD" panose="020E0502030308020204" pitchFamily="34" charset="0"/>
              </a:rPr>
              <a:t>Andan por allí muchos que se llaman cristianos quienes lo menos que son es eso, cristianos. </a:t>
            </a:r>
          </a:p>
          <a:p>
            <a:r>
              <a:rPr lang="es-ES" b="1" dirty="0">
                <a:latin typeface="Maiandra GD" panose="020E0502030308020204" pitchFamily="34" charset="0"/>
              </a:rPr>
              <a:t>Actúan igual o peor que los mundanos. </a:t>
            </a:r>
          </a:p>
          <a:p>
            <a:r>
              <a:rPr lang="es-ES" b="1" dirty="0">
                <a:latin typeface="Maiandra GD" panose="020E0502030308020204" pitchFamily="34" charset="0"/>
              </a:rPr>
              <a:t>Son “cristianos” que cuando están con cristianos son cristianos, pero que cuando están en el mundo no son nada de diferentes que los del mundo. </a:t>
            </a:r>
          </a:p>
        </p:txBody>
      </p:sp>
      <p:pic>
        <p:nvPicPr>
          <p:cNvPr id="5" name="Imagen 4">
            <a:extLst>
              <a:ext uri="{FF2B5EF4-FFF2-40B4-BE49-F238E27FC236}">
                <a16:creationId xmlns:a16="http://schemas.microsoft.com/office/drawing/2014/main" id="{992B275E-9166-6CB2-2B01-92A2F5FF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359163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Debemos ser Él tipo de gente que Dios quiere. </a:t>
            </a:r>
          </a:p>
          <a:p>
            <a:r>
              <a:rPr lang="es-ES" b="1" dirty="0">
                <a:latin typeface="Maiandra GD" panose="020E0502030308020204" pitchFamily="34" charset="0"/>
              </a:rPr>
              <a:t>No importando donde estemos. </a:t>
            </a:r>
          </a:p>
          <a:p>
            <a:r>
              <a:rPr lang="es-ES" b="1" dirty="0">
                <a:latin typeface="Maiandra GD" panose="020E0502030308020204" pitchFamily="34" charset="0"/>
              </a:rPr>
              <a:t>Ni con quien estemos.</a:t>
            </a:r>
          </a:p>
          <a:p>
            <a:pPr algn="ctr"/>
            <a:r>
              <a:rPr lang="es-ES" b="1" u="sng" dirty="0">
                <a:highlight>
                  <a:srgbClr val="FFFF00"/>
                </a:highlight>
                <a:latin typeface="Maiandra GD" panose="020E0502030308020204" pitchFamily="34" charset="0"/>
              </a:rPr>
              <a:t>Filipenses.2:15.</a:t>
            </a:r>
          </a:p>
          <a:p>
            <a:r>
              <a:rPr lang="es-ES" b="1" u="sng" dirty="0">
                <a:solidFill>
                  <a:schemeClr val="bg1"/>
                </a:solidFill>
                <a:highlight>
                  <a:srgbClr val="FF0000"/>
                </a:highlight>
                <a:latin typeface="Maiandra GD" panose="020E0502030308020204" pitchFamily="34" charset="0"/>
              </a:rPr>
              <a:t>para que seáis irreprensibles y sencillos, hijos de Dios sin tacha</a:t>
            </a:r>
            <a:r>
              <a:rPr lang="es-ES" b="1" dirty="0">
                <a:latin typeface="Maiandra GD" panose="020E0502030308020204" pitchFamily="34" charset="0"/>
              </a:rPr>
              <a:t> en medio de una generación torcida y perversa, en medio de la cual resplandecéis como luminares en el mundo, </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89D7636D-19F4-8DE2-BFB6-5A07717D9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8249"/>
            <a:ext cx="4139952" cy="6849749"/>
          </a:xfrm>
          <a:prstGeom prst="rect">
            <a:avLst/>
          </a:prstGeom>
        </p:spPr>
      </p:pic>
    </p:spTree>
    <p:extLst>
      <p:ext uri="{BB962C8B-B14F-4D97-AF65-F5344CB8AC3E}">
        <p14:creationId xmlns:p14="http://schemas.microsoft.com/office/powerpoint/2010/main" val="18584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Dando ejemplo en todo.</a:t>
            </a:r>
          </a:p>
          <a:p>
            <a:pPr algn="ctr"/>
            <a:r>
              <a:rPr lang="es-ES" b="1" u="sng" dirty="0">
                <a:highlight>
                  <a:srgbClr val="FFFF00"/>
                </a:highlight>
                <a:latin typeface="Maiandra GD" panose="020E0502030308020204" pitchFamily="34" charset="0"/>
              </a:rPr>
              <a:t>I Timoteo.4:12.</a:t>
            </a:r>
          </a:p>
          <a:p>
            <a:r>
              <a:rPr lang="es-ES" b="1" dirty="0">
                <a:latin typeface="Maiandra GD" panose="020E0502030308020204" pitchFamily="34" charset="0"/>
              </a:rPr>
              <a:t>No permitas que nadie menosprecie tu juventud; antes, </a:t>
            </a:r>
            <a:r>
              <a:rPr lang="es-ES" b="1" u="sng" dirty="0">
                <a:solidFill>
                  <a:schemeClr val="bg1"/>
                </a:solidFill>
                <a:highlight>
                  <a:srgbClr val="000080"/>
                </a:highlight>
                <a:latin typeface="Maiandra GD" panose="020E0502030308020204" pitchFamily="34" charset="0"/>
              </a:rPr>
              <a:t>sé ejemplo de los creyentes</a:t>
            </a:r>
            <a:r>
              <a:rPr lang="es-ES" b="1" dirty="0">
                <a:latin typeface="Maiandra GD" panose="020E0502030308020204" pitchFamily="34" charset="0"/>
              </a:rPr>
              <a:t> en palabra, conducta, amor, fe y pureza. </a:t>
            </a:r>
          </a:p>
          <a:p>
            <a:r>
              <a:rPr lang="es-ES" b="1" dirty="0">
                <a:latin typeface="Maiandra GD" panose="020E0502030308020204" pitchFamily="34" charset="0"/>
              </a:rPr>
              <a:t>Con dignidad.</a:t>
            </a:r>
          </a:p>
          <a:p>
            <a:pPr algn="ctr"/>
            <a:r>
              <a:rPr lang="es-ES" b="1" u="sng" dirty="0">
                <a:highlight>
                  <a:srgbClr val="FFFF00"/>
                </a:highlight>
                <a:latin typeface="Maiandra GD" panose="020E0502030308020204" pitchFamily="34" charset="0"/>
              </a:rPr>
              <a:t>Tito.2:7.</a:t>
            </a:r>
          </a:p>
          <a:p>
            <a:r>
              <a:rPr lang="es-ES" b="1" u="sng" dirty="0">
                <a:solidFill>
                  <a:schemeClr val="bg1"/>
                </a:solidFill>
                <a:highlight>
                  <a:srgbClr val="008080"/>
                </a:highlight>
                <a:latin typeface="Maiandra GD" panose="020E0502030308020204" pitchFamily="34" charset="0"/>
              </a:rPr>
              <a:t>muéstrate en todo como ejemplo de buenas obras,</a:t>
            </a:r>
            <a:r>
              <a:rPr lang="es-ES" b="1" dirty="0">
                <a:latin typeface="Maiandra GD" panose="020E0502030308020204" pitchFamily="34" charset="0"/>
              </a:rPr>
              <a:t> con pureza de doctrina, con dignidad, </a:t>
            </a:r>
          </a:p>
        </p:txBody>
      </p:sp>
      <p:pic>
        <p:nvPicPr>
          <p:cNvPr id="5" name="Imagen 4">
            <a:extLst>
              <a:ext uri="{FF2B5EF4-FFF2-40B4-BE49-F238E27FC236}">
                <a16:creationId xmlns:a16="http://schemas.microsoft.com/office/drawing/2014/main" id="{4F9316DB-6C2C-E43A-455E-C1D211BF9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931" y="24235"/>
            <a:ext cx="4010025" cy="6833763"/>
          </a:xfrm>
          <a:prstGeom prst="rect">
            <a:avLst/>
          </a:prstGeom>
        </p:spPr>
      </p:pic>
    </p:spTree>
    <p:extLst>
      <p:ext uri="{BB962C8B-B14F-4D97-AF65-F5344CB8AC3E}">
        <p14:creationId xmlns:p14="http://schemas.microsoft.com/office/powerpoint/2010/main" val="16333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dirty="0">
                <a:latin typeface="Maiandra GD" panose="020E0502030308020204" pitchFamily="34" charset="0"/>
              </a:rPr>
              <a:t>Adornando la doctrina.</a:t>
            </a:r>
          </a:p>
          <a:p>
            <a:pPr algn="ctr"/>
            <a:r>
              <a:rPr lang="es-ES" b="1" u="sng" dirty="0">
                <a:highlight>
                  <a:srgbClr val="FFFF00"/>
                </a:highlight>
                <a:latin typeface="Maiandra GD" panose="020E0502030308020204" pitchFamily="34" charset="0"/>
              </a:rPr>
              <a:t>Tito.2:10.</a:t>
            </a:r>
          </a:p>
          <a:p>
            <a:r>
              <a:rPr lang="es-ES" b="1" dirty="0">
                <a:latin typeface="Maiandra GD" panose="020E0502030308020204" pitchFamily="34" charset="0"/>
              </a:rPr>
              <a:t>no defraudando, sino mostrando toda buena fe, </a:t>
            </a:r>
            <a:r>
              <a:rPr lang="es-ES" b="1" u="sng" dirty="0">
                <a:solidFill>
                  <a:schemeClr val="bg1"/>
                </a:solidFill>
                <a:highlight>
                  <a:srgbClr val="008000"/>
                </a:highlight>
                <a:latin typeface="Maiandra GD" panose="020E0502030308020204" pitchFamily="34" charset="0"/>
              </a:rPr>
              <a:t>para que adornen la doctrina de Dios</a:t>
            </a:r>
            <a:r>
              <a:rPr lang="es-ES" b="1" dirty="0">
                <a:latin typeface="Maiandra GD" panose="020E0502030308020204" pitchFamily="34" charset="0"/>
              </a:rPr>
              <a:t> nuestro Salvador en todo respecto. </a:t>
            </a:r>
          </a:p>
          <a:p>
            <a:r>
              <a:rPr lang="es-ES" b="1" dirty="0">
                <a:latin typeface="Maiandra GD" panose="020E0502030308020204" pitchFamily="34" charset="0"/>
              </a:rPr>
              <a:t>Embelleciendo la doctrina de Cristo con nuestra vida santa aparta.</a:t>
            </a:r>
          </a:p>
          <a:p>
            <a:r>
              <a:rPr lang="es-ES" b="1" dirty="0">
                <a:latin typeface="Maiandra GD" panose="020E0502030308020204" pitchFamily="34" charset="0"/>
              </a:rPr>
              <a:t>Siendo como Cristo en este mundo.</a:t>
            </a:r>
          </a:p>
        </p:txBody>
      </p:sp>
      <p:pic>
        <p:nvPicPr>
          <p:cNvPr id="5" name="Imagen 4">
            <a:extLst>
              <a:ext uri="{FF2B5EF4-FFF2-40B4-BE49-F238E27FC236}">
                <a16:creationId xmlns:a16="http://schemas.microsoft.com/office/drawing/2014/main" id="{934C34A6-B91A-818B-C463-4C7F2281A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6783"/>
            <a:ext cx="3995936" cy="6851216"/>
          </a:xfrm>
          <a:prstGeom prst="rect">
            <a:avLst/>
          </a:prstGeom>
        </p:spPr>
      </p:pic>
    </p:spTree>
    <p:extLst>
      <p:ext uri="{BB962C8B-B14F-4D97-AF65-F5344CB8AC3E}">
        <p14:creationId xmlns:p14="http://schemas.microsoft.com/office/powerpoint/2010/main" val="203688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r>
              <a:rPr lang="es-ES" b="1" dirty="0">
                <a:latin typeface="Maiandra GD" panose="020E0502030308020204" pitchFamily="34" charset="0"/>
              </a:rPr>
              <a:t>No seamos como la iglesia Laodicea.</a:t>
            </a:r>
          </a:p>
          <a:p>
            <a:pPr algn="ctr"/>
            <a:r>
              <a:rPr lang="es-ES" b="1" u="sng" dirty="0">
                <a:highlight>
                  <a:srgbClr val="FFFF00"/>
                </a:highlight>
                <a:latin typeface="Maiandra GD" panose="020E0502030308020204" pitchFamily="34" charset="0"/>
              </a:rPr>
              <a:t>Apocalipsis.3:15-16.</a:t>
            </a:r>
          </a:p>
          <a:p>
            <a:r>
              <a:rPr lang="es-ES" b="1" dirty="0">
                <a:latin typeface="Maiandra GD" panose="020E0502030308020204" pitchFamily="34" charset="0"/>
              </a:rPr>
              <a:t>'Yo conozco tus obras, </a:t>
            </a:r>
            <a:r>
              <a:rPr lang="es-ES" b="1" u="sng" dirty="0">
                <a:solidFill>
                  <a:schemeClr val="bg1"/>
                </a:solidFill>
                <a:highlight>
                  <a:srgbClr val="800080"/>
                </a:highlight>
                <a:latin typeface="Maiandra GD" panose="020E0502030308020204" pitchFamily="34" charset="0"/>
              </a:rPr>
              <a:t>que ni eres frío ni caliente.</a:t>
            </a:r>
            <a:r>
              <a:rPr lang="es-ES" b="1" dirty="0">
                <a:latin typeface="Maiandra GD" panose="020E0502030308020204" pitchFamily="34" charset="0"/>
              </a:rPr>
              <a:t> ¡Ojalá fueras frío o caliente! </a:t>
            </a:r>
          </a:p>
          <a:p>
            <a:pPr algn="ctr"/>
            <a:r>
              <a:rPr lang="es-ES" b="1" u="sng" dirty="0">
                <a:highlight>
                  <a:srgbClr val="FFFF00"/>
                </a:highlight>
                <a:latin typeface="Maiandra GD" panose="020E0502030308020204" pitchFamily="34" charset="0"/>
              </a:rPr>
              <a:t>V.16.  </a:t>
            </a:r>
          </a:p>
          <a:p>
            <a:r>
              <a:rPr lang="es-ES" b="1" dirty="0">
                <a:latin typeface="Maiandra GD" panose="020E0502030308020204" pitchFamily="34" charset="0"/>
              </a:rPr>
              <a:t>'Así, puesto que eres tibio, y no frío ni caliente, </a:t>
            </a:r>
            <a:r>
              <a:rPr lang="es-ES" b="1" u="sng" dirty="0">
                <a:solidFill>
                  <a:schemeClr val="bg1"/>
                </a:solidFill>
                <a:highlight>
                  <a:srgbClr val="800000"/>
                </a:highlight>
                <a:latin typeface="Maiandra GD" panose="020E0502030308020204" pitchFamily="34" charset="0"/>
              </a:rPr>
              <a:t>te vomitaré de mi boca.</a:t>
            </a:r>
            <a:r>
              <a:rPr lang="es-ES" b="1" dirty="0">
                <a:latin typeface="Maiandra GD" panose="020E0502030308020204" pitchFamily="34" charset="0"/>
              </a:rPr>
              <a:t> </a:t>
            </a:r>
          </a:p>
          <a:p>
            <a:r>
              <a:rPr lang="es-ES" b="1" dirty="0">
                <a:latin typeface="Maiandra GD" panose="020E0502030308020204" pitchFamily="34" charset="0"/>
              </a:rPr>
              <a:t>No podemos ser amigo de Dios y del mundo.</a:t>
            </a:r>
          </a:p>
        </p:txBody>
      </p:sp>
      <p:pic>
        <p:nvPicPr>
          <p:cNvPr id="5" name="Imagen 4">
            <a:extLst>
              <a:ext uri="{FF2B5EF4-FFF2-40B4-BE49-F238E27FC236}">
                <a16:creationId xmlns:a16="http://schemas.microsoft.com/office/drawing/2014/main" id="{A4D708DA-87FC-B3BD-A24D-D472425A1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
            <a:ext cx="3995936" cy="6857999"/>
          </a:xfrm>
          <a:prstGeom prst="rect">
            <a:avLst/>
          </a:prstGeom>
        </p:spPr>
      </p:pic>
    </p:spTree>
    <p:extLst>
      <p:ext uri="{BB962C8B-B14F-4D97-AF65-F5344CB8AC3E}">
        <p14:creationId xmlns:p14="http://schemas.microsoft.com/office/powerpoint/2010/main" val="35159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pPr algn="ctr"/>
            <a:r>
              <a:rPr lang="es-ES" b="1" u="sng" dirty="0">
                <a:highlight>
                  <a:srgbClr val="FFFF00"/>
                </a:highlight>
                <a:latin typeface="Maiandra GD" panose="020E0502030308020204" pitchFamily="34" charset="0"/>
              </a:rPr>
              <a:t>Santiago.4:4.</a:t>
            </a:r>
          </a:p>
          <a:p>
            <a:r>
              <a:rPr lang="es-ES" b="1" u="sng" dirty="0">
                <a:solidFill>
                  <a:schemeClr val="bg1"/>
                </a:solidFill>
                <a:highlight>
                  <a:srgbClr val="000000"/>
                </a:highlight>
                <a:latin typeface="Maiandra GD" panose="020E0502030308020204" pitchFamily="34" charset="0"/>
              </a:rPr>
              <a:t>¡Oh almas adúlteras! ¿No sabéis que la amistad del mundo es enemistad hacia Dios?</a:t>
            </a:r>
            <a:r>
              <a:rPr lang="es-ES" b="1" dirty="0">
                <a:latin typeface="Maiandra GD" panose="020E0502030308020204" pitchFamily="34" charset="0"/>
              </a:rPr>
              <a:t> Por tanto, el que quiere ser amigo del mundo, se constituye enemigo de Dios. </a:t>
            </a:r>
          </a:p>
          <a:p>
            <a:r>
              <a:rPr lang="es-ES" b="1" dirty="0">
                <a:latin typeface="Maiandra GD" panose="020E0502030308020204" pitchFamily="34" charset="0"/>
              </a:rPr>
              <a:t>No debemos ser como los camaleones cambiar de acuerdo a las circunstancias donde nos encontremos</a:t>
            </a:r>
          </a:p>
        </p:txBody>
      </p:sp>
      <p:pic>
        <p:nvPicPr>
          <p:cNvPr id="5" name="Imagen 4">
            <a:extLst>
              <a:ext uri="{FF2B5EF4-FFF2-40B4-BE49-F238E27FC236}">
                <a16:creationId xmlns:a16="http://schemas.microsoft.com/office/drawing/2014/main" id="{AD4C5D4E-DD57-A6C1-0728-32E294547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
            <a:ext cx="3995936" cy="6857999"/>
          </a:xfrm>
          <a:prstGeom prst="rect">
            <a:avLst/>
          </a:prstGeom>
        </p:spPr>
      </p:pic>
    </p:spTree>
    <p:extLst>
      <p:ext uri="{BB962C8B-B14F-4D97-AF65-F5344CB8AC3E}">
        <p14:creationId xmlns:p14="http://schemas.microsoft.com/office/powerpoint/2010/main" val="41448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0" y="0"/>
            <a:ext cx="9144000" cy="908720"/>
          </a:xfrm>
          <a:solidFill>
            <a:srgbClr val="00B0F0"/>
          </a:solidFill>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CONCLUSIÓN:</a:t>
            </a:r>
          </a:p>
        </p:txBody>
      </p:sp>
      <p:sp>
        <p:nvSpPr>
          <p:cNvPr id="3" name="2 Marcador de contenido"/>
          <p:cNvSpPr>
            <a:spLocks noGrp="1"/>
          </p:cNvSpPr>
          <p:nvPr>
            <p:ph idx="1"/>
          </p:nvPr>
        </p:nvSpPr>
        <p:spPr>
          <a:xfrm>
            <a:off x="0" y="908720"/>
            <a:ext cx="9144000" cy="5949280"/>
          </a:xfrm>
        </p:spPr>
        <p:txBody>
          <a:bodyPr/>
          <a:lstStyle/>
          <a:p>
            <a:r>
              <a:rPr lang="es-ES" b="1" dirty="0">
                <a:latin typeface="Maiandra GD" panose="020E0502030308020204" pitchFamily="34" charset="0"/>
              </a:rPr>
              <a:t>No seamos como los camaleones que cambian según el ambiente en que están.</a:t>
            </a:r>
          </a:p>
          <a:p>
            <a:r>
              <a:rPr lang="es-ES" b="1" dirty="0">
                <a:latin typeface="Maiandra GD" panose="020E0502030308020204" pitchFamily="34" charset="0"/>
              </a:rPr>
              <a:t>No nos conformemos con este mundo.</a:t>
            </a:r>
          </a:p>
          <a:p>
            <a:r>
              <a:rPr lang="es-ES" b="1" dirty="0">
                <a:latin typeface="Maiandra GD" panose="020E0502030308020204" pitchFamily="34" charset="0"/>
              </a:rPr>
              <a:t>Seamos la luz de este mundo.</a:t>
            </a:r>
          </a:p>
          <a:p>
            <a:r>
              <a:rPr lang="es-ES" b="1" dirty="0">
                <a:latin typeface="Maiandra GD" panose="020E0502030308020204" pitchFamily="34" charset="0"/>
              </a:rPr>
              <a:t>Seamos la sal de este mundo.</a:t>
            </a:r>
          </a:p>
          <a:p>
            <a:r>
              <a:rPr lang="es-ES" b="1" dirty="0">
                <a:latin typeface="Maiandra GD" panose="020E0502030308020204" pitchFamily="34" charset="0"/>
              </a:rPr>
              <a:t>Somos cartas abiertas para todo el mundo.</a:t>
            </a:r>
          </a:p>
          <a:p>
            <a:r>
              <a:rPr lang="es-ES" b="1" dirty="0">
                <a:latin typeface="Maiandra GD" panose="020E0502030308020204" pitchFamily="34" charset="0"/>
              </a:rPr>
              <a:t>Nunca ni en ninguna circunstancias debemos de adaptarnos a ningún ambiente del mundo.</a:t>
            </a:r>
          </a:p>
          <a:p>
            <a:r>
              <a:rPr lang="es-ES" b="1" dirty="0">
                <a:latin typeface="Maiandra GD" panose="020E0502030308020204" pitchFamily="34" charset="0"/>
              </a:rPr>
              <a:t>Seamos fieles a Dios ya que a El Daremos cuenta en el juicio final.</a:t>
            </a:r>
          </a:p>
        </p:txBody>
      </p:sp>
    </p:spTree>
    <p:extLst>
      <p:ext uri="{BB962C8B-B14F-4D97-AF65-F5344CB8AC3E}">
        <p14:creationId xmlns:p14="http://schemas.microsoft.com/office/powerpoint/2010/main" val="106589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661248"/>
            <a:ext cx="9144000" cy="11967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DIOS NOS BENDIGA A TODOS.</a:t>
            </a:r>
          </a:p>
        </p:txBody>
      </p:sp>
      <p:pic>
        <p:nvPicPr>
          <p:cNvPr id="5" name="Imagen 4">
            <a:extLst>
              <a:ext uri="{FF2B5EF4-FFF2-40B4-BE49-F238E27FC236}">
                <a16:creationId xmlns:a16="http://schemas.microsoft.com/office/drawing/2014/main" id="{2ED1EF58-803C-4E8E-86FA-ED58CC545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0"/>
            <a:ext cx="9144000" cy="5681032"/>
          </a:xfrm>
          <a:prstGeom prst="rect">
            <a:avLst/>
          </a:prstGeom>
        </p:spPr>
      </p:pic>
    </p:spTree>
    <p:extLst>
      <p:ext uri="{BB962C8B-B14F-4D97-AF65-F5344CB8AC3E}">
        <p14:creationId xmlns:p14="http://schemas.microsoft.com/office/powerpoint/2010/main" val="35916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1" nodeType="click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by="(-#ppt_w*2)" calcmode="lin" valueType="num">
                                      <p:cBhvr rctx="PPT">
                                        <p:cTn id="23" dur="500" autoRev="1" fill="hold">
                                          <p:stCondLst>
                                            <p:cond delay="0"/>
                                          </p:stCondLst>
                                        </p:cTn>
                                        <p:tgtEl>
                                          <p:spTgt spid="2"/>
                                        </p:tgtEl>
                                        <p:attrNameLst>
                                          <p:attrName>ppt_w</p:attrName>
                                        </p:attrNameLst>
                                      </p:cBhvr>
                                    </p:anim>
                                    <p:anim by="(#ppt_w*0.50)" calcmode="lin" valueType="num">
                                      <p:cBhvr>
                                        <p:cTn id="24" dur="500" decel="50000" autoRev="1" fill="hold">
                                          <p:stCondLst>
                                            <p:cond delay="0"/>
                                          </p:stCondLst>
                                        </p:cTn>
                                        <p:tgtEl>
                                          <p:spTgt spid="2"/>
                                        </p:tgtEl>
                                        <p:attrNameLst>
                                          <p:attrName>ppt_x</p:attrName>
                                        </p:attrNameLst>
                                      </p:cBhvr>
                                    </p:anim>
                                    <p:anim from="(-#ppt_h/2)" to="(#ppt_y)" calcmode="lin" valueType="num">
                                      <p:cBhvr>
                                        <p:cTn id="25" dur="1000" fill="hold">
                                          <p:stCondLst>
                                            <p:cond delay="0"/>
                                          </p:stCondLst>
                                        </p:cTn>
                                        <p:tgtEl>
                                          <p:spTgt spid="2"/>
                                        </p:tgtEl>
                                        <p:attrNameLst>
                                          <p:attrName>ppt_y</p:attrName>
                                        </p:attrNameLst>
                                      </p:cBhvr>
                                    </p:anim>
                                    <p:animRot by="21600000">
                                      <p:cBhvr>
                                        <p:cTn id="26"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11825" y="0"/>
            <a:ext cx="5015873" cy="4437111"/>
          </a:xfrm>
        </p:spPr>
        <p:txBody>
          <a:bodyPr>
            <a:normAutofit lnSpcReduction="10000"/>
          </a:bodyPr>
          <a:lstStyle/>
          <a:p>
            <a:r>
              <a:rPr lang="es-ES" b="1" dirty="0">
                <a:latin typeface="Maiandra GD" panose="020E0502030308020204" pitchFamily="34" charset="0"/>
              </a:rPr>
              <a:t>3. Y frecuentan los mismos lugares que los mundanos.</a:t>
            </a:r>
          </a:p>
          <a:p>
            <a:r>
              <a:rPr lang="es-ES" b="1" dirty="0">
                <a:latin typeface="Maiandra GD" panose="020E0502030308020204" pitchFamily="34" charset="0"/>
              </a:rPr>
              <a:t>4. Fuman.</a:t>
            </a:r>
          </a:p>
          <a:p>
            <a:r>
              <a:rPr lang="es-ES" b="1" dirty="0">
                <a:latin typeface="Maiandra GD" panose="020E0502030308020204" pitchFamily="34" charset="0"/>
              </a:rPr>
              <a:t>5. Toman.</a:t>
            </a:r>
          </a:p>
          <a:p>
            <a:r>
              <a:rPr lang="es-ES" b="1" dirty="0">
                <a:latin typeface="Maiandra GD" panose="020E0502030308020204" pitchFamily="34" charset="0"/>
              </a:rPr>
              <a:t>6. Pelean.</a:t>
            </a:r>
          </a:p>
          <a:p>
            <a:r>
              <a:rPr lang="es-ES" b="1" dirty="0">
                <a:latin typeface="Maiandra GD" panose="020E0502030308020204" pitchFamily="34" charset="0"/>
              </a:rPr>
              <a:t>Pablo nos recomendó en </a:t>
            </a:r>
          </a:p>
          <a:p>
            <a:pPr algn="ctr"/>
            <a:r>
              <a:rPr lang="es-ES" b="1" u="sng" dirty="0">
                <a:highlight>
                  <a:srgbClr val="FFFF00"/>
                </a:highlight>
                <a:latin typeface="Maiandra GD" panose="020E0502030308020204" pitchFamily="34" charset="0"/>
              </a:rPr>
              <a:t>Romanos 12:1-2. </a:t>
            </a:r>
          </a:p>
        </p:txBody>
      </p:sp>
      <p:sp>
        <p:nvSpPr>
          <p:cNvPr id="4" name="3 Flecha derecha"/>
          <p:cNvSpPr/>
          <p:nvPr/>
        </p:nvSpPr>
        <p:spPr>
          <a:xfrm>
            <a:off x="1969079" y="5121188"/>
            <a:ext cx="936104" cy="7920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Elipse"/>
          <p:cNvSpPr/>
          <p:nvPr/>
        </p:nvSpPr>
        <p:spPr>
          <a:xfrm>
            <a:off x="3131840" y="4581128"/>
            <a:ext cx="3521358" cy="187220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aiandra GD" panose="020E0502030308020204" pitchFamily="34" charset="0"/>
              </a:rPr>
              <a:t>PALABRAS CORROMPIDAS VULGARES.</a:t>
            </a:r>
          </a:p>
        </p:txBody>
      </p:sp>
      <p:pic>
        <p:nvPicPr>
          <p:cNvPr id="6" name="Imagen 5">
            <a:extLst>
              <a:ext uri="{FF2B5EF4-FFF2-40B4-BE49-F238E27FC236}">
                <a16:creationId xmlns:a16="http://schemas.microsoft.com/office/drawing/2014/main" id="{9BB8E18E-3140-CF94-46F9-EF4F19968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4331787"/>
            <a:ext cx="1742423" cy="2523037"/>
          </a:xfrm>
          <a:prstGeom prst="rect">
            <a:avLst/>
          </a:prstGeom>
        </p:spPr>
      </p:pic>
      <p:pic>
        <p:nvPicPr>
          <p:cNvPr id="8" name="Imagen 7">
            <a:extLst>
              <a:ext uri="{FF2B5EF4-FFF2-40B4-BE49-F238E27FC236}">
                <a16:creationId xmlns:a16="http://schemas.microsoft.com/office/drawing/2014/main" id="{58D704CE-96D4-B029-1C77-1668CFF80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0"/>
            <a:ext cx="3987209" cy="3237185"/>
          </a:xfrm>
          <a:prstGeom prst="rect">
            <a:avLst/>
          </a:prstGeom>
        </p:spPr>
      </p:pic>
      <p:pic>
        <p:nvPicPr>
          <p:cNvPr id="10" name="Imagen 9">
            <a:extLst>
              <a:ext uri="{FF2B5EF4-FFF2-40B4-BE49-F238E27FC236}">
                <a16:creationId xmlns:a16="http://schemas.microsoft.com/office/drawing/2014/main" id="{B9A0C030-FB13-DC78-D734-8FC3B84AE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545554"/>
            <a:ext cx="2403033" cy="2309269"/>
          </a:xfrm>
          <a:prstGeom prst="rect">
            <a:avLst/>
          </a:prstGeom>
        </p:spPr>
      </p:pic>
      <p:sp>
        <p:nvSpPr>
          <p:cNvPr id="12" name="Flecha: hacia arriba 11">
            <a:extLst>
              <a:ext uri="{FF2B5EF4-FFF2-40B4-BE49-F238E27FC236}">
                <a16:creationId xmlns:a16="http://schemas.microsoft.com/office/drawing/2014/main" id="{54F9C4C1-B8F8-642A-AE26-B18574E21E8F}"/>
              </a:ext>
            </a:extLst>
          </p:cNvPr>
          <p:cNvSpPr/>
          <p:nvPr/>
        </p:nvSpPr>
        <p:spPr>
          <a:xfrm flipH="1">
            <a:off x="7380311" y="3429000"/>
            <a:ext cx="674361" cy="79208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p>
        </p:txBody>
      </p:sp>
    </p:spTree>
    <p:extLst>
      <p:ext uri="{BB962C8B-B14F-4D97-AF65-F5344CB8AC3E}">
        <p14:creationId xmlns:p14="http://schemas.microsoft.com/office/powerpoint/2010/main" val="40517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ppt_x"/>
                                          </p:val>
                                        </p:tav>
                                        <p:tav tm="100000">
                                          <p:val>
                                            <p:strVal val="#ppt_x"/>
                                          </p:val>
                                        </p:tav>
                                      </p:tavLst>
                                    </p:anim>
                                    <p:anim calcmode="lin" valueType="num">
                                      <p:cBhvr additive="base">
                                        <p:cTn id="7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
                                            <p:txEl>
                                              <p:pRg st="5" end="5"/>
                                            </p:txEl>
                                          </p:spTgt>
                                        </p:tgtEl>
                                        <p:attrNameLst>
                                          <p:attrName>style.visibility</p:attrName>
                                        </p:attrNameLst>
                                      </p:cBhvr>
                                      <p:to>
                                        <p:strVal val="visible"/>
                                      </p:to>
                                    </p:set>
                                    <p:animEffect transition="in" filter="barn(inVertical)">
                                      <p:cBhvr>
                                        <p:cTn id="8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5076056" cy="6858000"/>
          </a:xfrm>
        </p:spPr>
        <p:txBody>
          <a:bodyPr>
            <a:normAutofit fontScale="92500" lnSpcReduction="10000"/>
          </a:bodyPr>
          <a:lstStyle/>
          <a:p>
            <a:r>
              <a:rPr lang="es-ES" b="1" dirty="0">
                <a:latin typeface="Maiandra GD" panose="020E0502030308020204" pitchFamily="34" charset="0"/>
              </a:rPr>
              <a:t>“Así que, hermanos, os ruego por las misericordias de Dios, </a:t>
            </a:r>
            <a:r>
              <a:rPr lang="es-ES" b="1" u="sng" dirty="0">
                <a:highlight>
                  <a:srgbClr val="00FF00"/>
                </a:highlight>
                <a:latin typeface="Maiandra GD" panose="020E0502030308020204" pitchFamily="34" charset="0"/>
              </a:rPr>
              <a:t>que presentéis vuestros cuerpos en sacrificio vivo, santo, agradable a Dios,</a:t>
            </a:r>
            <a:r>
              <a:rPr lang="es-ES" b="1" dirty="0">
                <a:latin typeface="Maiandra GD" panose="020E0502030308020204" pitchFamily="34" charset="0"/>
              </a:rPr>
              <a:t> que es vuestro culto racional.  </a:t>
            </a:r>
          </a:p>
          <a:p>
            <a:pPr algn="ctr"/>
            <a:r>
              <a:rPr lang="es-ES" b="1" u="sng" dirty="0">
                <a:highlight>
                  <a:srgbClr val="FFFF00"/>
                </a:highlight>
                <a:latin typeface="Maiandra GD" panose="020E0502030308020204" pitchFamily="34" charset="0"/>
              </a:rPr>
              <a:t>V.2.</a:t>
            </a:r>
          </a:p>
          <a:p>
            <a:r>
              <a:rPr lang="es-ES" b="1" u="sng" dirty="0">
                <a:highlight>
                  <a:srgbClr val="00FFFF"/>
                </a:highlight>
                <a:latin typeface="Maiandra GD" panose="020E0502030308020204" pitchFamily="34" charset="0"/>
              </a:rPr>
              <a:t>No os conforméis a este siglo,</a:t>
            </a:r>
            <a:r>
              <a:rPr lang="es-ES" b="1" dirty="0">
                <a:latin typeface="Maiandra GD" panose="020E0502030308020204" pitchFamily="34" charset="0"/>
              </a:rPr>
              <a:t> sino transformaos por medio de la renovación de vuestro entendimiento, para que comprobéis cuál sea la buena voluntad de Dios, agradable y perfecta”. </a:t>
            </a:r>
          </a:p>
        </p:txBody>
      </p:sp>
      <p:pic>
        <p:nvPicPr>
          <p:cNvPr id="5" name="Imagen 4">
            <a:extLst>
              <a:ext uri="{FF2B5EF4-FFF2-40B4-BE49-F238E27FC236}">
                <a16:creationId xmlns:a16="http://schemas.microsoft.com/office/drawing/2014/main" id="{F45AD998-2D48-B119-C2FA-75E0F5C55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7214"/>
            <a:ext cx="4139952" cy="6858000"/>
          </a:xfrm>
          <a:prstGeom prst="rect">
            <a:avLst/>
          </a:prstGeom>
        </p:spPr>
      </p:pic>
    </p:spTree>
    <p:extLst>
      <p:ext uri="{BB962C8B-B14F-4D97-AF65-F5344CB8AC3E}">
        <p14:creationId xmlns:p14="http://schemas.microsoft.com/office/powerpoint/2010/main" val="315736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fontScale="92500" lnSpcReduction="10000"/>
          </a:bodyPr>
          <a:lstStyle/>
          <a:p>
            <a:r>
              <a:rPr lang="es-ES" b="1" dirty="0">
                <a:latin typeface="Maiandra GD" panose="020E0502030308020204" pitchFamily="34" charset="0"/>
              </a:rPr>
              <a:t>Que tratáramos lo más que pudiéramos por no confundirnos con los mundanos, o con no estar contentos a la manera de vivir de ellos. </a:t>
            </a:r>
          </a:p>
          <a:p>
            <a:r>
              <a:rPr lang="es-ES" b="1" dirty="0">
                <a:latin typeface="Maiandra GD" panose="020E0502030308020204" pitchFamily="34" charset="0"/>
              </a:rPr>
              <a:t>El querer moldearnos según las circunstancias no nos es muy recomendable. </a:t>
            </a:r>
          </a:p>
          <a:p>
            <a:r>
              <a:rPr lang="es-ES" b="1" dirty="0">
                <a:latin typeface="Maiandra GD" panose="020E0502030308020204" pitchFamily="34" charset="0"/>
              </a:rPr>
              <a:t>Tratar de imitar el camaleón podrá ser beneficioso para otros pero no para aquellos que hemos sido sacados del mundo para servir a Dios.</a:t>
            </a:r>
          </a:p>
        </p:txBody>
      </p:sp>
      <p:pic>
        <p:nvPicPr>
          <p:cNvPr id="7" name="Imagen 6">
            <a:extLst>
              <a:ext uri="{FF2B5EF4-FFF2-40B4-BE49-F238E27FC236}">
                <a16:creationId xmlns:a16="http://schemas.microsoft.com/office/drawing/2014/main" id="{7353CD2D-5391-D5E4-BB79-C4ADDB06E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24676"/>
            <a:ext cx="3851920" cy="6857999"/>
          </a:xfrm>
          <a:prstGeom prst="rect">
            <a:avLst/>
          </a:prstGeom>
        </p:spPr>
      </p:pic>
    </p:spTree>
    <p:extLst>
      <p:ext uri="{BB962C8B-B14F-4D97-AF65-F5344CB8AC3E}">
        <p14:creationId xmlns:p14="http://schemas.microsoft.com/office/powerpoint/2010/main" val="2193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16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5076056" cy="6858000"/>
          </a:xfrm>
        </p:spPr>
        <p:txBody>
          <a:bodyPr>
            <a:normAutofit lnSpcReduction="10000"/>
          </a:bodyPr>
          <a:lstStyle/>
          <a:p>
            <a:r>
              <a:rPr lang="es-ES" b="1" dirty="0">
                <a:latin typeface="Maiandra GD" panose="020E0502030308020204" pitchFamily="34" charset="0"/>
              </a:rPr>
              <a:t>Son muchos los “predicadores camaleones” les llamo Yo, que por estar tan desesperados buscando sostenimiento, reciben ayuda hasta de “sectarios” con tal de tener su sueldo seguro.</a:t>
            </a:r>
          </a:p>
          <a:p>
            <a:r>
              <a:rPr lang="es-ES" b="1" dirty="0">
                <a:latin typeface="Maiandra GD" panose="020E0502030308020204" pitchFamily="34" charset="0"/>
              </a:rPr>
              <a:t>Otros son los que están dispuestos a cambiar de doctrina según las circunstancias, por lo mismo para no perder su sostenimiento.</a:t>
            </a:r>
          </a:p>
        </p:txBody>
      </p:sp>
      <p:pic>
        <p:nvPicPr>
          <p:cNvPr id="5" name="Imagen 4">
            <a:extLst>
              <a:ext uri="{FF2B5EF4-FFF2-40B4-BE49-F238E27FC236}">
                <a16:creationId xmlns:a16="http://schemas.microsoft.com/office/drawing/2014/main" id="{F60B9C28-9491-E5D9-45C8-F05A33083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6462"/>
            <a:ext cx="4283968" cy="6841537"/>
          </a:xfrm>
          <a:prstGeom prst="rect">
            <a:avLst/>
          </a:prstGeom>
          <a:solidFill>
            <a:srgbClr val="92D050"/>
          </a:solidFill>
        </p:spPr>
      </p:pic>
    </p:spTree>
    <p:extLst>
      <p:ext uri="{BB962C8B-B14F-4D97-AF65-F5344CB8AC3E}">
        <p14:creationId xmlns:p14="http://schemas.microsoft.com/office/powerpoint/2010/main" val="79601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a:bodyPr>
          <a:lstStyle/>
          <a:p>
            <a:r>
              <a:rPr lang="es-ES" b="1" dirty="0">
                <a:latin typeface="Maiandra GD" panose="020E0502030308020204" pitchFamily="34" charset="0"/>
              </a:rPr>
              <a:t>“Que tanto les ha costado conseguir”.</a:t>
            </a:r>
          </a:p>
          <a:p>
            <a:r>
              <a:rPr lang="es-ES" b="1" dirty="0">
                <a:latin typeface="Maiandra GD" panose="020E0502030308020204" pitchFamily="34" charset="0"/>
              </a:rPr>
              <a:t>Otros simplemente por “agradar a los hombres” cambian de la misma manera que Pedro cambiaba cuando se juntaba con los gentiles, pero que cuando veía que venían los judíos .</a:t>
            </a:r>
          </a:p>
          <a:p>
            <a:r>
              <a:rPr lang="es-ES" b="1" dirty="0">
                <a:latin typeface="Maiandra GD" panose="020E0502030308020204" pitchFamily="34" charset="0"/>
              </a:rPr>
              <a:t>Actuaba como si nunca hubiera conocido a los gentiles.</a:t>
            </a:r>
          </a:p>
          <a:p>
            <a:endParaRPr lang="es-ES" b="1" dirty="0">
              <a:latin typeface="Maiandra GD" panose="020E0502030308020204" pitchFamily="34" charset="0"/>
            </a:endParaRPr>
          </a:p>
        </p:txBody>
      </p:sp>
      <p:pic>
        <p:nvPicPr>
          <p:cNvPr id="5" name="Imagen 4">
            <a:extLst>
              <a:ext uri="{FF2B5EF4-FFF2-40B4-BE49-F238E27FC236}">
                <a16:creationId xmlns:a16="http://schemas.microsoft.com/office/drawing/2014/main" id="{BC3E08B7-4107-578B-754C-01E10C1DC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182" y="14995"/>
            <a:ext cx="4226818" cy="6843003"/>
          </a:xfrm>
          <a:prstGeom prst="rect">
            <a:avLst/>
          </a:prstGeom>
        </p:spPr>
      </p:pic>
    </p:spTree>
    <p:extLst>
      <p:ext uri="{BB962C8B-B14F-4D97-AF65-F5344CB8AC3E}">
        <p14:creationId xmlns:p14="http://schemas.microsoft.com/office/powerpoint/2010/main" val="242844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CE1EF2-DA2A-856E-EA93-459A5EDF4D8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E1D990A7-513C-EC70-C59B-BE0978EBC6BD}"/>
              </a:ext>
            </a:extLst>
          </p:cNvPr>
          <p:cNvSpPr>
            <a:spLocks noGrp="1"/>
          </p:cNvSpPr>
          <p:nvPr>
            <p:ph idx="1"/>
          </p:nvPr>
        </p:nvSpPr>
        <p:spPr>
          <a:xfrm>
            <a:off x="0" y="0"/>
            <a:ext cx="5148064" cy="6858000"/>
          </a:xfrm>
        </p:spPr>
        <p:txBody>
          <a:bodyPr>
            <a:normAutofit lnSpcReduction="10000"/>
          </a:bodyPr>
          <a:lstStyle/>
          <a:p>
            <a:pPr algn="ctr"/>
            <a:r>
              <a:rPr lang="es-ES" b="1" u="sng" dirty="0">
                <a:highlight>
                  <a:srgbClr val="FFFF00"/>
                </a:highlight>
                <a:latin typeface="Maiandra GD" panose="020E0502030308020204" pitchFamily="34" charset="0"/>
              </a:rPr>
              <a:t>Gálatas.2:11-14.</a:t>
            </a:r>
          </a:p>
          <a:p>
            <a:r>
              <a:rPr lang="es-ES" b="1" dirty="0">
                <a:latin typeface="Maiandra GD" panose="020E0502030308020204" pitchFamily="34" charset="0"/>
              </a:rPr>
              <a:t>Pero cuando Pedro vino a Antioquía, </a:t>
            </a:r>
            <a:r>
              <a:rPr lang="es-ES" b="1" u="sng" dirty="0">
                <a:solidFill>
                  <a:schemeClr val="bg1"/>
                </a:solidFill>
                <a:highlight>
                  <a:srgbClr val="FF00FF"/>
                </a:highlight>
                <a:latin typeface="Maiandra GD" panose="020E0502030308020204" pitchFamily="34" charset="0"/>
              </a:rPr>
              <a:t>me opuse a él cara a cara,</a:t>
            </a:r>
            <a:r>
              <a:rPr lang="es-ES" b="1" dirty="0">
                <a:latin typeface="Maiandra GD" panose="020E0502030308020204" pitchFamily="34" charset="0"/>
              </a:rPr>
              <a:t> porque era de condenar. </a:t>
            </a:r>
          </a:p>
          <a:p>
            <a:pPr algn="ctr"/>
            <a:r>
              <a:rPr lang="es-ES" b="1" u="sng" dirty="0">
                <a:highlight>
                  <a:srgbClr val="FFFF00"/>
                </a:highlight>
                <a:latin typeface="Maiandra GD" panose="020E0502030308020204" pitchFamily="34" charset="0"/>
              </a:rPr>
              <a:t>V.12.  </a:t>
            </a:r>
          </a:p>
          <a:p>
            <a:r>
              <a:rPr lang="es-ES" b="1" dirty="0">
                <a:latin typeface="Maiandra GD" panose="020E0502030308020204" pitchFamily="34" charset="0"/>
              </a:rPr>
              <a:t>Porque antes de venir algunos de parte de Jacobo, él comía con los gentiles, pero cuando vinieron, empezó a retraerse y apartarse, </a:t>
            </a:r>
            <a:r>
              <a:rPr lang="es-ES" b="1" u="sng" dirty="0">
                <a:solidFill>
                  <a:schemeClr val="bg1"/>
                </a:solidFill>
                <a:highlight>
                  <a:srgbClr val="0000FF"/>
                </a:highlight>
                <a:latin typeface="Maiandra GD" panose="020E0502030308020204" pitchFamily="34" charset="0"/>
              </a:rPr>
              <a:t>porque temía a los de la circuncisión.</a:t>
            </a:r>
            <a:r>
              <a:rPr lang="es-ES" b="1" dirty="0">
                <a:latin typeface="Maiandra GD" panose="020E0502030308020204" pitchFamily="34" charset="0"/>
              </a:rPr>
              <a:t> </a:t>
            </a:r>
          </a:p>
        </p:txBody>
      </p:sp>
      <p:pic>
        <p:nvPicPr>
          <p:cNvPr id="5" name="Imagen 4">
            <a:extLst>
              <a:ext uri="{FF2B5EF4-FFF2-40B4-BE49-F238E27FC236}">
                <a16:creationId xmlns:a16="http://schemas.microsoft.com/office/drawing/2014/main" id="{08A4E263-AA8C-6B59-849B-94217E610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
            <a:ext cx="4139952" cy="6857999"/>
          </a:xfrm>
          <a:prstGeom prst="rect">
            <a:avLst/>
          </a:prstGeom>
          <a:solidFill>
            <a:srgbClr val="0070C0"/>
          </a:solidFill>
        </p:spPr>
      </p:pic>
    </p:spTree>
    <p:extLst>
      <p:ext uri="{BB962C8B-B14F-4D97-AF65-F5344CB8AC3E}">
        <p14:creationId xmlns:p14="http://schemas.microsoft.com/office/powerpoint/2010/main" val="32211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2332</Words>
  <Application>Microsoft Office PowerPoint</Application>
  <PresentationFormat>Presentación en pantalla (4:3)</PresentationFormat>
  <Paragraphs>157</Paragraphs>
  <Slides>39</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39</vt:i4>
      </vt:variant>
    </vt:vector>
  </HeadingPairs>
  <TitlesOfParts>
    <vt:vector size="43" baseType="lpstr">
      <vt:lpstr>Arial</vt:lpstr>
      <vt:lpstr>Calibri</vt:lpstr>
      <vt:lpstr>Maiandra GD</vt:lpstr>
      <vt:lpstr>Tema de Office</vt:lpstr>
      <vt:lpstr>EL CRISTIANO “CAMALEÓN”</vt:lpstr>
      <vt:lpstr>NO OS CONFORMÉIS.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 CORRÁIS CON ELLOS.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SAL Y LUZ.</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SOMOS CARTAS LEIDAS.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CRISTIANO “CAMALEÓN”</dc:title>
  <dc:creator>Mario Moreno</dc:creator>
  <cp:lastModifiedBy>Mario Moreno</cp:lastModifiedBy>
  <cp:revision>22</cp:revision>
  <dcterms:created xsi:type="dcterms:W3CDTF">2017-03-10T00:26:05Z</dcterms:created>
  <dcterms:modified xsi:type="dcterms:W3CDTF">2025-09-02T20:17:31Z</dcterms:modified>
</cp:coreProperties>
</file>