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6" r:id="rId36"/>
    <p:sldId id="290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9900FF"/>
    <a:srgbClr val="FF0066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219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813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043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04568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292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172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02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47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194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550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78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451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47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89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102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837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233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8227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biselado 2">
            <a:extLst>
              <a:ext uri="{FF2B5EF4-FFF2-40B4-BE49-F238E27FC236}">
                <a16:creationId xmlns:a16="http://schemas.microsoft.com/office/drawing/2014/main" id="{3E6DED10-F99E-447B-9898-5260DCFC4C2C}"/>
              </a:ext>
            </a:extLst>
          </p:cNvPr>
          <p:cNvSpPr/>
          <p:nvPr/>
        </p:nvSpPr>
        <p:spPr>
          <a:xfrm>
            <a:off x="0" y="0"/>
            <a:ext cx="9143999" cy="1326321"/>
          </a:xfrm>
          <a:prstGeom prst="bevel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56EBAF3-0FF7-49CC-BDA8-05E125417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70" y="0"/>
            <a:ext cx="8825947" cy="1326321"/>
          </a:xfrm>
        </p:spPr>
        <p:txBody>
          <a:bodyPr>
            <a:normAutofit/>
          </a:bodyPr>
          <a:lstStyle/>
          <a:p>
            <a:r>
              <a:rPr lang="es-ES" sz="4800" u="sng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DESCUIDO ES FATAL.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1C392502-34A3-49E2-BBAE-C34046542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326321"/>
            <a:ext cx="5810249" cy="5531679"/>
          </a:xfrm>
        </p:spPr>
        <p:txBody>
          <a:bodyPr>
            <a:normAutofit fontScale="92500" lnSpcReduction="10000"/>
          </a:bodyPr>
          <a:lstStyle/>
          <a:p>
            <a:r>
              <a:rPr lang="es-ES" sz="2400" b="1" u="sng" dirty="0">
                <a:solidFill>
                  <a:schemeClr val="bg1"/>
                </a:solidFill>
                <a:highlight>
                  <a:srgbClr val="FFFF00"/>
                </a:highlight>
              </a:rPr>
              <a:t>INTRODUCCIÓN:</a:t>
            </a:r>
          </a:p>
          <a:p>
            <a:r>
              <a:rPr lang="es-ES" sz="2400" b="1" dirty="0"/>
              <a:t>El descuido en toda nuestra esfera de la vida trae consecuencias fatales para nuestras vidas.</a:t>
            </a:r>
          </a:p>
          <a:p>
            <a:r>
              <a:rPr lang="es-ES" sz="2400" b="1" dirty="0"/>
              <a:t>Si nos descuidamos en la cocina podemos quemarnos y se puede incendiar la casa y pueden morir muchas personas.</a:t>
            </a:r>
          </a:p>
          <a:p>
            <a:r>
              <a:rPr lang="es-ES" sz="2400" b="1" dirty="0"/>
              <a:t>Si descuidamos nuestro trabajo lo vamos a perder y así el sustento de nuestra familia.</a:t>
            </a:r>
          </a:p>
          <a:p>
            <a:r>
              <a:rPr lang="es-ES" sz="2400" b="1" dirty="0"/>
              <a:t>Si descuidamos nuestra salud podemos morir mas rápidamente.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8DADA5F-78B6-4482-9A81-E62EE609E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954" y="3062357"/>
            <a:ext cx="3295044" cy="1897821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EA9E62E-9925-458B-8C7A-9DBD78615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953" y="4960178"/>
            <a:ext cx="3295046" cy="189782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5EC2E29-A5C8-4B37-BFBE-24A8DD726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250" y="1326321"/>
            <a:ext cx="3333750" cy="1897821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807346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C86843-EB48-4FF9-AA2C-33A3A8E78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8724"/>
            <a:ext cx="5168348" cy="6829275"/>
          </a:xfrm>
        </p:spPr>
        <p:txBody>
          <a:bodyPr>
            <a:normAutofit lnSpcReduction="10000"/>
          </a:bodyPr>
          <a:lstStyle/>
          <a:p>
            <a:r>
              <a:rPr lang="es-ES" sz="2400" b="1" dirty="0"/>
              <a:t>Para no descuidarla debemos de ocuparnos en ella.</a:t>
            </a:r>
          </a:p>
          <a:p>
            <a:pPr algn="ctr"/>
            <a:r>
              <a:rPr lang="es-ES" sz="2400" b="1" u="sng" dirty="0">
                <a:highlight>
                  <a:srgbClr val="0000FF"/>
                </a:highlight>
              </a:rPr>
              <a:t>Filipenses.2:12.</a:t>
            </a:r>
          </a:p>
          <a:p>
            <a:r>
              <a:rPr lang="es-ES" sz="2400" b="1" dirty="0"/>
              <a:t>Así que, amados míos, tal como siempre habéis obedecido, no sólo en mi presencia, sino ahora mucho más en mi ausencia, </a:t>
            </a:r>
            <a:r>
              <a:rPr lang="es-ES" sz="2400" b="1" u="sng" dirty="0">
                <a:highlight>
                  <a:srgbClr val="FF00FF"/>
                </a:highlight>
              </a:rPr>
              <a:t>ocupaos en vuestra salvación con temor y temblor;</a:t>
            </a:r>
            <a:r>
              <a:rPr lang="es-ES" sz="2400" b="1" dirty="0"/>
              <a:t> </a:t>
            </a:r>
          </a:p>
          <a:p>
            <a:r>
              <a:rPr lang="es-ES" sz="2400" b="1" dirty="0"/>
              <a:t>Descuidamos nuestra salvación cuando dejamos de orar.</a:t>
            </a:r>
          </a:p>
          <a:p>
            <a:pPr algn="ctr"/>
            <a:r>
              <a:rPr lang="es-ES" sz="2400" b="1" u="sng" dirty="0">
                <a:highlight>
                  <a:srgbClr val="0000FF"/>
                </a:highlight>
              </a:rPr>
              <a:t>I Tesalonicenses.5:17.</a:t>
            </a:r>
          </a:p>
          <a:p>
            <a:r>
              <a:rPr lang="es-ES" sz="2400" b="1" dirty="0"/>
              <a:t> </a:t>
            </a:r>
            <a:r>
              <a:rPr lang="es-ES" sz="2400" b="1" u="sng" dirty="0"/>
              <a:t>orad sin cesar;</a:t>
            </a:r>
            <a:r>
              <a:rPr lang="es-ES" sz="2400" b="1" dirty="0"/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9193E13-FA04-45CF-BD2C-5974EA051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350" y="28723"/>
            <a:ext cx="3975650" cy="6829275"/>
          </a:xfrm>
          <a:prstGeom prst="rect">
            <a:avLst/>
          </a:prstGeom>
        </p:spPr>
      </p:pic>
      <p:sp>
        <p:nvSpPr>
          <p:cNvPr id="2" name="Marco 1">
            <a:extLst>
              <a:ext uri="{FF2B5EF4-FFF2-40B4-BE49-F238E27FC236}">
                <a16:creationId xmlns:a16="http://schemas.microsoft.com/office/drawing/2014/main" id="{814263E2-7AEB-4559-9269-5AF9764D2B68}"/>
              </a:ext>
            </a:extLst>
          </p:cNvPr>
          <p:cNvSpPr/>
          <p:nvPr/>
        </p:nvSpPr>
        <p:spPr>
          <a:xfrm>
            <a:off x="265042" y="5844209"/>
            <a:ext cx="2438401" cy="622852"/>
          </a:xfrm>
          <a:prstGeom prst="fra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5" name="Globo: línea 4">
            <a:extLst>
              <a:ext uri="{FF2B5EF4-FFF2-40B4-BE49-F238E27FC236}">
                <a16:creationId xmlns:a16="http://schemas.microsoft.com/office/drawing/2014/main" id="{BC58D5A4-96E7-4040-8F6F-8263580899F1}"/>
              </a:ext>
            </a:extLst>
          </p:cNvPr>
          <p:cNvSpPr/>
          <p:nvPr/>
        </p:nvSpPr>
        <p:spPr>
          <a:xfrm>
            <a:off x="2968484" y="5844209"/>
            <a:ext cx="2199865" cy="985067"/>
          </a:xfrm>
          <a:prstGeom prst="borderCallout1">
            <a:avLst>
              <a:gd name="adj1" fmla="val 71217"/>
              <a:gd name="adj2" fmla="val -1190"/>
              <a:gd name="adj3" fmla="val 49271"/>
              <a:gd name="adj4" fmla="val -37684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SIN DESMAYAR.</a:t>
            </a:r>
          </a:p>
          <a:p>
            <a:pPr algn="ctr"/>
            <a:r>
              <a:rPr lang="es-ES" b="1" dirty="0"/>
              <a:t>SIN DESCANSAR.</a:t>
            </a:r>
          </a:p>
          <a:p>
            <a:pPr algn="ctr"/>
            <a:r>
              <a:rPr lang="es-ES" b="1" dirty="0"/>
              <a:t>SIN VACILAR.</a:t>
            </a:r>
          </a:p>
        </p:txBody>
      </p:sp>
    </p:spTree>
    <p:extLst>
      <p:ext uri="{BB962C8B-B14F-4D97-AF65-F5344CB8AC3E}">
        <p14:creationId xmlns:p14="http://schemas.microsoft.com/office/powerpoint/2010/main" val="1153571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C86843-EB48-4FF9-AA2C-33A3A8E78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8724"/>
            <a:ext cx="5287618" cy="6829275"/>
          </a:xfrm>
        </p:spPr>
        <p:txBody>
          <a:bodyPr>
            <a:normAutofit/>
          </a:bodyPr>
          <a:lstStyle/>
          <a:p>
            <a:r>
              <a:rPr lang="es-ES" sz="2400" b="1" dirty="0"/>
              <a:t>Cuando dejamos de estudiar la palabra de Dios.</a:t>
            </a:r>
          </a:p>
          <a:p>
            <a:pPr algn="ctr"/>
            <a:r>
              <a:rPr lang="es-ES" sz="2400" b="1" u="sng" dirty="0">
                <a:highlight>
                  <a:srgbClr val="0000FF"/>
                </a:highlight>
              </a:rPr>
              <a:t>I Timoteo.4:13.</a:t>
            </a:r>
          </a:p>
          <a:p>
            <a:r>
              <a:rPr lang="es-ES" sz="2400" b="1" dirty="0"/>
              <a:t>Entretanto que llego, </a:t>
            </a:r>
            <a:r>
              <a:rPr lang="es-ES" sz="2400" b="1" u="sng" dirty="0">
                <a:highlight>
                  <a:srgbClr val="FF0000"/>
                </a:highlight>
              </a:rPr>
              <a:t>ocúpate en la lectura de las Escrituras,</a:t>
            </a:r>
            <a:r>
              <a:rPr lang="es-ES" sz="2400" b="1" dirty="0"/>
              <a:t> la exhortación y la enseñanza.</a:t>
            </a:r>
          </a:p>
          <a:p>
            <a:r>
              <a:rPr lang="es-ES" sz="2400" b="1" dirty="0"/>
              <a:t>Cuando dejamos de cantar alabanzas.</a:t>
            </a:r>
          </a:p>
          <a:p>
            <a:pPr algn="ctr"/>
            <a:r>
              <a:rPr lang="es-ES" sz="2400" b="1" u="sng" dirty="0">
                <a:highlight>
                  <a:srgbClr val="0000FF"/>
                </a:highlight>
              </a:rPr>
              <a:t>Santiago.5:13.</a:t>
            </a:r>
          </a:p>
          <a:p>
            <a:r>
              <a:rPr lang="es-ES" sz="2400" b="1" dirty="0"/>
              <a:t>¿Sufre alguno entre vosotros? Que haga oración. ¿Está alguno alegre? </a:t>
            </a:r>
            <a:r>
              <a:rPr lang="es-ES" sz="2400" b="1" u="sng" dirty="0">
                <a:highlight>
                  <a:srgbClr val="000080"/>
                </a:highlight>
              </a:rPr>
              <a:t>Que cante alabanzas.</a:t>
            </a:r>
            <a:r>
              <a:rPr lang="es-ES" sz="2400" b="1" u="sng" dirty="0">
                <a:solidFill>
                  <a:srgbClr val="FF0000"/>
                </a:solidFill>
              </a:rPr>
              <a:t> </a:t>
            </a:r>
          </a:p>
          <a:p>
            <a:r>
              <a:rPr lang="es-ES" sz="2400" b="1" dirty="0">
                <a:effectLst/>
              </a:rPr>
              <a:t>Cuando dejamos de reunirnos.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B2062DB-DED0-4F69-9100-83F205709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7618" y="28724"/>
            <a:ext cx="3856382" cy="6800552"/>
          </a:xfrm>
          <a:prstGeom prst="rect">
            <a:avLst/>
          </a:prstGeom>
          <a:solidFill>
            <a:srgbClr val="C00000"/>
          </a:solidFill>
        </p:spPr>
      </p:pic>
    </p:spTree>
    <p:extLst>
      <p:ext uri="{BB962C8B-B14F-4D97-AF65-F5344CB8AC3E}">
        <p14:creationId xmlns:p14="http://schemas.microsoft.com/office/powerpoint/2010/main" val="894968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C86843-EB48-4FF9-AA2C-33A3A8E78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8724"/>
            <a:ext cx="5237092" cy="6829275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sz="2400" b="1" u="sng" dirty="0">
                <a:highlight>
                  <a:srgbClr val="0000FF"/>
                </a:highlight>
              </a:rPr>
              <a:t>Hebreos.10:25.</a:t>
            </a:r>
          </a:p>
          <a:p>
            <a:r>
              <a:rPr lang="es-ES" sz="2400" b="1" u="sng" dirty="0"/>
              <a:t>no dejando de congregarnos,</a:t>
            </a:r>
            <a:r>
              <a:rPr lang="es-ES" sz="2400" b="1" dirty="0"/>
              <a:t> como algunos tienen por costumbre, sino exhortándonos unos a otros , y mucho más al ver que el día se acerca. </a:t>
            </a:r>
          </a:p>
          <a:p>
            <a:r>
              <a:rPr lang="es-ES" sz="2400" b="1" dirty="0"/>
              <a:t>Cuando dejamos de reunirnos dejamos de participar de la cena del Señor.</a:t>
            </a:r>
          </a:p>
          <a:p>
            <a:pPr algn="ctr"/>
            <a:r>
              <a:rPr lang="es-ES" sz="2400" b="1" u="sng" dirty="0">
                <a:highlight>
                  <a:srgbClr val="0000FF"/>
                </a:highlight>
              </a:rPr>
              <a:t>Hechos.20:7.</a:t>
            </a:r>
          </a:p>
          <a:p>
            <a:r>
              <a:rPr lang="es-ES" sz="2400" b="1" u="sng" dirty="0"/>
              <a:t>Y el primer día de la semana,</a:t>
            </a:r>
            <a:r>
              <a:rPr lang="es-ES" sz="2400" b="1" dirty="0"/>
              <a:t> cuando estábamos reunidos para partir el pan, Pablo les hablaba, pensando partir al día siguiente, y prolongó su discurso hasta la medianoche.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CEE5B3A-9243-439C-A72C-1F1D82E23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092" y="28724"/>
            <a:ext cx="3906907" cy="6829276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2" name="Marco 1">
            <a:extLst>
              <a:ext uri="{FF2B5EF4-FFF2-40B4-BE49-F238E27FC236}">
                <a16:creationId xmlns:a16="http://schemas.microsoft.com/office/drawing/2014/main" id="{389A510F-1185-4E0F-B6A1-61B68DD7339B}"/>
              </a:ext>
            </a:extLst>
          </p:cNvPr>
          <p:cNvSpPr/>
          <p:nvPr/>
        </p:nvSpPr>
        <p:spPr>
          <a:xfrm>
            <a:off x="225287" y="569843"/>
            <a:ext cx="4094922" cy="397566"/>
          </a:xfrm>
          <a:prstGeom prst="fra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5" name="Marco 4">
            <a:extLst>
              <a:ext uri="{FF2B5EF4-FFF2-40B4-BE49-F238E27FC236}">
                <a16:creationId xmlns:a16="http://schemas.microsoft.com/office/drawing/2014/main" id="{BF277743-A5FF-4137-ADC5-FC6093D5F28F}"/>
              </a:ext>
            </a:extLst>
          </p:cNvPr>
          <p:cNvSpPr/>
          <p:nvPr/>
        </p:nvSpPr>
        <p:spPr>
          <a:xfrm>
            <a:off x="225288" y="4161183"/>
            <a:ext cx="4240696" cy="503583"/>
          </a:xfrm>
          <a:prstGeom prst="fram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060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C86843-EB48-4FF9-AA2C-33A3A8E78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724"/>
            <a:ext cx="5406887" cy="6829275"/>
          </a:xfrm>
        </p:spPr>
        <p:txBody>
          <a:bodyPr>
            <a:normAutofit lnSpcReduction="10000"/>
          </a:bodyPr>
          <a:lstStyle/>
          <a:p>
            <a:r>
              <a:rPr lang="es-ES" sz="2400" b="1" dirty="0"/>
              <a:t>Cuando dejamos de ofrendar si hemos prosperado.</a:t>
            </a:r>
          </a:p>
          <a:p>
            <a:pPr algn="ctr"/>
            <a:r>
              <a:rPr lang="es-ES" sz="2400" b="1" u="sng" dirty="0">
                <a:highlight>
                  <a:srgbClr val="0000FF"/>
                </a:highlight>
              </a:rPr>
              <a:t>I Corintios.16:1-2.</a:t>
            </a:r>
          </a:p>
          <a:p>
            <a:r>
              <a:rPr lang="es-ES" sz="2400" b="1" dirty="0"/>
              <a:t>Ahora bien, en cuanto a la ofrenda para los santos, </a:t>
            </a:r>
            <a:r>
              <a:rPr lang="es-ES" sz="2400" b="1" u="sng" dirty="0">
                <a:highlight>
                  <a:srgbClr val="008080"/>
                </a:highlight>
              </a:rPr>
              <a:t>haced vosotros también como instruí a las iglesias de Galacia.</a:t>
            </a:r>
            <a:r>
              <a:rPr lang="es-ES" sz="2400" b="1" dirty="0"/>
              <a:t> </a:t>
            </a:r>
          </a:p>
          <a:p>
            <a:pPr algn="ctr"/>
            <a:r>
              <a:rPr lang="es-ES" sz="2400" b="1" u="sng" dirty="0">
                <a:highlight>
                  <a:srgbClr val="0000FF"/>
                </a:highlight>
              </a:rPr>
              <a:t>V.2</a:t>
            </a:r>
          </a:p>
          <a:p>
            <a:r>
              <a:rPr lang="es-ES" sz="2400" b="1" dirty="0"/>
              <a:t>Que el primer día de la semana, </a:t>
            </a:r>
            <a:r>
              <a:rPr lang="es-ES" sz="2400" b="1" u="sng" dirty="0">
                <a:highlight>
                  <a:srgbClr val="800080"/>
                </a:highlight>
              </a:rPr>
              <a:t>cada uno de vosotros aparte y guarde según haya prosperado,</a:t>
            </a:r>
            <a:r>
              <a:rPr lang="es-ES" sz="2400" b="1" u="sng" dirty="0">
                <a:solidFill>
                  <a:schemeClr val="tx2"/>
                </a:solidFill>
              </a:rPr>
              <a:t> </a:t>
            </a:r>
            <a:r>
              <a:rPr lang="es-ES" sz="2400" b="1" dirty="0"/>
              <a:t>para que cuando yo vaya no se recojan entonces ofrendas. </a:t>
            </a:r>
          </a:p>
          <a:p>
            <a:r>
              <a:rPr lang="es-ES" sz="2400" b="1" dirty="0"/>
              <a:t>Cuando no cumplimos nuestras responsabilidades.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FAD19D8-4A3A-4F33-907A-D1065D788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886" y="28724"/>
            <a:ext cx="3737113" cy="6800552"/>
          </a:xfrm>
          <a:prstGeom prst="rect">
            <a:avLst/>
          </a:prstGeom>
          <a:solidFill>
            <a:srgbClr val="002060"/>
          </a:solidFill>
        </p:spPr>
      </p:pic>
    </p:spTree>
    <p:extLst>
      <p:ext uri="{BB962C8B-B14F-4D97-AF65-F5344CB8AC3E}">
        <p14:creationId xmlns:p14="http://schemas.microsoft.com/office/powerpoint/2010/main" val="1803790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C86843-EB48-4FF9-AA2C-33A3A8E78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8724"/>
            <a:ext cx="5151120" cy="6829275"/>
          </a:xfrm>
        </p:spPr>
        <p:txBody>
          <a:bodyPr>
            <a:normAutofit/>
          </a:bodyPr>
          <a:lstStyle/>
          <a:p>
            <a:pPr algn="ctr"/>
            <a:r>
              <a:rPr lang="es-ES" sz="2400" b="1" u="sng" dirty="0">
                <a:highlight>
                  <a:srgbClr val="0000FF"/>
                </a:highlight>
              </a:rPr>
              <a:t>I Tesalonicenses.5:14.</a:t>
            </a:r>
          </a:p>
          <a:p>
            <a:r>
              <a:rPr lang="es-ES" sz="2400" b="1" dirty="0"/>
              <a:t>Y os exhortamos, </a:t>
            </a:r>
            <a:r>
              <a:rPr lang="es-ES" sz="2400" b="1" u="sng" dirty="0">
                <a:highlight>
                  <a:srgbClr val="008000"/>
                </a:highlight>
              </a:rPr>
              <a:t>hermanos, a que amonestéis a los indisciplinados,</a:t>
            </a:r>
            <a:r>
              <a:rPr lang="es-ES" sz="2400" b="1" dirty="0"/>
              <a:t> animéis a los desalentados, sostengáis a los débiles y seáis pacientes con todos. </a:t>
            </a:r>
          </a:p>
          <a:p>
            <a:r>
              <a:rPr lang="es-ES" sz="2400" b="1" dirty="0"/>
              <a:t>Cuando somos carnales.</a:t>
            </a:r>
          </a:p>
          <a:p>
            <a:pPr algn="ctr"/>
            <a:r>
              <a:rPr lang="es-ES" sz="2400" b="1" u="sng" dirty="0">
                <a:highlight>
                  <a:srgbClr val="0000FF"/>
                </a:highlight>
              </a:rPr>
              <a:t>I Corintios.3:3.</a:t>
            </a:r>
          </a:p>
          <a:p>
            <a:r>
              <a:rPr lang="es-ES" sz="2400" b="1" u="sng" dirty="0"/>
              <a:t>porque todavía sois carnales.</a:t>
            </a:r>
            <a:r>
              <a:rPr lang="es-ES" sz="2400" b="1" dirty="0"/>
              <a:t> Pues habiendo celos y contiendas entre vosotros, ¿no sois carnales y andáis como hombres?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4E13A1-4BCB-4B4E-B3A0-F025CDEE1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120" y="28724"/>
            <a:ext cx="3992879" cy="68005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sp>
        <p:nvSpPr>
          <p:cNvPr id="2" name="Marco 1">
            <a:extLst>
              <a:ext uri="{FF2B5EF4-FFF2-40B4-BE49-F238E27FC236}">
                <a16:creationId xmlns:a16="http://schemas.microsoft.com/office/drawing/2014/main" id="{0DB71E54-7780-42CE-A7F0-2BB8B4233BFD}"/>
              </a:ext>
            </a:extLst>
          </p:cNvPr>
          <p:cNvSpPr/>
          <p:nvPr/>
        </p:nvSpPr>
        <p:spPr>
          <a:xfrm>
            <a:off x="185530" y="4545496"/>
            <a:ext cx="4664766" cy="490330"/>
          </a:xfrm>
          <a:prstGeom prst="fra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115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C86843-EB48-4FF9-AA2C-33A3A8E78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724"/>
            <a:ext cx="5406887" cy="6829275"/>
          </a:xfrm>
        </p:spPr>
        <p:txBody>
          <a:bodyPr>
            <a:normAutofit lnSpcReduction="10000"/>
          </a:bodyPr>
          <a:lstStyle/>
          <a:p>
            <a:r>
              <a:rPr lang="es-ES" sz="2400" b="1" dirty="0"/>
              <a:t>Cuando no andamos como de día.</a:t>
            </a:r>
          </a:p>
          <a:p>
            <a:pPr algn="ctr"/>
            <a:r>
              <a:rPr lang="es-ES" sz="2400" b="1" u="sng" dirty="0">
                <a:highlight>
                  <a:srgbClr val="0000FF"/>
                </a:highlight>
              </a:rPr>
              <a:t>Romanos.13:13.</a:t>
            </a:r>
          </a:p>
          <a:p>
            <a:r>
              <a:rPr lang="es-ES" sz="2400" b="1" u="sng" dirty="0">
                <a:highlight>
                  <a:srgbClr val="800000"/>
                </a:highlight>
              </a:rPr>
              <a:t>Andemos decentemente, como de día,</a:t>
            </a:r>
            <a:r>
              <a:rPr lang="es-ES" sz="2400" b="1" dirty="0"/>
              <a:t> no en orgías y borracheras, no en promiscuidad sexual y lujurias, no en pleitos y envidias;</a:t>
            </a:r>
          </a:p>
          <a:p>
            <a:r>
              <a:rPr lang="es-ES" sz="2400" b="1" dirty="0"/>
              <a:t>Cuando buscamos nuestros propios intereses.</a:t>
            </a:r>
          </a:p>
          <a:p>
            <a:pPr algn="ctr"/>
            <a:r>
              <a:rPr lang="es-ES" sz="2400" b="1" u="sng" dirty="0">
                <a:highlight>
                  <a:srgbClr val="0000FF"/>
                </a:highlight>
              </a:rPr>
              <a:t>Filipenses.2:4.</a:t>
            </a:r>
          </a:p>
          <a:p>
            <a:r>
              <a:rPr lang="es-ES" sz="2400" b="1" u="sng" dirty="0">
                <a:highlight>
                  <a:srgbClr val="808000"/>
                </a:highlight>
              </a:rPr>
              <a:t>no buscando cada uno sus propios intereses,</a:t>
            </a:r>
            <a:r>
              <a:rPr lang="es-ES" sz="2400" b="1" dirty="0"/>
              <a:t> sino más bien los intereses de los demás.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51D4713-4489-49E7-8C4E-E36E6749C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226" y="28724"/>
            <a:ext cx="3615773" cy="682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12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C86843-EB48-4FF9-AA2C-33A3A8E78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724"/>
            <a:ext cx="5524500" cy="6829275"/>
          </a:xfrm>
        </p:spPr>
        <p:txBody>
          <a:bodyPr>
            <a:normAutofit/>
          </a:bodyPr>
          <a:lstStyle/>
          <a:p>
            <a:r>
              <a:rPr lang="es-ES" sz="2400" b="1" dirty="0"/>
              <a:t>Cuando no andamos en santidad.</a:t>
            </a:r>
          </a:p>
          <a:p>
            <a:pPr algn="ctr"/>
            <a:r>
              <a:rPr lang="es-ES" sz="2400" b="1" u="sng" dirty="0">
                <a:highlight>
                  <a:srgbClr val="0000FF"/>
                </a:highlight>
              </a:rPr>
              <a:t>Hebreos.12:14.</a:t>
            </a:r>
          </a:p>
          <a:p>
            <a:r>
              <a:rPr lang="es-ES" sz="2400" b="1" u="sng" dirty="0">
                <a:highlight>
                  <a:srgbClr val="FF0066"/>
                </a:highlight>
              </a:rPr>
              <a:t>Buscad la paz con todos y la santidad,</a:t>
            </a:r>
            <a:r>
              <a:rPr lang="es-ES" sz="2400" b="1" dirty="0"/>
              <a:t> sin la cual nadie verá al Señor. </a:t>
            </a:r>
          </a:p>
          <a:p>
            <a:r>
              <a:rPr lang="es-ES" sz="2400" b="1" dirty="0"/>
              <a:t>Cuando descuidamos nuestro hablar.</a:t>
            </a:r>
          </a:p>
          <a:p>
            <a:pPr algn="ctr"/>
            <a:r>
              <a:rPr lang="es-ES" sz="2400" b="1" u="sng" dirty="0">
                <a:highlight>
                  <a:srgbClr val="0000FF"/>
                </a:highlight>
              </a:rPr>
              <a:t>Mateo.12:36-37.</a:t>
            </a:r>
          </a:p>
          <a:p>
            <a:r>
              <a:rPr lang="es-ES" sz="2400" b="1" dirty="0"/>
              <a:t>Y yo os digo que de toda palabra vana que hablen los hombres, </a:t>
            </a:r>
            <a:r>
              <a:rPr lang="es-ES" sz="2400" b="1" u="sng" dirty="0">
                <a:highlight>
                  <a:srgbClr val="CC00FF"/>
                </a:highlight>
              </a:rPr>
              <a:t>darán cuenta de ella en el día del juicio.</a:t>
            </a:r>
            <a:r>
              <a:rPr lang="es-ES" sz="2400" b="1" u="sng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s-ES" sz="2400" b="1" u="sng" dirty="0">
                <a:highlight>
                  <a:srgbClr val="0000FF"/>
                </a:highlight>
              </a:rPr>
              <a:t>V.37.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D93AFC1-19BB-4E3D-81BB-32CA06540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0" y="28724"/>
            <a:ext cx="3619500" cy="682927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11546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C86843-EB48-4FF9-AA2C-33A3A8E78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8724"/>
            <a:ext cx="5247860" cy="6829275"/>
          </a:xfrm>
        </p:spPr>
        <p:txBody>
          <a:bodyPr>
            <a:normAutofit/>
          </a:bodyPr>
          <a:lstStyle/>
          <a:p>
            <a:r>
              <a:rPr lang="es-ES" sz="2400" b="1" u="sng" dirty="0">
                <a:highlight>
                  <a:srgbClr val="9900FF"/>
                </a:highlight>
              </a:rPr>
              <a:t>Porque por tus palabras serás justificado,</a:t>
            </a:r>
            <a:r>
              <a:rPr lang="es-ES" sz="2400" b="1" dirty="0"/>
              <a:t> y por tus palabras serás condenado. </a:t>
            </a:r>
          </a:p>
          <a:p>
            <a:r>
              <a:rPr lang="es-ES" sz="2400" b="1" dirty="0"/>
              <a:t>Por eso debemos de evitar no hablar palabras corrompidas.</a:t>
            </a:r>
          </a:p>
          <a:p>
            <a:pPr algn="ctr"/>
            <a:r>
              <a:rPr lang="es-ES" sz="2400" b="1" u="sng" dirty="0">
                <a:highlight>
                  <a:srgbClr val="0000FF"/>
                </a:highlight>
              </a:rPr>
              <a:t>Efesios.4:29.</a:t>
            </a:r>
          </a:p>
          <a:p>
            <a:r>
              <a:rPr lang="es-ES" sz="2400" b="1" u="sng" dirty="0">
                <a:highlight>
                  <a:srgbClr val="FF00FF"/>
                </a:highlight>
              </a:rPr>
              <a:t>No salga de vuestra boca ninguna palabra mala,</a:t>
            </a:r>
            <a:r>
              <a:rPr lang="es-ES" sz="2400" b="1" dirty="0"/>
              <a:t> sino sólo la que sea buena para edificación, según la necesidad del momento, </a:t>
            </a:r>
            <a:r>
              <a:rPr lang="es-ES" sz="2400" b="1" u="sng" dirty="0">
                <a:solidFill>
                  <a:schemeClr val="bg1"/>
                </a:solidFill>
                <a:highlight>
                  <a:srgbClr val="FFFF00"/>
                </a:highlight>
              </a:rPr>
              <a:t>para que imparta gracia a los que escuchan.</a:t>
            </a:r>
            <a:r>
              <a:rPr lang="es-ES" sz="2400" b="1" dirty="0"/>
              <a:t> </a:t>
            </a:r>
          </a:p>
          <a:p>
            <a:r>
              <a:rPr lang="es-ES" sz="2400" b="1" dirty="0"/>
              <a:t>Cuando no amamos al hermano.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67AFCE-8BE6-49F1-8F9B-4A98C5B08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860" y="-1"/>
            <a:ext cx="3896139" cy="68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23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C86843-EB48-4FF9-AA2C-33A3A8E78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724"/>
            <a:ext cx="5406887" cy="6829275"/>
          </a:xfrm>
        </p:spPr>
        <p:txBody>
          <a:bodyPr>
            <a:normAutofit fontScale="92500"/>
          </a:bodyPr>
          <a:lstStyle/>
          <a:p>
            <a:pPr algn="ctr"/>
            <a:r>
              <a:rPr lang="es-ES" sz="2400" b="1" u="sng" dirty="0">
                <a:highlight>
                  <a:srgbClr val="0000FF"/>
                </a:highlight>
              </a:rPr>
              <a:t>I Juan.3:14.</a:t>
            </a:r>
          </a:p>
          <a:p>
            <a:r>
              <a:rPr lang="es-ES" sz="2400" b="1" u="sng" dirty="0">
                <a:solidFill>
                  <a:schemeClr val="bg1"/>
                </a:solidFill>
                <a:highlight>
                  <a:srgbClr val="00FF00"/>
                </a:highlight>
              </a:rPr>
              <a:t>Nosotros sabemos que hemos pasado de muerte a vida porque amamos a los hermanos.</a:t>
            </a:r>
            <a:r>
              <a:rPr lang="es-ES" sz="2400" b="1" dirty="0"/>
              <a:t> El que no ama permanece en muerte. </a:t>
            </a:r>
          </a:p>
          <a:p>
            <a:r>
              <a:rPr lang="es-ES" sz="2400" b="1" dirty="0"/>
              <a:t>Descuidamos muchas veces nuestras relaciones con los hermanos.</a:t>
            </a:r>
          </a:p>
          <a:p>
            <a:r>
              <a:rPr lang="es-ES" sz="2400" b="1" dirty="0"/>
              <a:t>En vez de relacionarnos más y estar más unidos.</a:t>
            </a:r>
          </a:p>
          <a:p>
            <a:pPr algn="ctr"/>
            <a:r>
              <a:rPr lang="es-ES" sz="2400" b="1" u="sng" dirty="0">
                <a:highlight>
                  <a:srgbClr val="0000FF"/>
                </a:highlight>
              </a:rPr>
              <a:t>Filipenses.2:2.</a:t>
            </a:r>
          </a:p>
          <a:p>
            <a:r>
              <a:rPr lang="es-ES" sz="2400" b="1" dirty="0"/>
              <a:t>haced completo mi gozo, siendo del mismo sentir, conservando el mismo amor, unidos en espíritu, </a:t>
            </a:r>
            <a:r>
              <a:rPr lang="es-ES" sz="2400" b="1" u="sng" dirty="0">
                <a:solidFill>
                  <a:schemeClr val="bg1"/>
                </a:solidFill>
                <a:highlight>
                  <a:srgbClr val="00FFFF"/>
                </a:highlight>
              </a:rPr>
              <a:t>dedicados a un mismo propósito.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430E4C8-A935-4A63-9F63-37BB4C3D4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904" y="3429000"/>
            <a:ext cx="3631096" cy="3429000"/>
          </a:xfrm>
          <a:prstGeom prst="rect">
            <a:avLst/>
          </a:prstGeom>
        </p:spPr>
      </p:pic>
      <p:sp>
        <p:nvSpPr>
          <p:cNvPr id="2" name="Globo: línea 1">
            <a:extLst>
              <a:ext uri="{FF2B5EF4-FFF2-40B4-BE49-F238E27FC236}">
                <a16:creationId xmlns:a16="http://schemas.microsoft.com/office/drawing/2014/main" id="{9780E9AD-757E-494A-B663-7A8A97BE5CBA}"/>
              </a:ext>
            </a:extLst>
          </p:cNvPr>
          <p:cNvSpPr/>
          <p:nvPr/>
        </p:nvSpPr>
        <p:spPr>
          <a:xfrm>
            <a:off x="5406887" y="0"/>
            <a:ext cx="3737113" cy="3429000"/>
          </a:xfrm>
          <a:prstGeom prst="borderCallout1">
            <a:avLst>
              <a:gd name="adj1" fmla="val 75262"/>
              <a:gd name="adj2" fmla="val 887"/>
              <a:gd name="adj3" fmla="val 103926"/>
              <a:gd name="adj4" fmla="val -62446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II Timoteo.2:22.</a:t>
            </a:r>
          </a:p>
          <a:p>
            <a:pPr algn="ctr"/>
            <a:r>
              <a:rPr lang="es-ES" sz="2400" b="1" dirty="0"/>
              <a:t>Huye, pues, de las pasiones juveniles y sigue la justicia, la fe, el amor y la paz, </a:t>
            </a:r>
            <a:r>
              <a:rPr lang="es-ES" sz="2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con los que invocan al Señor con un corazón puro.</a:t>
            </a:r>
          </a:p>
        </p:txBody>
      </p:sp>
    </p:spTree>
    <p:extLst>
      <p:ext uri="{BB962C8B-B14F-4D97-AF65-F5344CB8AC3E}">
        <p14:creationId xmlns:p14="http://schemas.microsoft.com/office/powerpoint/2010/main" val="17930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C86843-EB48-4FF9-AA2C-33A3A8E78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724"/>
            <a:ext cx="5406887" cy="6829275"/>
          </a:xfrm>
        </p:spPr>
        <p:txBody>
          <a:bodyPr>
            <a:normAutofit lnSpcReduction="10000"/>
          </a:bodyPr>
          <a:lstStyle/>
          <a:p>
            <a:r>
              <a:rPr lang="es-ES" sz="2400" b="1" dirty="0"/>
              <a:t>Descuidamos nuestra Adoración cuando no adoramos en espíritu y verdad.</a:t>
            </a:r>
          </a:p>
          <a:p>
            <a:pPr algn="ctr"/>
            <a:r>
              <a:rPr lang="es-ES" sz="2400" b="1" u="sng" dirty="0">
                <a:highlight>
                  <a:srgbClr val="0000FF"/>
                </a:highlight>
              </a:rPr>
              <a:t>Juan.4:23-24.</a:t>
            </a:r>
          </a:p>
          <a:p>
            <a:r>
              <a:rPr lang="es-ES" sz="2400" b="1" dirty="0"/>
              <a:t>Pero la hora viene, y ahora es, cuando los verdaderos adoradores </a:t>
            </a:r>
            <a:r>
              <a:rPr lang="es-ES" sz="2400" b="1" u="sng" dirty="0">
                <a:highlight>
                  <a:srgbClr val="FF0000"/>
                </a:highlight>
              </a:rPr>
              <a:t>adorarán al Padre en espíritu y en verdad;</a:t>
            </a:r>
            <a:r>
              <a:rPr lang="es-ES" sz="2400" b="1" dirty="0"/>
              <a:t> porque ciertamente a los tales el Padre busca que le adoren. </a:t>
            </a:r>
          </a:p>
          <a:p>
            <a:r>
              <a:rPr lang="es-ES" sz="2400" b="1" dirty="0"/>
              <a:t>Dios ya no tenía un cierto lugar en la tierra para ser adorado. </a:t>
            </a:r>
          </a:p>
          <a:p>
            <a:r>
              <a:rPr lang="es-ES" sz="2400" b="1" dirty="0"/>
              <a:t>Ahora, los que crean en Él Señor Jesús pueden adorar a Dios en todo tiempo y lugar.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83A797-E5E3-495C-9543-3293B9229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886" y="28722"/>
            <a:ext cx="3737113" cy="682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18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C86843-EB48-4FF9-AA2C-33A3A8E78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724"/>
            <a:ext cx="5406887" cy="6829275"/>
          </a:xfrm>
        </p:spPr>
        <p:txBody>
          <a:bodyPr>
            <a:normAutofit lnSpcReduction="10000"/>
          </a:bodyPr>
          <a:lstStyle/>
          <a:p>
            <a:r>
              <a:rPr lang="es-ES" sz="2400" b="1" dirty="0"/>
              <a:t>Ya no digamos en lo espiritual.</a:t>
            </a:r>
          </a:p>
          <a:p>
            <a:r>
              <a:rPr lang="es-ES" sz="2400" b="1" dirty="0"/>
              <a:t>Si descuidamos nuestra salvación las consecuencias van a ser fatales por que son eterna.</a:t>
            </a:r>
          </a:p>
          <a:p>
            <a:r>
              <a:rPr lang="es-ES" sz="2400" b="1" dirty="0"/>
              <a:t>Vamos a perder nuestra alma por una eternidad.</a:t>
            </a:r>
          </a:p>
          <a:p>
            <a:r>
              <a:rPr lang="es-ES" sz="2400" b="1" dirty="0"/>
              <a:t>Veremos en este estudio que si somos descuidamos nuestro descuido va ser fatal para nuestra vida física y material.</a:t>
            </a:r>
          </a:p>
          <a:p>
            <a:r>
              <a:rPr lang="es-ES" sz="2400" b="1" dirty="0"/>
              <a:t>Pero también lo será en lo espiritual.</a:t>
            </a:r>
          </a:p>
          <a:p>
            <a:r>
              <a:rPr lang="es-ES" sz="2400" b="1" dirty="0"/>
              <a:t>Todo descuido traerá consecuencias fatales para nuestras vidas.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2C978B0-9B6A-48C1-9AF2-1DD4E5D65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886" y="-1"/>
            <a:ext cx="3737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92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C86843-EB48-4FF9-AA2C-33A3A8E78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724"/>
            <a:ext cx="5406887" cy="6829275"/>
          </a:xfrm>
        </p:spPr>
        <p:txBody>
          <a:bodyPr>
            <a:normAutofit fontScale="92500"/>
          </a:bodyPr>
          <a:lstStyle/>
          <a:p>
            <a:r>
              <a:rPr lang="es-ES" sz="2400" b="1" dirty="0"/>
              <a:t>La verdadera adoración significa que un creyente entra en la presencia de Dios por la fe, y allí le alaba y adora. </a:t>
            </a:r>
          </a:p>
          <a:p>
            <a:r>
              <a:rPr lang="es-ES" sz="2400" b="1" dirty="0"/>
              <a:t>Su cuerpo puede que esté en una cueva, en una cárcel, en un campo, pero su espíritu puede presentarse ante Dios en el santuario celestial por medio de la fe.</a:t>
            </a:r>
          </a:p>
          <a:p>
            <a:r>
              <a:rPr lang="es-ES" sz="2400" b="1" dirty="0"/>
              <a:t>Como El Apóstol Juan estaba en el espíritu.</a:t>
            </a:r>
          </a:p>
          <a:p>
            <a:pPr algn="ctr"/>
            <a:r>
              <a:rPr lang="es-ES" sz="2400" b="1" u="sng" dirty="0">
                <a:highlight>
                  <a:srgbClr val="0000FF"/>
                </a:highlight>
              </a:rPr>
              <a:t>Apocalipsis.1:10.</a:t>
            </a:r>
          </a:p>
          <a:p>
            <a:r>
              <a:rPr lang="es-ES" sz="2400" b="1" u="sng" dirty="0">
                <a:highlight>
                  <a:srgbClr val="000080"/>
                </a:highlight>
              </a:rPr>
              <a:t>Estaba yo en el Espíritu en el día del Señor,</a:t>
            </a:r>
            <a:r>
              <a:rPr lang="es-ES" sz="2400" b="1" dirty="0"/>
              <a:t> y oí detrás de mí una gran voz, como sonido de trompeta, </a:t>
            </a:r>
          </a:p>
          <a:p>
            <a:endParaRPr lang="es-ES" sz="24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EC2D62D-F443-49AF-9FC9-D7ADE1441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390" y="2915478"/>
            <a:ext cx="3710609" cy="3942520"/>
          </a:xfrm>
          <a:prstGeom prst="rect">
            <a:avLst/>
          </a:prstGeom>
        </p:spPr>
      </p:pic>
      <p:sp>
        <p:nvSpPr>
          <p:cNvPr id="2" name="Globo: línea 1">
            <a:extLst>
              <a:ext uri="{FF2B5EF4-FFF2-40B4-BE49-F238E27FC236}">
                <a16:creationId xmlns:a16="http://schemas.microsoft.com/office/drawing/2014/main" id="{4945C0C6-F1B5-400E-97C8-F7F023968D46}"/>
              </a:ext>
            </a:extLst>
          </p:cNvPr>
          <p:cNvSpPr/>
          <p:nvPr/>
        </p:nvSpPr>
        <p:spPr>
          <a:xfrm>
            <a:off x="5274365" y="0"/>
            <a:ext cx="3869635" cy="2915478"/>
          </a:xfrm>
          <a:prstGeom prst="borderCallout1">
            <a:avLst>
              <a:gd name="adj1" fmla="val 95114"/>
              <a:gd name="adj2" fmla="val 9132"/>
              <a:gd name="adj3" fmla="val 104773"/>
              <a:gd name="adj4" fmla="val -12991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HEBREOS.10:19.</a:t>
            </a:r>
          </a:p>
          <a:p>
            <a:pPr algn="ctr"/>
            <a:r>
              <a:rPr lang="es-ES" sz="2400" b="1" dirty="0"/>
              <a:t>Entonces, hermanos, puesto que </a:t>
            </a:r>
            <a:r>
              <a:rPr lang="es-ES" sz="2400" b="1" u="sng" dirty="0">
                <a:solidFill>
                  <a:schemeClr val="tx1"/>
                </a:solidFill>
                <a:highlight>
                  <a:srgbClr val="008080"/>
                </a:highlight>
              </a:rPr>
              <a:t>tenemos confianza para entrar al Lugar Santísimo</a:t>
            </a:r>
            <a:r>
              <a:rPr lang="es-ES" sz="2400" b="1" dirty="0"/>
              <a:t> por la sangre de Jesús, </a:t>
            </a:r>
          </a:p>
        </p:txBody>
      </p:sp>
    </p:spTree>
    <p:extLst>
      <p:ext uri="{BB962C8B-B14F-4D97-AF65-F5344CB8AC3E}">
        <p14:creationId xmlns:p14="http://schemas.microsoft.com/office/powerpoint/2010/main" val="3142663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C86843-EB48-4FF9-AA2C-33A3A8E78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724"/>
            <a:ext cx="5512904" cy="6829275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sz="2400" b="1" u="sng" dirty="0">
                <a:highlight>
                  <a:srgbClr val="0000FF"/>
                </a:highlight>
              </a:rPr>
              <a:t>Juan.4:24.</a:t>
            </a:r>
          </a:p>
          <a:p>
            <a:r>
              <a:rPr lang="es-ES" sz="2400" b="1" u="sng" dirty="0">
                <a:highlight>
                  <a:srgbClr val="800080"/>
                </a:highlight>
              </a:rPr>
              <a:t>Dios es espíritu,</a:t>
            </a:r>
            <a:r>
              <a:rPr lang="es-ES" sz="2400" b="1" dirty="0"/>
              <a:t> y los que le adoran deben adorarle en espíritu y en verdad. </a:t>
            </a:r>
          </a:p>
          <a:p>
            <a:r>
              <a:rPr lang="es-ES" sz="2400" b="1" dirty="0"/>
              <a:t>Dios es Espíritu es una definición del Ser de Dios. </a:t>
            </a:r>
          </a:p>
          <a:p>
            <a:r>
              <a:rPr lang="es-ES" sz="2400" b="1" dirty="0"/>
              <a:t>Él no es un mero hombre, sujeto a todos los errores y limitaciones de la humanidad. Tampoco está limitado a un lugar en cada ocasión. </a:t>
            </a:r>
          </a:p>
          <a:p>
            <a:r>
              <a:rPr lang="es-ES" sz="2400" b="1" dirty="0"/>
              <a:t>Es una Persona invisible que está presente en todas partes al mismo tiempo, que es omnisciente y todopoderoso.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614376E-F52C-4D30-B31C-0D898FBB5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904" y="28724"/>
            <a:ext cx="3631096" cy="6829274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4120489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C86843-EB48-4FF9-AA2C-33A3A8E78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724"/>
            <a:ext cx="5406887" cy="6829275"/>
          </a:xfrm>
        </p:spPr>
        <p:txBody>
          <a:bodyPr>
            <a:normAutofit/>
          </a:bodyPr>
          <a:lstStyle/>
          <a:p>
            <a:r>
              <a:rPr lang="es-ES" sz="2400" b="1" dirty="0"/>
              <a:t>Por ello, los que le adoran, es necesario que le adoren en espíritu y en verdad. </a:t>
            </a:r>
          </a:p>
          <a:p>
            <a:r>
              <a:rPr lang="es-ES" sz="2400" b="1" dirty="0"/>
              <a:t>No debe haber ficción ni hipocresía. </a:t>
            </a:r>
          </a:p>
          <a:p>
            <a:r>
              <a:rPr lang="es-ES" sz="2400" b="1" dirty="0"/>
              <a:t>No debe haber pretensión de ser religioso cuando interiormente la propia vida es corrompida.</a:t>
            </a:r>
          </a:p>
          <a:p>
            <a:r>
              <a:rPr lang="es-ES" sz="2400" b="1" dirty="0"/>
              <a:t>Nuestra adoración a Dios debe ser:</a:t>
            </a:r>
          </a:p>
          <a:p>
            <a:r>
              <a:rPr lang="es-ES" sz="2400" b="1" u="sng" dirty="0">
                <a:highlight>
                  <a:srgbClr val="FF0066"/>
                </a:highlight>
              </a:rPr>
              <a:t>En Espíritu-</a:t>
            </a:r>
            <a:r>
              <a:rPr lang="es-ES" sz="2400" b="1" dirty="0"/>
              <a:t> Con todo nuestro ser interior alma cuerpo.</a:t>
            </a:r>
          </a:p>
          <a:p>
            <a:pPr algn="ctr"/>
            <a:r>
              <a:rPr lang="es-ES" sz="2400" b="1" u="sng" dirty="0">
                <a:highlight>
                  <a:srgbClr val="0000FF"/>
                </a:highlight>
              </a:rPr>
              <a:t>I Corintios.14:15.</a:t>
            </a:r>
          </a:p>
          <a:p>
            <a:endParaRPr lang="es-ES" sz="24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3CEE400-8748-4D14-BFD8-C681F6D7D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635" y="28724"/>
            <a:ext cx="3750365" cy="682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71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C86843-EB48-4FF9-AA2C-33A3A8E78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724"/>
            <a:ext cx="5553902" cy="6829275"/>
          </a:xfrm>
        </p:spPr>
        <p:txBody>
          <a:bodyPr>
            <a:normAutofit/>
          </a:bodyPr>
          <a:lstStyle/>
          <a:p>
            <a:r>
              <a:rPr lang="es-ES" sz="2400" b="1" u="sng" dirty="0">
                <a:highlight>
                  <a:srgbClr val="800080"/>
                </a:highlight>
              </a:rPr>
              <a:t>Entonces ¿qué? Oraré con el espíritu, pero también oraré con el entendimiento;</a:t>
            </a:r>
            <a:r>
              <a:rPr lang="es-ES" sz="2400" b="1" dirty="0"/>
              <a:t> cantaré con el espíritu, pero también cantaré con el entendimiento. </a:t>
            </a:r>
          </a:p>
          <a:p>
            <a:r>
              <a:rPr lang="es-ES" sz="2400" b="1" dirty="0"/>
              <a:t>¿Cómo cantamos?</a:t>
            </a:r>
          </a:p>
          <a:p>
            <a:r>
              <a:rPr lang="es-ES" sz="2400" b="1" dirty="0"/>
              <a:t>Cantamos solo por cantar sin que nuestra mente y nuestra alma este alabando a Dios.</a:t>
            </a:r>
          </a:p>
          <a:p>
            <a:r>
              <a:rPr lang="es-ES" sz="2400" b="1" dirty="0"/>
              <a:t>Si estoy cantando y mi mente esta pensando en otra cosa yo no estoy cantando a Dios en Espíritu y verdad.</a:t>
            </a:r>
          </a:p>
          <a:p>
            <a:r>
              <a:rPr lang="es-ES" sz="2400" b="1" dirty="0"/>
              <a:t>¿Cómo oro?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9199494-4A0C-4B37-817B-60AA16D10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902" y="-1"/>
            <a:ext cx="359009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523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C86843-EB48-4FF9-AA2C-33A3A8E78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8724"/>
            <a:ext cx="5143500" cy="6829275"/>
          </a:xfrm>
        </p:spPr>
        <p:txBody>
          <a:bodyPr>
            <a:normAutofit/>
          </a:bodyPr>
          <a:lstStyle/>
          <a:p>
            <a:r>
              <a:rPr lang="es-ES" sz="2400" b="1" dirty="0"/>
              <a:t>Si al estar orando mi mente no esta concentrada en la oración no estoy adorando a Dios en espíritu y verdad mi adoración es vana. </a:t>
            </a:r>
          </a:p>
          <a:p>
            <a:r>
              <a:rPr lang="es-ES" sz="2400" b="1" dirty="0"/>
              <a:t>Si me estoy durmiendo en la adoración no estoy adorando en espíritu y verdad.</a:t>
            </a:r>
          </a:p>
          <a:p>
            <a:r>
              <a:rPr lang="es-ES" sz="2400" b="1" dirty="0"/>
              <a:t>Si estoy platicando distraído mi adoración a Dios no es en espíritu y verdad.</a:t>
            </a:r>
          </a:p>
          <a:p>
            <a:r>
              <a:rPr lang="es-ES" sz="2400" b="1" dirty="0"/>
              <a:t>Si me estoy saliendo a cada momento a tomar agua ir al baño.</a:t>
            </a:r>
          </a:p>
          <a:p>
            <a:endParaRPr lang="es-ES" sz="24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CD56358-F054-4CAB-9191-6B62065DA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0" y="0"/>
            <a:ext cx="4000500" cy="6858000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891987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C86843-EB48-4FF9-AA2C-33A3A8E78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724"/>
            <a:ext cx="5406887" cy="6829275"/>
          </a:xfrm>
        </p:spPr>
        <p:txBody>
          <a:bodyPr>
            <a:normAutofit/>
          </a:bodyPr>
          <a:lstStyle/>
          <a:p>
            <a:r>
              <a:rPr lang="es-ES" sz="2400" b="1" dirty="0"/>
              <a:t>Mi adoración a Dios es vana no en espíritu y verdad.</a:t>
            </a:r>
          </a:p>
          <a:p>
            <a:r>
              <a:rPr lang="es-ES" sz="2400" b="1" dirty="0"/>
              <a:t>No hay reverencia hacia Dios.</a:t>
            </a:r>
          </a:p>
          <a:p>
            <a:pPr algn="ctr"/>
            <a:r>
              <a:rPr lang="es-ES" sz="2400" b="1" u="sng" dirty="0">
                <a:highlight>
                  <a:srgbClr val="0000FF"/>
                </a:highlight>
              </a:rPr>
              <a:t>Hebreos.12:28.</a:t>
            </a:r>
          </a:p>
          <a:p>
            <a:r>
              <a:rPr lang="es-ES" sz="2400" b="1" dirty="0"/>
              <a:t>Por lo cual, puesto que recibimos un reino que es inconmovible, demostremos gratitud, mediante la cual </a:t>
            </a:r>
            <a:r>
              <a:rPr lang="es-ES" sz="2400" b="1" u="sng" dirty="0">
                <a:highlight>
                  <a:srgbClr val="008000"/>
                </a:highlight>
              </a:rPr>
              <a:t>ofrezcamos a Dios un servicio aceptable con temor y reverencia;</a:t>
            </a:r>
            <a:r>
              <a:rPr lang="es-ES" sz="2400" b="1" dirty="0"/>
              <a:t> </a:t>
            </a:r>
          </a:p>
          <a:p>
            <a:r>
              <a:rPr lang="es-ES" sz="2400" b="1" dirty="0"/>
              <a:t>Nuestra adoración debe ser con reverencia y temor a Dios siempre.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488B52E-F45D-441D-9353-23E8DF9A0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887" y="28724"/>
            <a:ext cx="3737113" cy="682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43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C86843-EB48-4FF9-AA2C-33A3A8E78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724"/>
            <a:ext cx="5133975" cy="6829275"/>
          </a:xfrm>
        </p:spPr>
        <p:txBody>
          <a:bodyPr>
            <a:normAutofit lnSpcReduction="10000"/>
          </a:bodyPr>
          <a:lstStyle/>
          <a:p>
            <a:r>
              <a:rPr lang="es-ES" sz="2400" b="1" dirty="0"/>
              <a:t>No descuidemos nuestra adoración a Dios porque va ser falta para nuestra alma.</a:t>
            </a:r>
          </a:p>
          <a:p>
            <a:r>
              <a:rPr lang="es-ES" sz="2400" b="1" dirty="0"/>
              <a:t>No menospreciemos la adoración a Dios.</a:t>
            </a:r>
          </a:p>
          <a:p>
            <a:pPr algn="ctr"/>
            <a:r>
              <a:rPr lang="es-ES" sz="2400" b="1" u="sng" dirty="0">
                <a:highlight>
                  <a:srgbClr val="0000FF"/>
                </a:highlight>
              </a:rPr>
              <a:t>Malaquias.1:13.</a:t>
            </a:r>
          </a:p>
          <a:p>
            <a:r>
              <a:rPr lang="es-ES" sz="2400" b="1" dirty="0"/>
              <a:t>También decís: </a:t>
            </a:r>
            <a:r>
              <a:rPr lang="es-ES" sz="2400" b="1" u="sng" dirty="0">
                <a:highlight>
                  <a:srgbClr val="800000"/>
                </a:highlight>
              </a:rPr>
              <a:t>"¡Ay, qué fastidio!" </a:t>
            </a:r>
            <a:r>
              <a:rPr lang="es-ES" sz="2400" b="1" dirty="0"/>
              <a:t>Y con indiferencia lo despreciáis--dice el SEÑOR de los ejércitos-- y traéis lo robado, o cojo, o enfermo; así traéis la ofrenda. ¿Aceptaré eso de vuestra mano?--dice el SEÑOR. </a:t>
            </a:r>
          </a:p>
          <a:p>
            <a:r>
              <a:rPr lang="es-ES" sz="2400" b="1" dirty="0"/>
              <a:t>No lleguemos a esta condición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EBCDB9A-CFB2-42E2-8275-A6AFB7CBA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975" y="28724"/>
            <a:ext cx="4010025" cy="682927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445037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C86843-EB48-4FF9-AA2C-33A3A8E78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8724"/>
            <a:ext cx="5313294" cy="6829275"/>
          </a:xfrm>
        </p:spPr>
        <p:txBody>
          <a:bodyPr>
            <a:normAutofit lnSpcReduction="10000"/>
          </a:bodyPr>
          <a:lstStyle/>
          <a:p>
            <a:r>
              <a:rPr lang="es-ES" sz="2400" b="1" dirty="0"/>
              <a:t>Descuidamos nuestras promesas votos.</a:t>
            </a:r>
          </a:p>
          <a:p>
            <a:pPr algn="ctr"/>
            <a:r>
              <a:rPr lang="es-ES" sz="2400" b="1" u="sng" dirty="0">
                <a:highlight>
                  <a:srgbClr val="0000FF"/>
                </a:highlight>
              </a:rPr>
              <a:t>Eclesiastes.5:2.</a:t>
            </a:r>
          </a:p>
          <a:p>
            <a:r>
              <a:rPr lang="es-ES" sz="2400" b="1" u="sng" dirty="0">
                <a:highlight>
                  <a:srgbClr val="808000"/>
                </a:highlight>
              </a:rPr>
              <a:t>No te des prisa en hablar, ni se apresure tu corazón a proferir palabra delante de Dios.</a:t>
            </a:r>
            <a:r>
              <a:rPr lang="es-ES" sz="2400" b="1" dirty="0"/>
              <a:t> Porque Dios está en el cielo y tú en la tierra; por tanto sean pocas tus palabras.</a:t>
            </a:r>
          </a:p>
          <a:p>
            <a:r>
              <a:rPr lang="es-ES" sz="2400" b="1" dirty="0"/>
              <a:t>Al adorar se debe evitar la imprudencia en oraciones, promesas y confesiones de consagración a Dios.</a:t>
            </a:r>
          </a:p>
          <a:p>
            <a:r>
              <a:rPr lang="es-ES" sz="2400" b="1" dirty="0"/>
              <a:t>No nos apresuremos a hacer promesas o votos.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7F06202-2990-49D7-9527-2195C7D23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294" y="28724"/>
            <a:ext cx="3830706" cy="682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04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C86843-EB48-4FF9-AA2C-33A3A8E78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8724"/>
            <a:ext cx="5313680" cy="6829275"/>
          </a:xfrm>
        </p:spPr>
        <p:txBody>
          <a:bodyPr>
            <a:normAutofit lnSpcReduction="10000"/>
          </a:bodyPr>
          <a:lstStyle/>
          <a:p>
            <a:r>
              <a:rPr lang="es-ES" sz="2400" b="1" dirty="0"/>
              <a:t>Recordemos siempre el caso de Jefté.</a:t>
            </a:r>
          </a:p>
          <a:p>
            <a:pPr algn="ctr"/>
            <a:r>
              <a:rPr lang="es-ES" sz="2400" b="1" u="sng" dirty="0">
                <a:highlight>
                  <a:srgbClr val="0000FF"/>
                </a:highlight>
              </a:rPr>
              <a:t>Jueces.11:30-31.</a:t>
            </a:r>
          </a:p>
          <a:p>
            <a:r>
              <a:rPr lang="es-ES" sz="2400" b="1" u="sng" dirty="0">
                <a:highlight>
                  <a:srgbClr val="CC00FF"/>
                </a:highlight>
              </a:rPr>
              <a:t>Y Jefté hizo un voto al SEÑOR,</a:t>
            </a:r>
            <a:r>
              <a:rPr lang="es-ES" sz="2400" b="1" dirty="0"/>
              <a:t> y dijo: Si en verdad entregas en mis manos a los hijos de Amón, </a:t>
            </a:r>
          </a:p>
          <a:p>
            <a:pPr algn="ctr"/>
            <a:r>
              <a:rPr lang="es-ES" sz="2400" b="1" u="sng" dirty="0">
                <a:highlight>
                  <a:srgbClr val="0000FF"/>
                </a:highlight>
              </a:rPr>
              <a:t>V.31.</a:t>
            </a:r>
          </a:p>
          <a:p>
            <a:r>
              <a:rPr lang="es-ES" sz="2400" b="1" dirty="0"/>
              <a:t>sucederá que cualquiera que salga de las puertas de mi casa a recibirme cuando yo vuelva en paz de los hijos de Amón, </a:t>
            </a:r>
            <a:r>
              <a:rPr lang="es-ES" sz="2400" b="1" u="sng" dirty="0">
                <a:highlight>
                  <a:srgbClr val="FF0066"/>
                </a:highlight>
              </a:rPr>
              <a:t>será del SEÑOR, o lo ofreceré como holocausto.</a:t>
            </a:r>
            <a:r>
              <a:rPr lang="es-ES" sz="2400" b="1" dirty="0"/>
              <a:t> </a:t>
            </a:r>
          </a:p>
          <a:p>
            <a:r>
              <a:rPr lang="es-ES" sz="2400" b="1" dirty="0"/>
              <a:t>Hizo un voto apresurado sin pensar.</a:t>
            </a:r>
          </a:p>
          <a:p>
            <a:endParaRPr lang="es-ES" sz="24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2D99A7-53E6-4B0F-AE9A-7CF07246E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680" y="28724"/>
            <a:ext cx="3830319" cy="6800552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1395623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C86843-EB48-4FF9-AA2C-33A3A8E78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724"/>
            <a:ext cx="5406887" cy="6829275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sz="2400" b="1" u="sng" dirty="0">
                <a:highlight>
                  <a:srgbClr val="0000FF"/>
                </a:highlight>
              </a:rPr>
              <a:t>Jueces.11:34-35.</a:t>
            </a:r>
          </a:p>
          <a:p>
            <a:r>
              <a:rPr lang="es-ES" sz="2400" b="1" dirty="0"/>
              <a:t>Cuando Jefté llegó a su casa en Mizpa, </a:t>
            </a:r>
            <a:r>
              <a:rPr lang="es-ES" sz="2400" b="1" u="sng" dirty="0">
                <a:highlight>
                  <a:srgbClr val="9900FF"/>
                </a:highlight>
              </a:rPr>
              <a:t>he aquí, su hija salió a recibirlo con panderos y con danzas.</a:t>
            </a:r>
            <a:r>
              <a:rPr lang="es-ES" sz="2400" b="1" dirty="0"/>
              <a:t> Era ella su única hija; fuera de ella no tenía hijo ni hija. </a:t>
            </a:r>
          </a:p>
          <a:p>
            <a:pPr algn="ctr"/>
            <a:r>
              <a:rPr lang="es-ES" sz="2400" b="1" u="sng" dirty="0">
                <a:highlight>
                  <a:srgbClr val="0000FF"/>
                </a:highlight>
              </a:rPr>
              <a:t>V.35.</a:t>
            </a:r>
          </a:p>
          <a:p>
            <a:r>
              <a:rPr lang="es-ES" sz="2400" b="1" dirty="0"/>
              <a:t>Y cuando la vio, él rasgó sus ropas y dijo: ¡Ay, hija mía! Me has abatido y estás entre los que me afligen; </a:t>
            </a:r>
            <a:r>
              <a:rPr lang="es-ES" sz="2400" b="1" u="sng" dirty="0">
                <a:highlight>
                  <a:srgbClr val="FF00FF"/>
                </a:highlight>
              </a:rPr>
              <a:t>porque he dado mi palabra al SEÑOR, y no me puedo retractar.</a:t>
            </a:r>
            <a:r>
              <a:rPr lang="es-ES" sz="2400" b="1" dirty="0"/>
              <a:t>  </a:t>
            </a:r>
          </a:p>
          <a:p>
            <a:r>
              <a:rPr lang="es-ES" sz="2400" b="1" dirty="0"/>
              <a:t>No prometamos nada sino vamos a cumplir.</a:t>
            </a:r>
          </a:p>
          <a:p>
            <a:endParaRPr lang="es-ES" sz="24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888872D-8CDF-486B-8E45-5F63C622A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887" y="28724"/>
            <a:ext cx="3737113" cy="682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77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C86843-EB48-4FF9-AA2C-33A3A8E78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8724"/>
            <a:ext cx="5278092" cy="6829275"/>
          </a:xfrm>
        </p:spPr>
        <p:txBody>
          <a:bodyPr>
            <a:normAutofit/>
          </a:bodyPr>
          <a:lstStyle/>
          <a:p>
            <a:pPr algn="ctr"/>
            <a:r>
              <a:rPr lang="es-ES" sz="2400" b="1" u="sng" dirty="0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Si descuidamos nuestro matrimonio traerá consecuencias terribles para la pareja como para los hijos también.</a:t>
            </a:r>
          </a:p>
          <a:p>
            <a:pPr algn="ctr"/>
            <a:r>
              <a:rPr lang="es-ES" sz="2400" b="1" u="sng" dirty="0">
                <a:highlight>
                  <a:srgbClr val="0000FF"/>
                </a:highlight>
              </a:rPr>
              <a:t>Mateo.19:6.</a:t>
            </a:r>
          </a:p>
          <a:p>
            <a:r>
              <a:rPr lang="es-ES" sz="2400" b="1" dirty="0"/>
              <a:t>Por consiguiente, ya no son dos, sino una sola carne. Por tanto, </a:t>
            </a:r>
            <a:r>
              <a:rPr lang="es-ES" sz="2400" b="1" u="sng" dirty="0">
                <a:solidFill>
                  <a:schemeClr val="bg1"/>
                </a:solidFill>
                <a:highlight>
                  <a:srgbClr val="00FF00"/>
                </a:highlight>
              </a:rPr>
              <a:t>lo que Dios ha unido, ningún hombre lo separe.</a:t>
            </a:r>
            <a:r>
              <a:rPr lang="es-ES" sz="2400" b="1" dirty="0"/>
              <a:t> </a:t>
            </a:r>
          </a:p>
          <a:p>
            <a:r>
              <a:rPr lang="es-ES" sz="2400" b="1" dirty="0"/>
              <a:t>Lamentablemente hay muchos divorcios separación.</a:t>
            </a:r>
          </a:p>
          <a:p>
            <a:r>
              <a:rPr lang="es-ES" sz="2400" b="1" dirty="0"/>
              <a:t>¿Y Porque?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A3335C7-CF90-400C-9545-FD328AA4C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092" y="0"/>
            <a:ext cx="3865908" cy="682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02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C86843-EB48-4FF9-AA2C-33A3A8E78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8724"/>
            <a:ext cx="5276022" cy="6829275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sz="2400" b="1" u="sng" dirty="0">
                <a:highlight>
                  <a:srgbClr val="0000FF"/>
                </a:highlight>
              </a:rPr>
              <a:t>Eclesiastes.5:4-5.</a:t>
            </a:r>
          </a:p>
          <a:p>
            <a:r>
              <a:rPr lang="es-ES" sz="2400" b="1" u="sng" dirty="0">
                <a:solidFill>
                  <a:schemeClr val="bg1"/>
                </a:solidFill>
                <a:highlight>
                  <a:srgbClr val="FFFF00"/>
                </a:highlight>
              </a:rPr>
              <a:t>Cuando haces un voto a Dios, no tardes en cumplirlo,</a:t>
            </a:r>
            <a:r>
              <a:rPr lang="es-ES" sz="2400" b="1" dirty="0"/>
              <a:t> porque El no se deleita en los necios. El voto que haces, cúmplelo. </a:t>
            </a:r>
          </a:p>
          <a:p>
            <a:r>
              <a:rPr lang="es-ES" sz="2400" b="1" dirty="0"/>
              <a:t>En el asunto de hacer votos a Dios, la honestidad sencilla demanda que se paguen sin tardar. </a:t>
            </a:r>
          </a:p>
          <a:p>
            <a:r>
              <a:rPr lang="es-ES" sz="2400" b="1" dirty="0"/>
              <a:t>A Dios no le sirve de nada el insensato que suelta una tormenta de palabras, pero que luego no cumple. </a:t>
            </a:r>
          </a:p>
          <a:p>
            <a:r>
              <a:rPr lang="es-ES" sz="2400" b="1" dirty="0"/>
              <a:t>Por tanto el consejo es éste: </a:t>
            </a:r>
          </a:p>
          <a:p>
            <a:r>
              <a:rPr lang="es-ES" sz="2400" b="1" dirty="0"/>
              <a:t>«Cumple lo que prometes».</a:t>
            </a:r>
          </a:p>
          <a:p>
            <a:endParaRPr lang="es-ES" sz="24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5B9C2AA-7955-4BF1-B8E9-78532A015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022" y="28724"/>
            <a:ext cx="3867978" cy="682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85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C86843-EB48-4FF9-AA2C-33A3A8E78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724"/>
            <a:ext cx="5406887" cy="6829275"/>
          </a:xfrm>
        </p:spPr>
        <p:txBody>
          <a:bodyPr>
            <a:normAutofit fontScale="92500"/>
          </a:bodyPr>
          <a:lstStyle/>
          <a:p>
            <a:pPr algn="ctr"/>
            <a:r>
              <a:rPr lang="es-ES" sz="2400" b="1" u="sng" dirty="0">
                <a:highlight>
                  <a:srgbClr val="0000FF"/>
                </a:highlight>
              </a:rPr>
              <a:t>V.5.</a:t>
            </a:r>
          </a:p>
          <a:p>
            <a:r>
              <a:rPr lang="es-ES" sz="2400" b="1" u="sng" dirty="0">
                <a:solidFill>
                  <a:schemeClr val="bg1"/>
                </a:solidFill>
                <a:highlight>
                  <a:srgbClr val="00FF00"/>
                </a:highlight>
              </a:rPr>
              <a:t>Es mejor que no hagas votos, a que hagas votos y no los cumplas.</a:t>
            </a:r>
          </a:p>
          <a:p>
            <a:r>
              <a:rPr lang="es-ES" sz="2400" b="1" dirty="0"/>
              <a:t>Si no piensas cumplir, empieza por no prometer. </a:t>
            </a:r>
          </a:p>
          <a:p>
            <a:r>
              <a:rPr lang="es-ES" sz="2400" b="1" dirty="0"/>
              <a:t>Qué bien conocía el Predicador la facilidad con la que el hombre se compromete con Dios cuando se encuentra en situaciones desesperadas y apuradas: «Oh, Señor, si me sacas de ésta, te serviré toda mi vida». </a:t>
            </a:r>
          </a:p>
          <a:p>
            <a:r>
              <a:rPr lang="es-ES" sz="2400" b="1" dirty="0"/>
              <a:t>Pero la tendencia es a olvidar prontamente cuando se acaba la crisis.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E51F7A6-3BEE-43FA-92D0-635B7F3C2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886" y="28723"/>
            <a:ext cx="3737113" cy="68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09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C86843-EB48-4FF9-AA2C-33A3A8E78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724"/>
            <a:ext cx="5406887" cy="6829275"/>
          </a:xfrm>
        </p:spPr>
        <p:txBody>
          <a:bodyPr>
            <a:normAutofit lnSpcReduction="10000"/>
          </a:bodyPr>
          <a:lstStyle/>
          <a:p>
            <a:r>
              <a:rPr lang="es-ES" sz="2400" b="1" dirty="0"/>
              <a:t>También en momentos de regocijo espiritual es fácil hacer un voto de dedicación, celibato, pobreza y cosas semejantes. </a:t>
            </a:r>
          </a:p>
          <a:p>
            <a:r>
              <a:rPr lang="es-ES" sz="2400" b="1" dirty="0"/>
              <a:t>Dios nunca ha pedido tales votos de Su pueblo. </a:t>
            </a:r>
          </a:p>
          <a:p>
            <a:r>
              <a:rPr lang="es-ES" sz="2400" b="1" dirty="0"/>
              <a:t>En muchos casos, tales como el del celibato, mejor hubiese sido no hacerlos. Pero cuando se hacen, hay que cumplirlos. </a:t>
            </a:r>
          </a:p>
          <a:p>
            <a:r>
              <a:rPr lang="es-ES" sz="2400" b="1" dirty="0"/>
              <a:t>Ciertamente el voto del matrimonio es ratificado en el cielo y no puede quebrantarse sin sufrir costosas consecuencias.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B7769DB-53FC-46C4-BF4B-1212BCB20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887" y="28723"/>
            <a:ext cx="3737113" cy="4198719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2" name="Globo: línea 1">
            <a:extLst>
              <a:ext uri="{FF2B5EF4-FFF2-40B4-BE49-F238E27FC236}">
                <a16:creationId xmlns:a16="http://schemas.microsoft.com/office/drawing/2014/main" id="{6BE43A11-9F0B-4E76-ADF8-09EE83B254DB}"/>
              </a:ext>
            </a:extLst>
          </p:cNvPr>
          <p:cNvSpPr/>
          <p:nvPr/>
        </p:nvSpPr>
        <p:spPr>
          <a:xfrm>
            <a:off x="5181600" y="4227443"/>
            <a:ext cx="3962400" cy="2630557"/>
          </a:xfrm>
          <a:prstGeom prst="borderCallout1">
            <a:avLst>
              <a:gd name="adj1" fmla="val 61535"/>
              <a:gd name="adj2" fmla="val 8055"/>
              <a:gd name="adj3" fmla="val 35926"/>
              <a:gd name="adj4" fmla="val -80473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PROVERBIOS.2:17.</a:t>
            </a:r>
          </a:p>
          <a:p>
            <a:pPr algn="ctr"/>
            <a:r>
              <a:rPr lang="es-ES" sz="2800" b="1" dirty="0"/>
              <a:t>la cual deja al compañero de su juventud, </a:t>
            </a:r>
            <a:r>
              <a:rPr lang="es-ES" sz="2800" b="1" u="sng" dirty="0">
                <a:solidFill>
                  <a:schemeClr val="tx1"/>
                </a:solidFill>
                <a:highlight>
                  <a:srgbClr val="000000"/>
                </a:highlight>
              </a:rPr>
              <a:t>y olvida el pacto de su Dios;</a:t>
            </a:r>
            <a:r>
              <a:rPr lang="es-ES" sz="2800" b="1" dirty="0">
                <a:solidFill>
                  <a:srgbClr val="0070C0"/>
                </a:solidFill>
              </a:rPr>
              <a:t> </a:t>
            </a:r>
          </a:p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55636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C86843-EB48-4FF9-AA2C-33A3A8E78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724"/>
            <a:ext cx="5406887" cy="6829275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sz="2400" b="1" u="sng" dirty="0">
                <a:highlight>
                  <a:srgbClr val="0000FF"/>
                </a:highlight>
              </a:rPr>
              <a:t>I Timoteo.5:11-12.</a:t>
            </a:r>
          </a:p>
          <a:p>
            <a:r>
              <a:rPr lang="es-ES" sz="2400" b="1" dirty="0"/>
              <a:t>Pero rehúsa poner en la lista a viudas más jóvenes, </a:t>
            </a:r>
            <a:r>
              <a:rPr lang="es-ES" sz="2400" b="1" u="sng" dirty="0">
                <a:solidFill>
                  <a:schemeClr val="bg1"/>
                </a:solidFill>
                <a:highlight>
                  <a:srgbClr val="00FFFF"/>
                </a:highlight>
              </a:rPr>
              <a:t>porque cuando sienten deseos sensuales, contrarios a Cristo, se quieren casar,</a:t>
            </a:r>
            <a:r>
              <a:rPr lang="es-ES" sz="2400" b="1" dirty="0"/>
              <a:t> </a:t>
            </a:r>
          </a:p>
          <a:p>
            <a:pPr algn="ctr"/>
            <a:r>
              <a:rPr lang="es-ES" sz="2400" b="1" u="sng" dirty="0">
                <a:highlight>
                  <a:srgbClr val="0000FF"/>
                </a:highlight>
              </a:rPr>
              <a:t>V.12.</a:t>
            </a:r>
          </a:p>
          <a:p>
            <a:r>
              <a:rPr lang="es-ES" sz="2400" b="1" u="sng" dirty="0">
                <a:highlight>
                  <a:srgbClr val="FF00FF"/>
                </a:highlight>
              </a:rPr>
              <a:t>incurriendo así en condenación,</a:t>
            </a:r>
            <a:r>
              <a:rPr lang="es-ES" sz="2400" b="1" dirty="0"/>
              <a:t> por haber abandonado su promesa anterior.</a:t>
            </a:r>
          </a:p>
          <a:p>
            <a:pPr algn="ctr"/>
            <a:r>
              <a:rPr lang="es-ES" sz="2400" b="1" u="sng" dirty="0">
                <a:highlight>
                  <a:srgbClr val="0000FF"/>
                </a:highlight>
              </a:rPr>
              <a:t>Eclesiastes.5:6.</a:t>
            </a:r>
          </a:p>
          <a:p>
            <a:r>
              <a:rPr lang="es-ES" sz="2400" b="1" u="sng" dirty="0">
                <a:highlight>
                  <a:srgbClr val="FF0000"/>
                </a:highlight>
              </a:rPr>
              <a:t>No permitas que tu boca te haga pecar,</a:t>
            </a:r>
            <a:r>
              <a:rPr lang="es-ES" sz="2400" b="1" dirty="0"/>
              <a:t> y no digas delante del mensajero de Dios que fue un error. ¿Por qué ha de enojarse Dios a causa de tu voz y destruir la obra de tus manos?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DF74DD5-99C0-4623-9C38-E22511862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157" y="28723"/>
            <a:ext cx="3617843" cy="68292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160515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C86843-EB48-4FF9-AA2C-33A3A8E78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724"/>
            <a:ext cx="5406887" cy="6829275"/>
          </a:xfrm>
        </p:spPr>
        <p:txBody>
          <a:bodyPr>
            <a:normAutofit/>
          </a:bodyPr>
          <a:lstStyle/>
          <a:p>
            <a:r>
              <a:rPr lang="es-ES" sz="2400" b="1" dirty="0"/>
              <a:t>Por tanto, la regla general es no dejar que tu boca te lleve a pecar quebrantando tus votos. </a:t>
            </a:r>
          </a:p>
          <a:p>
            <a:r>
              <a:rPr lang="es-ES" sz="2400" b="1" dirty="0"/>
              <a:t>Y no intentes excusarte delante del mensajero de Dios diciendo que fue ignorancia y que realmente no querías decir eso. </a:t>
            </a:r>
          </a:p>
          <a:p>
            <a:r>
              <a:rPr lang="es-ES" sz="2400" b="1" dirty="0"/>
              <a:t>El pensamiento básico es que a Dios le disgusta en extremo la insinceridad de labios. </a:t>
            </a:r>
          </a:p>
          <a:p>
            <a:r>
              <a:rPr lang="es-ES" sz="2400" b="1" dirty="0"/>
              <a:t>Entonces, ¿por qué decir cosas que de seguro le van enojar?</a:t>
            </a:r>
          </a:p>
          <a:p>
            <a:r>
              <a:rPr lang="es-ES" sz="2400" b="1" dirty="0"/>
              <a:t>No prometamos lo que no vamos a cumplir.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A7091BA-C93E-4A90-82F7-8B69412B6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887" y="0"/>
            <a:ext cx="3737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21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biselado 3">
            <a:extLst>
              <a:ext uri="{FF2B5EF4-FFF2-40B4-BE49-F238E27FC236}">
                <a16:creationId xmlns:a16="http://schemas.microsoft.com/office/drawing/2014/main" id="{98EDD31A-2827-48B4-BEE7-545B9C1502F0}"/>
              </a:ext>
            </a:extLst>
          </p:cNvPr>
          <p:cNvSpPr/>
          <p:nvPr/>
        </p:nvSpPr>
        <p:spPr>
          <a:xfrm>
            <a:off x="0" y="0"/>
            <a:ext cx="9143999" cy="1352826"/>
          </a:xfrm>
          <a:prstGeom prst="bevel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95C14F2-42FE-4F0B-A72C-7BB8EEB9F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0" y="26505"/>
            <a:ext cx="8808720" cy="1326321"/>
          </a:xfrm>
        </p:spPr>
        <p:txBody>
          <a:bodyPr>
            <a:normAutofit/>
          </a:bodyPr>
          <a:lstStyle/>
          <a:p>
            <a:r>
              <a:rPr lang="es-ES" sz="8000" u="sng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CONCLUSIÓN.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A6DBF9-90CB-40F1-B293-B2CB47DEE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52826"/>
            <a:ext cx="9144000" cy="5505173"/>
          </a:xfrm>
        </p:spPr>
        <p:txBody>
          <a:bodyPr>
            <a:normAutofit/>
          </a:bodyPr>
          <a:lstStyle/>
          <a:p>
            <a:r>
              <a:rPr lang="es-ES" sz="2400" b="1" dirty="0"/>
              <a:t>No descuidamos nuestra salvación.</a:t>
            </a:r>
          </a:p>
          <a:p>
            <a:r>
              <a:rPr lang="es-ES" sz="2400" b="1" dirty="0"/>
              <a:t>El descuido en todo aspecto de nuestra vida es fatal.</a:t>
            </a:r>
          </a:p>
          <a:p>
            <a:r>
              <a:rPr lang="es-ES" sz="2400" b="1" dirty="0"/>
              <a:t>Si descuidamos nuestra salud va ser fatal.</a:t>
            </a:r>
          </a:p>
          <a:p>
            <a:r>
              <a:rPr lang="es-ES" sz="2400" b="1" dirty="0"/>
              <a:t>Si descuidamos nuestra familia va ser fatal.</a:t>
            </a:r>
          </a:p>
          <a:p>
            <a:r>
              <a:rPr lang="es-ES" sz="2400" b="1" dirty="0"/>
              <a:t>Si descuidamos nuestra salvación va ser fatal.</a:t>
            </a:r>
          </a:p>
          <a:p>
            <a:r>
              <a:rPr lang="es-ES" sz="2400" b="1" dirty="0"/>
              <a:t>No descuidemos nunca nuestra salvación porque va ser fatal una condenación eterna.</a:t>
            </a:r>
          </a:p>
          <a:p>
            <a:r>
              <a:rPr lang="es-ES" sz="2400" b="1" dirty="0"/>
              <a:t>Que Dios nos ayude a reflexión para no descuidar nuestra vida espiritual.</a:t>
            </a:r>
          </a:p>
        </p:txBody>
      </p:sp>
    </p:spTree>
    <p:extLst>
      <p:ext uri="{BB962C8B-B14F-4D97-AF65-F5344CB8AC3E}">
        <p14:creationId xmlns:p14="http://schemas.microsoft.com/office/powerpoint/2010/main" val="2541273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F730190-5CF2-4FFC-9735-FBC675F13E30}"/>
              </a:ext>
            </a:extLst>
          </p:cNvPr>
          <p:cNvSpPr/>
          <p:nvPr/>
        </p:nvSpPr>
        <p:spPr>
          <a:xfrm>
            <a:off x="0" y="5608320"/>
            <a:ext cx="9144000" cy="124968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b="1" dirty="0"/>
              <a:t>DIOS NOS BENDIGA A TODOS.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1947D8B-6956-493B-80CB-1EC7BFC8B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608320"/>
          </a:xfrm>
          <a:prstGeom prst="rect">
            <a:avLst/>
          </a:prstGeom>
        </p:spPr>
      </p:pic>
      <p:sp>
        <p:nvSpPr>
          <p:cNvPr id="6" name="Bocadillo nube: nube 5">
            <a:extLst>
              <a:ext uri="{FF2B5EF4-FFF2-40B4-BE49-F238E27FC236}">
                <a16:creationId xmlns:a16="http://schemas.microsoft.com/office/drawing/2014/main" id="{E6B759DC-6163-4BEF-AA1A-9940AD597C30}"/>
              </a:ext>
            </a:extLst>
          </p:cNvPr>
          <p:cNvSpPr/>
          <p:nvPr/>
        </p:nvSpPr>
        <p:spPr>
          <a:xfrm>
            <a:off x="4572000" y="0"/>
            <a:ext cx="4572001" cy="3428999"/>
          </a:xfrm>
          <a:prstGeom prst="cloudCallout">
            <a:avLst>
              <a:gd name="adj1" fmla="val -61424"/>
              <a:gd name="adj2" fmla="val 51982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/>
              <a:t>POR SU FINA ATENCIÓN.</a:t>
            </a:r>
          </a:p>
        </p:txBody>
      </p:sp>
    </p:spTree>
    <p:extLst>
      <p:ext uri="{BB962C8B-B14F-4D97-AF65-F5344CB8AC3E}">
        <p14:creationId xmlns:p14="http://schemas.microsoft.com/office/powerpoint/2010/main" val="166801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C86843-EB48-4FF9-AA2C-33A3A8E78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724"/>
            <a:ext cx="5406887" cy="6829275"/>
          </a:xfrm>
        </p:spPr>
        <p:txBody>
          <a:bodyPr>
            <a:normAutofit/>
          </a:bodyPr>
          <a:lstStyle/>
          <a:p>
            <a:r>
              <a:rPr lang="es-ES" sz="2400" b="1" dirty="0"/>
              <a:t>Porque se descuida el matrimonio descuidamos el matrimonio cuando Él esposo no ama a la esposa.</a:t>
            </a:r>
          </a:p>
          <a:p>
            <a:pPr algn="ctr"/>
            <a:r>
              <a:rPr lang="es-ES" sz="2400" b="1" u="sng" dirty="0">
                <a:highlight>
                  <a:srgbClr val="0000FF"/>
                </a:highlight>
              </a:rPr>
              <a:t>Efesios.5:25, 28.</a:t>
            </a:r>
          </a:p>
          <a:p>
            <a:r>
              <a:rPr lang="es-ES" sz="2400" b="1" dirty="0"/>
              <a:t>Maridos, </a:t>
            </a:r>
            <a:r>
              <a:rPr lang="es-ES" sz="2400" b="1" u="sng" dirty="0">
                <a:solidFill>
                  <a:schemeClr val="bg1"/>
                </a:solidFill>
                <a:highlight>
                  <a:srgbClr val="00FFFF"/>
                </a:highlight>
              </a:rPr>
              <a:t>amad a vuestras mujeres,</a:t>
            </a:r>
            <a:r>
              <a:rPr lang="es-ES" sz="2400" b="1" dirty="0"/>
              <a:t> así como Cristo amó a la iglesia y se dio a sí mismo por ella, </a:t>
            </a:r>
          </a:p>
          <a:p>
            <a:pPr algn="ctr"/>
            <a:r>
              <a:rPr lang="es-ES" sz="2400" b="1" u="sng" dirty="0">
                <a:highlight>
                  <a:srgbClr val="0000FF"/>
                </a:highlight>
              </a:rPr>
              <a:t>V.28.</a:t>
            </a:r>
          </a:p>
          <a:p>
            <a:r>
              <a:rPr lang="es-ES" sz="2400" b="1" dirty="0"/>
              <a:t>Así también deben </a:t>
            </a:r>
            <a:r>
              <a:rPr lang="es-ES" sz="2400" b="1" u="sng" dirty="0">
                <a:highlight>
                  <a:srgbClr val="FF00FF"/>
                </a:highlight>
              </a:rPr>
              <a:t>amar los maridos a sus mujeres,</a:t>
            </a:r>
            <a:r>
              <a:rPr lang="es-ES" sz="2400" b="1" dirty="0"/>
              <a:t> como a sus propios cuerpos. El que ama a su mujer, a sí mismo se ama.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49F54B7-6AC6-4D71-9FD5-535F1505E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886" y="28724"/>
            <a:ext cx="3737113" cy="680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277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C86843-EB48-4FF9-AA2C-33A3A8E78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724"/>
            <a:ext cx="5406887" cy="6829275"/>
          </a:xfrm>
        </p:spPr>
        <p:txBody>
          <a:bodyPr>
            <a:normAutofit lnSpcReduction="10000"/>
          </a:bodyPr>
          <a:lstStyle/>
          <a:p>
            <a:r>
              <a:rPr lang="es-ES" sz="2400" b="1" dirty="0"/>
              <a:t>La mujer descuida su matrimonio cuando no respeta al marido ni se somete a Él.</a:t>
            </a:r>
          </a:p>
          <a:p>
            <a:pPr algn="ctr"/>
            <a:r>
              <a:rPr lang="es-ES" sz="2400" b="1" u="sng" dirty="0">
                <a:highlight>
                  <a:srgbClr val="0000FF"/>
                </a:highlight>
              </a:rPr>
              <a:t>Efesios.5:22, 33.</a:t>
            </a:r>
          </a:p>
          <a:p>
            <a:r>
              <a:rPr lang="es-ES" sz="2400" b="1" u="sng" dirty="0">
                <a:highlight>
                  <a:srgbClr val="FF0000"/>
                </a:highlight>
              </a:rPr>
              <a:t>Las mujeres estén sometidas a sus propios maridos</a:t>
            </a:r>
            <a:r>
              <a:rPr lang="es-ES" sz="2400" b="1" dirty="0"/>
              <a:t> como al Señor. </a:t>
            </a:r>
          </a:p>
          <a:p>
            <a:pPr algn="ctr"/>
            <a:r>
              <a:rPr lang="es-ES" sz="2400" b="1" u="sng" dirty="0">
                <a:highlight>
                  <a:srgbClr val="0000FF"/>
                </a:highlight>
              </a:rPr>
              <a:t>V.33.</a:t>
            </a:r>
          </a:p>
          <a:p>
            <a:r>
              <a:rPr lang="es-ES" sz="2400" b="1" dirty="0"/>
              <a:t>En todo caso, </a:t>
            </a:r>
            <a:r>
              <a:rPr lang="es-ES" sz="2400" b="1" u="sng" dirty="0">
                <a:highlight>
                  <a:srgbClr val="000080"/>
                </a:highlight>
              </a:rPr>
              <a:t>cada uno de vosotros ame también a su mujer</a:t>
            </a:r>
            <a:r>
              <a:rPr lang="es-ES" sz="2400" b="1" dirty="0"/>
              <a:t> como a sí mismo, y que la mujer respete a su marido. </a:t>
            </a:r>
          </a:p>
          <a:p>
            <a:r>
              <a:rPr lang="es-ES" sz="2400" b="1" dirty="0"/>
              <a:t>Cuando ambos descuidan su relación intima.</a:t>
            </a:r>
          </a:p>
          <a:p>
            <a:endParaRPr lang="es-ES" sz="24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7FA4041-A1FE-4752-8D7F-A26A034DF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9653" y="28724"/>
            <a:ext cx="3644347" cy="6829274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1384615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C86843-EB48-4FF9-AA2C-33A3A8E78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724"/>
            <a:ext cx="5406887" cy="6829275"/>
          </a:xfrm>
        </p:spPr>
        <p:txBody>
          <a:bodyPr>
            <a:normAutofit/>
          </a:bodyPr>
          <a:lstStyle/>
          <a:p>
            <a:pPr algn="ctr"/>
            <a:r>
              <a:rPr lang="es-ES" sz="2400" b="1" u="sng" dirty="0">
                <a:highlight>
                  <a:srgbClr val="0000FF"/>
                </a:highlight>
              </a:rPr>
              <a:t>I Corintios.7:3-5.</a:t>
            </a:r>
          </a:p>
          <a:p>
            <a:r>
              <a:rPr lang="es-ES" sz="2400" b="1" u="sng" dirty="0">
                <a:highlight>
                  <a:srgbClr val="008080"/>
                </a:highlight>
              </a:rPr>
              <a:t>Que el marido cumpla su deber para con su mujer,</a:t>
            </a:r>
            <a:r>
              <a:rPr lang="es-ES" sz="2400" b="1" dirty="0">
                <a:highlight>
                  <a:srgbClr val="008080"/>
                </a:highlight>
              </a:rPr>
              <a:t> </a:t>
            </a:r>
            <a:r>
              <a:rPr lang="es-ES" sz="2400" b="1" u="sng" dirty="0">
                <a:highlight>
                  <a:srgbClr val="008080"/>
                </a:highlight>
              </a:rPr>
              <a:t>e igualmente</a:t>
            </a:r>
            <a:r>
              <a:rPr lang="es-ES" sz="2400" b="1" u="sng" dirty="0">
                <a:solidFill>
                  <a:srgbClr val="FFFF00"/>
                </a:solidFill>
              </a:rPr>
              <a:t> </a:t>
            </a:r>
            <a:r>
              <a:rPr lang="es-ES" sz="2400" b="1" dirty="0"/>
              <a:t>la mujer lo cumpla con el marido. </a:t>
            </a:r>
          </a:p>
          <a:p>
            <a:pPr algn="ctr"/>
            <a:r>
              <a:rPr lang="es-ES" sz="2400" b="1" u="sng" dirty="0">
                <a:highlight>
                  <a:srgbClr val="0000FF"/>
                </a:highlight>
              </a:rPr>
              <a:t>V.4.</a:t>
            </a:r>
          </a:p>
          <a:p>
            <a:r>
              <a:rPr lang="es-ES" sz="2400" b="1" u="sng" dirty="0">
                <a:highlight>
                  <a:srgbClr val="800080"/>
                </a:highlight>
              </a:rPr>
              <a:t>La mujer no tiene autoridad sobre su propio cuerpo, </a:t>
            </a:r>
            <a:r>
              <a:rPr lang="es-ES" sz="2400" b="1" u="sng" dirty="0">
                <a:highlight>
                  <a:srgbClr val="008000"/>
                </a:highlight>
              </a:rPr>
              <a:t>sino el marido.</a:t>
            </a:r>
            <a:r>
              <a:rPr lang="es-ES" sz="2400" b="1" dirty="0">
                <a:highlight>
                  <a:srgbClr val="008000"/>
                </a:highlight>
              </a:rPr>
              <a:t> </a:t>
            </a:r>
            <a:r>
              <a:rPr lang="es-ES" sz="2400" b="1" u="sng" dirty="0">
                <a:highlight>
                  <a:srgbClr val="008000"/>
                </a:highlight>
              </a:rPr>
              <a:t>Y asimismo el marido no tiene autoridad sobre su propio cuerpo, sino la mujer.</a:t>
            </a:r>
            <a:r>
              <a:rPr lang="es-ES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endParaRPr lang="es-ES" sz="2400" b="1" u="sng" dirty="0">
              <a:highlight>
                <a:srgbClr val="0000FF"/>
              </a:highlight>
            </a:endParaRPr>
          </a:p>
          <a:p>
            <a:pPr algn="ctr"/>
            <a:r>
              <a:rPr lang="es-ES" sz="2400" b="1" u="sng" dirty="0">
                <a:highlight>
                  <a:srgbClr val="0000FF"/>
                </a:highlight>
              </a:rPr>
              <a:t>V.5.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FD25FA7-6843-48E7-BC2D-EC2E62E8B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886" y="28724"/>
            <a:ext cx="3737113" cy="6800552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1958105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C86843-EB48-4FF9-AA2C-33A3A8E78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8724"/>
            <a:ext cx="5247862" cy="6829275"/>
          </a:xfrm>
        </p:spPr>
        <p:txBody>
          <a:bodyPr>
            <a:normAutofit/>
          </a:bodyPr>
          <a:lstStyle/>
          <a:p>
            <a:r>
              <a:rPr lang="es-ES" sz="2400" b="1" u="sng" dirty="0">
                <a:highlight>
                  <a:srgbClr val="800000"/>
                </a:highlight>
              </a:rPr>
              <a:t>No os privéis el uno del otro,</a:t>
            </a:r>
            <a:r>
              <a:rPr lang="es-ES" sz="2400" b="1" dirty="0"/>
              <a:t> excepto de común acuerdo y por cierto tiempo, para dedicaros a la oración; volved después a juntaros a fin de que Satanás no os tiente por causa de vuestra falta de dominio propio.</a:t>
            </a:r>
          </a:p>
          <a:p>
            <a:r>
              <a:rPr lang="es-ES" sz="2400" b="1" dirty="0"/>
              <a:t>Cuando se descuida esta parte del matrimonio se va ir al fracaso total.</a:t>
            </a:r>
          </a:p>
          <a:p>
            <a:r>
              <a:rPr lang="es-ES" sz="2400" b="1" dirty="0"/>
              <a:t>Descuidamos a nuestros hijos cuando no los disciplinamos en Él Señor.</a:t>
            </a:r>
          </a:p>
          <a:p>
            <a:pPr algn="ctr"/>
            <a:r>
              <a:rPr lang="es-ES" sz="2400" b="1" u="sng" dirty="0">
                <a:highlight>
                  <a:srgbClr val="0000FF"/>
                </a:highlight>
              </a:rPr>
              <a:t>Efesios.6:4.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0B25C1F-9FBE-4971-83CC-5509B393E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862" y="-1"/>
            <a:ext cx="3896138" cy="6857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664731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C86843-EB48-4FF9-AA2C-33A3A8E78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724"/>
            <a:ext cx="5406887" cy="6829275"/>
          </a:xfrm>
        </p:spPr>
        <p:txBody>
          <a:bodyPr>
            <a:normAutofit fontScale="92500"/>
          </a:bodyPr>
          <a:lstStyle/>
          <a:p>
            <a:r>
              <a:rPr lang="es-ES" sz="2400" b="1" dirty="0"/>
              <a:t> Y vosotros, padres, no provoquéis a ira a vuestros hijos, </a:t>
            </a:r>
            <a:r>
              <a:rPr lang="es-ES" sz="2400" b="1" u="sng" dirty="0">
                <a:highlight>
                  <a:srgbClr val="808000"/>
                </a:highlight>
              </a:rPr>
              <a:t>sino criadlos en la disciplina e instrucción del Señor.</a:t>
            </a:r>
            <a:r>
              <a:rPr lang="es-ES" sz="2400" b="1" u="sng" dirty="0">
                <a:solidFill>
                  <a:srgbClr val="FF0000"/>
                </a:solidFill>
              </a:rPr>
              <a:t> </a:t>
            </a:r>
          </a:p>
          <a:p>
            <a:r>
              <a:rPr lang="es-ES" sz="2400" b="1" dirty="0"/>
              <a:t>Si se descuida la disciplina de los hijos se van a perder eternamente.</a:t>
            </a:r>
          </a:p>
          <a:p>
            <a:r>
              <a:rPr lang="es-ES" sz="2400" b="1" dirty="0"/>
              <a:t>Todos tienen responsabilidad dentro del matrimonio.</a:t>
            </a:r>
          </a:p>
          <a:p>
            <a:r>
              <a:rPr lang="es-ES" sz="2400" b="1" dirty="0"/>
              <a:t>1. Él Esposo.</a:t>
            </a:r>
          </a:p>
          <a:p>
            <a:r>
              <a:rPr lang="es-ES" sz="2400" b="1" dirty="0"/>
              <a:t>2. La Esposa.</a:t>
            </a:r>
          </a:p>
          <a:p>
            <a:r>
              <a:rPr lang="es-ES" sz="2400" b="1" dirty="0"/>
              <a:t>3. Los Hijos.</a:t>
            </a:r>
          </a:p>
          <a:p>
            <a:r>
              <a:rPr lang="es-ES" sz="2400" b="1" dirty="0"/>
              <a:t>Cuando todos cumplen sin descuidar nada será una familia feliz y fiel al Señor.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D403A86-F733-49A6-BB51-BB7616E89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887" y="2453872"/>
            <a:ext cx="3737113" cy="4404128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2" name="Globo: línea 1">
            <a:extLst>
              <a:ext uri="{FF2B5EF4-FFF2-40B4-BE49-F238E27FC236}">
                <a16:creationId xmlns:a16="http://schemas.microsoft.com/office/drawing/2014/main" id="{3C6E6807-36AF-4B3E-89A1-4ADACF044CBB}"/>
              </a:ext>
            </a:extLst>
          </p:cNvPr>
          <p:cNvSpPr/>
          <p:nvPr/>
        </p:nvSpPr>
        <p:spPr>
          <a:xfrm>
            <a:off x="5406887" y="0"/>
            <a:ext cx="3737113" cy="2425148"/>
          </a:xfrm>
          <a:prstGeom prst="borderCallout1">
            <a:avLst>
              <a:gd name="adj1" fmla="val 88149"/>
              <a:gd name="adj2" fmla="val 3369"/>
              <a:gd name="adj3" fmla="val 52937"/>
              <a:gd name="adj4" fmla="val -57836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PROVERBIOS.13:24.</a:t>
            </a:r>
          </a:p>
          <a:p>
            <a:pPr algn="ctr"/>
            <a:r>
              <a:rPr lang="es-ES" sz="2400" b="1" u="sng" dirty="0">
                <a:solidFill>
                  <a:schemeClr val="bg1"/>
                </a:solidFill>
                <a:highlight>
                  <a:srgbClr val="FFFF00"/>
                </a:highlight>
              </a:rPr>
              <a:t>El que escatima la vara odia a su hijo,</a:t>
            </a:r>
            <a:r>
              <a:rPr lang="es-ES" sz="2400" b="1" dirty="0"/>
              <a:t> mas el que lo ama lo disciplina con </a:t>
            </a:r>
            <a:r>
              <a:rPr lang="es-ES" sz="2400" b="1" u="sng" dirty="0">
                <a:solidFill>
                  <a:schemeClr val="bg1"/>
                </a:solidFill>
                <a:highlight>
                  <a:srgbClr val="00FF00"/>
                </a:highlight>
              </a:rPr>
              <a:t>diligencia.</a:t>
            </a:r>
            <a:r>
              <a:rPr lang="es-ES" sz="2400" b="1" dirty="0"/>
              <a:t> </a:t>
            </a:r>
          </a:p>
          <a:p>
            <a:pPr algn="ctr"/>
            <a:endParaRPr lang="es-ES" dirty="0"/>
          </a:p>
        </p:txBody>
      </p:sp>
      <p:sp>
        <p:nvSpPr>
          <p:cNvPr id="4" name="Globo: línea 3">
            <a:extLst>
              <a:ext uri="{FF2B5EF4-FFF2-40B4-BE49-F238E27FC236}">
                <a16:creationId xmlns:a16="http://schemas.microsoft.com/office/drawing/2014/main" id="{36C07A0D-F009-481C-BA3D-F66209D3277C}"/>
              </a:ext>
            </a:extLst>
          </p:cNvPr>
          <p:cNvSpPr/>
          <p:nvPr/>
        </p:nvSpPr>
        <p:spPr>
          <a:xfrm>
            <a:off x="2451652" y="3564835"/>
            <a:ext cx="2955235" cy="1709530"/>
          </a:xfrm>
          <a:prstGeom prst="borderCallout1">
            <a:avLst>
              <a:gd name="adj1" fmla="val 76114"/>
              <a:gd name="adj2" fmla="val 636"/>
              <a:gd name="adj3" fmla="val 78207"/>
              <a:gd name="adj4" fmla="val -15191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EFESIOS.6:1.</a:t>
            </a:r>
          </a:p>
          <a:p>
            <a:pPr algn="ctr"/>
            <a:r>
              <a:rPr lang="es-ES" sz="2000" b="1" u="sng" dirty="0">
                <a:solidFill>
                  <a:schemeClr val="tx1"/>
                </a:solidFill>
                <a:highlight>
                  <a:srgbClr val="000000"/>
                </a:highlight>
              </a:rPr>
              <a:t>Hijos, obedeced a vuestros padres en el Señor,</a:t>
            </a:r>
            <a:r>
              <a:rPr lang="es-ES" sz="2000" b="1" dirty="0"/>
              <a:t> porque esto es justo. </a:t>
            </a:r>
          </a:p>
        </p:txBody>
      </p:sp>
    </p:spTree>
    <p:extLst>
      <p:ext uri="{BB962C8B-B14F-4D97-AF65-F5344CB8AC3E}">
        <p14:creationId xmlns:p14="http://schemas.microsoft.com/office/powerpoint/2010/main" val="10792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C86843-EB48-4FF9-AA2C-33A3A8E78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724"/>
            <a:ext cx="5406887" cy="6829275"/>
          </a:xfrm>
        </p:spPr>
        <p:txBody>
          <a:bodyPr>
            <a:normAutofit/>
          </a:bodyPr>
          <a:lstStyle/>
          <a:p>
            <a:pPr algn="ctr"/>
            <a:r>
              <a:rPr lang="es-ES" sz="24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Muchas veces descuidamos nuestra salvación.</a:t>
            </a:r>
          </a:p>
          <a:p>
            <a:pPr algn="ctr"/>
            <a:r>
              <a:rPr lang="es-ES" sz="2400" b="1" u="sng" dirty="0">
                <a:highlight>
                  <a:srgbClr val="0000FF"/>
                </a:highlight>
              </a:rPr>
              <a:t>Hebreos.2:3.</a:t>
            </a:r>
          </a:p>
          <a:p>
            <a:r>
              <a:rPr lang="es-ES" sz="2400" b="1" u="sng" dirty="0">
                <a:solidFill>
                  <a:schemeClr val="bg1"/>
                </a:solidFill>
                <a:highlight>
                  <a:srgbClr val="00FFFF"/>
                </a:highlight>
              </a:rPr>
              <a:t>¿cómo escaparemos nosotros si descuidamos una salvación tan grande?</a:t>
            </a:r>
            <a:r>
              <a:rPr lang="es-ES" sz="2400" b="1" dirty="0"/>
              <a:t> La cual, después que fue anunciada primeramente por medio del Señor, nos fue confirmada por los que oyeron, </a:t>
            </a:r>
          </a:p>
          <a:p>
            <a:r>
              <a:rPr lang="es-ES" sz="2400" b="1" dirty="0"/>
              <a:t>Lamentablemente muchos han descuidado su salvación y muchos la están descuidando.</a:t>
            </a:r>
          </a:p>
          <a:p>
            <a:r>
              <a:rPr lang="es-ES" sz="2400" b="1" dirty="0"/>
              <a:t>La salvación es lo más grande que tenemos.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E325328-385C-4FBC-B4F9-E97B350C0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914" y="28724"/>
            <a:ext cx="3619086" cy="682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73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TM04033921[[fn=Damasco]]</Template>
  <TotalTime>333</TotalTime>
  <Words>2735</Words>
  <Application>Microsoft Office PowerPoint</Application>
  <PresentationFormat>Presentación en pantalla (4:3)</PresentationFormat>
  <Paragraphs>207</Paragraphs>
  <Slides>36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0" baseType="lpstr">
      <vt:lpstr>Arial</vt:lpstr>
      <vt:lpstr>Bookman Old Style</vt:lpstr>
      <vt:lpstr>Rockwell</vt:lpstr>
      <vt:lpstr>Damask</vt:lpstr>
      <vt:lpstr>EL DESCUIDO ES FATAL.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CONCLUSIÓN.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descuido es fatal.</dc:title>
  <dc:creator>Mario Moreno</dc:creator>
  <cp:lastModifiedBy>Mario Moreno</cp:lastModifiedBy>
  <cp:revision>44</cp:revision>
  <dcterms:created xsi:type="dcterms:W3CDTF">2020-10-19T01:33:34Z</dcterms:created>
  <dcterms:modified xsi:type="dcterms:W3CDTF">2024-11-08T00:38:26Z</dcterms:modified>
</cp:coreProperties>
</file>