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2.jpg" ContentType="image/gif"/>
  <Override PartName="/ppt/media/image17.jpg" ContentType="image/gif"/>
  <Override PartName="/ppt/media/image20.jpg"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78" r:id="rId5"/>
    <p:sldId id="259" r:id="rId6"/>
    <p:sldId id="260" r:id="rId7"/>
    <p:sldId id="261" r:id="rId8"/>
    <p:sldId id="262" r:id="rId9"/>
    <p:sldId id="263" r:id="rId10"/>
    <p:sldId id="264" r:id="rId11"/>
    <p:sldId id="279" r:id="rId12"/>
    <p:sldId id="280"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9" autoAdjust="0"/>
    <p:restoredTop sz="94660"/>
  </p:normalViewPr>
  <p:slideViewPr>
    <p:cSldViewPr snapToGrid="0">
      <p:cViewPr varScale="1">
        <p:scale>
          <a:sx n="63" d="100"/>
          <a:sy n="63" d="100"/>
        </p:scale>
        <p:origin x="141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2FE9FA8-88E1-481C-8997-2D9FDEACC3F8}" type="datetimeFigureOut">
              <a:rPr lang="es-ES" smtClean="0"/>
              <a:t>15/05/2025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AEFDDFF-D482-4B09-B091-83D37BA521C8}" type="slidenum">
              <a:rPr lang="es-ES" smtClean="0"/>
              <a:t>‹Nº›</a:t>
            </a:fld>
            <a:endParaRPr lang="es-ES"/>
          </a:p>
        </p:txBody>
      </p:sp>
    </p:spTree>
    <p:extLst>
      <p:ext uri="{BB962C8B-B14F-4D97-AF65-F5344CB8AC3E}">
        <p14:creationId xmlns:p14="http://schemas.microsoft.com/office/powerpoint/2010/main" val="2762817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2FE9FA8-88E1-481C-8997-2D9FDEACC3F8}" type="datetimeFigureOut">
              <a:rPr lang="es-ES" smtClean="0"/>
              <a:t>15/05/2025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AEFDDFF-D482-4B09-B091-83D37BA521C8}" type="slidenum">
              <a:rPr lang="es-ES" smtClean="0"/>
              <a:t>‹Nº›</a:t>
            </a:fld>
            <a:endParaRPr lang="es-ES"/>
          </a:p>
        </p:txBody>
      </p:sp>
    </p:spTree>
    <p:extLst>
      <p:ext uri="{BB962C8B-B14F-4D97-AF65-F5344CB8AC3E}">
        <p14:creationId xmlns:p14="http://schemas.microsoft.com/office/powerpoint/2010/main" val="2124948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2FE9FA8-88E1-481C-8997-2D9FDEACC3F8}" type="datetimeFigureOut">
              <a:rPr lang="es-ES" smtClean="0"/>
              <a:t>15/05/2025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AEFDDFF-D482-4B09-B091-83D37BA521C8}" type="slidenum">
              <a:rPr lang="es-ES" smtClean="0"/>
              <a:t>‹Nº›</a:t>
            </a:fld>
            <a:endParaRPr lang="es-ES"/>
          </a:p>
        </p:txBody>
      </p:sp>
    </p:spTree>
    <p:extLst>
      <p:ext uri="{BB962C8B-B14F-4D97-AF65-F5344CB8AC3E}">
        <p14:creationId xmlns:p14="http://schemas.microsoft.com/office/powerpoint/2010/main" val="1292384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2FE9FA8-88E1-481C-8997-2D9FDEACC3F8}" type="datetimeFigureOut">
              <a:rPr lang="es-ES" smtClean="0"/>
              <a:t>15/05/2025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AEFDDFF-D482-4B09-B091-83D37BA521C8}" type="slidenum">
              <a:rPr lang="es-ES" smtClean="0"/>
              <a:t>‹Nº›</a:t>
            </a:fld>
            <a:endParaRPr lang="es-ES"/>
          </a:p>
        </p:txBody>
      </p:sp>
    </p:spTree>
    <p:extLst>
      <p:ext uri="{BB962C8B-B14F-4D97-AF65-F5344CB8AC3E}">
        <p14:creationId xmlns:p14="http://schemas.microsoft.com/office/powerpoint/2010/main" val="2470134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2FE9FA8-88E1-481C-8997-2D9FDEACC3F8}" type="datetimeFigureOut">
              <a:rPr lang="es-ES" smtClean="0"/>
              <a:t>15/05/2025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AEFDDFF-D482-4B09-B091-83D37BA521C8}" type="slidenum">
              <a:rPr lang="es-ES" smtClean="0"/>
              <a:t>‹Nº›</a:t>
            </a:fld>
            <a:endParaRPr lang="es-ES"/>
          </a:p>
        </p:txBody>
      </p:sp>
    </p:spTree>
    <p:extLst>
      <p:ext uri="{BB962C8B-B14F-4D97-AF65-F5344CB8AC3E}">
        <p14:creationId xmlns:p14="http://schemas.microsoft.com/office/powerpoint/2010/main" val="2563500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2FE9FA8-88E1-481C-8997-2D9FDEACC3F8}" type="datetimeFigureOut">
              <a:rPr lang="es-ES" smtClean="0"/>
              <a:t>15/05/2025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AEFDDFF-D482-4B09-B091-83D37BA521C8}" type="slidenum">
              <a:rPr lang="es-ES" smtClean="0"/>
              <a:t>‹Nº›</a:t>
            </a:fld>
            <a:endParaRPr lang="es-ES"/>
          </a:p>
        </p:txBody>
      </p:sp>
    </p:spTree>
    <p:extLst>
      <p:ext uri="{BB962C8B-B14F-4D97-AF65-F5344CB8AC3E}">
        <p14:creationId xmlns:p14="http://schemas.microsoft.com/office/powerpoint/2010/main" val="2446842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2FE9FA8-88E1-481C-8997-2D9FDEACC3F8}" type="datetimeFigureOut">
              <a:rPr lang="es-ES" smtClean="0"/>
              <a:t>15/05/2025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8AEFDDFF-D482-4B09-B091-83D37BA521C8}" type="slidenum">
              <a:rPr lang="es-ES" smtClean="0"/>
              <a:t>‹Nº›</a:t>
            </a:fld>
            <a:endParaRPr lang="es-ES"/>
          </a:p>
        </p:txBody>
      </p:sp>
    </p:spTree>
    <p:extLst>
      <p:ext uri="{BB962C8B-B14F-4D97-AF65-F5344CB8AC3E}">
        <p14:creationId xmlns:p14="http://schemas.microsoft.com/office/powerpoint/2010/main" val="4182608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2FE9FA8-88E1-481C-8997-2D9FDEACC3F8}" type="datetimeFigureOut">
              <a:rPr lang="es-ES" smtClean="0"/>
              <a:t>15/05/2025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8AEFDDFF-D482-4B09-B091-83D37BA521C8}" type="slidenum">
              <a:rPr lang="es-ES" smtClean="0"/>
              <a:t>‹Nº›</a:t>
            </a:fld>
            <a:endParaRPr lang="es-ES"/>
          </a:p>
        </p:txBody>
      </p:sp>
    </p:spTree>
    <p:extLst>
      <p:ext uri="{BB962C8B-B14F-4D97-AF65-F5344CB8AC3E}">
        <p14:creationId xmlns:p14="http://schemas.microsoft.com/office/powerpoint/2010/main" val="3439080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E9FA8-88E1-481C-8997-2D9FDEACC3F8}" type="datetimeFigureOut">
              <a:rPr lang="es-ES" smtClean="0"/>
              <a:t>15/05/2025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8AEFDDFF-D482-4B09-B091-83D37BA521C8}" type="slidenum">
              <a:rPr lang="es-ES" smtClean="0"/>
              <a:t>‹Nº›</a:t>
            </a:fld>
            <a:endParaRPr lang="es-ES"/>
          </a:p>
        </p:txBody>
      </p:sp>
    </p:spTree>
    <p:extLst>
      <p:ext uri="{BB962C8B-B14F-4D97-AF65-F5344CB8AC3E}">
        <p14:creationId xmlns:p14="http://schemas.microsoft.com/office/powerpoint/2010/main" val="1933619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2FE9FA8-88E1-481C-8997-2D9FDEACC3F8}" type="datetimeFigureOut">
              <a:rPr lang="es-ES" smtClean="0"/>
              <a:t>15/05/2025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AEFDDFF-D482-4B09-B091-83D37BA521C8}" type="slidenum">
              <a:rPr lang="es-ES" smtClean="0"/>
              <a:t>‹Nº›</a:t>
            </a:fld>
            <a:endParaRPr lang="es-ES"/>
          </a:p>
        </p:txBody>
      </p:sp>
    </p:spTree>
    <p:extLst>
      <p:ext uri="{BB962C8B-B14F-4D97-AF65-F5344CB8AC3E}">
        <p14:creationId xmlns:p14="http://schemas.microsoft.com/office/powerpoint/2010/main" val="687139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2FE9FA8-88E1-481C-8997-2D9FDEACC3F8}" type="datetimeFigureOut">
              <a:rPr lang="es-ES" smtClean="0"/>
              <a:t>15/05/2025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AEFDDFF-D482-4B09-B091-83D37BA521C8}" type="slidenum">
              <a:rPr lang="es-ES" smtClean="0"/>
              <a:t>‹Nº›</a:t>
            </a:fld>
            <a:endParaRPr lang="es-ES"/>
          </a:p>
        </p:txBody>
      </p:sp>
    </p:spTree>
    <p:extLst>
      <p:ext uri="{BB962C8B-B14F-4D97-AF65-F5344CB8AC3E}">
        <p14:creationId xmlns:p14="http://schemas.microsoft.com/office/powerpoint/2010/main" val="764828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E9FA8-88E1-481C-8997-2D9FDEACC3F8}" type="datetimeFigureOut">
              <a:rPr lang="es-ES" smtClean="0"/>
              <a:t>15/05/2025</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EFDDFF-D482-4B09-B091-83D37BA521C8}" type="slidenum">
              <a:rPr lang="es-ES" smtClean="0"/>
              <a:t>‹Nº›</a:t>
            </a:fld>
            <a:endParaRPr lang="es-ES"/>
          </a:p>
        </p:txBody>
      </p:sp>
    </p:spTree>
    <p:extLst>
      <p:ext uri="{BB962C8B-B14F-4D97-AF65-F5344CB8AC3E}">
        <p14:creationId xmlns:p14="http://schemas.microsoft.com/office/powerpoint/2010/main" val="198012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Elipse 2">
            <a:extLst>
              <a:ext uri="{FF2B5EF4-FFF2-40B4-BE49-F238E27FC236}">
                <a16:creationId xmlns:a16="http://schemas.microsoft.com/office/drawing/2014/main" id="{E8D26822-6B05-46C2-91CB-1710E233D7E7}"/>
              </a:ext>
            </a:extLst>
          </p:cNvPr>
          <p:cNvSpPr/>
          <p:nvPr/>
        </p:nvSpPr>
        <p:spPr>
          <a:xfrm>
            <a:off x="0" y="0"/>
            <a:ext cx="9144000" cy="153725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4" name="Título 3"/>
          <p:cNvSpPr>
            <a:spLocks noGrp="1"/>
          </p:cNvSpPr>
          <p:nvPr>
            <p:ph type="title"/>
          </p:nvPr>
        </p:nvSpPr>
        <p:spPr>
          <a:xfrm>
            <a:off x="0" y="198783"/>
            <a:ext cx="9144000" cy="1338469"/>
          </a:xfrm>
        </p:spPr>
        <p:txBody>
          <a:bodyPr/>
          <a:lstStyle/>
          <a:p>
            <a:pPr algn="ctr"/>
            <a:r>
              <a:rPr lang="es-ES" b="1" u="sng" dirty="0">
                <a:ln w="6600">
                  <a:solidFill>
                    <a:schemeClr val="accent2"/>
                  </a:solidFill>
                  <a:prstDash val="solid"/>
                </a:ln>
                <a:solidFill>
                  <a:srgbClr val="FFFFFF"/>
                </a:solidFill>
                <a:effectLst>
                  <a:outerShdw dist="38100" dir="2700000" algn="tl" rotWithShape="0">
                    <a:schemeClr val="accent2"/>
                  </a:outerShdw>
                </a:effectLst>
              </a:rPr>
              <a:t>EL DIA MAS IMPORTANTE DEL CRISTIANO.</a:t>
            </a:r>
          </a:p>
        </p:txBody>
      </p:sp>
      <p:sp>
        <p:nvSpPr>
          <p:cNvPr id="5" name="Marcador de contenido 4"/>
          <p:cNvSpPr>
            <a:spLocks noGrp="1"/>
          </p:cNvSpPr>
          <p:nvPr>
            <p:ph idx="1"/>
          </p:nvPr>
        </p:nvSpPr>
        <p:spPr>
          <a:xfrm>
            <a:off x="0" y="1658200"/>
            <a:ext cx="9144000" cy="5199800"/>
          </a:xfrm>
        </p:spPr>
        <p:txBody>
          <a:bodyPr/>
          <a:lstStyle/>
          <a:p>
            <a:r>
              <a:rPr lang="es-ES" b="1" u="sng" dirty="0">
                <a:solidFill>
                  <a:srgbClr val="FF0000"/>
                </a:solidFill>
              </a:rPr>
              <a:t>INTRODUCCION:</a:t>
            </a:r>
          </a:p>
          <a:p>
            <a:r>
              <a:rPr lang="es-ES" b="1" dirty="0"/>
              <a:t>En todo país o persona hay días muy importantes y lo recuerdan y lo celebran grandemente.</a:t>
            </a:r>
          </a:p>
          <a:p>
            <a:r>
              <a:rPr lang="es-ES" b="1"/>
              <a:t>Por ejemplo, </a:t>
            </a:r>
            <a:r>
              <a:rPr lang="es-ES" b="1" dirty="0"/>
              <a:t>en casi todos los países celebran con gran entusiasmo la independencia de su país.</a:t>
            </a:r>
          </a:p>
          <a:p>
            <a:r>
              <a:rPr lang="es-ES" b="1" dirty="0"/>
              <a:t>Las personas por lo general celebran su cumpleaños como algo muy importante en su vida.</a:t>
            </a:r>
          </a:p>
          <a:p>
            <a:r>
              <a:rPr lang="es-ES" b="1" dirty="0"/>
              <a:t>O cuando se casaron o algún evento que sucedió en sus vidas, siempre lo recuerdan y celebran.</a:t>
            </a:r>
          </a:p>
          <a:p>
            <a:r>
              <a:rPr lang="es-ES" b="1" dirty="0"/>
              <a:t>Para todo cristiano el día mas importante de su vida es el primer día de la semana.</a:t>
            </a:r>
          </a:p>
        </p:txBody>
      </p:sp>
    </p:spTree>
    <p:extLst>
      <p:ext uri="{BB962C8B-B14F-4D97-AF65-F5344CB8AC3E}">
        <p14:creationId xmlns:p14="http://schemas.microsoft.com/office/powerpoint/2010/main" val="168616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barn(inVertical)">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barn(inVertical)">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barn(inVertical)">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barn(inVertical)">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barn(inVertical)">
                                      <p:cBhvr>
                                        <p:cTn id="4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97"/>
            <a:ext cx="9144000" cy="6858594"/>
          </a:xfrm>
          <a:prstGeom prst="rect">
            <a:avLst/>
          </a:prstGeom>
        </p:spPr>
      </p:pic>
      <p:sp>
        <p:nvSpPr>
          <p:cNvPr id="3" name="Marcador de contenido 2"/>
          <p:cNvSpPr>
            <a:spLocks noGrp="1"/>
          </p:cNvSpPr>
          <p:nvPr>
            <p:ph idx="1"/>
          </p:nvPr>
        </p:nvSpPr>
        <p:spPr>
          <a:xfrm>
            <a:off x="0" y="0"/>
            <a:ext cx="5280339" cy="6858000"/>
          </a:xfrm>
        </p:spPr>
        <p:txBody>
          <a:bodyPr>
            <a:normAutofit fontScale="85000" lnSpcReduction="20000"/>
          </a:bodyPr>
          <a:lstStyle/>
          <a:p>
            <a:r>
              <a:rPr lang="es-ES" b="1" u="sng" dirty="0">
                <a:solidFill>
                  <a:schemeClr val="bg1"/>
                </a:solidFill>
                <a:effectLst>
                  <a:outerShdw blurRad="38100" dist="38100" dir="2700000" algn="tl">
                    <a:srgbClr val="000000">
                      <a:alpha val="43137"/>
                    </a:srgbClr>
                  </a:outerShdw>
                </a:effectLst>
                <a:highlight>
                  <a:srgbClr val="0000FF"/>
                </a:highlight>
              </a:rPr>
              <a:t>Entonces, al atardecer de aquel día, el primero de la semana,</a:t>
            </a:r>
            <a:r>
              <a:rPr lang="es-ES" b="1" dirty="0"/>
              <a:t> y estando cerrada las puertas del lugar donde los discípulos se encontraban por miedo a los judíos, Jesús vino y se puso en medio de ellos, y les dijo. “¡Paz a vosotros!” </a:t>
            </a:r>
          </a:p>
          <a:p>
            <a:r>
              <a:rPr lang="es-ES" b="1" dirty="0"/>
              <a:t>Jesús resucito el primer día de la semana, domingo y se le apareció a los discípulos.</a:t>
            </a:r>
          </a:p>
          <a:p>
            <a:r>
              <a:rPr lang="es-ES" b="1" dirty="0"/>
              <a:t>Fue el día que la iglesia se estableció, nació, el día de pentecostés.</a:t>
            </a:r>
          </a:p>
          <a:p>
            <a:pPr algn="ctr"/>
            <a:r>
              <a:rPr lang="es-ES" b="1" u="sng" dirty="0">
                <a:highlight>
                  <a:srgbClr val="FFFF00"/>
                </a:highlight>
              </a:rPr>
              <a:t>Hechos.2:1, 47.</a:t>
            </a:r>
          </a:p>
          <a:p>
            <a:r>
              <a:rPr lang="es-ES" b="1" u="sng" dirty="0">
                <a:solidFill>
                  <a:schemeClr val="bg1"/>
                </a:solidFill>
                <a:effectLst>
                  <a:outerShdw blurRad="38100" dist="38100" dir="2700000" algn="tl">
                    <a:srgbClr val="000000">
                      <a:alpha val="43137"/>
                    </a:srgbClr>
                  </a:outerShdw>
                </a:effectLst>
                <a:highlight>
                  <a:srgbClr val="FF0000"/>
                </a:highlight>
              </a:rPr>
              <a:t>Cuando llegó el día de Pentecostés,</a:t>
            </a:r>
            <a:r>
              <a:rPr lang="es-ES" b="1" dirty="0"/>
              <a:t> estaban todos juntos en un mismo lugar. </a:t>
            </a:r>
          </a:p>
          <a:p>
            <a:pPr algn="ctr"/>
            <a:r>
              <a:rPr lang="es-ES" b="1" u="sng" dirty="0">
                <a:highlight>
                  <a:srgbClr val="FFFF00"/>
                </a:highlight>
              </a:rPr>
              <a:t>V.47.</a:t>
            </a:r>
          </a:p>
          <a:p>
            <a:r>
              <a:rPr lang="es-ES" b="1" u="sng" dirty="0">
                <a:solidFill>
                  <a:schemeClr val="bg1"/>
                </a:solidFill>
                <a:effectLst>
                  <a:outerShdw blurRad="38100" dist="38100" dir="2700000" algn="tl">
                    <a:srgbClr val="000000">
                      <a:alpha val="43137"/>
                    </a:srgbClr>
                  </a:outerShdw>
                </a:effectLst>
                <a:highlight>
                  <a:srgbClr val="008000"/>
                </a:highlight>
              </a:rPr>
              <a:t>alabando a Dios y hallando favor con todo el pueblo.</a:t>
            </a:r>
            <a:r>
              <a:rPr lang="es-ES" b="1" dirty="0"/>
              <a:t> Y el Señor añadía cada día al número de ellos los que iban siendo salvos.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339" y="0"/>
            <a:ext cx="3863662" cy="6858298"/>
          </a:xfrm>
          <a:prstGeom prst="rect">
            <a:avLst/>
          </a:prstGeom>
          <a:solidFill>
            <a:schemeClr val="accent2">
              <a:lumMod val="40000"/>
              <a:lumOff val="60000"/>
            </a:schemeClr>
          </a:solidFill>
        </p:spPr>
      </p:pic>
    </p:spTree>
    <p:extLst>
      <p:ext uri="{BB962C8B-B14F-4D97-AF65-F5344CB8AC3E}">
        <p14:creationId xmlns:p14="http://schemas.microsoft.com/office/powerpoint/2010/main" val="275222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297"/>
            <a:ext cx="9144000" cy="6858594"/>
          </a:xfrm>
          <a:prstGeom prst="rect">
            <a:avLst/>
          </a:prstGeom>
        </p:spPr>
      </p:pic>
      <p:sp>
        <p:nvSpPr>
          <p:cNvPr id="3" name="Marcador de contenido 2"/>
          <p:cNvSpPr>
            <a:spLocks noGrp="1"/>
          </p:cNvSpPr>
          <p:nvPr>
            <p:ph idx="1"/>
          </p:nvPr>
        </p:nvSpPr>
        <p:spPr>
          <a:xfrm>
            <a:off x="0" y="0"/>
            <a:ext cx="4971245" cy="6858000"/>
          </a:xfrm>
        </p:spPr>
        <p:txBody>
          <a:bodyPr>
            <a:normAutofit fontScale="77500" lnSpcReduction="20000"/>
          </a:bodyPr>
          <a:lstStyle/>
          <a:p>
            <a:r>
              <a:rPr lang="es-ES" b="1" dirty="0"/>
              <a:t>Este día de Pentecostés cayó en el primer día de la semana. </a:t>
            </a:r>
            <a:r>
              <a:rPr lang="es-ES" b="1" dirty="0" err="1"/>
              <a:t>Exodo</a:t>
            </a:r>
            <a:r>
              <a:rPr lang="es-ES" b="1" dirty="0"/>
              <a:t> 12 explica la Pascua de Jehová que los israelitas habían de celebrar cada año en el día 14 del primer mes (Ex. 12:6; Lev. 23:5). </a:t>
            </a:r>
          </a:p>
          <a:p>
            <a:r>
              <a:rPr lang="es-ES" b="1" dirty="0"/>
              <a:t>El primer día (el día 15) y el séptimo día de la fiesta de panes sin levadura eran días de reposo que no eran necesariamente sábados. </a:t>
            </a:r>
          </a:p>
          <a:p>
            <a:r>
              <a:rPr lang="es-ES" b="1" dirty="0"/>
              <a:t>"Y contaréis desde el día que sigue el día de reposo, desde el día en que ofrecisteis la gavilla de la ofrenda mecida; siete semanas cumplidas serán. Hasta el día siguiente del séptimo día de reposo contaréis cincuenta días; entonces ofreceréis el nuevo grano a Jehová" (Lev. 23:15, 16). </a:t>
            </a:r>
          </a:p>
          <a:p>
            <a:r>
              <a:rPr lang="es-ES" b="1" dirty="0"/>
              <a:t>De esta manera calculaban el día de Pentecostés (la fiesta de la cosecha). </a:t>
            </a:r>
          </a:p>
          <a:p>
            <a:r>
              <a:rPr lang="es-ES" b="1" dirty="0"/>
              <a:t>Esta fiesta se llamaba "la fiesta de las semanas", porque habían de contar siete semanas, contando desde el día que seguía al día de reposo (el primer día de la fiesta de los panes sin levadura). </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5792" y="0"/>
            <a:ext cx="4018208" cy="6858297"/>
          </a:xfrm>
          <a:prstGeom prst="rect">
            <a:avLst/>
          </a:prstGeom>
        </p:spPr>
      </p:pic>
    </p:spTree>
    <p:extLst>
      <p:ext uri="{BB962C8B-B14F-4D97-AF65-F5344CB8AC3E}">
        <p14:creationId xmlns:p14="http://schemas.microsoft.com/office/powerpoint/2010/main" val="329622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297"/>
            <a:ext cx="9144000" cy="6858594"/>
          </a:xfrm>
          <a:prstGeom prst="rect">
            <a:avLst/>
          </a:prstGeom>
        </p:spPr>
      </p:pic>
      <p:sp>
        <p:nvSpPr>
          <p:cNvPr id="3" name="Marcador de contenido 2"/>
          <p:cNvSpPr>
            <a:spLocks noGrp="1"/>
          </p:cNvSpPr>
          <p:nvPr>
            <p:ph idx="1"/>
          </p:nvPr>
        </p:nvSpPr>
        <p:spPr>
          <a:xfrm>
            <a:off x="0" y="0"/>
            <a:ext cx="5396248" cy="6858000"/>
          </a:xfrm>
        </p:spPr>
        <p:txBody>
          <a:bodyPr>
            <a:normAutofit fontScale="85000" lnSpcReduction="10000"/>
          </a:bodyPr>
          <a:lstStyle/>
          <a:p>
            <a:r>
              <a:rPr lang="es-ES" b="1" dirty="0"/>
              <a:t>Dice Lev. 23:15, "siete semanas cumplidas" o completas. Moisés no hablaba de sábados completos, sino de semanas completas (nunca habla de medio sábado). </a:t>
            </a:r>
          </a:p>
          <a:p>
            <a:r>
              <a:rPr lang="es-ES" b="1" dirty="0"/>
              <a:t>Por lo tanto, puesto que el día 14 de Nisán podía caer en cualquier día de la semana es obvio que también el primer día y el séptimo día de la fiesta de los panes sin levadura podían caer en cualquier día de la semana. </a:t>
            </a:r>
          </a:p>
          <a:p>
            <a:r>
              <a:rPr lang="es-ES" b="1" dirty="0"/>
              <a:t>Por eso no es correcto decir que el día de Pentecostés siempre cayó en el primer día de la semana. </a:t>
            </a:r>
          </a:p>
          <a:p>
            <a:r>
              <a:rPr lang="es-ES" b="1" dirty="0"/>
              <a:t>Compárese también Lev. 23:24; el día de expiación era el décimo día del séptimo mes y era día de reposo, pero obviamente podía caer en cualquier día de la semana. </a:t>
            </a:r>
          </a:p>
          <a:p>
            <a:r>
              <a:rPr lang="es-ES" b="1" dirty="0"/>
              <a:t>(Los comentaristas </a:t>
            </a:r>
            <a:r>
              <a:rPr lang="es-ES" b="1" dirty="0" err="1"/>
              <a:t>Keil</a:t>
            </a:r>
            <a:r>
              <a:rPr lang="es-ES" b="1" dirty="0"/>
              <a:t> y </a:t>
            </a:r>
            <a:r>
              <a:rPr lang="es-ES" b="1" dirty="0" err="1"/>
              <a:t>Delitzsch</a:t>
            </a:r>
            <a:r>
              <a:rPr lang="es-ES" b="1" dirty="0"/>
              <a:t> dan una explicación amplia de este asunto).</a:t>
            </a:r>
          </a:p>
          <a:p>
            <a:endParaRPr lang="es-ES"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217" y="0"/>
            <a:ext cx="3850783" cy="6858000"/>
          </a:xfrm>
          <a:prstGeom prst="rect">
            <a:avLst/>
          </a:prstGeom>
        </p:spPr>
      </p:pic>
    </p:spTree>
    <p:extLst>
      <p:ext uri="{BB962C8B-B14F-4D97-AF65-F5344CB8AC3E}">
        <p14:creationId xmlns:p14="http://schemas.microsoft.com/office/powerpoint/2010/main" val="160660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97"/>
            <a:ext cx="9144000" cy="6858594"/>
          </a:xfrm>
          <a:prstGeom prst="rect">
            <a:avLst/>
          </a:prstGeom>
        </p:spPr>
      </p:pic>
      <p:sp>
        <p:nvSpPr>
          <p:cNvPr id="3" name="Marcador de contenido 2"/>
          <p:cNvSpPr>
            <a:spLocks noGrp="1"/>
          </p:cNvSpPr>
          <p:nvPr>
            <p:ph idx="1"/>
          </p:nvPr>
        </p:nvSpPr>
        <p:spPr>
          <a:xfrm>
            <a:off x="0" y="0"/>
            <a:ext cx="5486400" cy="6858000"/>
          </a:xfrm>
        </p:spPr>
        <p:txBody>
          <a:bodyPr>
            <a:normAutofit fontScale="92500" lnSpcReduction="10000"/>
          </a:bodyPr>
          <a:lstStyle/>
          <a:p>
            <a:r>
              <a:rPr lang="es-ES" b="1" dirty="0"/>
              <a:t>La iglesia fue establecida un primer día de la semana, domingo.</a:t>
            </a:r>
          </a:p>
          <a:p>
            <a:r>
              <a:rPr lang="es-ES" b="1" dirty="0"/>
              <a:t>Es el día que los primeros cristianos se reunían para partir el pan.</a:t>
            </a:r>
          </a:p>
          <a:p>
            <a:pPr algn="ctr"/>
            <a:r>
              <a:rPr lang="es-ES" b="1" u="sng" dirty="0">
                <a:highlight>
                  <a:srgbClr val="FFFF00"/>
                </a:highlight>
              </a:rPr>
              <a:t>Hechos.20:7.</a:t>
            </a:r>
          </a:p>
          <a:p>
            <a:r>
              <a:rPr lang="es-ES" b="1" u="sng" dirty="0">
                <a:solidFill>
                  <a:schemeClr val="bg1"/>
                </a:solidFill>
                <a:effectLst>
                  <a:outerShdw blurRad="38100" dist="38100" dir="2700000" algn="tl">
                    <a:srgbClr val="000000">
                      <a:alpha val="43137"/>
                    </a:srgbClr>
                  </a:outerShdw>
                </a:effectLst>
                <a:highlight>
                  <a:srgbClr val="800080"/>
                </a:highlight>
              </a:rPr>
              <a:t>Y el primer día de la semana, cuando estábamos reunidos para partir el pan, Pablo les hablaba,</a:t>
            </a:r>
            <a:r>
              <a:rPr lang="es-ES" b="1" dirty="0"/>
              <a:t> pensando partir al día siguiente, y prolongó su discurso hasta la medianoche. </a:t>
            </a:r>
          </a:p>
          <a:p>
            <a:r>
              <a:rPr lang="es-ES" b="1" dirty="0"/>
              <a:t>La iglesia se reunía para partir el pan, la cena del Señor el primer día de la semana.</a:t>
            </a:r>
          </a:p>
          <a:p>
            <a:pPr algn="ctr"/>
            <a:r>
              <a:rPr lang="es-ES" b="1" u="sng" dirty="0">
                <a:highlight>
                  <a:srgbClr val="FFFF00"/>
                </a:highlight>
              </a:rPr>
              <a:t>I Corintios.11:18, 23-26.</a:t>
            </a:r>
          </a:p>
          <a:p>
            <a:r>
              <a:rPr lang="es-ES" b="1" dirty="0"/>
              <a:t>Pues, en primer lugar, </a:t>
            </a:r>
            <a:r>
              <a:rPr lang="es-ES" b="1" u="sng" dirty="0">
                <a:solidFill>
                  <a:schemeClr val="bg1"/>
                </a:solidFill>
                <a:effectLst>
                  <a:outerShdw blurRad="38100" dist="38100" dir="2700000" algn="tl">
                    <a:srgbClr val="000000">
                      <a:alpha val="43137"/>
                    </a:srgbClr>
                  </a:outerShdw>
                </a:effectLst>
                <a:highlight>
                  <a:srgbClr val="800000"/>
                </a:highlight>
              </a:rPr>
              <a:t>oigo que cuando os reunís como iglesia</a:t>
            </a:r>
            <a:r>
              <a:rPr lang="es-ES" b="1" dirty="0"/>
              <a:t> hay divisiones entre vosotros; y en parte lo creo.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97"/>
            <a:ext cx="3657600" cy="6858297"/>
          </a:xfrm>
          <a:prstGeom prst="rect">
            <a:avLst/>
          </a:prstGeom>
        </p:spPr>
      </p:pic>
    </p:spTree>
    <p:extLst>
      <p:ext uri="{BB962C8B-B14F-4D97-AF65-F5344CB8AC3E}">
        <p14:creationId xmlns:p14="http://schemas.microsoft.com/office/powerpoint/2010/main" val="326822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97"/>
            <a:ext cx="9144000" cy="6858594"/>
          </a:xfrm>
          <a:prstGeom prst="rect">
            <a:avLst/>
          </a:prstGeom>
        </p:spPr>
      </p:pic>
      <p:sp>
        <p:nvSpPr>
          <p:cNvPr id="3" name="Marcador de contenido 2"/>
          <p:cNvSpPr>
            <a:spLocks noGrp="1"/>
          </p:cNvSpPr>
          <p:nvPr>
            <p:ph idx="1"/>
          </p:nvPr>
        </p:nvSpPr>
        <p:spPr>
          <a:xfrm>
            <a:off x="-1" y="0"/>
            <a:ext cx="5447763" cy="6858000"/>
          </a:xfrm>
        </p:spPr>
        <p:txBody>
          <a:bodyPr>
            <a:normAutofit fontScale="92500" lnSpcReduction="10000"/>
          </a:bodyPr>
          <a:lstStyle/>
          <a:p>
            <a:pPr algn="ctr"/>
            <a:r>
              <a:rPr lang="es-ES" b="1" u="sng" dirty="0">
                <a:highlight>
                  <a:srgbClr val="FFFF00"/>
                </a:highlight>
              </a:rPr>
              <a:t>V.23.</a:t>
            </a:r>
          </a:p>
          <a:p>
            <a:r>
              <a:rPr lang="es-ES" b="1" u="sng" dirty="0">
                <a:solidFill>
                  <a:schemeClr val="bg1"/>
                </a:solidFill>
                <a:effectLst>
                  <a:outerShdw blurRad="38100" dist="38100" dir="2700000" algn="tl">
                    <a:srgbClr val="000000">
                      <a:alpha val="43137"/>
                    </a:srgbClr>
                  </a:outerShdw>
                </a:effectLst>
                <a:highlight>
                  <a:srgbClr val="808000"/>
                </a:highlight>
              </a:rPr>
              <a:t>Porque yo recibí del Señor lo mismo que os he enseñado:</a:t>
            </a:r>
            <a:r>
              <a:rPr lang="es-ES" b="1" dirty="0"/>
              <a:t> que el Señor Jesús, la noche en que fue entregado, tomó pan, </a:t>
            </a:r>
          </a:p>
          <a:p>
            <a:pPr algn="ctr"/>
            <a:r>
              <a:rPr lang="es-ES" b="1" u="sng" dirty="0">
                <a:highlight>
                  <a:srgbClr val="FFFF00"/>
                </a:highlight>
              </a:rPr>
              <a:t>V.24.</a:t>
            </a:r>
          </a:p>
          <a:p>
            <a:r>
              <a:rPr lang="es-ES" b="1" u="sng" dirty="0">
                <a:solidFill>
                  <a:schemeClr val="bg1"/>
                </a:solidFill>
                <a:effectLst>
                  <a:outerShdw blurRad="38100" dist="38100" dir="2700000" algn="tl">
                    <a:srgbClr val="000000">
                      <a:alpha val="43137"/>
                    </a:srgbClr>
                  </a:outerShdw>
                </a:effectLst>
                <a:highlight>
                  <a:srgbClr val="000000"/>
                </a:highlight>
              </a:rPr>
              <a:t>y después de dar gracias,</a:t>
            </a:r>
            <a:r>
              <a:rPr lang="es-ES" b="1" dirty="0"/>
              <a:t> lo partió y dijo: Esto es mi cuerpo que es para vosotros; haced esto en memoria de mí. </a:t>
            </a:r>
          </a:p>
          <a:p>
            <a:pPr algn="ctr"/>
            <a:r>
              <a:rPr lang="es-ES" b="1" u="sng" dirty="0">
                <a:highlight>
                  <a:srgbClr val="FFFF00"/>
                </a:highlight>
              </a:rPr>
              <a:t>V.25.</a:t>
            </a:r>
          </a:p>
          <a:p>
            <a:r>
              <a:rPr lang="es-ES" b="1" u="sng" dirty="0">
                <a:effectLst>
                  <a:outerShdw blurRad="38100" dist="38100" dir="2700000" algn="tl">
                    <a:srgbClr val="000000">
                      <a:alpha val="43137"/>
                    </a:srgbClr>
                  </a:outerShdw>
                </a:effectLst>
                <a:highlight>
                  <a:srgbClr val="00FF00"/>
                </a:highlight>
              </a:rPr>
              <a:t>De la misma manera tomó también la copa después de haber cenado, diciendo:</a:t>
            </a:r>
            <a:r>
              <a:rPr lang="es-ES" b="1" dirty="0"/>
              <a:t> Esta copa es el nuevo pacto en mi sangre; haced esto cuantas veces la bebáis en memoria de mí. </a:t>
            </a:r>
          </a:p>
          <a:p>
            <a:pPr algn="ctr"/>
            <a:r>
              <a:rPr lang="es-ES" b="1" u="sng" dirty="0">
                <a:highlight>
                  <a:srgbClr val="FFFF00"/>
                </a:highlight>
              </a:rPr>
              <a:t>V.26.</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762" y="0"/>
            <a:ext cx="3696238" cy="6858000"/>
          </a:xfrm>
          <a:prstGeom prst="rect">
            <a:avLst/>
          </a:prstGeom>
        </p:spPr>
      </p:pic>
    </p:spTree>
    <p:extLst>
      <p:ext uri="{BB962C8B-B14F-4D97-AF65-F5344CB8AC3E}">
        <p14:creationId xmlns:p14="http://schemas.microsoft.com/office/powerpoint/2010/main" val="321404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97"/>
            <a:ext cx="9144000" cy="6858594"/>
          </a:xfrm>
          <a:prstGeom prst="rect">
            <a:avLst/>
          </a:prstGeom>
        </p:spPr>
      </p:pic>
      <p:sp>
        <p:nvSpPr>
          <p:cNvPr id="3" name="Marcador de contenido 2"/>
          <p:cNvSpPr>
            <a:spLocks noGrp="1"/>
          </p:cNvSpPr>
          <p:nvPr>
            <p:ph idx="1"/>
          </p:nvPr>
        </p:nvSpPr>
        <p:spPr>
          <a:xfrm>
            <a:off x="-1" y="0"/>
            <a:ext cx="5228823" cy="6858000"/>
          </a:xfrm>
        </p:spPr>
        <p:txBody>
          <a:bodyPr>
            <a:normAutofit fontScale="92500" lnSpcReduction="10000"/>
          </a:bodyPr>
          <a:lstStyle/>
          <a:p>
            <a:r>
              <a:rPr lang="es-ES" b="1" dirty="0"/>
              <a:t>Porque todas las veces que comáis este pan y bebáis esta copa, </a:t>
            </a:r>
            <a:r>
              <a:rPr lang="es-ES" b="1" u="sng" dirty="0">
                <a:solidFill>
                  <a:schemeClr val="bg1"/>
                </a:solidFill>
                <a:effectLst>
                  <a:outerShdw blurRad="38100" dist="38100" dir="2700000" algn="tl">
                    <a:srgbClr val="000000">
                      <a:alpha val="43137"/>
                    </a:srgbClr>
                  </a:outerShdw>
                </a:effectLst>
                <a:highlight>
                  <a:srgbClr val="FF00FF"/>
                </a:highlight>
              </a:rPr>
              <a:t>la muerte del Señor proclamáis hasta que El venga.</a:t>
            </a:r>
            <a:r>
              <a:rPr lang="es-ES" b="1" dirty="0"/>
              <a:t> </a:t>
            </a:r>
          </a:p>
          <a:p>
            <a:r>
              <a:rPr lang="es-ES" b="1" dirty="0"/>
              <a:t>La iglesia se reunía para participar del pan cada primer día de la semana según Hechos.20:7.</a:t>
            </a:r>
          </a:p>
          <a:p>
            <a:r>
              <a:rPr lang="es-ES" b="1" dirty="0"/>
              <a:t>Es cuando confirmamos el pacto. I Corintios.11:25.</a:t>
            </a:r>
          </a:p>
          <a:p>
            <a:r>
              <a:rPr lang="es-ES" b="1" dirty="0"/>
              <a:t>Hacemos memoria del sacrificio de Cristo. I Corintios.11:24.</a:t>
            </a:r>
          </a:p>
          <a:p>
            <a:r>
              <a:rPr lang="es-ES" b="1" dirty="0"/>
              <a:t>Anunciamos su segunda venida. I Corintios.11:26.</a:t>
            </a:r>
          </a:p>
          <a:p>
            <a:r>
              <a:rPr lang="es-ES" b="1" dirty="0"/>
              <a:t>Y lo tenemos que hacer el primer día de la semana, domingo.</a:t>
            </a:r>
          </a:p>
          <a:p>
            <a:r>
              <a:rPr lang="es-ES" b="1" dirty="0"/>
              <a:t>Es el día que recolectamos la ofrenda.</a:t>
            </a:r>
          </a:p>
          <a:p>
            <a:endParaRPr lang="es-ES"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823" y="0"/>
            <a:ext cx="3915177" cy="6858000"/>
          </a:xfrm>
          <a:prstGeom prst="rect">
            <a:avLst/>
          </a:prstGeom>
        </p:spPr>
      </p:pic>
    </p:spTree>
    <p:extLst>
      <p:ext uri="{BB962C8B-B14F-4D97-AF65-F5344CB8AC3E}">
        <p14:creationId xmlns:p14="http://schemas.microsoft.com/office/powerpoint/2010/main" val="364999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97"/>
            <a:ext cx="9144000" cy="6858594"/>
          </a:xfrm>
          <a:prstGeom prst="rect">
            <a:avLst/>
          </a:prstGeom>
        </p:spPr>
      </p:pic>
      <p:sp>
        <p:nvSpPr>
          <p:cNvPr id="3" name="Marcador de contenido 2"/>
          <p:cNvSpPr>
            <a:spLocks noGrp="1"/>
          </p:cNvSpPr>
          <p:nvPr>
            <p:ph idx="1"/>
          </p:nvPr>
        </p:nvSpPr>
        <p:spPr>
          <a:xfrm>
            <a:off x="0" y="0"/>
            <a:ext cx="5486400" cy="6858000"/>
          </a:xfrm>
        </p:spPr>
        <p:txBody>
          <a:bodyPr>
            <a:normAutofit fontScale="92500" lnSpcReduction="10000"/>
          </a:bodyPr>
          <a:lstStyle/>
          <a:p>
            <a:pPr algn="ctr"/>
            <a:r>
              <a:rPr lang="es-ES" b="1" u="sng" dirty="0">
                <a:highlight>
                  <a:srgbClr val="FFFF00"/>
                </a:highlight>
              </a:rPr>
              <a:t>I Corintios.16:1-2.</a:t>
            </a:r>
          </a:p>
          <a:p>
            <a:r>
              <a:rPr lang="es-ES" b="1" u="sng" dirty="0">
                <a:solidFill>
                  <a:schemeClr val="bg1"/>
                </a:solidFill>
                <a:effectLst>
                  <a:outerShdw blurRad="38100" dist="38100" dir="2700000" algn="tl">
                    <a:srgbClr val="000000">
                      <a:alpha val="43137"/>
                    </a:srgbClr>
                  </a:outerShdw>
                </a:effectLst>
                <a:highlight>
                  <a:srgbClr val="0000FF"/>
                </a:highlight>
              </a:rPr>
              <a:t>Ahora bien, en cuanto a la ofrenda para los santos,</a:t>
            </a:r>
            <a:r>
              <a:rPr lang="es-ES" b="1" dirty="0"/>
              <a:t> haced vosotros también como instruí a las iglesias de </a:t>
            </a:r>
            <a:r>
              <a:rPr lang="es-ES" b="1" dirty="0" err="1"/>
              <a:t>Galacia</a:t>
            </a:r>
            <a:r>
              <a:rPr lang="es-ES" b="1" dirty="0"/>
              <a:t>. </a:t>
            </a:r>
          </a:p>
          <a:p>
            <a:pPr algn="ctr"/>
            <a:r>
              <a:rPr lang="es-ES" b="1" u="sng" dirty="0">
                <a:highlight>
                  <a:srgbClr val="FFFF00"/>
                </a:highlight>
              </a:rPr>
              <a:t>V.2.</a:t>
            </a:r>
          </a:p>
          <a:p>
            <a:r>
              <a:rPr lang="es-ES" b="1" u="sng" dirty="0">
                <a:solidFill>
                  <a:schemeClr val="bg1"/>
                </a:solidFill>
                <a:effectLst>
                  <a:outerShdw blurRad="38100" dist="38100" dir="2700000" algn="tl">
                    <a:srgbClr val="000000">
                      <a:alpha val="43137"/>
                    </a:srgbClr>
                  </a:outerShdw>
                </a:effectLst>
                <a:highlight>
                  <a:srgbClr val="FF0000"/>
                </a:highlight>
              </a:rPr>
              <a:t>Que el primer día de la semana,</a:t>
            </a:r>
            <a:r>
              <a:rPr lang="es-ES" b="1" dirty="0"/>
              <a:t> cada uno de vosotros aparte y guarde según haya prosperado, para que cuando yo vaya no se recojan entonces ofrendas. </a:t>
            </a:r>
          </a:p>
          <a:p>
            <a:r>
              <a:rPr lang="es-ES" b="1" dirty="0"/>
              <a:t>Dios estableció un día para que pudiéramos recolectar la ofrenda y ese esta estipulado en las escrituras, y es el primer día de la semana, domingo.</a:t>
            </a:r>
          </a:p>
          <a:p>
            <a:r>
              <a:rPr lang="es-ES" b="1" dirty="0"/>
              <a:t>No hay otro día para que podamos recolectar la ofrenda.</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1" y="0"/>
            <a:ext cx="3657600" cy="6858000"/>
          </a:xfrm>
          <a:prstGeom prst="rect">
            <a:avLst/>
          </a:prstGeom>
          <a:solidFill>
            <a:srgbClr val="7030A0"/>
          </a:solidFill>
        </p:spPr>
      </p:pic>
    </p:spTree>
    <p:extLst>
      <p:ext uri="{BB962C8B-B14F-4D97-AF65-F5344CB8AC3E}">
        <p14:creationId xmlns:p14="http://schemas.microsoft.com/office/powerpoint/2010/main" val="3262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97"/>
            <a:ext cx="9144000" cy="6858594"/>
          </a:xfrm>
          <a:prstGeom prst="rect">
            <a:avLst/>
          </a:prstGeom>
        </p:spPr>
      </p:pic>
      <p:sp>
        <p:nvSpPr>
          <p:cNvPr id="3" name="Marcador de contenido 2"/>
          <p:cNvSpPr>
            <a:spLocks noGrp="1"/>
          </p:cNvSpPr>
          <p:nvPr>
            <p:ph idx="1"/>
          </p:nvPr>
        </p:nvSpPr>
        <p:spPr>
          <a:xfrm>
            <a:off x="0" y="0"/>
            <a:ext cx="5563673" cy="6858000"/>
          </a:xfrm>
        </p:spPr>
        <p:txBody>
          <a:bodyPr>
            <a:normAutofit fontScale="92500"/>
          </a:bodyPr>
          <a:lstStyle/>
          <a:p>
            <a:r>
              <a:rPr lang="es-ES" b="1" dirty="0"/>
              <a:t>El primer día de la semana, domingo es el día del Señor.</a:t>
            </a:r>
          </a:p>
          <a:p>
            <a:pPr algn="ctr"/>
            <a:r>
              <a:rPr lang="es-ES" b="1" u="sng" dirty="0">
                <a:highlight>
                  <a:srgbClr val="FFFF00"/>
                </a:highlight>
              </a:rPr>
              <a:t>Apocalipsis.1:10.</a:t>
            </a:r>
          </a:p>
          <a:p>
            <a:r>
              <a:rPr lang="es-ES" b="1" u="sng" dirty="0">
                <a:solidFill>
                  <a:schemeClr val="bg1"/>
                </a:solidFill>
                <a:effectLst>
                  <a:outerShdw blurRad="38100" dist="38100" dir="2700000" algn="tl">
                    <a:srgbClr val="000000">
                      <a:alpha val="43137"/>
                    </a:srgbClr>
                  </a:outerShdw>
                </a:effectLst>
                <a:highlight>
                  <a:srgbClr val="000080"/>
                </a:highlight>
              </a:rPr>
              <a:t>Estaba yo en el Espíritu en el día del Señor,</a:t>
            </a:r>
            <a:r>
              <a:rPr lang="es-ES" b="1" dirty="0"/>
              <a:t> y oí detrás de mí una gran voz, como sonido de trompeta, </a:t>
            </a:r>
          </a:p>
          <a:p>
            <a:r>
              <a:rPr lang="es-ES" b="1" dirty="0"/>
              <a:t>El apóstol Juan estaba preso, pero el estaba en el Espíritu en el día del Señor, el primer día de semana, domingo.</a:t>
            </a:r>
          </a:p>
          <a:p>
            <a:r>
              <a:rPr lang="es-ES" b="1" dirty="0"/>
              <a:t>Aunque El apóstol Juan estaba preso, pero el deseaba, anhelaba estar físicamente adorando a Dios ese día.</a:t>
            </a:r>
          </a:p>
          <a:p>
            <a:r>
              <a:rPr lang="es-ES" b="1" dirty="0"/>
              <a:t>Nosotros que tenemos la libertad, porque no estamos preso, desaprovechamos esta bendición de adorar a Dios.</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672" y="-297"/>
            <a:ext cx="3580327" cy="6858000"/>
          </a:xfrm>
          <a:prstGeom prst="rect">
            <a:avLst/>
          </a:prstGeom>
          <a:solidFill>
            <a:srgbClr val="00B050"/>
          </a:solidFill>
        </p:spPr>
      </p:pic>
    </p:spTree>
    <p:extLst>
      <p:ext uri="{BB962C8B-B14F-4D97-AF65-F5344CB8AC3E}">
        <p14:creationId xmlns:p14="http://schemas.microsoft.com/office/powerpoint/2010/main" val="95429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97"/>
            <a:ext cx="9144000" cy="6858594"/>
          </a:xfrm>
          <a:prstGeom prst="rect">
            <a:avLst/>
          </a:prstGeom>
        </p:spPr>
      </p:pic>
      <p:sp>
        <p:nvSpPr>
          <p:cNvPr id="3" name="Marcador de contenido 2"/>
          <p:cNvSpPr>
            <a:spLocks noGrp="1"/>
          </p:cNvSpPr>
          <p:nvPr>
            <p:ph idx="1"/>
          </p:nvPr>
        </p:nvSpPr>
        <p:spPr>
          <a:xfrm>
            <a:off x="-1" y="0"/>
            <a:ext cx="5280003" cy="6858000"/>
          </a:xfrm>
        </p:spPr>
        <p:txBody>
          <a:bodyPr>
            <a:normAutofit fontScale="92500" lnSpcReduction="20000"/>
          </a:bodyPr>
          <a:lstStyle/>
          <a:p>
            <a:r>
              <a:rPr lang="es-ES" b="1" dirty="0"/>
              <a:t>Es un mandamiento adorar a Dios, el primer día de la semana, domingo.</a:t>
            </a:r>
          </a:p>
          <a:p>
            <a:pPr algn="ctr"/>
            <a:r>
              <a:rPr lang="es-ES" b="1" u="sng" dirty="0">
                <a:highlight>
                  <a:srgbClr val="FFFF00"/>
                </a:highlight>
              </a:rPr>
              <a:t>Hebreos.10:25.</a:t>
            </a:r>
          </a:p>
          <a:p>
            <a:r>
              <a:rPr lang="es-ES" b="1" u="sng" dirty="0">
                <a:solidFill>
                  <a:schemeClr val="bg1"/>
                </a:solidFill>
                <a:effectLst>
                  <a:outerShdw blurRad="38100" dist="38100" dir="2700000" algn="tl">
                    <a:srgbClr val="000000">
                      <a:alpha val="43137"/>
                    </a:srgbClr>
                  </a:outerShdw>
                </a:effectLst>
                <a:highlight>
                  <a:srgbClr val="008000"/>
                </a:highlight>
              </a:rPr>
              <a:t>no dejando de congregarnos, como algunos tienen por costumbre,</a:t>
            </a:r>
            <a:r>
              <a:rPr lang="es-ES" b="1" dirty="0"/>
              <a:t> sino exhortándonos unos a otros, y mucho más al ver que el día se acerca. </a:t>
            </a:r>
          </a:p>
          <a:p>
            <a:r>
              <a:rPr lang="es-ES" b="1" dirty="0"/>
              <a:t>Cuando no nos reunimos pecamos voluntariamente.</a:t>
            </a:r>
          </a:p>
          <a:p>
            <a:pPr algn="ctr"/>
            <a:r>
              <a:rPr lang="es-ES" b="1" u="sng" dirty="0">
                <a:highlight>
                  <a:srgbClr val="FFFF00"/>
                </a:highlight>
              </a:rPr>
              <a:t>Hebreos.10:26.</a:t>
            </a:r>
          </a:p>
          <a:p>
            <a:r>
              <a:rPr lang="es-ES" b="1" u="sng" dirty="0">
                <a:solidFill>
                  <a:schemeClr val="bg1"/>
                </a:solidFill>
                <a:effectLst>
                  <a:outerShdw blurRad="38100" dist="38100" dir="2700000" algn="tl">
                    <a:srgbClr val="000000">
                      <a:alpha val="43137"/>
                    </a:srgbClr>
                  </a:outerShdw>
                </a:effectLst>
                <a:highlight>
                  <a:srgbClr val="800080"/>
                </a:highlight>
              </a:rPr>
              <a:t>Porque si continuamos pecando deliberadamente</a:t>
            </a:r>
            <a:r>
              <a:rPr lang="es-ES" b="1" dirty="0"/>
              <a:t> después de haber recibido el conocimiento de la verdad, ya no queda sacrificio alguno por los pecados, </a:t>
            </a:r>
          </a:p>
          <a:p>
            <a:r>
              <a:rPr lang="es-ES" b="1" dirty="0"/>
              <a:t>Debemos de anhelar- desear estar adorando a Dios.</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003" y="0"/>
            <a:ext cx="3863997" cy="6858297"/>
          </a:xfrm>
          <a:prstGeom prst="rect">
            <a:avLst/>
          </a:prstGeom>
        </p:spPr>
      </p:pic>
    </p:spTree>
    <p:extLst>
      <p:ext uri="{BB962C8B-B14F-4D97-AF65-F5344CB8AC3E}">
        <p14:creationId xmlns:p14="http://schemas.microsoft.com/office/powerpoint/2010/main" val="337612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97"/>
            <a:ext cx="9144000" cy="6858594"/>
          </a:xfrm>
          <a:prstGeom prst="rect">
            <a:avLst/>
          </a:prstGeom>
        </p:spPr>
      </p:pic>
      <p:sp>
        <p:nvSpPr>
          <p:cNvPr id="3" name="Marcador de contenido 2"/>
          <p:cNvSpPr>
            <a:spLocks noGrp="1"/>
          </p:cNvSpPr>
          <p:nvPr>
            <p:ph idx="1"/>
          </p:nvPr>
        </p:nvSpPr>
        <p:spPr>
          <a:xfrm>
            <a:off x="0" y="0"/>
            <a:ext cx="5280338" cy="6858000"/>
          </a:xfrm>
        </p:spPr>
        <p:txBody>
          <a:bodyPr>
            <a:normAutofit fontScale="92500"/>
          </a:bodyPr>
          <a:lstStyle/>
          <a:p>
            <a:r>
              <a:rPr lang="es-ES" b="1" dirty="0"/>
              <a:t>Cada primer día de semana, domingo, como el salmista su alegría su gozo era adorar a Dios.</a:t>
            </a:r>
          </a:p>
          <a:p>
            <a:pPr algn="ctr"/>
            <a:r>
              <a:rPr lang="es-ES" b="1" u="sng" dirty="0">
                <a:highlight>
                  <a:srgbClr val="FFFF00"/>
                </a:highlight>
              </a:rPr>
              <a:t>Salmos.122:1.</a:t>
            </a:r>
          </a:p>
          <a:p>
            <a:r>
              <a:rPr lang="es-ES" b="1" u="sng" dirty="0">
                <a:solidFill>
                  <a:schemeClr val="bg1"/>
                </a:solidFill>
                <a:effectLst>
                  <a:outerShdw blurRad="38100" dist="38100" dir="2700000" algn="tl">
                    <a:srgbClr val="000000">
                      <a:alpha val="43137"/>
                    </a:srgbClr>
                  </a:outerShdw>
                </a:effectLst>
                <a:highlight>
                  <a:srgbClr val="800000"/>
                </a:highlight>
              </a:rPr>
              <a:t>Yo me alegré cuando me dijeron:</a:t>
            </a:r>
            <a:r>
              <a:rPr lang="es-ES" b="1" dirty="0"/>
              <a:t> Vamos a la casa del SEÑOR. </a:t>
            </a:r>
          </a:p>
          <a:p>
            <a:r>
              <a:rPr lang="es-ES" b="1" dirty="0"/>
              <a:t>La alegría del Salmista era cuando lo invitaban para ir a la casa del Señor a adorar a Dios.</a:t>
            </a:r>
          </a:p>
          <a:p>
            <a:r>
              <a:rPr lang="es-ES" b="1" dirty="0"/>
              <a:t>No cuando lo invitaban algún paseo, sino a la casa del Señor.</a:t>
            </a:r>
          </a:p>
          <a:p>
            <a:r>
              <a:rPr lang="es-ES" b="1" dirty="0"/>
              <a:t>¿Cuánta alegría sentimos nosotros para venir a la casa del Señor?</a:t>
            </a:r>
          </a:p>
          <a:p>
            <a:r>
              <a:rPr lang="es-ES" b="1" dirty="0"/>
              <a:t>Si hay alegría por venir a la casa del Señor que es la iglesia no nos perderíamos por nada del mundo.</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3369" y="0"/>
            <a:ext cx="3760631" cy="6858000"/>
          </a:xfrm>
          <a:prstGeom prst="rect">
            <a:avLst/>
          </a:prstGeom>
          <a:solidFill>
            <a:srgbClr val="7030A0"/>
          </a:solidFill>
        </p:spPr>
      </p:pic>
    </p:spTree>
    <p:extLst>
      <p:ext uri="{BB962C8B-B14F-4D97-AF65-F5344CB8AC3E}">
        <p14:creationId xmlns:p14="http://schemas.microsoft.com/office/powerpoint/2010/main" val="300764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 name="Marcador de contenido 2"/>
          <p:cNvSpPr>
            <a:spLocks noGrp="1"/>
          </p:cNvSpPr>
          <p:nvPr>
            <p:ph idx="1"/>
          </p:nvPr>
        </p:nvSpPr>
        <p:spPr>
          <a:xfrm>
            <a:off x="-1" y="0"/>
            <a:ext cx="5357611" cy="6858000"/>
          </a:xfrm>
        </p:spPr>
        <p:txBody>
          <a:bodyPr>
            <a:normAutofit fontScale="92500" lnSpcReduction="10000"/>
          </a:bodyPr>
          <a:lstStyle/>
          <a:p>
            <a:r>
              <a:rPr lang="es-ES" b="1" dirty="0"/>
              <a:t>Recordemos que Dios mando a los judíos a guardar el día sábado.</a:t>
            </a:r>
          </a:p>
          <a:p>
            <a:pPr algn="ctr"/>
            <a:r>
              <a:rPr lang="es-ES" b="1" u="sng" dirty="0">
                <a:highlight>
                  <a:srgbClr val="FFFF00"/>
                </a:highlight>
              </a:rPr>
              <a:t>Exodo.20:8-10.</a:t>
            </a:r>
          </a:p>
          <a:p>
            <a:r>
              <a:rPr lang="es-ES" b="1" u="sng" dirty="0">
                <a:effectLst>
                  <a:outerShdw blurRad="38100" dist="38100" dir="2700000" algn="tl">
                    <a:srgbClr val="000000">
                      <a:alpha val="43137"/>
                    </a:srgbClr>
                  </a:outerShdw>
                </a:effectLst>
                <a:highlight>
                  <a:srgbClr val="00FF00"/>
                </a:highlight>
              </a:rPr>
              <a:t>Acuérdate del día de reposo</a:t>
            </a:r>
            <a:r>
              <a:rPr lang="es-ES" b="1" dirty="0"/>
              <a:t> para santificarlo. </a:t>
            </a:r>
          </a:p>
          <a:p>
            <a:pPr algn="ctr"/>
            <a:r>
              <a:rPr lang="es-ES" b="1" u="sng" dirty="0">
                <a:highlight>
                  <a:srgbClr val="FFFF00"/>
                </a:highlight>
              </a:rPr>
              <a:t>V.9.</a:t>
            </a:r>
          </a:p>
          <a:p>
            <a:r>
              <a:rPr lang="es-ES" b="1" u="sng" dirty="0">
                <a:solidFill>
                  <a:schemeClr val="bg1"/>
                </a:solidFill>
                <a:effectLst>
                  <a:outerShdw blurRad="38100" dist="38100" dir="2700000" algn="tl">
                    <a:srgbClr val="000000">
                      <a:alpha val="43137"/>
                    </a:srgbClr>
                  </a:outerShdw>
                </a:effectLst>
                <a:highlight>
                  <a:srgbClr val="FF00FF"/>
                </a:highlight>
              </a:rPr>
              <a:t>Seis días trabajarás</a:t>
            </a:r>
            <a:r>
              <a:rPr lang="es-ES" b="1" dirty="0"/>
              <a:t> y harás toda tu obra, </a:t>
            </a:r>
          </a:p>
          <a:p>
            <a:pPr algn="ctr"/>
            <a:r>
              <a:rPr lang="es-ES" b="1" u="sng" dirty="0">
                <a:highlight>
                  <a:srgbClr val="FFFF00"/>
                </a:highlight>
              </a:rPr>
              <a:t>V.10.</a:t>
            </a:r>
          </a:p>
          <a:p>
            <a:r>
              <a:rPr lang="es-ES" b="1" u="sng" dirty="0">
                <a:solidFill>
                  <a:schemeClr val="bg1"/>
                </a:solidFill>
                <a:effectLst>
                  <a:outerShdw blurRad="38100" dist="38100" dir="2700000" algn="tl">
                    <a:srgbClr val="000000">
                      <a:alpha val="43137"/>
                    </a:srgbClr>
                  </a:outerShdw>
                </a:effectLst>
                <a:highlight>
                  <a:srgbClr val="0000FF"/>
                </a:highlight>
              </a:rPr>
              <a:t>mas el séptimo día es día de reposo para el SEÑOR tu Dios;</a:t>
            </a:r>
            <a:r>
              <a:rPr lang="es-ES" b="1" dirty="0"/>
              <a:t> no harás en él obra alguna, tú, ni tu hijo, ni tu hija, ni tu siervo, ni tu sierva, ni tu ganado, ni el extranjero que está contigo. </a:t>
            </a:r>
          </a:p>
          <a:p>
            <a:r>
              <a:rPr lang="es-ES" b="1" dirty="0"/>
              <a:t>Este día sábado era un día entre Dios y su pueblo Israel.</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611" y="0"/>
            <a:ext cx="3786389" cy="6858000"/>
          </a:xfrm>
          <a:prstGeom prst="rect">
            <a:avLst/>
          </a:prstGeom>
          <a:solidFill>
            <a:srgbClr val="92D050"/>
          </a:solidFill>
        </p:spPr>
      </p:pic>
    </p:spTree>
    <p:extLst>
      <p:ext uri="{BB962C8B-B14F-4D97-AF65-F5344CB8AC3E}">
        <p14:creationId xmlns:p14="http://schemas.microsoft.com/office/powerpoint/2010/main" val="404662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barn(inVertical)">
                                      <p:cBhvr>
                                        <p:cTn id="4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97"/>
            <a:ext cx="9144000" cy="6858594"/>
          </a:xfrm>
          <a:prstGeom prst="rect">
            <a:avLst/>
          </a:prstGeom>
        </p:spPr>
      </p:pic>
      <p:sp>
        <p:nvSpPr>
          <p:cNvPr id="3" name="Marcador de contenido 2"/>
          <p:cNvSpPr>
            <a:spLocks noGrp="1"/>
          </p:cNvSpPr>
          <p:nvPr>
            <p:ph idx="1"/>
          </p:nvPr>
        </p:nvSpPr>
        <p:spPr>
          <a:xfrm>
            <a:off x="0" y="0"/>
            <a:ext cx="5018468" cy="6858000"/>
          </a:xfrm>
        </p:spPr>
        <p:txBody>
          <a:bodyPr>
            <a:normAutofit fontScale="92500"/>
          </a:bodyPr>
          <a:lstStyle/>
          <a:p>
            <a:pPr algn="ctr"/>
            <a:r>
              <a:rPr lang="es-ES" b="1" dirty="0">
                <a:highlight>
                  <a:srgbClr val="FFFF00"/>
                </a:highlight>
              </a:rPr>
              <a:t>I Timoteo.3:15.</a:t>
            </a:r>
          </a:p>
          <a:p>
            <a:r>
              <a:rPr lang="es-ES" b="1" dirty="0"/>
              <a:t>pero en caso que me tarde, </a:t>
            </a:r>
            <a:r>
              <a:rPr lang="es-ES" b="1" u="sng" dirty="0">
                <a:solidFill>
                  <a:schemeClr val="bg1"/>
                </a:solidFill>
                <a:effectLst>
                  <a:outerShdw blurRad="38100" dist="38100" dir="2700000" algn="tl">
                    <a:srgbClr val="000000">
                      <a:alpha val="43137"/>
                    </a:srgbClr>
                  </a:outerShdw>
                </a:effectLst>
                <a:highlight>
                  <a:srgbClr val="808000"/>
                </a:highlight>
              </a:rPr>
              <a:t>te escribo para que sepas cómo debe conducirse uno en la casa de Dios,</a:t>
            </a:r>
            <a:r>
              <a:rPr lang="es-ES" b="1" dirty="0"/>
              <a:t> que es la iglesia del Dios vivo, columna y sostén de la verdad.</a:t>
            </a:r>
          </a:p>
          <a:p>
            <a:r>
              <a:rPr lang="es-ES" b="1" dirty="0"/>
              <a:t>Si hay gozo alegría deberíamos prepararnos desde un día antes, el día sábado, para que nada nos impida venir a adorar el día del Señor.</a:t>
            </a:r>
          </a:p>
          <a:p>
            <a:r>
              <a:rPr lang="es-ES" b="1" dirty="0"/>
              <a:t>Son muchos los que se quedan en su casa ese día.</a:t>
            </a:r>
          </a:p>
          <a:p>
            <a:r>
              <a:rPr lang="es-ES" b="1" dirty="0"/>
              <a:t>Y cuando le preguntamos porque no vinieron a adorar a Dios.</a:t>
            </a:r>
          </a:p>
          <a:p>
            <a:r>
              <a:rPr lang="es-ES" b="1" dirty="0"/>
              <a:t>Dicen: No tenia ropa limpia.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8469" y="-297"/>
            <a:ext cx="4241442" cy="6858297"/>
          </a:xfrm>
          <a:prstGeom prst="rect">
            <a:avLst/>
          </a:prstGeom>
        </p:spPr>
      </p:pic>
    </p:spTree>
    <p:extLst>
      <p:ext uri="{BB962C8B-B14F-4D97-AF65-F5344CB8AC3E}">
        <p14:creationId xmlns:p14="http://schemas.microsoft.com/office/powerpoint/2010/main" val="171524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97"/>
            <a:ext cx="9144000" cy="6858594"/>
          </a:xfrm>
          <a:prstGeom prst="rect">
            <a:avLst/>
          </a:prstGeom>
        </p:spPr>
      </p:pic>
      <p:sp>
        <p:nvSpPr>
          <p:cNvPr id="3" name="Marcador de contenido 2"/>
          <p:cNvSpPr>
            <a:spLocks noGrp="1"/>
          </p:cNvSpPr>
          <p:nvPr>
            <p:ph idx="1"/>
          </p:nvPr>
        </p:nvSpPr>
        <p:spPr>
          <a:xfrm>
            <a:off x="0" y="0"/>
            <a:ext cx="5344732" cy="6858000"/>
          </a:xfrm>
        </p:spPr>
        <p:txBody>
          <a:bodyPr>
            <a:normAutofit fontScale="85000" lnSpcReduction="20000"/>
          </a:bodyPr>
          <a:lstStyle/>
          <a:p>
            <a:r>
              <a:rPr lang="es-ES" b="1" dirty="0"/>
              <a:t>No tenia ropa planchada y se fue la luz.</a:t>
            </a:r>
          </a:p>
          <a:p>
            <a:r>
              <a:rPr lang="es-ES" b="1" dirty="0"/>
              <a:t>Los zapatos se me mojaron.</a:t>
            </a:r>
          </a:p>
          <a:p>
            <a:r>
              <a:rPr lang="es-ES" b="1" dirty="0"/>
              <a:t>¿será que estos hermanos tenían el deseo de venir el domingo?</a:t>
            </a:r>
          </a:p>
          <a:p>
            <a:r>
              <a:rPr lang="es-ES" b="1" dirty="0"/>
              <a:t>No lo creo, si fuera así desde el día sábado nos prepararíamos, estaríamos listos, con ropa planchada, lavada y zapatos limpio.</a:t>
            </a:r>
          </a:p>
          <a:p>
            <a:r>
              <a:rPr lang="es-ES" b="1" dirty="0"/>
              <a:t>Pero lamentablemente como no esta en sus planes, lo dejan todo para ese día.</a:t>
            </a:r>
          </a:p>
          <a:p>
            <a:r>
              <a:rPr lang="es-ES" b="1" dirty="0"/>
              <a:t>El Salmista deseaba y cantaba con jubilo.</a:t>
            </a:r>
          </a:p>
          <a:p>
            <a:pPr algn="ctr"/>
            <a:r>
              <a:rPr lang="es-ES" b="1" u="sng" dirty="0">
                <a:highlight>
                  <a:srgbClr val="FFFF00"/>
                </a:highlight>
              </a:rPr>
              <a:t>Salmos.84:2.</a:t>
            </a:r>
          </a:p>
          <a:p>
            <a:r>
              <a:rPr lang="es-ES" b="1" u="sng" dirty="0">
                <a:solidFill>
                  <a:schemeClr val="bg1"/>
                </a:solidFill>
                <a:effectLst>
                  <a:outerShdw blurRad="38100" dist="38100" dir="2700000" algn="tl">
                    <a:srgbClr val="000000">
                      <a:alpha val="43137"/>
                    </a:srgbClr>
                  </a:outerShdw>
                </a:effectLst>
                <a:highlight>
                  <a:srgbClr val="800080"/>
                </a:highlight>
              </a:rPr>
              <a:t>Anhela mi alma, y aun desea con ansias los atrios del SEÑOR;</a:t>
            </a:r>
            <a:r>
              <a:rPr lang="es-ES" b="1" dirty="0"/>
              <a:t> mi corazón y mi carne cantan con gozo al Dios vivo. </a:t>
            </a:r>
          </a:p>
          <a:p>
            <a:r>
              <a:rPr lang="es-ES" b="1" dirty="0"/>
              <a:t>El canto refleja el gozo que sentimos por adorar a Dios.</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733" y="-297"/>
            <a:ext cx="3799268" cy="6858000"/>
          </a:xfrm>
          <a:prstGeom prst="rect">
            <a:avLst/>
          </a:prstGeom>
        </p:spPr>
      </p:pic>
    </p:spTree>
    <p:extLst>
      <p:ext uri="{BB962C8B-B14F-4D97-AF65-F5344CB8AC3E}">
        <p14:creationId xmlns:p14="http://schemas.microsoft.com/office/powerpoint/2010/main" val="24592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barn(inVertical)">
                                      <p:cBhvr>
                                        <p:cTn id="49" dur="500"/>
                                        <p:tgtEl>
                                          <p:spTgt spid="3">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barn(inVertical)">
                                      <p:cBhvr>
                                        <p:cTn id="5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97"/>
            <a:ext cx="9144000" cy="6858594"/>
          </a:xfrm>
          <a:prstGeom prst="rect">
            <a:avLst/>
          </a:prstGeom>
        </p:spPr>
      </p:pic>
      <p:sp>
        <p:nvSpPr>
          <p:cNvPr id="3" name="Marcador de contenido 2"/>
          <p:cNvSpPr>
            <a:spLocks noGrp="1"/>
          </p:cNvSpPr>
          <p:nvPr>
            <p:ph idx="1"/>
          </p:nvPr>
        </p:nvSpPr>
        <p:spPr>
          <a:xfrm>
            <a:off x="-1" y="0"/>
            <a:ext cx="5499279" cy="6858000"/>
          </a:xfrm>
        </p:spPr>
        <p:txBody>
          <a:bodyPr>
            <a:normAutofit fontScale="92500" lnSpcReduction="10000"/>
          </a:bodyPr>
          <a:lstStyle/>
          <a:p>
            <a:r>
              <a:rPr lang="es-ES" b="1" dirty="0"/>
              <a:t>Lamentablemente venimos a adorar a Dios, pero cantamos con menos ánimos, que cuando cantamos cualquier música del mundo.</a:t>
            </a:r>
          </a:p>
          <a:p>
            <a:r>
              <a:rPr lang="es-ES" b="1" dirty="0"/>
              <a:t>Al cantar con gozo demostramos que queremos adorar a Dios, y estamos alegre en la reunión adorando con gozo, alegría. A Dios.</a:t>
            </a:r>
          </a:p>
          <a:p>
            <a:r>
              <a:rPr lang="es-ES" b="1" dirty="0"/>
              <a:t>¿Tenemos sed de Dios?</a:t>
            </a:r>
          </a:p>
          <a:p>
            <a:r>
              <a:rPr lang="es-ES" b="1" dirty="0"/>
              <a:t>¿Anhelamos a Dios?</a:t>
            </a:r>
          </a:p>
          <a:p>
            <a:pPr algn="ctr"/>
            <a:r>
              <a:rPr lang="es-ES" b="1" dirty="0">
                <a:highlight>
                  <a:srgbClr val="FFFF00"/>
                </a:highlight>
              </a:rPr>
              <a:t>Salmos.42:2.</a:t>
            </a:r>
          </a:p>
          <a:p>
            <a:r>
              <a:rPr lang="es-ES" b="1" u="sng" dirty="0">
                <a:solidFill>
                  <a:schemeClr val="bg1"/>
                </a:solidFill>
                <a:effectLst>
                  <a:outerShdw blurRad="38100" dist="38100" dir="2700000" algn="tl">
                    <a:srgbClr val="000000">
                      <a:alpha val="43137"/>
                    </a:srgbClr>
                  </a:outerShdw>
                </a:effectLst>
                <a:highlight>
                  <a:srgbClr val="800000"/>
                </a:highlight>
              </a:rPr>
              <a:t>Mi alma tiene sed de Dios, del Dios viviente;</a:t>
            </a:r>
            <a:r>
              <a:rPr lang="es-ES" b="1" dirty="0"/>
              <a:t> ¿cuándo vendré y me presentaré delante de Dios?</a:t>
            </a:r>
          </a:p>
          <a:p>
            <a:r>
              <a:rPr lang="es-ES" b="1" dirty="0"/>
              <a:t>Seamos como El salmista que tenia sed de Dios, por eso lo buscaba con afán.</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279" y="0"/>
            <a:ext cx="3644722" cy="6858000"/>
          </a:xfrm>
          <a:prstGeom prst="rect">
            <a:avLst/>
          </a:prstGeom>
        </p:spPr>
      </p:pic>
    </p:spTree>
    <p:extLst>
      <p:ext uri="{BB962C8B-B14F-4D97-AF65-F5344CB8AC3E}">
        <p14:creationId xmlns:p14="http://schemas.microsoft.com/office/powerpoint/2010/main" val="52657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97"/>
            <a:ext cx="9144000" cy="6858594"/>
          </a:xfrm>
          <a:prstGeom prst="rect">
            <a:avLst/>
          </a:prstGeom>
        </p:spPr>
      </p:pic>
      <p:sp>
        <p:nvSpPr>
          <p:cNvPr id="3" name="Marcador de contenido 2"/>
          <p:cNvSpPr>
            <a:spLocks noGrp="1"/>
          </p:cNvSpPr>
          <p:nvPr>
            <p:ph idx="1"/>
          </p:nvPr>
        </p:nvSpPr>
        <p:spPr>
          <a:xfrm>
            <a:off x="0" y="0"/>
            <a:ext cx="5018468" cy="6858000"/>
          </a:xfrm>
        </p:spPr>
        <p:txBody>
          <a:bodyPr>
            <a:normAutofit fontScale="92500" lnSpcReduction="10000"/>
          </a:bodyPr>
          <a:lstStyle/>
          <a:p>
            <a:r>
              <a:rPr lang="es-ES" b="1" dirty="0"/>
              <a:t>Mejor es estar un día en sus tríos.</a:t>
            </a:r>
          </a:p>
          <a:p>
            <a:pPr algn="ctr"/>
            <a:r>
              <a:rPr lang="es-ES" b="1" u="sng" dirty="0">
                <a:highlight>
                  <a:srgbClr val="FFFF00"/>
                </a:highlight>
              </a:rPr>
              <a:t>Salmos.84:10.</a:t>
            </a:r>
          </a:p>
          <a:p>
            <a:r>
              <a:rPr lang="es-ES" b="1" u="sng" dirty="0">
                <a:solidFill>
                  <a:schemeClr val="bg1"/>
                </a:solidFill>
                <a:effectLst>
                  <a:outerShdw blurRad="38100" dist="38100" dir="2700000" algn="tl">
                    <a:srgbClr val="000000">
                      <a:alpha val="43137"/>
                    </a:srgbClr>
                  </a:outerShdw>
                </a:effectLst>
                <a:highlight>
                  <a:srgbClr val="808000"/>
                </a:highlight>
              </a:rPr>
              <a:t>Porque mejor es un día en tus atrios que mil fuera de ellos.</a:t>
            </a:r>
            <a:r>
              <a:rPr lang="es-ES" b="1" dirty="0"/>
              <a:t> Prefiero estar en el umbral de la casa de mi Dios que morar en las tiendas de impiedad. </a:t>
            </a:r>
          </a:p>
          <a:p>
            <a:r>
              <a:rPr lang="es-ES" b="1" dirty="0"/>
              <a:t>¿Cuánto deseamos estar adorando a Dios, el primer día de semana?</a:t>
            </a:r>
          </a:p>
          <a:p>
            <a:r>
              <a:rPr lang="es-ES" b="1" dirty="0"/>
              <a:t>Si Usted lo desea lo va buscar con afán, fatiga, esmero.</a:t>
            </a:r>
          </a:p>
          <a:p>
            <a:r>
              <a:rPr lang="es-ES" b="1" dirty="0"/>
              <a:t>Y no va poner excusas a la adoración a Dios.</a:t>
            </a:r>
          </a:p>
          <a:p>
            <a:r>
              <a:rPr lang="es-ES" b="1" dirty="0"/>
              <a:t>La adoración a Dios es un privilegio.</a:t>
            </a:r>
          </a:p>
          <a:p>
            <a:r>
              <a:rPr lang="es-ES" b="1" dirty="0"/>
              <a:t>No es una carga.</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8469" y="0"/>
            <a:ext cx="4125532" cy="6858000"/>
          </a:xfrm>
          <a:prstGeom prst="rect">
            <a:avLst/>
          </a:prstGeom>
        </p:spPr>
      </p:pic>
    </p:spTree>
    <p:extLst>
      <p:ext uri="{BB962C8B-B14F-4D97-AF65-F5344CB8AC3E}">
        <p14:creationId xmlns:p14="http://schemas.microsoft.com/office/powerpoint/2010/main" val="237561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barn(inVertical)">
                                      <p:cBhvr>
                                        <p:cTn id="4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297"/>
            <a:ext cx="9144000" cy="6858594"/>
          </a:xfrm>
          <a:prstGeom prst="rect">
            <a:avLst/>
          </a:prstGeom>
        </p:spPr>
      </p:pic>
      <p:sp>
        <p:nvSpPr>
          <p:cNvPr id="5" name="Elipse 4">
            <a:extLst>
              <a:ext uri="{FF2B5EF4-FFF2-40B4-BE49-F238E27FC236}">
                <a16:creationId xmlns:a16="http://schemas.microsoft.com/office/drawing/2014/main" id="{C97F29E5-8E3D-435E-9D08-E893C254105D}"/>
              </a:ext>
            </a:extLst>
          </p:cNvPr>
          <p:cNvSpPr/>
          <p:nvPr/>
        </p:nvSpPr>
        <p:spPr>
          <a:xfrm>
            <a:off x="0" y="0"/>
            <a:ext cx="9144000" cy="1139687"/>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2" name="Título 1"/>
          <p:cNvSpPr>
            <a:spLocks noGrp="1"/>
          </p:cNvSpPr>
          <p:nvPr>
            <p:ph type="title"/>
          </p:nvPr>
        </p:nvSpPr>
        <p:spPr>
          <a:xfrm>
            <a:off x="0" y="2"/>
            <a:ext cx="9144000" cy="1139686"/>
          </a:xfrm>
        </p:spPr>
        <p:txBody>
          <a:bodyPr>
            <a:normAutofit/>
          </a:bodyPr>
          <a:lstStyle/>
          <a:p>
            <a:pPr algn="ctr"/>
            <a:r>
              <a:rPr lang="es-ES" sz="5400" b="1" u="sng" dirty="0">
                <a:ln w="6600">
                  <a:solidFill>
                    <a:schemeClr val="accent2"/>
                  </a:solidFill>
                  <a:prstDash val="solid"/>
                </a:ln>
                <a:solidFill>
                  <a:srgbClr val="FFFFFF"/>
                </a:solidFill>
                <a:effectLst>
                  <a:outerShdw dist="38100" dir="2700000" algn="tl" rotWithShape="0">
                    <a:schemeClr val="accent2"/>
                  </a:outerShdw>
                </a:effectLst>
              </a:rPr>
              <a:t>CONCLUSIÓN:</a:t>
            </a:r>
          </a:p>
        </p:txBody>
      </p:sp>
      <p:sp>
        <p:nvSpPr>
          <p:cNvPr id="3" name="Marcador de contenido 2"/>
          <p:cNvSpPr>
            <a:spLocks noGrp="1"/>
          </p:cNvSpPr>
          <p:nvPr>
            <p:ph idx="1"/>
          </p:nvPr>
        </p:nvSpPr>
        <p:spPr>
          <a:xfrm>
            <a:off x="0" y="1532586"/>
            <a:ext cx="9144000" cy="5325414"/>
          </a:xfrm>
        </p:spPr>
        <p:txBody>
          <a:bodyPr>
            <a:normAutofit lnSpcReduction="10000"/>
          </a:bodyPr>
          <a:lstStyle/>
          <a:p>
            <a:r>
              <a:rPr lang="es-ES" b="1" dirty="0"/>
              <a:t>Como cristianos tenemos un día muy especial, muy importante en nuestra vida espiritual, y es el primer día de semana, domingo.</a:t>
            </a:r>
          </a:p>
          <a:p>
            <a:r>
              <a:rPr lang="es-ES" b="1" dirty="0"/>
              <a:t>Debemos de buscarlo con afán.</a:t>
            </a:r>
          </a:p>
          <a:p>
            <a:r>
              <a:rPr lang="es-ES" b="1" dirty="0"/>
              <a:t>Ya que ese día:</a:t>
            </a:r>
          </a:p>
          <a:p>
            <a:r>
              <a:rPr lang="es-ES" b="1" dirty="0"/>
              <a:t>Resucito Cristo.</a:t>
            </a:r>
          </a:p>
          <a:p>
            <a:r>
              <a:rPr lang="es-ES" b="1" dirty="0"/>
              <a:t>La iglesia fue establecida.</a:t>
            </a:r>
          </a:p>
          <a:p>
            <a:r>
              <a:rPr lang="es-ES" b="1" dirty="0"/>
              <a:t>Los discípulos participaban de la cena del Señor.</a:t>
            </a:r>
          </a:p>
          <a:p>
            <a:r>
              <a:rPr lang="es-ES" b="1" dirty="0"/>
              <a:t>Ese día se recolectaba la ofrenda.</a:t>
            </a:r>
          </a:p>
          <a:p>
            <a:r>
              <a:rPr lang="es-ES" b="1" dirty="0"/>
              <a:t>Es el día del Señor.</a:t>
            </a:r>
          </a:p>
          <a:p>
            <a:r>
              <a:rPr lang="es-ES" b="1" dirty="0"/>
              <a:t>Seamos fieles a Dios cumpliendo con este día, adorando a Dios en Espíritu y Verdad.</a:t>
            </a:r>
          </a:p>
        </p:txBody>
      </p:sp>
    </p:spTree>
    <p:extLst>
      <p:ext uri="{BB962C8B-B14F-4D97-AF65-F5344CB8AC3E}">
        <p14:creationId xmlns:p14="http://schemas.microsoft.com/office/powerpoint/2010/main" val="376848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barn(inVertical)">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barn(inVertical)">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barn(inVertical)">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barn(inVertical)">
                                      <p:cBhvr>
                                        <p:cTn id="50" dur="500"/>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barn(inVertical)">
                                      <p:cBhvr>
                                        <p:cTn id="55" dur="500"/>
                                        <p:tgtEl>
                                          <p:spTgt spid="3">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Effect transition="in" filter="barn(inVertical)">
                                      <p:cBhvr>
                                        <p:cTn id="6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 y="5720080"/>
            <a:ext cx="9144001" cy="113792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5400" b="1" dirty="0"/>
              <a:t>DIOS NOS BENDIGA A TODOS.</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4001" cy="5720079"/>
          </a:xfrm>
          <a:prstGeom prst="rect">
            <a:avLst/>
          </a:prstGeom>
        </p:spPr>
      </p:pic>
    </p:spTree>
    <p:extLst>
      <p:ext uri="{BB962C8B-B14F-4D97-AF65-F5344CB8AC3E}">
        <p14:creationId xmlns:p14="http://schemas.microsoft.com/office/powerpoint/2010/main" val="278339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4"/>
                                        </p:tgtEl>
                                        <p:attrNameLst>
                                          <p:attrName>style.visibility</p:attrName>
                                        </p:attrNameLst>
                                      </p:cBhvr>
                                      <p:to>
                                        <p:strVal val="visible"/>
                                      </p:to>
                                    </p:set>
                                    <p:set>
                                      <p:cBhvr>
                                        <p:cTn id="14" dur="455" fill="hold">
                                          <p:stCondLst>
                                            <p:cond delay="0"/>
                                          </p:stCondLst>
                                        </p:cTn>
                                        <p:tgtEl>
                                          <p:spTgt spid="4"/>
                                        </p:tgtEl>
                                        <p:attrNameLst>
                                          <p:attrName>style.rotation</p:attrName>
                                        </p:attrNameLst>
                                      </p:cBhvr>
                                      <p:to>
                                        <p:strVal val="-45.0"/>
                                      </p:to>
                                    </p:set>
                                    <p:anim calcmode="lin" valueType="num">
                                      <p:cBhvr>
                                        <p:cTn id="15"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594"/>
            <a:ext cx="9144000" cy="6858594"/>
          </a:xfrm>
          <a:prstGeom prst="rect">
            <a:avLst/>
          </a:prstGeom>
        </p:spPr>
      </p:pic>
      <p:sp>
        <p:nvSpPr>
          <p:cNvPr id="3" name="Marcador de contenido 2"/>
          <p:cNvSpPr>
            <a:spLocks noGrp="1"/>
          </p:cNvSpPr>
          <p:nvPr>
            <p:ph idx="1"/>
          </p:nvPr>
        </p:nvSpPr>
        <p:spPr>
          <a:xfrm>
            <a:off x="0" y="0"/>
            <a:ext cx="5550794" cy="6858000"/>
          </a:xfrm>
        </p:spPr>
        <p:txBody>
          <a:bodyPr>
            <a:normAutofit fontScale="92500" lnSpcReduction="10000"/>
          </a:bodyPr>
          <a:lstStyle/>
          <a:p>
            <a:pPr algn="ctr"/>
            <a:r>
              <a:rPr lang="es-ES" b="1" u="sng" dirty="0">
                <a:highlight>
                  <a:srgbClr val="FFFF00"/>
                </a:highlight>
              </a:rPr>
              <a:t>Exodo.31:16-17.</a:t>
            </a:r>
          </a:p>
          <a:p>
            <a:r>
              <a:rPr lang="es-ES" b="1" u="sng" dirty="0">
                <a:solidFill>
                  <a:schemeClr val="bg1"/>
                </a:solidFill>
                <a:effectLst>
                  <a:outerShdw blurRad="38100" dist="38100" dir="2700000" algn="tl">
                    <a:srgbClr val="000000">
                      <a:alpha val="43137"/>
                    </a:srgbClr>
                  </a:outerShdw>
                </a:effectLst>
                <a:highlight>
                  <a:srgbClr val="FF0000"/>
                </a:highlight>
              </a:rPr>
              <a:t>"Los hijos de Israel guardarán, pues, el día de reposo,</a:t>
            </a:r>
            <a:r>
              <a:rPr lang="es-ES" b="1" dirty="0"/>
              <a:t> celebrándolo por todas sus generaciones como pacto perpetuo." </a:t>
            </a:r>
          </a:p>
          <a:p>
            <a:pPr algn="ctr"/>
            <a:r>
              <a:rPr lang="es-ES" b="1" u="sng" dirty="0">
                <a:highlight>
                  <a:srgbClr val="FFFF00"/>
                </a:highlight>
              </a:rPr>
              <a:t>V.17.</a:t>
            </a:r>
          </a:p>
          <a:p>
            <a:r>
              <a:rPr lang="es-ES" b="1" dirty="0"/>
              <a:t>Es una señal entre yo y los hijos de Israel para siempre; pues en seis días el SEÑOR hizo los cielos y la tierra, </a:t>
            </a:r>
            <a:r>
              <a:rPr lang="es-ES" b="1" u="sng" dirty="0">
                <a:solidFill>
                  <a:schemeClr val="bg1"/>
                </a:solidFill>
                <a:effectLst>
                  <a:outerShdw blurRad="38100" dist="38100" dir="2700000" algn="tl">
                    <a:srgbClr val="000000">
                      <a:alpha val="43137"/>
                    </a:srgbClr>
                  </a:outerShdw>
                </a:effectLst>
                <a:highlight>
                  <a:srgbClr val="000080"/>
                </a:highlight>
              </a:rPr>
              <a:t>y en el séptimo día cesó de trabajar y reposó.</a:t>
            </a:r>
            <a:r>
              <a:rPr lang="es-ES" b="1" dirty="0"/>
              <a:t> </a:t>
            </a:r>
          </a:p>
          <a:p>
            <a:r>
              <a:rPr lang="es-ES" b="1" dirty="0"/>
              <a:t>Para los judíos el séptimo día era el sábado y el día domingo era primer día de la semana.</a:t>
            </a:r>
          </a:p>
          <a:p>
            <a:r>
              <a:rPr lang="es-ES" b="1" dirty="0"/>
              <a:t>Los judíos guardaban el día sábado, día de reposo para recordar que fueron esclavos en Egipto.</a:t>
            </a:r>
          </a:p>
          <a:p>
            <a:pPr algn="ctr"/>
            <a:r>
              <a:rPr lang="es-ES" b="1" u="sng" dirty="0">
                <a:highlight>
                  <a:srgbClr val="FFFF00"/>
                </a:highlight>
              </a:rPr>
              <a:t>Deuteronomio.5:14-15.</a:t>
            </a:r>
          </a:p>
          <a:p>
            <a:endParaRPr lang="es-ES"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0795" y="-297"/>
            <a:ext cx="3593206" cy="6858297"/>
          </a:xfrm>
          <a:prstGeom prst="rect">
            <a:avLst/>
          </a:prstGeom>
          <a:solidFill>
            <a:srgbClr val="7030A0"/>
          </a:solidFill>
        </p:spPr>
      </p:pic>
    </p:spTree>
    <p:extLst>
      <p:ext uri="{BB962C8B-B14F-4D97-AF65-F5344CB8AC3E}">
        <p14:creationId xmlns:p14="http://schemas.microsoft.com/office/powerpoint/2010/main" val="69973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297"/>
            <a:ext cx="9144000" cy="6858594"/>
          </a:xfrm>
          <a:prstGeom prst="rect">
            <a:avLst/>
          </a:prstGeom>
        </p:spPr>
      </p:pic>
      <p:sp>
        <p:nvSpPr>
          <p:cNvPr id="3" name="Marcador de contenido 2"/>
          <p:cNvSpPr>
            <a:spLocks noGrp="1"/>
          </p:cNvSpPr>
          <p:nvPr>
            <p:ph idx="1"/>
          </p:nvPr>
        </p:nvSpPr>
        <p:spPr>
          <a:xfrm>
            <a:off x="0" y="0"/>
            <a:ext cx="5391956" cy="6858000"/>
          </a:xfrm>
        </p:spPr>
        <p:txBody>
          <a:bodyPr>
            <a:normAutofit fontScale="92500" lnSpcReduction="10000"/>
          </a:bodyPr>
          <a:lstStyle/>
          <a:p>
            <a:r>
              <a:rPr lang="es-ES" b="1" u="sng" dirty="0">
                <a:solidFill>
                  <a:schemeClr val="bg1"/>
                </a:solidFill>
                <a:effectLst>
                  <a:outerShdw blurRad="38100" dist="38100" dir="2700000" algn="tl">
                    <a:srgbClr val="000000">
                      <a:alpha val="43137"/>
                    </a:srgbClr>
                  </a:outerShdw>
                </a:effectLst>
                <a:highlight>
                  <a:srgbClr val="008000"/>
                </a:highlight>
              </a:rPr>
              <a:t>mas el séptimo día es día de reposo para el SEÑOR tu Dios;</a:t>
            </a:r>
            <a:r>
              <a:rPr lang="es-ES" b="1" dirty="0"/>
              <a:t> no harás en él ningún trabajo, tú, ni tu hijo, ni tu hija, ni tu siervo, ni tu sierva, ni tu buey, ni tu asno, ni ninguno de tus animales, ni el forastero que está contigo, para que tu siervo y tu sierva también descansen como tú. </a:t>
            </a:r>
          </a:p>
          <a:p>
            <a:pPr algn="ctr"/>
            <a:r>
              <a:rPr lang="es-ES" b="1" u="sng" dirty="0">
                <a:highlight>
                  <a:srgbClr val="FFFF00"/>
                </a:highlight>
              </a:rPr>
              <a:t>V.15.</a:t>
            </a:r>
          </a:p>
          <a:p>
            <a:r>
              <a:rPr lang="es-ES" b="1" dirty="0"/>
              <a:t>"Y acuérdate que fuiste esclavo en la tierra de Egipto, y que el SEÑOR tu Dios te sacó de allí con mano fuerte y brazo extendido; </a:t>
            </a:r>
            <a:r>
              <a:rPr lang="es-ES" b="1" u="sng" dirty="0">
                <a:solidFill>
                  <a:schemeClr val="bg1"/>
                </a:solidFill>
                <a:effectLst>
                  <a:outerShdw blurRad="38100" dist="38100" dir="2700000" algn="tl">
                    <a:srgbClr val="000000">
                      <a:alpha val="43137"/>
                    </a:srgbClr>
                  </a:outerShdw>
                </a:effectLst>
                <a:highlight>
                  <a:srgbClr val="800080"/>
                </a:highlight>
              </a:rPr>
              <a:t>por lo tanto, el SEÑOR tu Dios te ha ordenado que guardes el día de reposo.</a:t>
            </a:r>
            <a:r>
              <a:rPr lang="es-ES" b="1" dirty="0"/>
              <a:t> </a:t>
            </a:r>
          </a:p>
          <a:p>
            <a:r>
              <a:rPr lang="es-ES" b="1" dirty="0"/>
              <a:t>Para nosotros en nuestro calendario el día séptimo es el domingo, y el lunes primer día de la semana.</a:t>
            </a:r>
          </a:p>
          <a:p>
            <a:endParaRPr lang="es-ES"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956" y="-297"/>
            <a:ext cx="3752044" cy="6858297"/>
          </a:xfrm>
          <a:prstGeom prst="rect">
            <a:avLst/>
          </a:prstGeom>
        </p:spPr>
      </p:pic>
    </p:spTree>
    <p:extLst>
      <p:ext uri="{BB962C8B-B14F-4D97-AF65-F5344CB8AC3E}">
        <p14:creationId xmlns:p14="http://schemas.microsoft.com/office/powerpoint/2010/main" val="116843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97"/>
            <a:ext cx="9144000" cy="6858594"/>
          </a:xfrm>
          <a:prstGeom prst="rect">
            <a:avLst/>
          </a:prstGeom>
        </p:spPr>
      </p:pic>
      <p:sp>
        <p:nvSpPr>
          <p:cNvPr id="3" name="Marcador de contenido 2"/>
          <p:cNvSpPr>
            <a:spLocks noGrp="1"/>
          </p:cNvSpPr>
          <p:nvPr>
            <p:ph idx="1"/>
          </p:nvPr>
        </p:nvSpPr>
        <p:spPr>
          <a:xfrm>
            <a:off x="0" y="0"/>
            <a:ext cx="5254580" cy="6858000"/>
          </a:xfrm>
        </p:spPr>
        <p:txBody>
          <a:bodyPr>
            <a:normAutofit fontScale="92500" lnSpcReduction="10000"/>
          </a:bodyPr>
          <a:lstStyle/>
          <a:p>
            <a:r>
              <a:rPr lang="es-ES" b="1" dirty="0"/>
              <a:t>Pero Dios nos manda a que le adoremos el primer día de la semana, el día domingo.</a:t>
            </a:r>
          </a:p>
          <a:p>
            <a:r>
              <a:rPr lang="es-ES" b="1" dirty="0"/>
              <a:t>Para los discípulos reunirse ese día, primer día de la semana, domingo, no era nada fácil porque:</a:t>
            </a:r>
          </a:p>
          <a:p>
            <a:r>
              <a:rPr lang="es-ES" b="1" dirty="0"/>
              <a:t>1. Por que para ellos ese día, domingo era día de trabajo, porque era primer día de la semana como lunes para nosotros.</a:t>
            </a:r>
          </a:p>
          <a:p>
            <a:r>
              <a:rPr lang="es-ES" b="1" dirty="0"/>
              <a:t>Eso dificultaba que ellos se reunieran, pero aun así lo hicieron, porque sabían lo importante que era ese día para ellos, porque Dios se lo mandaba.</a:t>
            </a:r>
          </a:p>
          <a:p>
            <a:r>
              <a:rPr lang="es-ES" b="1" dirty="0"/>
              <a:t>2. Desde luego la persecución tanto de los judíos como de los romanos, también dificultaba que se reunieran.</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733" y="0"/>
            <a:ext cx="3799268" cy="6858000"/>
          </a:xfrm>
          <a:prstGeom prst="rect">
            <a:avLst/>
          </a:prstGeom>
          <a:solidFill>
            <a:srgbClr val="00B050"/>
          </a:solidFill>
        </p:spPr>
      </p:pic>
    </p:spTree>
    <p:extLst>
      <p:ext uri="{BB962C8B-B14F-4D97-AF65-F5344CB8AC3E}">
        <p14:creationId xmlns:p14="http://schemas.microsoft.com/office/powerpoint/2010/main" val="188817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97"/>
            <a:ext cx="9144000" cy="6858594"/>
          </a:xfrm>
          <a:prstGeom prst="rect">
            <a:avLst/>
          </a:prstGeom>
        </p:spPr>
      </p:pic>
      <p:sp>
        <p:nvSpPr>
          <p:cNvPr id="3" name="Marcador de contenido 2"/>
          <p:cNvSpPr>
            <a:spLocks noGrp="1"/>
          </p:cNvSpPr>
          <p:nvPr>
            <p:ph idx="1"/>
          </p:nvPr>
        </p:nvSpPr>
        <p:spPr>
          <a:xfrm>
            <a:off x="0" y="0"/>
            <a:ext cx="5018468" cy="6858000"/>
          </a:xfrm>
        </p:spPr>
        <p:txBody>
          <a:bodyPr>
            <a:normAutofit fontScale="92500" lnSpcReduction="20000"/>
          </a:bodyPr>
          <a:lstStyle/>
          <a:p>
            <a:r>
              <a:rPr lang="es-ES" b="1" dirty="0"/>
              <a:t>Para nosotros no es tan complicado porque es un día de descanso en la mayoría de trabajo.</a:t>
            </a:r>
          </a:p>
          <a:p>
            <a:r>
              <a:rPr lang="es-ES" b="1" dirty="0"/>
              <a:t>Y tenemos libertad para reunirnos y adorar a Dios ese día, no tenemos la persecución que tenían los cristianos del primer siglo.</a:t>
            </a:r>
          </a:p>
          <a:p>
            <a:r>
              <a:rPr lang="es-ES" b="1" dirty="0"/>
              <a:t>Claro no en todos los países hay libertad, hay países donde los cristianos tienen que hacerlo a escondidas porque hay persecución.</a:t>
            </a:r>
          </a:p>
          <a:p>
            <a:r>
              <a:rPr lang="es-ES" b="1" dirty="0"/>
              <a:t>Pero aun con esas ventajas que tenemos hoy en día, lamentablemente muchos cristianos no le dan la importancia que este día tiene.</a:t>
            </a:r>
          </a:p>
          <a:p>
            <a:r>
              <a:rPr lang="es-ES" b="1" dirty="0"/>
              <a:t>Muchos ven este día como un fastidio.</a:t>
            </a:r>
          </a:p>
          <a:p>
            <a:endParaRPr lang="es-ES"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913" y="0"/>
            <a:ext cx="4031087" cy="6858594"/>
          </a:xfrm>
          <a:prstGeom prst="rect">
            <a:avLst/>
          </a:prstGeom>
          <a:solidFill>
            <a:srgbClr val="002060"/>
          </a:solidFill>
        </p:spPr>
      </p:pic>
    </p:spTree>
    <p:extLst>
      <p:ext uri="{BB962C8B-B14F-4D97-AF65-F5344CB8AC3E}">
        <p14:creationId xmlns:p14="http://schemas.microsoft.com/office/powerpoint/2010/main" val="341249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97"/>
            <a:ext cx="9144000" cy="6858594"/>
          </a:xfrm>
          <a:prstGeom prst="rect">
            <a:avLst/>
          </a:prstGeom>
        </p:spPr>
      </p:pic>
      <p:sp>
        <p:nvSpPr>
          <p:cNvPr id="3" name="Marcador de contenido 2"/>
          <p:cNvSpPr>
            <a:spLocks noGrp="1"/>
          </p:cNvSpPr>
          <p:nvPr>
            <p:ph idx="1"/>
          </p:nvPr>
        </p:nvSpPr>
        <p:spPr>
          <a:xfrm>
            <a:off x="0" y="0"/>
            <a:ext cx="5331854" cy="6858000"/>
          </a:xfrm>
        </p:spPr>
        <p:txBody>
          <a:bodyPr>
            <a:normAutofit fontScale="92500" lnSpcReduction="20000"/>
          </a:bodyPr>
          <a:lstStyle/>
          <a:p>
            <a:pPr algn="ctr"/>
            <a:r>
              <a:rPr lang="es-ES" b="1" u="sng" dirty="0">
                <a:highlight>
                  <a:srgbClr val="FFFF00"/>
                </a:highlight>
              </a:rPr>
              <a:t>Malaquias.1:13.</a:t>
            </a:r>
          </a:p>
          <a:p>
            <a:r>
              <a:rPr lang="es-ES" b="1" u="sng" dirty="0">
                <a:solidFill>
                  <a:schemeClr val="bg1"/>
                </a:solidFill>
                <a:effectLst>
                  <a:outerShdw blurRad="38100" dist="38100" dir="2700000" algn="tl">
                    <a:srgbClr val="000000">
                      <a:alpha val="43137"/>
                    </a:srgbClr>
                  </a:outerShdw>
                </a:effectLst>
                <a:highlight>
                  <a:srgbClr val="800000"/>
                </a:highlight>
              </a:rPr>
              <a:t>También decís: "¡Ay, qué fastidio!" Y con indiferencia lo despreciáis--dice el SEÑOR de los ejércitos</a:t>
            </a:r>
            <a:r>
              <a:rPr lang="es-ES" b="1" dirty="0"/>
              <a:t>-- y traéis lo robado, o cojo, o enfermo; así traéis la ofrenda. ¿Aceptaré eso de vuestra mano?--dice el SEÑOR. </a:t>
            </a:r>
          </a:p>
          <a:p>
            <a:r>
              <a:rPr lang="es-ES" b="1" dirty="0"/>
              <a:t>Como un compromiso y no como una bendición.</a:t>
            </a:r>
          </a:p>
          <a:p>
            <a:r>
              <a:rPr lang="es-ES" b="1" dirty="0"/>
              <a:t>Como un día de circunstancia.</a:t>
            </a:r>
          </a:p>
          <a:p>
            <a:r>
              <a:rPr lang="es-ES" b="1" dirty="0"/>
              <a:t>1. Si tengo tiempo voy, sino tengo tiempo no voy.</a:t>
            </a:r>
          </a:p>
          <a:p>
            <a:r>
              <a:rPr lang="es-ES" b="1" dirty="0"/>
              <a:t>2. Si no tengo nada que hacer voy a reunirme, sino no.</a:t>
            </a:r>
          </a:p>
          <a:p>
            <a:r>
              <a:rPr lang="es-ES" b="1" dirty="0"/>
              <a:t>3. Si no tengo ganas de ir no voy, si tengo ganas de ir voy.</a:t>
            </a:r>
          </a:p>
          <a:p>
            <a:r>
              <a:rPr lang="es-ES" b="1" dirty="0"/>
              <a:t>Lo tomamos como un día de circunstancia y no como lo que verdaderamente es.</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1854" y="0"/>
            <a:ext cx="3812146" cy="6858000"/>
          </a:xfrm>
          <a:prstGeom prst="rect">
            <a:avLst/>
          </a:prstGeom>
        </p:spPr>
      </p:pic>
    </p:spTree>
    <p:extLst>
      <p:ext uri="{BB962C8B-B14F-4D97-AF65-F5344CB8AC3E}">
        <p14:creationId xmlns:p14="http://schemas.microsoft.com/office/powerpoint/2010/main" val="130356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barn(inVertical)">
                                      <p:cBhvr>
                                        <p:cTn id="4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97"/>
            <a:ext cx="9144000" cy="6858594"/>
          </a:xfrm>
          <a:prstGeom prst="rect">
            <a:avLst/>
          </a:prstGeom>
        </p:spPr>
      </p:pic>
      <p:sp>
        <p:nvSpPr>
          <p:cNvPr id="3" name="Marcador de contenido 2"/>
          <p:cNvSpPr>
            <a:spLocks noGrp="1"/>
          </p:cNvSpPr>
          <p:nvPr>
            <p:ph idx="1"/>
          </p:nvPr>
        </p:nvSpPr>
        <p:spPr>
          <a:xfrm>
            <a:off x="-1" y="0"/>
            <a:ext cx="5241701" cy="6858000"/>
          </a:xfrm>
        </p:spPr>
        <p:txBody>
          <a:bodyPr>
            <a:normAutofit fontScale="92500" lnSpcReduction="10000"/>
          </a:bodyPr>
          <a:lstStyle/>
          <a:p>
            <a:r>
              <a:rPr lang="es-ES" b="1" dirty="0"/>
              <a:t>Un mandamiento de Dios, que sino lo cumplo peco y debo de arrepentirme de ese pecado.</a:t>
            </a:r>
          </a:p>
          <a:p>
            <a:r>
              <a:rPr lang="es-ES" b="1" dirty="0"/>
              <a:t>Sino daré cuenta a Dios en el día final y será muy tarde ya.</a:t>
            </a:r>
          </a:p>
          <a:p>
            <a:r>
              <a:rPr lang="es-ES" b="1" dirty="0"/>
              <a:t>Dios nos manda a adorarle en Espíritu Y Verdad.</a:t>
            </a:r>
          </a:p>
          <a:p>
            <a:pPr algn="ctr"/>
            <a:r>
              <a:rPr lang="es-ES" b="1" u="sng" dirty="0">
                <a:highlight>
                  <a:srgbClr val="FFFF00"/>
                </a:highlight>
              </a:rPr>
              <a:t>Juan.4:23-24.</a:t>
            </a:r>
          </a:p>
          <a:p>
            <a:r>
              <a:rPr lang="es-ES" b="1" dirty="0"/>
              <a:t>Pero la hora viene, y ahora es, </a:t>
            </a:r>
            <a:r>
              <a:rPr lang="es-ES" b="1" u="sng" dirty="0">
                <a:solidFill>
                  <a:schemeClr val="bg1"/>
                </a:solidFill>
                <a:effectLst>
                  <a:outerShdw blurRad="38100" dist="38100" dir="2700000" algn="tl">
                    <a:srgbClr val="000000">
                      <a:alpha val="43137"/>
                    </a:srgbClr>
                  </a:outerShdw>
                </a:effectLst>
                <a:highlight>
                  <a:srgbClr val="808000"/>
                </a:highlight>
              </a:rPr>
              <a:t>cuando los verdaderos adoradores adorarán al Padre en espíritu y en verdad;</a:t>
            </a:r>
            <a:r>
              <a:rPr lang="es-ES" b="1" dirty="0"/>
              <a:t> porque ciertamente a los tales el Padre busca que le adoren. </a:t>
            </a:r>
          </a:p>
          <a:p>
            <a:pPr algn="ctr"/>
            <a:r>
              <a:rPr lang="es-ES" b="1" u="sng" dirty="0">
                <a:highlight>
                  <a:srgbClr val="FFFF00"/>
                </a:highlight>
              </a:rPr>
              <a:t>V.24.</a:t>
            </a:r>
          </a:p>
          <a:p>
            <a:r>
              <a:rPr lang="es-ES" b="1" dirty="0"/>
              <a:t>Dios es espíritu, </a:t>
            </a:r>
            <a:r>
              <a:rPr lang="es-ES" b="1" u="sng" dirty="0">
                <a:solidFill>
                  <a:schemeClr val="bg1"/>
                </a:solidFill>
                <a:effectLst>
                  <a:outerShdw blurRad="38100" dist="38100" dir="2700000" algn="tl">
                    <a:srgbClr val="000000">
                      <a:alpha val="43137"/>
                    </a:srgbClr>
                  </a:outerShdw>
                </a:effectLst>
                <a:highlight>
                  <a:srgbClr val="000000"/>
                </a:highlight>
              </a:rPr>
              <a:t>y los que le adoran deben adorarle en espíritu y en verdad.</a:t>
            </a:r>
            <a:r>
              <a:rPr lang="es-ES" b="1" dirty="0"/>
              <a:t> </a:t>
            </a:r>
          </a:p>
          <a:p>
            <a:endParaRPr lang="es-ES"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701" y="-297"/>
            <a:ext cx="3902299" cy="6858000"/>
          </a:xfrm>
          <a:prstGeom prst="rect">
            <a:avLst/>
          </a:prstGeom>
        </p:spPr>
      </p:pic>
    </p:spTree>
    <p:extLst>
      <p:ext uri="{BB962C8B-B14F-4D97-AF65-F5344CB8AC3E}">
        <p14:creationId xmlns:p14="http://schemas.microsoft.com/office/powerpoint/2010/main" val="336939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97"/>
            <a:ext cx="9144000" cy="6858594"/>
          </a:xfrm>
          <a:prstGeom prst="rect">
            <a:avLst/>
          </a:prstGeom>
        </p:spPr>
      </p:pic>
      <p:sp>
        <p:nvSpPr>
          <p:cNvPr id="3" name="Marcador de contenido 2"/>
          <p:cNvSpPr>
            <a:spLocks noGrp="1"/>
          </p:cNvSpPr>
          <p:nvPr>
            <p:ph idx="1"/>
          </p:nvPr>
        </p:nvSpPr>
        <p:spPr>
          <a:xfrm>
            <a:off x="-1" y="0"/>
            <a:ext cx="5293217" cy="6858000"/>
          </a:xfrm>
        </p:spPr>
        <p:txBody>
          <a:bodyPr>
            <a:normAutofit fontScale="92500" lnSpcReduction="20000"/>
          </a:bodyPr>
          <a:lstStyle/>
          <a:p>
            <a:r>
              <a:rPr lang="es-ES" b="1" dirty="0"/>
              <a:t>Y tenemos que hacerlo el primer día de la semana, domingo.</a:t>
            </a:r>
          </a:p>
          <a:p>
            <a:r>
              <a:rPr lang="es-ES" b="1" dirty="0"/>
              <a:t>Ya que el primer día de la semana, domingo Jesucristo resucito de entre los muertos.</a:t>
            </a:r>
          </a:p>
          <a:p>
            <a:pPr algn="ctr"/>
            <a:r>
              <a:rPr lang="es-ES" b="1" u="sng" dirty="0">
                <a:highlight>
                  <a:srgbClr val="FFFF00"/>
                </a:highlight>
              </a:rPr>
              <a:t>Mateo.28:1.</a:t>
            </a:r>
          </a:p>
          <a:p>
            <a:r>
              <a:rPr lang="es-ES" b="1" dirty="0"/>
              <a:t>Pasado el día de reposo, </a:t>
            </a:r>
            <a:r>
              <a:rPr lang="es-ES" b="1" u="sng" dirty="0">
                <a:effectLst>
                  <a:outerShdw blurRad="38100" dist="38100" dir="2700000" algn="tl">
                    <a:srgbClr val="000000">
                      <a:alpha val="43137"/>
                    </a:srgbClr>
                  </a:outerShdw>
                </a:effectLst>
                <a:highlight>
                  <a:srgbClr val="00FF00"/>
                </a:highlight>
              </a:rPr>
              <a:t>al amanecer del primer día de la semana,</a:t>
            </a:r>
            <a:r>
              <a:rPr lang="es-ES" b="1" dirty="0"/>
              <a:t> María Magdalena y la otra María vinieron a ver el sepulcro. </a:t>
            </a:r>
          </a:p>
          <a:p>
            <a:pPr algn="ctr"/>
            <a:r>
              <a:rPr lang="es-ES" b="1" u="sng" dirty="0">
                <a:highlight>
                  <a:srgbClr val="FFFF00"/>
                </a:highlight>
              </a:rPr>
              <a:t>Mateo.28:6.</a:t>
            </a:r>
          </a:p>
          <a:p>
            <a:r>
              <a:rPr lang="es-ES" b="1" dirty="0"/>
              <a:t>No está aquí, </a:t>
            </a:r>
            <a:r>
              <a:rPr lang="es-ES" b="1" u="sng" dirty="0">
                <a:solidFill>
                  <a:schemeClr val="bg1"/>
                </a:solidFill>
                <a:effectLst>
                  <a:outerShdw blurRad="38100" dist="38100" dir="2700000" algn="tl">
                    <a:srgbClr val="000000">
                      <a:alpha val="43137"/>
                    </a:srgbClr>
                  </a:outerShdw>
                </a:effectLst>
                <a:highlight>
                  <a:srgbClr val="FF00FF"/>
                </a:highlight>
              </a:rPr>
              <a:t>porque ha resucitado, tal como dijo.</a:t>
            </a:r>
            <a:r>
              <a:rPr lang="es-ES" b="1" dirty="0"/>
              <a:t> Venid, ved el lugar donde yacía. </a:t>
            </a:r>
          </a:p>
          <a:p>
            <a:r>
              <a:rPr lang="es-ES" b="1" dirty="0"/>
              <a:t>Jesús resucito el primer día de la semana, domingo.</a:t>
            </a:r>
          </a:p>
          <a:p>
            <a:r>
              <a:rPr lang="es-ES" b="1" dirty="0"/>
              <a:t>Ese mismo día por la tarde se le apareció a los discípulos.</a:t>
            </a:r>
          </a:p>
          <a:p>
            <a:pPr algn="ctr"/>
            <a:r>
              <a:rPr lang="es-ES" b="1" u="sng" dirty="0">
                <a:highlight>
                  <a:srgbClr val="FFFF00"/>
                </a:highlight>
              </a:rPr>
              <a:t>Juan.20:19.</a:t>
            </a:r>
          </a:p>
          <a:p>
            <a:endParaRPr lang="es-ES" dirty="0"/>
          </a:p>
          <a:p>
            <a:endParaRPr lang="es-ES"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217" y="0"/>
            <a:ext cx="3850783" cy="6858000"/>
          </a:xfrm>
          <a:prstGeom prst="rect">
            <a:avLst/>
          </a:prstGeom>
        </p:spPr>
      </p:pic>
    </p:spTree>
    <p:extLst>
      <p:ext uri="{BB962C8B-B14F-4D97-AF65-F5344CB8AC3E}">
        <p14:creationId xmlns:p14="http://schemas.microsoft.com/office/powerpoint/2010/main" val="298981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barn(inVertical)">
                                      <p:cBhvr>
                                        <p:cTn id="49" dur="500"/>
                                        <p:tgtEl>
                                          <p:spTgt spid="3">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barn(inVertical)">
                                      <p:cBhvr>
                                        <p:cTn id="5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210</TotalTime>
  <Words>2726</Words>
  <Application>Microsoft Office PowerPoint</Application>
  <PresentationFormat>Presentación en pantalla (4:3)</PresentationFormat>
  <Paragraphs>165</Paragraphs>
  <Slides>25</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25</vt:i4>
      </vt:variant>
    </vt:vector>
  </HeadingPairs>
  <TitlesOfParts>
    <vt:vector size="29" baseType="lpstr">
      <vt:lpstr>Arial</vt:lpstr>
      <vt:lpstr>Calibri</vt:lpstr>
      <vt:lpstr>Calibri Light</vt:lpstr>
      <vt:lpstr>Tema de Office</vt:lpstr>
      <vt:lpstr>EL DIA MAS IMPORTANTE DEL CRISTIANO.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CONCLUSIÓN:</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DIA MAS IMPORTANTE DEL CRISTIANO.</dc:title>
  <dc:creator>Usuario de Windows</dc:creator>
  <cp:lastModifiedBy>Mario Moreno</cp:lastModifiedBy>
  <cp:revision>31</cp:revision>
  <dcterms:created xsi:type="dcterms:W3CDTF">2018-08-04T16:08:52Z</dcterms:created>
  <dcterms:modified xsi:type="dcterms:W3CDTF">2025-05-15T23:42:35Z</dcterms:modified>
</cp:coreProperties>
</file>