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9" r:id="rId14"/>
    <p:sldId id="268" r:id="rId15"/>
    <p:sldId id="270" r:id="rId16"/>
    <p:sldId id="271" r:id="rId17"/>
    <p:sldId id="272" r:id="rId18"/>
    <p:sldId id="273" r:id="rId19"/>
    <p:sldId id="274" r:id="rId20"/>
    <p:sldId id="275" r:id="rId21"/>
    <p:sldId id="276" r:id="rId22"/>
    <p:sldId id="277" r:id="rId23"/>
    <p:sldId id="279" r:id="rId24"/>
    <p:sldId id="280" r:id="rId25"/>
    <p:sldId id="278" r:id="rId26"/>
    <p:sldId id="281" r:id="rId27"/>
    <p:sldId id="284" r:id="rId28"/>
    <p:sldId id="282" r:id="rId29"/>
    <p:sldId id="285" r:id="rId30"/>
    <p:sldId id="294" r:id="rId31"/>
    <p:sldId id="283" r:id="rId32"/>
    <p:sldId id="286" r:id="rId33"/>
    <p:sldId id="287" r:id="rId34"/>
    <p:sldId id="288" r:id="rId35"/>
    <p:sldId id="289" r:id="rId36"/>
    <p:sldId id="290" r:id="rId37"/>
    <p:sldId id="291" r:id="rId38"/>
    <p:sldId id="292" r:id="rId39"/>
    <p:sldId id="293"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40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2C7977F-33F9-4195-BE8F-F7C918D1F03E}" type="datetimeFigureOut">
              <a:rPr lang="es-NI" smtClean="0"/>
              <a:t>26/10/2024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2879399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2C7977F-33F9-4195-BE8F-F7C918D1F03E}" type="datetimeFigureOut">
              <a:rPr lang="es-NI" smtClean="0"/>
              <a:t>26/10/2024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165189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2C7977F-33F9-4195-BE8F-F7C918D1F03E}" type="datetimeFigureOut">
              <a:rPr lang="es-NI" smtClean="0"/>
              <a:t>26/10/2024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348850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2C7977F-33F9-4195-BE8F-F7C918D1F03E}" type="datetimeFigureOut">
              <a:rPr lang="es-NI" smtClean="0"/>
              <a:t>26/10/2024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245511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2C7977F-33F9-4195-BE8F-F7C918D1F03E}" type="datetimeFigureOut">
              <a:rPr lang="es-NI" smtClean="0"/>
              <a:t>26/10/2024</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328257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2C7977F-33F9-4195-BE8F-F7C918D1F03E}" type="datetimeFigureOut">
              <a:rPr lang="es-NI" smtClean="0"/>
              <a:t>26/10/2024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412964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2C7977F-33F9-4195-BE8F-F7C918D1F03E}" type="datetimeFigureOut">
              <a:rPr lang="es-NI" smtClean="0"/>
              <a:t>26/10/2024</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14652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2C7977F-33F9-4195-BE8F-F7C918D1F03E}" type="datetimeFigureOut">
              <a:rPr lang="es-NI" smtClean="0"/>
              <a:t>26/10/2024</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148915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7977F-33F9-4195-BE8F-F7C918D1F03E}" type="datetimeFigureOut">
              <a:rPr lang="es-NI" smtClean="0"/>
              <a:t>26/10/2024</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36561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2C7977F-33F9-4195-BE8F-F7C918D1F03E}" type="datetimeFigureOut">
              <a:rPr lang="es-NI" smtClean="0"/>
              <a:t>26/10/2024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335812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2C7977F-33F9-4195-BE8F-F7C918D1F03E}" type="datetimeFigureOut">
              <a:rPr lang="es-NI" smtClean="0"/>
              <a:t>26/10/2024</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E8C3E7C-DCBD-4A1A-9229-16FADB34C393}" type="slidenum">
              <a:rPr lang="es-NI" smtClean="0"/>
              <a:t>‹Nº›</a:t>
            </a:fld>
            <a:endParaRPr lang="es-NI"/>
          </a:p>
        </p:txBody>
      </p:sp>
    </p:spTree>
    <p:extLst>
      <p:ext uri="{BB962C8B-B14F-4D97-AF65-F5344CB8AC3E}">
        <p14:creationId xmlns:p14="http://schemas.microsoft.com/office/powerpoint/2010/main" val="405399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7977F-33F9-4195-BE8F-F7C918D1F03E}" type="datetimeFigureOut">
              <a:rPr lang="es-NI" smtClean="0"/>
              <a:t>26/10/2024</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C3E7C-DCBD-4A1A-9229-16FADB34C393}" type="slidenum">
              <a:rPr lang="es-NI" smtClean="0"/>
              <a:t>‹Nº›</a:t>
            </a:fld>
            <a:endParaRPr lang="es-NI"/>
          </a:p>
        </p:txBody>
      </p:sp>
    </p:spTree>
    <p:extLst>
      <p:ext uri="{BB962C8B-B14F-4D97-AF65-F5344CB8AC3E}">
        <p14:creationId xmlns:p14="http://schemas.microsoft.com/office/powerpoint/2010/main" val="2720113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C25E9D0-C562-4A8C-8550-9481792F0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58001"/>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628650" y="-1"/>
            <a:ext cx="7886700" cy="1325563"/>
          </a:xfrm>
        </p:spPr>
        <p:txBody>
          <a:bodyPr>
            <a:normAutofit fontScale="90000"/>
          </a:bodyPr>
          <a:lstStyle/>
          <a:p>
            <a:pPr algn="ctr"/>
            <a:br>
              <a:rPr lang="es-NI" b="1" dirty="0">
                <a:solidFill>
                  <a:schemeClr val="bg1"/>
                </a:solidFill>
                <a:latin typeface="Maiandra GD" panose="020E0502030308020204" pitchFamily="34" charset="0"/>
              </a:rPr>
            </a:br>
            <a:r>
              <a:rPr lang="es-NI" b="1" u="sng" dirty="0">
                <a:solidFill>
                  <a:schemeClr val="bg1"/>
                </a:solidFill>
                <a:highlight>
                  <a:srgbClr val="000080"/>
                </a:highlight>
                <a:latin typeface="Maiandra GD" panose="020E0502030308020204" pitchFamily="34" charset="0"/>
              </a:rPr>
              <a:t>EL DIEZMO.</a:t>
            </a:r>
            <a:br>
              <a:rPr lang="es-NI" b="1" u="sng" dirty="0">
                <a:solidFill>
                  <a:schemeClr val="bg1"/>
                </a:solidFill>
                <a:highlight>
                  <a:srgbClr val="000080"/>
                </a:highlight>
                <a:latin typeface="Maiandra GD" panose="020E0502030308020204" pitchFamily="34" charset="0"/>
              </a:rPr>
            </a:br>
            <a:r>
              <a:rPr lang="es-NI" b="1" u="sng" dirty="0">
                <a:solidFill>
                  <a:schemeClr val="bg1"/>
                </a:solidFill>
                <a:highlight>
                  <a:srgbClr val="000080"/>
                </a:highlight>
                <a:latin typeface="Maiandra GD" panose="020E0502030308020204" pitchFamily="34" charset="0"/>
              </a:rPr>
              <a:t>MALAQUIAS.3:8-9.</a:t>
            </a:r>
            <a:br>
              <a:rPr lang="es-NI" b="1" u="sng" dirty="0">
                <a:solidFill>
                  <a:schemeClr val="bg1"/>
                </a:solidFill>
                <a:highlight>
                  <a:srgbClr val="008000"/>
                </a:highlight>
                <a:latin typeface="Maiandra GD" panose="020E0502030308020204" pitchFamily="34" charset="0"/>
              </a:rPr>
            </a:br>
            <a:endParaRPr lang="es-NI" b="1" u="sng" dirty="0">
              <a:solidFill>
                <a:schemeClr val="bg1"/>
              </a:solidFill>
              <a:highlight>
                <a:srgbClr val="00800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560582"/>
            <a:ext cx="9144000" cy="5297418"/>
          </a:xfrm>
        </p:spPr>
        <p:txBody>
          <a:bodyPr>
            <a:normAutofit lnSpcReduction="10000"/>
          </a:bodyPr>
          <a:lstStyle/>
          <a:p>
            <a:r>
              <a:rPr lang="es-ES" b="1" u="sng" dirty="0">
                <a:solidFill>
                  <a:schemeClr val="bg1"/>
                </a:solidFill>
                <a:highlight>
                  <a:srgbClr val="008000"/>
                </a:highlight>
                <a:latin typeface="Maiandra GD" panose="020E0502030308020204" pitchFamily="34" charset="0"/>
              </a:rPr>
              <a:t>INTRODUCCION:</a:t>
            </a:r>
          </a:p>
          <a:p>
            <a:r>
              <a:rPr lang="es-ES" b="1" u="sng" dirty="0">
                <a:solidFill>
                  <a:schemeClr val="bg1"/>
                </a:solidFill>
                <a:highlight>
                  <a:srgbClr val="FF00FF"/>
                </a:highlight>
                <a:latin typeface="Maiandra GD" panose="020E0502030308020204" pitchFamily="34" charset="0"/>
              </a:rPr>
              <a:t>¿Robará el hombre a Dios?</a:t>
            </a:r>
            <a:r>
              <a:rPr lang="es-ES" b="1" dirty="0">
                <a:solidFill>
                  <a:schemeClr val="bg1"/>
                </a:solidFill>
                <a:latin typeface="Maiandra GD" panose="020E0502030308020204" pitchFamily="34" charset="0"/>
              </a:rPr>
              <a:t> Pues vosotros me estáis robando. Pero decís: "¿En qué te hemos robado?" </a:t>
            </a:r>
            <a:r>
              <a:rPr lang="es-ES" b="1" u="sng" dirty="0">
                <a:solidFill>
                  <a:schemeClr val="bg1"/>
                </a:solidFill>
                <a:highlight>
                  <a:srgbClr val="0000FF"/>
                </a:highlight>
                <a:latin typeface="Maiandra GD" panose="020E0502030308020204" pitchFamily="34" charset="0"/>
              </a:rPr>
              <a:t>En los diezmos y en las ofrendas.</a:t>
            </a:r>
            <a:r>
              <a:rPr lang="es-ES" b="1" dirty="0">
                <a:solidFill>
                  <a:schemeClr val="bg1"/>
                </a:solidFill>
                <a:latin typeface="Maiandra GD" panose="020E0502030308020204" pitchFamily="34" charset="0"/>
              </a:rPr>
              <a:t> </a:t>
            </a:r>
          </a:p>
          <a:p>
            <a:pPr algn="ctr"/>
            <a:r>
              <a:rPr lang="es-ES" b="1" u="sng" dirty="0">
                <a:solidFill>
                  <a:srgbClr val="00B0F0"/>
                </a:solidFill>
                <a:latin typeface="Maiandra GD" panose="020E0502030308020204" pitchFamily="34" charset="0"/>
              </a:rPr>
              <a:t>V.9.  </a:t>
            </a:r>
          </a:p>
          <a:p>
            <a:r>
              <a:rPr lang="es-ES" b="1" u="sng" dirty="0">
                <a:solidFill>
                  <a:schemeClr val="bg1"/>
                </a:solidFill>
                <a:highlight>
                  <a:srgbClr val="FF0000"/>
                </a:highlight>
                <a:latin typeface="Maiandra GD" panose="020E0502030308020204" pitchFamily="34" charset="0"/>
              </a:rPr>
              <a:t>Con maldición estáis malditos,</a:t>
            </a:r>
            <a:r>
              <a:rPr lang="es-ES" b="1" dirty="0">
                <a:solidFill>
                  <a:schemeClr val="bg1"/>
                </a:solidFill>
                <a:latin typeface="Maiandra GD" panose="020E0502030308020204" pitchFamily="34" charset="0"/>
              </a:rPr>
              <a:t> </a:t>
            </a:r>
            <a:r>
              <a:rPr lang="es-ES" b="1" u="sng" dirty="0">
                <a:solidFill>
                  <a:schemeClr val="bg1"/>
                </a:solidFill>
                <a:highlight>
                  <a:srgbClr val="000080"/>
                </a:highlight>
                <a:latin typeface="Maiandra GD" panose="020E0502030308020204" pitchFamily="34" charset="0"/>
              </a:rPr>
              <a:t>porque vosotros, la nación entera,</a:t>
            </a:r>
            <a:r>
              <a:rPr lang="es-ES" b="1" dirty="0">
                <a:solidFill>
                  <a:schemeClr val="bg1"/>
                </a:solidFill>
                <a:latin typeface="Maiandra GD" panose="020E0502030308020204" pitchFamily="34" charset="0"/>
              </a:rPr>
              <a:t> me estáis robando. </a:t>
            </a:r>
          </a:p>
          <a:p>
            <a:r>
              <a:rPr lang="es-ES" b="1" dirty="0">
                <a:solidFill>
                  <a:schemeClr val="bg1"/>
                </a:solidFill>
                <a:latin typeface="Maiandra GD" panose="020E0502030308020204" pitchFamily="34" charset="0"/>
              </a:rPr>
              <a:t>Muchas sectas usan este pasaje para atemorizar a sus feligreses y así puedan diezmar más, diciendo que si no diezman le están robando a Dios.</a:t>
            </a:r>
          </a:p>
          <a:p>
            <a:r>
              <a:rPr lang="es-ES" b="1" dirty="0">
                <a:solidFill>
                  <a:schemeClr val="bg1"/>
                </a:solidFill>
                <a:latin typeface="Maiandra GD" panose="020E0502030308020204" pitchFamily="34" charset="0"/>
              </a:rPr>
              <a:t>El diezmo es la décima parte de los ingresos de una persona, su origen es desconocido, pero se remonta a tiempos muy anteriores a la época de Moisés.</a:t>
            </a:r>
          </a:p>
          <a:p>
            <a:endParaRPr lang="es-NI" b="1" dirty="0">
              <a:solidFill>
                <a:schemeClr val="bg1"/>
              </a:solidFill>
              <a:latin typeface="Maiandra GD" panose="020E0502030308020204" pitchFamily="34" charset="0"/>
            </a:endParaRPr>
          </a:p>
        </p:txBody>
      </p:sp>
    </p:spTree>
    <p:extLst>
      <p:ext uri="{BB962C8B-B14F-4D97-AF65-F5344CB8AC3E}">
        <p14:creationId xmlns:p14="http://schemas.microsoft.com/office/powerpoint/2010/main" val="3571660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A las cosas del templo, aún los mismos Levitas tenían que dar el diezmo de lo que se les daba. </a:t>
            </a:r>
          </a:p>
          <a:p>
            <a:pPr algn="ctr"/>
            <a:r>
              <a:rPr lang="es-ES" b="1" u="sng" dirty="0">
                <a:solidFill>
                  <a:srgbClr val="00B0F0"/>
                </a:solidFill>
                <a:latin typeface="Maiandra GD" panose="020E0502030308020204" pitchFamily="34" charset="0"/>
              </a:rPr>
              <a:t>Numeros.18:26.</a:t>
            </a:r>
          </a:p>
          <a:p>
            <a:r>
              <a:rPr lang="es-ES" b="1" dirty="0">
                <a:solidFill>
                  <a:schemeClr val="bg1"/>
                </a:solidFill>
                <a:latin typeface="Maiandra GD" panose="020E0502030308020204" pitchFamily="34" charset="0"/>
              </a:rPr>
              <a:t>También hablarás a los levitas y les dirás: </a:t>
            </a:r>
            <a:r>
              <a:rPr lang="es-ES" b="1" u="sng" dirty="0">
                <a:solidFill>
                  <a:schemeClr val="bg1"/>
                </a:solidFill>
                <a:highlight>
                  <a:srgbClr val="FF00FF"/>
                </a:highlight>
                <a:latin typeface="Maiandra GD" panose="020E0502030308020204" pitchFamily="34" charset="0"/>
              </a:rPr>
              <a:t>"Cuando recibáis de los hijos de Israel los diezmos</a:t>
            </a:r>
            <a:r>
              <a:rPr lang="es-ES" b="1" dirty="0">
                <a:solidFill>
                  <a:schemeClr val="bg1"/>
                </a:solidFill>
                <a:latin typeface="Maiandra GD" panose="020E0502030308020204" pitchFamily="34" charset="0"/>
              </a:rPr>
              <a:t> que de ellos os he dado por vuestra heredad, ofreceréis de ello una ofrenda al SEÑOR, el diezmo de los diezmos.</a:t>
            </a: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E267E714-17AA-4B8A-A7A4-33E5641FC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103" y="1398515"/>
            <a:ext cx="3935895" cy="5441229"/>
          </a:xfrm>
          <a:prstGeom prst="rect">
            <a:avLst/>
          </a:prstGeom>
        </p:spPr>
      </p:pic>
    </p:spTree>
    <p:extLst>
      <p:ext uri="{BB962C8B-B14F-4D97-AF65-F5344CB8AC3E}">
        <p14:creationId xmlns:p14="http://schemas.microsoft.com/office/powerpoint/2010/main" val="24435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dirty="0">
                <a:solidFill>
                  <a:schemeClr val="bg1"/>
                </a:solidFill>
                <a:latin typeface="Maiandra GD" panose="020E0502030308020204" pitchFamily="34" charset="0"/>
              </a:rPr>
              <a:t>Los diezmos eran para la tribu de Leví, que no tenía heredad. </a:t>
            </a:r>
          </a:p>
          <a:p>
            <a:pPr algn="ctr"/>
            <a:r>
              <a:rPr lang="es-ES" b="1" u="sng" dirty="0">
                <a:solidFill>
                  <a:srgbClr val="00B0F0"/>
                </a:solidFill>
                <a:latin typeface="Maiandra GD" panose="020E0502030308020204" pitchFamily="34" charset="0"/>
              </a:rPr>
              <a:t>Deuteornomio.10:8-9.</a:t>
            </a:r>
          </a:p>
          <a:p>
            <a:r>
              <a:rPr lang="es-ES" b="1" u="sng" dirty="0">
                <a:solidFill>
                  <a:schemeClr val="bg1"/>
                </a:solidFill>
                <a:highlight>
                  <a:srgbClr val="0000FF"/>
                </a:highlight>
                <a:latin typeface="Maiandra GD" panose="020E0502030308020204" pitchFamily="34" charset="0"/>
              </a:rPr>
              <a:t>En aquel tiempo el SEÑOR apartó la tribu de Leví</a:t>
            </a:r>
            <a:r>
              <a:rPr lang="es-ES" b="1" dirty="0">
                <a:solidFill>
                  <a:schemeClr val="bg1"/>
                </a:solidFill>
                <a:latin typeface="Maiandra GD" panose="020E0502030308020204" pitchFamily="34" charset="0"/>
              </a:rPr>
              <a:t> para que llevara el arca del pacto del SEÑOR, y para que estuviera delante del SEÑOR, sirviéndole y bendiciendo en su nombre hasta el día de hoy. </a:t>
            </a:r>
          </a:p>
          <a:p>
            <a:pPr algn="ctr"/>
            <a:r>
              <a:rPr lang="es-ES" b="1" u="sng" dirty="0">
                <a:solidFill>
                  <a:srgbClr val="00B0F0"/>
                </a:solidFill>
                <a:latin typeface="Maiandra GD" panose="020E0502030308020204" pitchFamily="34" charset="0"/>
              </a:rPr>
              <a:t>V.9. </a:t>
            </a:r>
          </a:p>
        </p:txBody>
      </p:sp>
      <p:pic>
        <p:nvPicPr>
          <p:cNvPr id="2" name="Imagen 1">
            <a:extLst>
              <a:ext uri="{FF2B5EF4-FFF2-40B4-BE49-F238E27FC236}">
                <a16:creationId xmlns:a16="http://schemas.microsoft.com/office/drawing/2014/main" id="{D08FA3C3-9268-4CA6-8627-DF4999431D82}"/>
              </a:ext>
            </a:extLst>
          </p:cNvPr>
          <p:cNvPicPr>
            <a:picLocks noChangeAspect="1"/>
          </p:cNvPicPr>
          <p:nvPr/>
        </p:nvPicPr>
        <p:blipFill>
          <a:blip r:embed="rId3"/>
          <a:stretch>
            <a:fillRect/>
          </a:stretch>
        </p:blipFill>
        <p:spPr>
          <a:xfrm>
            <a:off x="4982817" y="1419621"/>
            <a:ext cx="4161182" cy="5420123"/>
          </a:xfrm>
          <a:prstGeom prst="rect">
            <a:avLst/>
          </a:prstGeom>
        </p:spPr>
      </p:pic>
    </p:spTree>
    <p:extLst>
      <p:ext uri="{BB962C8B-B14F-4D97-AF65-F5344CB8AC3E}">
        <p14:creationId xmlns:p14="http://schemas.microsoft.com/office/powerpoint/2010/main" val="3433429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Por tanto, </a:t>
            </a:r>
            <a:r>
              <a:rPr lang="es-ES" b="1" u="sng" dirty="0">
                <a:solidFill>
                  <a:schemeClr val="bg1"/>
                </a:solidFill>
                <a:highlight>
                  <a:srgbClr val="FF0000"/>
                </a:highlight>
                <a:latin typeface="Maiandra GD" panose="020E0502030308020204" pitchFamily="34" charset="0"/>
              </a:rPr>
              <a:t>Leví no tiene porción o herencia con sus hermanos;</a:t>
            </a:r>
            <a:r>
              <a:rPr lang="es-ES" b="1" dirty="0">
                <a:solidFill>
                  <a:schemeClr val="bg1"/>
                </a:solidFill>
                <a:latin typeface="Maiandra GD" panose="020E0502030308020204" pitchFamily="34" charset="0"/>
              </a:rPr>
              <a:t> el SEÑOR es su herencia, así como el SEÑOR tu Dios le habló.) </a:t>
            </a:r>
          </a:p>
          <a:p>
            <a:pPr algn="ctr"/>
            <a:r>
              <a:rPr lang="es-ES" b="1" u="sng" dirty="0">
                <a:solidFill>
                  <a:srgbClr val="00B0F0"/>
                </a:solidFill>
                <a:latin typeface="Maiandra GD" panose="020E0502030308020204" pitchFamily="34" charset="0"/>
              </a:rPr>
              <a:t>Ezequiel.44:28-31. </a:t>
            </a:r>
          </a:p>
          <a:p>
            <a:r>
              <a:rPr lang="es-ES" b="1" dirty="0">
                <a:solidFill>
                  <a:schemeClr val="bg1"/>
                </a:solidFill>
                <a:latin typeface="Maiandra GD" panose="020E0502030308020204" pitchFamily="34" charset="0"/>
              </a:rPr>
              <a:t>'Y con respecto a la heredad para ellos, yo soy su heredad; </a:t>
            </a:r>
            <a:r>
              <a:rPr lang="es-ES" b="1" u="sng" dirty="0">
                <a:solidFill>
                  <a:schemeClr val="bg1"/>
                </a:solidFill>
                <a:highlight>
                  <a:srgbClr val="000080"/>
                </a:highlight>
                <a:latin typeface="Maiandra GD" panose="020E0502030308020204" pitchFamily="34" charset="0"/>
              </a:rPr>
              <a:t>no les daréis posesión en Israel:</a:t>
            </a:r>
            <a:r>
              <a:rPr lang="es-ES" b="1" dirty="0">
                <a:solidFill>
                  <a:schemeClr val="bg1"/>
                </a:solidFill>
                <a:latin typeface="Maiandra GD" panose="020E0502030308020204" pitchFamily="34" charset="0"/>
              </a:rPr>
              <a:t> yo soy su posesión. </a:t>
            </a:r>
          </a:p>
          <a:p>
            <a:pPr algn="ctr"/>
            <a:r>
              <a:rPr lang="es-ES" b="1" u="sng" dirty="0">
                <a:solidFill>
                  <a:srgbClr val="00B0F0"/>
                </a:solidFill>
                <a:latin typeface="Maiandra GD" panose="020E0502030308020204" pitchFamily="34" charset="0"/>
              </a:rPr>
              <a:t>V.29.</a:t>
            </a: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85EB1E68-BA6F-48BC-BDB4-232878E9C8F4}"/>
              </a:ext>
            </a:extLst>
          </p:cNvPr>
          <p:cNvPicPr>
            <a:picLocks noChangeAspect="1"/>
          </p:cNvPicPr>
          <p:nvPr/>
        </p:nvPicPr>
        <p:blipFill>
          <a:blip r:embed="rId3"/>
          <a:stretch>
            <a:fillRect/>
          </a:stretch>
        </p:blipFill>
        <p:spPr>
          <a:xfrm>
            <a:off x="4982816" y="1343818"/>
            <a:ext cx="4134677" cy="5477672"/>
          </a:xfrm>
          <a:prstGeom prst="rect">
            <a:avLst/>
          </a:prstGeom>
        </p:spPr>
      </p:pic>
    </p:spTree>
    <p:extLst>
      <p:ext uri="{BB962C8B-B14F-4D97-AF65-F5344CB8AC3E}">
        <p14:creationId xmlns:p14="http://schemas.microsoft.com/office/powerpoint/2010/main" val="330448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lnSpcReduction="10000"/>
          </a:bodyPr>
          <a:lstStyle/>
          <a:p>
            <a:r>
              <a:rPr lang="es-ES" b="1" dirty="0">
                <a:solidFill>
                  <a:schemeClr val="bg1"/>
                </a:solidFill>
                <a:latin typeface="Maiandra GD" panose="020E0502030308020204" pitchFamily="34" charset="0"/>
              </a:rPr>
              <a:t>'Comerán la ofrenda de cereal, la ofrenda por el pecado y la ofrenda por la culpa; </a:t>
            </a:r>
            <a:r>
              <a:rPr lang="es-ES" b="1" u="sng" dirty="0">
                <a:solidFill>
                  <a:schemeClr val="bg1"/>
                </a:solidFill>
                <a:highlight>
                  <a:srgbClr val="FF00FF"/>
                </a:highlight>
                <a:latin typeface="Maiandra GD" panose="020E0502030308020204" pitchFamily="34" charset="0"/>
              </a:rPr>
              <a:t>toda cosa consagrada en Israel será de ellos.</a:t>
            </a:r>
            <a:r>
              <a:rPr lang="es-ES" b="1" dirty="0">
                <a:solidFill>
                  <a:schemeClr val="bg1"/>
                </a:solidFill>
                <a:latin typeface="Maiandra GD" panose="020E0502030308020204" pitchFamily="34" charset="0"/>
              </a:rPr>
              <a:t> </a:t>
            </a:r>
          </a:p>
          <a:p>
            <a:pPr algn="ctr"/>
            <a:r>
              <a:rPr lang="es-ES" b="1" u="sng" dirty="0">
                <a:solidFill>
                  <a:srgbClr val="00B0F0"/>
                </a:solidFill>
                <a:latin typeface="Maiandra GD" panose="020E0502030308020204" pitchFamily="34" charset="0"/>
              </a:rPr>
              <a:t>V.30.</a:t>
            </a:r>
          </a:p>
          <a:p>
            <a:r>
              <a:rPr lang="es-ES" b="1" dirty="0">
                <a:solidFill>
                  <a:schemeClr val="bg1"/>
                </a:solidFill>
                <a:latin typeface="Maiandra GD" panose="020E0502030308020204" pitchFamily="34" charset="0"/>
              </a:rPr>
              <a:t>'Y las primicias de todos los primeros frutos de todo, y de toda clase de ofrenda de vuestras ofrendas, </a:t>
            </a:r>
            <a:r>
              <a:rPr lang="es-ES" b="1" u="sng" dirty="0">
                <a:solidFill>
                  <a:schemeClr val="bg1"/>
                </a:solidFill>
                <a:highlight>
                  <a:srgbClr val="0000FF"/>
                </a:highlight>
                <a:latin typeface="Maiandra GD" panose="020E0502030308020204" pitchFamily="34" charset="0"/>
              </a:rPr>
              <a:t>serán para los sacerdotes;</a:t>
            </a:r>
            <a:r>
              <a:rPr lang="es-ES" b="1" dirty="0">
                <a:solidFill>
                  <a:schemeClr val="bg1"/>
                </a:solidFill>
                <a:latin typeface="Maiandra GD" panose="020E0502030308020204" pitchFamily="34" charset="0"/>
              </a:rPr>
              <a:t> también daréis al sacerdote las primicias de vuestras masas para que haga reposar una bendición sobre vuestra casa. </a:t>
            </a:r>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3483A120-E6EB-4F45-B4BF-9FF847520F89}"/>
              </a:ext>
            </a:extLst>
          </p:cNvPr>
          <p:cNvPicPr>
            <a:picLocks noChangeAspect="1"/>
          </p:cNvPicPr>
          <p:nvPr/>
        </p:nvPicPr>
        <p:blipFill>
          <a:blip r:embed="rId3"/>
          <a:stretch>
            <a:fillRect/>
          </a:stretch>
        </p:blipFill>
        <p:spPr>
          <a:xfrm>
            <a:off x="4982817" y="1274243"/>
            <a:ext cx="4161182" cy="5565501"/>
          </a:xfrm>
          <a:prstGeom prst="rect">
            <a:avLst/>
          </a:prstGeom>
        </p:spPr>
      </p:pic>
    </p:spTree>
    <p:extLst>
      <p:ext uri="{BB962C8B-B14F-4D97-AF65-F5344CB8AC3E}">
        <p14:creationId xmlns:p14="http://schemas.microsoft.com/office/powerpoint/2010/main" val="2138084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lnSpcReduction="10000"/>
          </a:bodyPr>
          <a:lstStyle/>
          <a:p>
            <a:pPr algn="ctr"/>
            <a:r>
              <a:rPr lang="es-ES" b="1" u="sng" dirty="0">
                <a:solidFill>
                  <a:srgbClr val="00B0F0"/>
                </a:solidFill>
                <a:latin typeface="Maiandra GD" panose="020E0502030308020204" pitchFamily="34" charset="0"/>
              </a:rPr>
              <a:t>V.31.</a:t>
            </a:r>
          </a:p>
          <a:p>
            <a:r>
              <a:rPr lang="es-ES" b="1" dirty="0">
                <a:solidFill>
                  <a:schemeClr val="bg1"/>
                </a:solidFill>
                <a:latin typeface="Maiandra GD" panose="020E0502030308020204" pitchFamily="34" charset="0"/>
              </a:rPr>
              <a:t>'Los sacerdotes no comerán el cuerpo muerto o despedazado de ninguna ave ni de ningún animal. </a:t>
            </a:r>
          </a:p>
          <a:p>
            <a:pPr algn="ctr"/>
            <a:r>
              <a:rPr lang="es-ES" b="1" u="sng">
                <a:solidFill>
                  <a:srgbClr val="00B0F0"/>
                </a:solidFill>
                <a:latin typeface="Maiandra GD" panose="020E0502030308020204" pitchFamily="34" charset="0"/>
              </a:rPr>
              <a:t>Deuteronomio.</a:t>
            </a:r>
            <a:r>
              <a:rPr lang="es-ES" b="1" u="sng" dirty="0">
                <a:solidFill>
                  <a:srgbClr val="00B0F0"/>
                </a:solidFill>
                <a:latin typeface="Maiandra GD" panose="020E0502030308020204" pitchFamily="34" charset="0"/>
              </a:rPr>
              <a:t>18:1-5. </a:t>
            </a:r>
          </a:p>
          <a:p>
            <a:r>
              <a:rPr lang="es-ES" b="1" u="sng" dirty="0">
                <a:solidFill>
                  <a:schemeClr val="bg1"/>
                </a:solidFill>
                <a:highlight>
                  <a:srgbClr val="000080"/>
                </a:highlight>
                <a:latin typeface="Maiandra GD" panose="020E0502030308020204" pitchFamily="34" charset="0"/>
              </a:rPr>
              <a:t>Los sacerdotes levitas, toda la tribu de Leví, no tendrán porción ni heredad</a:t>
            </a:r>
            <a:r>
              <a:rPr lang="es-ES" b="1" dirty="0">
                <a:solidFill>
                  <a:schemeClr val="bg1"/>
                </a:solidFill>
                <a:latin typeface="Maiandra GD" panose="020E0502030308020204" pitchFamily="34" charset="0"/>
              </a:rPr>
              <a:t> con el resto de Israel; comerán de las ofrendas encendidas al SEÑOR y de su porción. </a:t>
            </a:r>
          </a:p>
          <a:p>
            <a:pPr algn="ctr"/>
            <a:r>
              <a:rPr lang="es-ES" b="1" u="sng" dirty="0">
                <a:solidFill>
                  <a:srgbClr val="00B0F0"/>
                </a:solidFill>
                <a:latin typeface="Maiandra GD" panose="020E0502030308020204" pitchFamily="34" charset="0"/>
              </a:rPr>
              <a:t>V.2.</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97C50B8B-4E65-4BBD-B21D-1A799B4D77FB}"/>
              </a:ext>
            </a:extLst>
          </p:cNvPr>
          <p:cNvPicPr>
            <a:picLocks noChangeAspect="1"/>
          </p:cNvPicPr>
          <p:nvPr/>
        </p:nvPicPr>
        <p:blipFill>
          <a:blip r:embed="rId3"/>
          <a:stretch>
            <a:fillRect/>
          </a:stretch>
        </p:blipFill>
        <p:spPr>
          <a:xfrm>
            <a:off x="5128591" y="1362072"/>
            <a:ext cx="4015408" cy="5477671"/>
          </a:xfrm>
          <a:prstGeom prst="rect">
            <a:avLst/>
          </a:prstGeom>
        </p:spPr>
      </p:pic>
    </p:spTree>
    <p:extLst>
      <p:ext uri="{BB962C8B-B14F-4D97-AF65-F5344CB8AC3E}">
        <p14:creationId xmlns:p14="http://schemas.microsoft.com/office/powerpoint/2010/main" val="1120336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u="sng" dirty="0">
                <a:solidFill>
                  <a:schemeClr val="bg1"/>
                </a:solidFill>
                <a:highlight>
                  <a:srgbClr val="008000"/>
                </a:highlight>
                <a:latin typeface="Maiandra GD" panose="020E0502030308020204" pitchFamily="34" charset="0"/>
              </a:rPr>
              <a:t>Y no tendrán heredad entre sus hermanos;</a:t>
            </a:r>
            <a:r>
              <a:rPr lang="es-ES" b="1" dirty="0">
                <a:solidFill>
                  <a:schemeClr val="bg1"/>
                </a:solidFill>
                <a:latin typeface="Maiandra GD" panose="020E0502030308020204" pitchFamily="34" charset="0"/>
              </a:rPr>
              <a:t> el SEÑOR es su heredad, como les ha prometido. </a:t>
            </a:r>
          </a:p>
          <a:p>
            <a:pPr algn="ctr"/>
            <a:r>
              <a:rPr lang="es-ES" b="1" u="sng" dirty="0">
                <a:solidFill>
                  <a:srgbClr val="00B0F0"/>
                </a:solidFill>
                <a:latin typeface="Maiandra GD" panose="020E0502030308020204" pitchFamily="34" charset="0"/>
              </a:rPr>
              <a:t>V.3.</a:t>
            </a:r>
          </a:p>
          <a:p>
            <a:r>
              <a:rPr lang="es-ES" b="1" dirty="0">
                <a:solidFill>
                  <a:schemeClr val="bg1"/>
                </a:solidFill>
                <a:latin typeface="Maiandra GD" panose="020E0502030308020204" pitchFamily="34" charset="0"/>
              </a:rPr>
              <a:t>Y este será el derecho de los sacerdotes de parte del pueblo, </a:t>
            </a:r>
            <a:r>
              <a:rPr lang="es-ES" b="1" u="sng" dirty="0">
                <a:solidFill>
                  <a:schemeClr val="bg1"/>
                </a:solidFill>
                <a:highlight>
                  <a:srgbClr val="800080"/>
                </a:highlight>
                <a:latin typeface="Maiandra GD" panose="020E0502030308020204" pitchFamily="34" charset="0"/>
              </a:rPr>
              <a:t>de los que ofrecen como sacrificio buey u oveja: darán para el sacerdote</a:t>
            </a:r>
            <a:r>
              <a:rPr lang="es-ES" b="1" dirty="0">
                <a:solidFill>
                  <a:schemeClr val="bg1"/>
                </a:solidFill>
                <a:latin typeface="Maiandra GD" panose="020E0502030308020204" pitchFamily="34" charset="0"/>
              </a:rPr>
              <a:t> la espaldilla, las quijadas y el cuajar. </a:t>
            </a:r>
          </a:p>
          <a:p>
            <a:pPr algn="ctr"/>
            <a:r>
              <a:rPr lang="es-ES" b="1" u="sng" dirty="0">
                <a:solidFill>
                  <a:srgbClr val="00B0F0"/>
                </a:solidFill>
                <a:latin typeface="Maiandra GD" panose="020E0502030308020204" pitchFamily="34" charset="0"/>
              </a:rPr>
              <a:t>V.4.</a:t>
            </a: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A3380A05-8654-4CF6-B987-8D5B0438CA1E}"/>
              </a:ext>
            </a:extLst>
          </p:cNvPr>
          <p:cNvPicPr>
            <a:picLocks noChangeAspect="1"/>
          </p:cNvPicPr>
          <p:nvPr/>
        </p:nvPicPr>
        <p:blipFill>
          <a:blip r:embed="rId3"/>
          <a:stretch>
            <a:fillRect/>
          </a:stretch>
        </p:blipFill>
        <p:spPr>
          <a:xfrm>
            <a:off x="5075582" y="1215265"/>
            <a:ext cx="4068417" cy="5624480"/>
          </a:xfrm>
          <a:prstGeom prst="rect">
            <a:avLst/>
          </a:prstGeom>
        </p:spPr>
      </p:pic>
    </p:spTree>
    <p:extLst>
      <p:ext uri="{BB962C8B-B14F-4D97-AF65-F5344CB8AC3E}">
        <p14:creationId xmlns:p14="http://schemas.microsoft.com/office/powerpoint/2010/main" val="2049950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Le darás las primicias de tu grano, de tu mosto, de tu aceite y del primer esquileo de tus ovejas. </a:t>
            </a:r>
          </a:p>
          <a:p>
            <a:pPr algn="ctr"/>
            <a:r>
              <a:rPr lang="es-ES" b="1" u="sng" dirty="0">
                <a:solidFill>
                  <a:srgbClr val="00B0F0"/>
                </a:solidFill>
                <a:latin typeface="Maiandra GD" panose="020E0502030308020204" pitchFamily="34" charset="0"/>
              </a:rPr>
              <a:t>V.5.</a:t>
            </a:r>
          </a:p>
          <a:p>
            <a:r>
              <a:rPr lang="es-ES" b="1" u="sng" dirty="0">
                <a:solidFill>
                  <a:schemeClr val="bg1"/>
                </a:solidFill>
                <a:highlight>
                  <a:srgbClr val="FF00FF"/>
                </a:highlight>
                <a:latin typeface="Maiandra GD" panose="020E0502030308020204" pitchFamily="34" charset="0"/>
              </a:rPr>
              <a:t>Porque el SEÑOR tu Dios le ha escogido</a:t>
            </a:r>
            <a:r>
              <a:rPr lang="es-ES" b="1" dirty="0">
                <a:solidFill>
                  <a:schemeClr val="bg1"/>
                </a:solidFill>
                <a:latin typeface="Maiandra GD" panose="020E0502030308020204" pitchFamily="34" charset="0"/>
              </a:rPr>
              <a:t> a él y a sus hijos de entre todas tus tribus, para que esté allí y sirva en el nombre del SEÑOR, para siempre. </a:t>
            </a:r>
          </a:p>
          <a:p>
            <a:r>
              <a:rPr lang="es-ES" b="1" dirty="0">
                <a:solidFill>
                  <a:schemeClr val="bg1"/>
                </a:solidFill>
                <a:latin typeface="Maiandra GD" panose="020E0502030308020204" pitchFamily="34" charset="0"/>
              </a:rPr>
              <a:t>No tenían heredad.</a:t>
            </a:r>
            <a:endParaRPr lang="es-NI" b="1" dirty="0">
              <a:solidFill>
                <a:schemeClr val="bg1"/>
              </a:solidFill>
              <a:latin typeface="Maiandra GD" panose="020E0502030308020204" pitchFamily="34" charset="0"/>
            </a:endParaRPr>
          </a:p>
        </p:txBody>
      </p:sp>
      <p:sp>
        <p:nvSpPr>
          <p:cNvPr id="6" name="CuadroTexto 5">
            <a:extLst>
              <a:ext uri="{FF2B5EF4-FFF2-40B4-BE49-F238E27FC236}">
                <a16:creationId xmlns:a16="http://schemas.microsoft.com/office/drawing/2014/main" id="{23B52A43-B1B1-4751-93DD-0732B5CED7CB}"/>
              </a:ext>
            </a:extLst>
          </p:cNvPr>
          <p:cNvSpPr txBox="1"/>
          <p:nvPr/>
        </p:nvSpPr>
        <p:spPr>
          <a:xfrm>
            <a:off x="4837043" y="5023863"/>
            <a:ext cx="4306956" cy="1815882"/>
          </a:xfrm>
          <a:prstGeom prst="rect">
            <a:avLst/>
          </a:prstGeom>
          <a:solidFill>
            <a:srgbClr val="7030A0"/>
          </a:solidFill>
        </p:spPr>
        <p:txBody>
          <a:bodyPr wrap="square">
            <a:spAutoFit/>
          </a:bodyPr>
          <a:lstStyle/>
          <a:p>
            <a:pPr algn="ctr"/>
            <a:r>
              <a:rPr lang="es-ES" sz="2800" b="1" dirty="0">
                <a:solidFill>
                  <a:schemeClr val="bg1"/>
                </a:solidFill>
                <a:latin typeface="Maiandra GD" panose="020E0502030308020204" pitchFamily="34" charset="0"/>
              </a:rPr>
              <a:t>vivían de los diezmos que las otras tribus le daban ya que ellos estaban dedicados al templo.</a:t>
            </a:r>
          </a:p>
        </p:txBody>
      </p:sp>
      <p:pic>
        <p:nvPicPr>
          <p:cNvPr id="2" name="Imagen 1">
            <a:extLst>
              <a:ext uri="{FF2B5EF4-FFF2-40B4-BE49-F238E27FC236}">
                <a16:creationId xmlns:a16="http://schemas.microsoft.com/office/drawing/2014/main" id="{CAEDBC6D-0C0A-43A7-8AB6-58B27D94FA63}"/>
              </a:ext>
            </a:extLst>
          </p:cNvPr>
          <p:cNvPicPr>
            <a:picLocks noChangeAspect="1"/>
          </p:cNvPicPr>
          <p:nvPr/>
        </p:nvPicPr>
        <p:blipFill>
          <a:blip r:embed="rId3"/>
          <a:stretch>
            <a:fillRect/>
          </a:stretch>
        </p:blipFill>
        <p:spPr>
          <a:xfrm>
            <a:off x="4837043" y="1438273"/>
            <a:ext cx="4306956" cy="3567335"/>
          </a:xfrm>
          <a:prstGeom prst="rect">
            <a:avLst/>
          </a:prstGeom>
        </p:spPr>
      </p:pic>
    </p:spTree>
    <p:extLst>
      <p:ext uri="{BB962C8B-B14F-4D97-AF65-F5344CB8AC3E}">
        <p14:creationId xmlns:p14="http://schemas.microsoft.com/office/powerpoint/2010/main" val="1865765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dirty="0">
                <a:solidFill>
                  <a:schemeClr val="bg1"/>
                </a:solidFill>
                <a:latin typeface="Maiandra GD" panose="020E0502030308020204" pitchFamily="34" charset="0"/>
              </a:rPr>
              <a:t>El ministerio empezaba a los 25 años de edad. Ellos debían de empezar cuando tenían 25 años y terminar a los 50 años. </a:t>
            </a:r>
          </a:p>
          <a:p>
            <a:pPr algn="ctr"/>
            <a:r>
              <a:rPr lang="es-ES" b="1" u="sng" dirty="0">
                <a:solidFill>
                  <a:srgbClr val="00B0F0"/>
                </a:solidFill>
                <a:latin typeface="Maiandra GD" panose="020E0502030308020204" pitchFamily="34" charset="0"/>
              </a:rPr>
              <a:t>Numeros.8:24-26.</a:t>
            </a:r>
          </a:p>
          <a:p>
            <a:r>
              <a:rPr lang="es-ES" b="1" u="sng" dirty="0">
                <a:solidFill>
                  <a:schemeClr val="bg1"/>
                </a:solidFill>
                <a:highlight>
                  <a:srgbClr val="0000FF"/>
                </a:highlight>
                <a:latin typeface="Maiandra GD" panose="020E0502030308020204" pitchFamily="34" charset="0"/>
              </a:rPr>
              <a:t>Esto es lo que se refiere a los levitas:</a:t>
            </a:r>
            <a:r>
              <a:rPr lang="es-ES" b="1" dirty="0">
                <a:solidFill>
                  <a:schemeClr val="bg1"/>
                </a:solidFill>
                <a:latin typeface="Maiandra GD" panose="020E0502030308020204" pitchFamily="34" charset="0"/>
              </a:rPr>
              <a:t> </a:t>
            </a:r>
            <a:r>
              <a:rPr lang="es-ES" b="1" u="sng" dirty="0">
                <a:solidFill>
                  <a:schemeClr val="bg1"/>
                </a:solidFill>
                <a:highlight>
                  <a:srgbClr val="FF0000"/>
                </a:highlight>
                <a:latin typeface="Maiandra GD" panose="020E0502030308020204" pitchFamily="34" charset="0"/>
              </a:rPr>
              <a:t>desde los veinticinco años en adelante</a:t>
            </a:r>
            <a:r>
              <a:rPr lang="es-ES" b="1" dirty="0">
                <a:solidFill>
                  <a:schemeClr val="bg1"/>
                </a:solidFill>
                <a:latin typeface="Maiandra GD" panose="020E0502030308020204" pitchFamily="34" charset="0"/>
              </a:rPr>
              <a:t> entrarán a cumplir el servicio en el ministerio de la tienda de reunión. </a:t>
            </a:r>
          </a:p>
          <a:p>
            <a:pPr algn="ctr"/>
            <a:r>
              <a:rPr lang="es-ES" b="1" u="sng" dirty="0">
                <a:solidFill>
                  <a:srgbClr val="00B0F0"/>
                </a:solidFill>
                <a:latin typeface="Maiandra GD" panose="020E0502030308020204" pitchFamily="34" charset="0"/>
              </a:rPr>
              <a:t>V.25.</a:t>
            </a:r>
            <a:endParaRPr lang="es-NI" b="1" u="sng" dirty="0">
              <a:solidFill>
                <a:srgbClr val="00B0F0"/>
              </a:solidFill>
              <a:latin typeface="Maiandra GD" panose="020E0502030308020204" pitchFamily="34" charset="0"/>
            </a:endParaRPr>
          </a:p>
        </p:txBody>
      </p:sp>
      <p:pic>
        <p:nvPicPr>
          <p:cNvPr id="2" name="Imagen 1">
            <a:extLst>
              <a:ext uri="{FF2B5EF4-FFF2-40B4-BE49-F238E27FC236}">
                <a16:creationId xmlns:a16="http://schemas.microsoft.com/office/drawing/2014/main" id="{F8217CB3-1169-4569-A8B8-75E41397FDC9}"/>
              </a:ext>
            </a:extLst>
          </p:cNvPr>
          <p:cNvPicPr>
            <a:picLocks noChangeAspect="1"/>
          </p:cNvPicPr>
          <p:nvPr/>
        </p:nvPicPr>
        <p:blipFill>
          <a:blip r:embed="rId3"/>
          <a:stretch>
            <a:fillRect/>
          </a:stretch>
        </p:blipFill>
        <p:spPr>
          <a:xfrm>
            <a:off x="4982816" y="1343818"/>
            <a:ext cx="4161183" cy="5532370"/>
          </a:xfrm>
          <a:prstGeom prst="rect">
            <a:avLst/>
          </a:prstGeom>
        </p:spPr>
      </p:pic>
    </p:spTree>
    <p:extLst>
      <p:ext uri="{BB962C8B-B14F-4D97-AF65-F5344CB8AC3E}">
        <p14:creationId xmlns:p14="http://schemas.microsoft.com/office/powerpoint/2010/main" val="392373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lnSpcReduction="10000"/>
          </a:bodyPr>
          <a:lstStyle/>
          <a:p>
            <a:r>
              <a:rPr lang="es-ES" b="1" u="sng" dirty="0">
                <a:solidFill>
                  <a:schemeClr val="bg1"/>
                </a:solidFill>
                <a:highlight>
                  <a:srgbClr val="008000"/>
                </a:highlight>
                <a:latin typeface="Maiandra GD" panose="020E0502030308020204" pitchFamily="34" charset="0"/>
              </a:rPr>
              <a:t>Pero a los cincuenta años se jubilarán</a:t>
            </a:r>
            <a:r>
              <a:rPr lang="es-ES" b="1" dirty="0">
                <a:solidFill>
                  <a:schemeClr val="bg1"/>
                </a:solidFill>
                <a:latin typeface="Maiandra GD" panose="020E0502030308020204" pitchFamily="34" charset="0"/>
              </a:rPr>
              <a:t> de ejercer el ministerio, y no trabajarán más. </a:t>
            </a:r>
          </a:p>
          <a:p>
            <a:pPr algn="ctr"/>
            <a:r>
              <a:rPr lang="es-ES" b="1" u="sng" dirty="0">
                <a:solidFill>
                  <a:srgbClr val="00B0F0"/>
                </a:solidFill>
                <a:latin typeface="Maiandra GD" panose="020E0502030308020204" pitchFamily="34" charset="0"/>
              </a:rPr>
              <a:t>V.26.</a:t>
            </a:r>
          </a:p>
          <a:p>
            <a:r>
              <a:rPr lang="es-ES" b="1" dirty="0">
                <a:solidFill>
                  <a:schemeClr val="bg1"/>
                </a:solidFill>
                <a:latin typeface="Maiandra GD" panose="020E0502030308020204" pitchFamily="34" charset="0"/>
              </a:rPr>
              <a:t>Sin embargo, pueden ayudar a sus hermanos en la tienda de reunión a cumplir sus obligaciones, pero no a ejercer el ministerio. </a:t>
            </a:r>
            <a:r>
              <a:rPr lang="es-ES" b="1" u="sng" dirty="0">
                <a:solidFill>
                  <a:schemeClr val="bg1"/>
                </a:solidFill>
                <a:highlight>
                  <a:srgbClr val="FF00FF"/>
                </a:highlight>
                <a:latin typeface="Maiandra GD" panose="020E0502030308020204" pitchFamily="34" charset="0"/>
              </a:rPr>
              <a:t>Así harás con los levitas</a:t>
            </a:r>
            <a:r>
              <a:rPr lang="es-ES" b="1" dirty="0">
                <a:solidFill>
                  <a:schemeClr val="bg1"/>
                </a:solidFill>
                <a:latin typeface="Maiandra GD" panose="020E0502030308020204" pitchFamily="34" charset="0"/>
              </a:rPr>
              <a:t> en cuanto a sus obligaciones. </a:t>
            </a:r>
          </a:p>
          <a:p>
            <a:r>
              <a:rPr lang="es-ES" b="1" dirty="0">
                <a:solidFill>
                  <a:schemeClr val="bg1"/>
                </a:solidFill>
                <a:latin typeface="Maiandra GD" panose="020E0502030308020204" pitchFamily="34" charset="0"/>
              </a:rPr>
              <a:t>¿Cuántos años tiene su pastor? </a:t>
            </a:r>
          </a:p>
          <a:p>
            <a:endParaRPr lang="es-NI" b="1" dirty="0">
              <a:solidFill>
                <a:schemeClr val="bg1"/>
              </a:solidFill>
              <a:latin typeface="Maiandra GD" panose="020E0502030308020204" pitchFamily="34" charset="0"/>
            </a:endParaRPr>
          </a:p>
        </p:txBody>
      </p:sp>
      <p:sp>
        <p:nvSpPr>
          <p:cNvPr id="6" name="CuadroTexto 5">
            <a:extLst>
              <a:ext uri="{FF2B5EF4-FFF2-40B4-BE49-F238E27FC236}">
                <a16:creationId xmlns:a16="http://schemas.microsoft.com/office/drawing/2014/main" id="{05A46A57-473E-4EF6-9F77-D8E13D8971EE}"/>
              </a:ext>
            </a:extLst>
          </p:cNvPr>
          <p:cNvSpPr txBox="1"/>
          <p:nvPr/>
        </p:nvSpPr>
        <p:spPr>
          <a:xfrm>
            <a:off x="4571998" y="5495927"/>
            <a:ext cx="4572001" cy="1384995"/>
          </a:xfrm>
          <a:prstGeom prst="rect">
            <a:avLst/>
          </a:prstGeom>
          <a:solidFill>
            <a:srgbClr val="7030A0"/>
          </a:solidFill>
        </p:spPr>
        <p:txBody>
          <a:bodyPr wrap="square">
            <a:spAutoFit/>
          </a:bodyPr>
          <a:lstStyle/>
          <a:p>
            <a:pPr algn="ctr"/>
            <a:r>
              <a:rPr lang="es-ES" sz="2800" b="1" dirty="0">
                <a:solidFill>
                  <a:schemeClr val="bg1"/>
                </a:solidFill>
                <a:latin typeface="Maiandra GD" panose="020E0502030308020204" pitchFamily="34" charset="0"/>
              </a:rPr>
              <a:t>Ellos no deberían tener tierra. </a:t>
            </a:r>
          </a:p>
          <a:p>
            <a:pPr algn="ctr"/>
            <a:r>
              <a:rPr lang="es-ES" sz="2800" b="1" dirty="0">
                <a:solidFill>
                  <a:schemeClr val="bg1"/>
                </a:solidFill>
                <a:latin typeface="Maiandra GD" panose="020E0502030308020204" pitchFamily="34" charset="0"/>
              </a:rPr>
              <a:t>Heredad como: </a:t>
            </a:r>
          </a:p>
        </p:txBody>
      </p:sp>
      <p:pic>
        <p:nvPicPr>
          <p:cNvPr id="7" name="Imagen 6">
            <a:extLst>
              <a:ext uri="{FF2B5EF4-FFF2-40B4-BE49-F238E27FC236}">
                <a16:creationId xmlns:a16="http://schemas.microsoft.com/office/drawing/2014/main" id="{8B2F3336-6F85-477A-8B0D-A5D674039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339150"/>
            <a:ext cx="4161183" cy="4133854"/>
          </a:xfrm>
          <a:prstGeom prst="rect">
            <a:avLst/>
          </a:prstGeom>
        </p:spPr>
      </p:pic>
    </p:spTree>
    <p:extLst>
      <p:ext uri="{BB962C8B-B14F-4D97-AF65-F5344CB8AC3E}">
        <p14:creationId xmlns:p14="http://schemas.microsoft.com/office/powerpoint/2010/main" val="165731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No deberían de tener casas. </a:t>
            </a:r>
          </a:p>
          <a:p>
            <a:r>
              <a:rPr lang="es-ES" b="1" dirty="0">
                <a:solidFill>
                  <a:schemeClr val="bg1"/>
                </a:solidFill>
                <a:latin typeface="Maiandra GD" panose="020E0502030308020204" pitchFamily="34" charset="0"/>
              </a:rPr>
              <a:t>Ni ninguna propiedad. </a:t>
            </a:r>
          </a:p>
          <a:p>
            <a:pPr algn="ctr"/>
            <a:r>
              <a:rPr lang="es-ES" b="1" u="sng" dirty="0">
                <a:solidFill>
                  <a:srgbClr val="00B0F0"/>
                </a:solidFill>
                <a:latin typeface="Maiandra GD" panose="020E0502030308020204" pitchFamily="34" charset="0"/>
              </a:rPr>
              <a:t>Josue.18:7. </a:t>
            </a:r>
          </a:p>
          <a:p>
            <a:r>
              <a:rPr lang="es-ES" b="1" u="sng" dirty="0">
                <a:solidFill>
                  <a:schemeClr val="bg1"/>
                </a:solidFill>
                <a:highlight>
                  <a:srgbClr val="000080"/>
                </a:highlight>
                <a:latin typeface="Maiandra GD" panose="020E0502030308020204" pitchFamily="34" charset="0"/>
              </a:rPr>
              <a:t>Pues los levitas no tienen porción entre vosotros porque el sacerdocio del SEÑOR es su herencia.</a:t>
            </a:r>
            <a:r>
              <a:rPr lang="es-ES" b="1" dirty="0">
                <a:solidFill>
                  <a:schemeClr val="bg1"/>
                </a:solidFill>
                <a:latin typeface="Maiandra GD" panose="020E0502030308020204" pitchFamily="34" charset="0"/>
              </a:rPr>
              <a:t> Gad, Rubén y la media tribu de Manasés también han recibido su herencia al otro lado del Jordán hacia el oriente, la cual les dio Moisés, siervo del SEÑOR. </a:t>
            </a:r>
          </a:p>
        </p:txBody>
      </p:sp>
      <p:pic>
        <p:nvPicPr>
          <p:cNvPr id="2" name="Imagen 1">
            <a:extLst>
              <a:ext uri="{FF2B5EF4-FFF2-40B4-BE49-F238E27FC236}">
                <a16:creationId xmlns:a16="http://schemas.microsoft.com/office/drawing/2014/main" id="{D5B4B0C9-E682-40CA-A388-5442EEB6EA47}"/>
              </a:ext>
            </a:extLst>
          </p:cNvPr>
          <p:cNvPicPr>
            <a:picLocks noChangeAspect="1"/>
          </p:cNvPicPr>
          <p:nvPr/>
        </p:nvPicPr>
        <p:blipFill>
          <a:blip r:embed="rId3"/>
          <a:stretch>
            <a:fillRect/>
          </a:stretch>
        </p:blipFill>
        <p:spPr>
          <a:xfrm>
            <a:off x="4837042" y="1478859"/>
            <a:ext cx="4306957" cy="5379139"/>
          </a:xfrm>
          <a:prstGeom prst="rect">
            <a:avLst/>
          </a:prstGeom>
        </p:spPr>
      </p:pic>
    </p:spTree>
    <p:extLst>
      <p:ext uri="{BB962C8B-B14F-4D97-AF65-F5344CB8AC3E}">
        <p14:creationId xmlns:p14="http://schemas.microsoft.com/office/powerpoint/2010/main" val="130261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0" y="18256"/>
            <a:ext cx="4094922" cy="922649"/>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INTRODUCCION:</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4399721" y="-18253"/>
            <a:ext cx="4744277" cy="6857998"/>
          </a:xfrm>
        </p:spPr>
        <p:txBody>
          <a:bodyPr>
            <a:normAutofit/>
          </a:bodyPr>
          <a:lstStyle/>
          <a:p>
            <a:r>
              <a:rPr lang="es-ES" b="1" dirty="0">
                <a:solidFill>
                  <a:schemeClr val="bg1"/>
                </a:solidFill>
                <a:latin typeface="Maiandra GD" panose="020E0502030308020204" pitchFamily="34" charset="0"/>
              </a:rPr>
              <a:t>Vamos a ver en este estudio, que nos dice la Biblia sobre el diezmo, y sí está en vigencia hoy día para nosotros.</a:t>
            </a:r>
          </a:p>
          <a:p>
            <a:r>
              <a:rPr lang="es-ES" b="1" dirty="0">
                <a:solidFill>
                  <a:schemeClr val="bg1"/>
                </a:solidFill>
                <a:latin typeface="Maiandra GD" panose="020E0502030308020204" pitchFamily="34" charset="0"/>
              </a:rPr>
              <a:t>Muchos son los que se han enriquecido con el diezmo, haciendo explotación de las personas. </a:t>
            </a:r>
          </a:p>
          <a:p>
            <a:pPr algn="ctr"/>
            <a:r>
              <a:rPr lang="es-ES" b="1" u="sng" dirty="0">
                <a:solidFill>
                  <a:srgbClr val="00B0F0"/>
                </a:solidFill>
                <a:latin typeface="Maiandra GD" panose="020E0502030308020204" pitchFamily="34" charset="0"/>
              </a:rPr>
              <a:t>II Pedro.2:3.</a:t>
            </a:r>
          </a:p>
          <a:p>
            <a:r>
              <a:rPr lang="es-ES" b="1" u="sng" dirty="0">
                <a:solidFill>
                  <a:schemeClr val="bg1"/>
                </a:solidFill>
                <a:highlight>
                  <a:srgbClr val="008000"/>
                </a:highlight>
                <a:latin typeface="Maiandra GD" panose="020E0502030308020204" pitchFamily="34" charset="0"/>
              </a:rPr>
              <a:t>y en su avaricia os explotarán con palabras falsas.</a:t>
            </a:r>
            <a:r>
              <a:rPr lang="es-ES" b="1" dirty="0">
                <a:solidFill>
                  <a:schemeClr val="bg1"/>
                </a:solidFill>
                <a:latin typeface="Maiandra GD" panose="020E0502030308020204" pitchFamily="34" charset="0"/>
              </a:rPr>
              <a:t> El juicio de ellos, desde hace mucho tiempo no está ocioso, ni su perdición dormida. </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D56ACBCD-735D-4302-945A-14DBD4A15F78}"/>
              </a:ext>
            </a:extLst>
          </p:cNvPr>
          <p:cNvPicPr>
            <a:picLocks noChangeAspect="1"/>
          </p:cNvPicPr>
          <p:nvPr/>
        </p:nvPicPr>
        <p:blipFill>
          <a:blip r:embed="rId3"/>
          <a:stretch>
            <a:fillRect/>
          </a:stretch>
        </p:blipFill>
        <p:spPr>
          <a:xfrm>
            <a:off x="0" y="842370"/>
            <a:ext cx="4399720" cy="6033882"/>
          </a:xfrm>
          <a:prstGeom prst="rect">
            <a:avLst/>
          </a:prstGeom>
        </p:spPr>
      </p:pic>
    </p:spTree>
    <p:extLst>
      <p:ext uri="{BB962C8B-B14F-4D97-AF65-F5344CB8AC3E}">
        <p14:creationId xmlns:p14="http://schemas.microsoft.com/office/powerpoint/2010/main" val="1431406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¿Cuántas casas tiene su pastor? </a:t>
            </a:r>
          </a:p>
          <a:p>
            <a:r>
              <a:rPr lang="es-ES" b="1" dirty="0">
                <a:solidFill>
                  <a:schemeClr val="bg1"/>
                </a:solidFill>
                <a:latin typeface="Maiandra GD" panose="020E0502030308020204" pitchFamily="34" charset="0"/>
              </a:rPr>
              <a:t>¿Cuántas propiedades tienen?</a:t>
            </a:r>
          </a:p>
          <a:p>
            <a:r>
              <a:rPr lang="es-ES" b="1" dirty="0">
                <a:solidFill>
                  <a:schemeClr val="bg1"/>
                </a:solidFill>
                <a:latin typeface="Maiandra GD" panose="020E0502030308020204" pitchFamily="34" charset="0"/>
              </a:rPr>
              <a:t>Era cada año, no cada mes. </a:t>
            </a:r>
          </a:p>
          <a:p>
            <a:pPr algn="ctr"/>
            <a:r>
              <a:rPr lang="es-ES" b="1" u="sng" dirty="0">
                <a:solidFill>
                  <a:srgbClr val="00B0F0"/>
                </a:solidFill>
                <a:latin typeface="Maiandra GD" panose="020E0502030308020204" pitchFamily="34" charset="0"/>
              </a:rPr>
              <a:t>Deuteronomio.14:28.</a:t>
            </a:r>
          </a:p>
          <a:p>
            <a:r>
              <a:rPr lang="es-ES" b="1" u="sng" dirty="0">
                <a:solidFill>
                  <a:schemeClr val="bg1"/>
                </a:solidFill>
                <a:highlight>
                  <a:srgbClr val="0000FF"/>
                </a:highlight>
                <a:latin typeface="Maiandra GD" panose="020E0502030308020204" pitchFamily="34" charset="0"/>
              </a:rPr>
              <a:t>Al fin de cada tercer año, sacarás todo el diezmo de tus productos de aquel año</a:t>
            </a:r>
            <a:r>
              <a:rPr lang="es-ES" b="1" dirty="0">
                <a:solidFill>
                  <a:schemeClr val="bg1"/>
                </a:solidFill>
                <a:latin typeface="Maiandra GD" panose="020E0502030308020204" pitchFamily="34" charset="0"/>
              </a:rPr>
              <a:t> y lo depositarás en tus ciudades. </a:t>
            </a:r>
          </a:p>
          <a:p>
            <a:pPr algn="ctr"/>
            <a:r>
              <a:rPr lang="es-ES" b="1" u="sng" dirty="0">
                <a:solidFill>
                  <a:srgbClr val="00B0F0"/>
                </a:solidFill>
                <a:latin typeface="Maiandra GD" panose="020E0502030308020204" pitchFamily="34" charset="0"/>
              </a:rPr>
              <a:t>Deuteronomio.14:22.</a:t>
            </a: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5065C3E9-57A9-4A09-8324-60CAB4E45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226033"/>
            <a:ext cx="4161183" cy="5613712"/>
          </a:xfrm>
          <a:prstGeom prst="rect">
            <a:avLst/>
          </a:prstGeom>
        </p:spPr>
      </p:pic>
    </p:spTree>
    <p:extLst>
      <p:ext uri="{BB962C8B-B14F-4D97-AF65-F5344CB8AC3E}">
        <p14:creationId xmlns:p14="http://schemas.microsoft.com/office/powerpoint/2010/main" val="3661235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u="sng" dirty="0">
                <a:solidFill>
                  <a:schemeClr val="bg1"/>
                </a:solidFill>
                <a:highlight>
                  <a:srgbClr val="008000"/>
                </a:highlight>
                <a:latin typeface="Maiandra GD" panose="020E0502030308020204" pitchFamily="34" charset="0"/>
              </a:rPr>
              <a:t>Diezmarás fielmente todo el producto</a:t>
            </a:r>
            <a:r>
              <a:rPr lang="es-ES" b="1" dirty="0">
                <a:solidFill>
                  <a:schemeClr val="bg1"/>
                </a:solidFill>
                <a:latin typeface="Maiandra GD" panose="020E0502030308020204" pitchFamily="34" charset="0"/>
              </a:rPr>
              <a:t> de tu sementera, </a:t>
            </a:r>
            <a:r>
              <a:rPr lang="es-ES" b="1" u="sng" dirty="0">
                <a:solidFill>
                  <a:schemeClr val="bg1"/>
                </a:solidFill>
                <a:highlight>
                  <a:srgbClr val="FF00FF"/>
                </a:highlight>
                <a:latin typeface="Maiandra GD" panose="020E0502030308020204" pitchFamily="34" charset="0"/>
              </a:rPr>
              <a:t>lo que rinde tu campo cada año.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El séptimo año la tierra tenía que descansar.</a:t>
            </a:r>
          </a:p>
          <a:p>
            <a:pPr algn="ctr"/>
            <a:r>
              <a:rPr lang="es-ES" b="1" u="sng" dirty="0">
                <a:solidFill>
                  <a:srgbClr val="00B0F0"/>
                </a:solidFill>
                <a:latin typeface="Maiandra GD" panose="020E0502030308020204" pitchFamily="34" charset="0"/>
              </a:rPr>
              <a:t>Levitico.25:3-4.</a:t>
            </a:r>
          </a:p>
          <a:p>
            <a:r>
              <a:rPr lang="es-ES" b="1" u="sng" dirty="0">
                <a:solidFill>
                  <a:schemeClr val="bg1"/>
                </a:solidFill>
                <a:highlight>
                  <a:srgbClr val="0000FF"/>
                </a:highlight>
                <a:latin typeface="Maiandra GD" panose="020E0502030308020204" pitchFamily="34" charset="0"/>
              </a:rPr>
              <a:t>"Seis años sembrarás la tierra,</a:t>
            </a:r>
            <a:r>
              <a:rPr lang="es-ES" b="1" dirty="0">
                <a:solidFill>
                  <a:schemeClr val="bg1"/>
                </a:solidFill>
                <a:latin typeface="Maiandra GD" panose="020E0502030308020204" pitchFamily="34" charset="0"/>
              </a:rPr>
              <a:t> seis años podarás tu viña y recogerás sus frutos, </a:t>
            </a:r>
          </a:p>
          <a:p>
            <a:pPr algn="ctr"/>
            <a:r>
              <a:rPr lang="es-ES" b="1" u="sng" dirty="0">
                <a:solidFill>
                  <a:srgbClr val="00B0F0"/>
                </a:solidFill>
                <a:latin typeface="Maiandra GD" panose="020E0502030308020204" pitchFamily="34" charset="0"/>
              </a:rPr>
              <a:t>V.4.</a:t>
            </a: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FDD4AE91-D8B1-4FA0-ACBF-072940396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337" y="1362072"/>
            <a:ext cx="3946662" cy="5477671"/>
          </a:xfrm>
          <a:prstGeom prst="rect">
            <a:avLst/>
          </a:prstGeom>
        </p:spPr>
      </p:pic>
    </p:spTree>
    <p:extLst>
      <p:ext uri="{BB962C8B-B14F-4D97-AF65-F5344CB8AC3E}">
        <p14:creationId xmlns:p14="http://schemas.microsoft.com/office/powerpoint/2010/main" val="3888786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u="sng" dirty="0">
                <a:solidFill>
                  <a:schemeClr val="bg1"/>
                </a:solidFill>
                <a:highlight>
                  <a:srgbClr val="FF0000"/>
                </a:highlight>
                <a:latin typeface="Maiandra GD" panose="020E0502030308020204" pitchFamily="34" charset="0"/>
              </a:rPr>
              <a:t>pero el séptimo año la tierra tendrá completo descanso,</a:t>
            </a:r>
            <a:r>
              <a:rPr lang="es-ES" b="1" dirty="0">
                <a:solidFill>
                  <a:schemeClr val="bg1"/>
                </a:solidFill>
                <a:latin typeface="Maiandra GD" panose="020E0502030308020204" pitchFamily="34" charset="0"/>
              </a:rPr>
              <a:t> un reposo para el SEÑOR; no sembrarás tu campo ni podarás tu viña. </a:t>
            </a:r>
          </a:p>
          <a:p>
            <a:r>
              <a:rPr lang="es-ES" b="1" dirty="0">
                <a:solidFill>
                  <a:schemeClr val="bg1"/>
                </a:solidFill>
                <a:latin typeface="Maiandra GD" panose="020E0502030308020204" pitchFamily="34" charset="0"/>
              </a:rPr>
              <a:t>La tierra tenía que reposar un año.</a:t>
            </a:r>
          </a:p>
          <a:p>
            <a:r>
              <a:rPr lang="es-ES" b="1" dirty="0">
                <a:solidFill>
                  <a:schemeClr val="bg1"/>
                </a:solidFill>
                <a:latin typeface="Maiandra GD" panose="020E0502030308020204" pitchFamily="34" charset="0"/>
              </a:rPr>
              <a:t>Que eran estos diezmos:</a:t>
            </a:r>
          </a:p>
          <a:p>
            <a:r>
              <a:rPr lang="es-ES" b="1" dirty="0">
                <a:solidFill>
                  <a:schemeClr val="bg1"/>
                </a:solidFill>
                <a:latin typeface="Maiandra GD" panose="020E0502030308020204" pitchFamily="34" charset="0"/>
              </a:rPr>
              <a:t>Eran granos.</a:t>
            </a:r>
          </a:p>
          <a:p>
            <a:r>
              <a:rPr lang="es-ES" b="1" dirty="0">
                <a:solidFill>
                  <a:schemeClr val="bg1"/>
                </a:solidFill>
                <a:latin typeface="Maiandra GD" panose="020E0502030308020204" pitchFamily="34" charset="0"/>
              </a:rPr>
              <a:t>Ganados. </a:t>
            </a:r>
          </a:p>
          <a:p>
            <a:r>
              <a:rPr lang="es-ES" b="1" dirty="0">
                <a:solidFill>
                  <a:schemeClr val="bg1"/>
                </a:solidFill>
                <a:latin typeface="Maiandra GD" panose="020E0502030308020204" pitchFamily="34" charset="0"/>
              </a:rPr>
              <a:t>Frutas. </a:t>
            </a:r>
          </a:p>
          <a:p>
            <a:pPr algn="ctr"/>
            <a:r>
              <a:rPr lang="es-ES" b="1" u="sng" dirty="0">
                <a:solidFill>
                  <a:srgbClr val="00B0F0"/>
                </a:solidFill>
                <a:latin typeface="Maiandra GD" panose="020E0502030308020204" pitchFamily="34" charset="0"/>
              </a:rPr>
              <a:t>Levitas.27:30-34. </a:t>
            </a:r>
          </a:p>
        </p:txBody>
      </p:sp>
      <p:pic>
        <p:nvPicPr>
          <p:cNvPr id="2" name="Imagen 1">
            <a:extLst>
              <a:ext uri="{FF2B5EF4-FFF2-40B4-BE49-F238E27FC236}">
                <a16:creationId xmlns:a16="http://schemas.microsoft.com/office/drawing/2014/main" id="{345815F6-6DB7-40D4-819C-BD9D07EF8E21}"/>
              </a:ext>
            </a:extLst>
          </p:cNvPr>
          <p:cNvPicPr>
            <a:picLocks noChangeAspect="1"/>
          </p:cNvPicPr>
          <p:nvPr/>
        </p:nvPicPr>
        <p:blipFill>
          <a:blip r:embed="rId3"/>
          <a:stretch>
            <a:fillRect/>
          </a:stretch>
        </p:blipFill>
        <p:spPr>
          <a:xfrm>
            <a:off x="5234609" y="1262460"/>
            <a:ext cx="3909390" cy="5577285"/>
          </a:xfrm>
          <a:prstGeom prst="rect">
            <a:avLst/>
          </a:prstGeom>
        </p:spPr>
      </p:pic>
    </p:spTree>
    <p:extLst>
      <p:ext uri="{BB962C8B-B14F-4D97-AF65-F5344CB8AC3E}">
        <p14:creationId xmlns:p14="http://schemas.microsoft.com/office/powerpoint/2010/main" val="1202373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barn(inVertical)">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fontScale="92500" lnSpcReduction="10000"/>
          </a:bodyPr>
          <a:lstStyle/>
          <a:p>
            <a:r>
              <a:rPr lang="es-ES" b="1" u="sng" dirty="0">
                <a:solidFill>
                  <a:schemeClr val="bg1"/>
                </a:solidFill>
                <a:highlight>
                  <a:srgbClr val="000080"/>
                </a:highlight>
                <a:latin typeface="Maiandra GD" panose="020E0502030308020204" pitchFamily="34" charset="0"/>
              </a:rPr>
              <a:t>"Así pues, todo el diezmo de la tierra,</a:t>
            </a:r>
            <a:r>
              <a:rPr lang="es-ES" b="1" dirty="0">
                <a:solidFill>
                  <a:schemeClr val="bg1"/>
                </a:solidFill>
                <a:latin typeface="Maiandra GD" panose="020E0502030308020204" pitchFamily="34" charset="0"/>
              </a:rPr>
              <a:t> de la semilla de la tierra o del fruto del árbol, es del SEÑOR; es cosa consagrada al SEÑOR. </a:t>
            </a:r>
          </a:p>
          <a:p>
            <a:pPr algn="ctr"/>
            <a:r>
              <a:rPr lang="es-ES" b="1" u="sng" dirty="0">
                <a:solidFill>
                  <a:srgbClr val="00B0F0"/>
                </a:solidFill>
                <a:latin typeface="Maiandra GD" panose="020E0502030308020204" pitchFamily="34" charset="0"/>
              </a:rPr>
              <a:t>V.31.</a:t>
            </a:r>
          </a:p>
          <a:p>
            <a:r>
              <a:rPr lang="es-ES" b="1" dirty="0">
                <a:solidFill>
                  <a:schemeClr val="bg1"/>
                </a:solidFill>
                <a:latin typeface="Maiandra GD" panose="020E0502030308020204" pitchFamily="34" charset="0"/>
              </a:rPr>
              <a:t>"Y si un hombre quiere redimir parte de su diezmo, </a:t>
            </a:r>
            <a:r>
              <a:rPr lang="es-ES"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le añadirá la quinta parte.</a:t>
            </a:r>
            <a:r>
              <a:rPr lang="es-ES" b="1" dirty="0">
                <a:solidFill>
                  <a:schemeClr val="bg1"/>
                </a:solidFill>
                <a:latin typeface="Maiandra GD" panose="020E0502030308020204" pitchFamily="34" charset="0"/>
              </a:rPr>
              <a:t> </a:t>
            </a:r>
          </a:p>
          <a:p>
            <a:pPr algn="ctr"/>
            <a:r>
              <a:rPr lang="es-ES" b="1" u="sng" dirty="0">
                <a:solidFill>
                  <a:srgbClr val="00B0F0"/>
                </a:solidFill>
                <a:latin typeface="Maiandra GD" panose="020E0502030308020204" pitchFamily="34" charset="0"/>
              </a:rPr>
              <a:t>V.32.</a:t>
            </a:r>
          </a:p>
          <a:p>
            <a:r>
              <a:rPr lang="es-ES" b="1" u="sng" dirty="0">
                <a:solidFill>
                  <a:schemeClr val="bg1"/>
                </a:solidFill>
                <a:highlight>
                  <a:srgbClr val="FF0000"/>
                </a:highlight>
                <a:latin typeface="Maiandra GD" panose="020E0502030308020204" pitchFamily="34" charset="0"/>
              </a:rPr>
              <a:t>"Todo diezmo del ganado o del rebaño,</a:t>
            </a:r>
            <a:r>
              <a:rPr lang="es-ES" b="1" dirty="0">
                <a:solidFill>
                  <a:schemeClr val="bg1"/>
                </a:solidFill>
                <a:latin typeface="Maiandra GD" panose="020E0502030308020204" pitchFamily="34" charset="0"/>
              </a:rPr>
              <a:t> o sea, de todo lo que pasa debajo del cayado, la décima cabeza será cosa consagrada al SEÑOR. </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4AB2122B-543F-452C-9CD4-E05C242004D0}"/>
              </a:ext>
            </a:extLst>
          </p:cNvPr>
          <p:cNvPicPr>
            <a:picLocks noChangeAspect="1"/>
          </p:cNvPicPr>
          <p:nvPr/>
        </p:nvPicPr>
        <p:blipFill>
          <a:blip r:embed="rId3"/>
          <a:stretch>
            <a:fillRect/>
          </a:stretch>
        </p:blipFill>
        <p:spPr>
          <a:xfrm>
            <a:off x="5128592" y="1252538"/>
            <a:ext cx="4015408" cy="1861723"/>
          </a:xfrm>
          <a:prstGeom prst="rect">
            <a:avLst/>
          </a:prstGeom>
        </p:spPr>
      </p:pic>
      <p:pic>
        <p:nvPicPr>
          <p:cNvPr id="6" name="Imagen 5">
            <a:extLst>
              <a:ext uri="{FF2B5EF4-FFF2-40B4-BE49-F238E27FC236}">
                <a16:creationId xmlns:a16="http://schemas.microsoft.com/office/drawing/2014/main" id="{60805188-74AD-4E51-824E-0D1BCB7A23E6}"/>
              </a:ext>
            </a:extLst>
          </p:cNvPr>
          <p:cNvPicPr>
            <a:picLocks noChangeAspect="1"/>
          </p:cNvPicPr>
          <p:nvPr/>
        </p:nvPicPr>
        <p:blipFill>
          <a:blip r:embed="rId4"/>
          <a:stretch>
            <a:fillRect/>
          </a:stretch>
        </p:blipFill>
        <p:spPr>
          <a:xfrm>
            <a:off x="5128592" y="3114261"/>
            <a:ext cx="4015407" cy="2025231"/>
          </a:xfrm>
          <a:prstGeom prst="rect">
            <a:avLst/>
          </a:prstGeom>
        </p:spPr>
      </p:pic>
      <p:pic>
        <p:nvPicPr>
          <p:cNvPr id="7" name="Imagen 6">
            <a:extLst>
              <a:ext uri="{FF2B5EF4-FFF2-40B4-BE49-F238E27FC236}">
                <a16:creationId xmlns:a16="http://schemas.microsoft.com/office/drawing/2014/main" id="{5F06402C-F8CB-4B33-9F3D-3E56DB7E2D44}"/>
              </a:ext>
            </a:extLst>
          </p:cNvPr>
          <p:cNvPicPr>
            <a:picLocks noChangeAspect="1"/>
          </p:cNvPicPr>
          <p:nvPr/>
        </p:nvPicPr>
        <p:blipFill>
          <a:blip r:embed="rId5"/>
          <a:stretch>
            <a:fillRect/>
          </a:stretch>
        </p:blipFill>
        <p:spPr>
          <a:xfrm>
            <a:off x="5128591" y="5104504"/>
            <a:ext cx="4015408" cy="1753495"/>
          </a:xfrm>
          <a:prstGeom prst="rect">
            <a:avLst/>
          </a:prstGeom>
        </p:spPr>
      </p:pic>
    </p:spTree>
    <p:extLst>
      <p:ext uri="{BB962C8B-B14F-4D97-AF65-F5344CB8AC3E}">
        <p14:creationId xmlns:p14="http://schemas.microsoft.com/office/powerpoint/2010/main" val="2360832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barn(inVertical)">
                                      <p:cBhvr>
                                        <p:cTn id="43" dur="5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barn(inVertical)">
                                      <p:cBhvr>
                                        <p:cTn id="4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pPr algn="ctr"/>
            <a:r>
              <a:rPr lang="es-ES" b="1" u="sng" dirty="0">
                <a:solidFill>
                  <a:srgbClr val="00B0F0"/>
                </a:solidFill>
                <a:latin typeface="Maiandra GD" panose="020E0502030308020204" pitchFamily="34" charset="0"/>
              </a:rPr>
              <a:t>V.33.</a:t>
            </a:r>
          </a:p>
          <a:p>
            <a:r>
              <a:rPr lang="es-ES" b="1" dirty="0">
                <a:solidFill>
                  <a:schemeClr val="bg1"/>
                </a:solidFill>
                <a:latin typeface="Maiandra GD" panose="020E0502030308020204" pitchFamily="34" charset="0"/>
              </a:rPr>
              <a:t>"No debe considerar si es bueno o malo, tampoco lo cambiará; si lo cambia, </a:t>
            </a:r>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tanto el animal como su sustituto serán sagrados.</a:t>
            </a:r>
            <a:r>
              <a:rPr lang="es-ES" b="1" dirty="0">
                <a:solidFill>
                  <a:schemeClr val="bg1"/>
                </a:solidFill>
                <a:latin typeface="Maiandra GD" panose="020E0502030308020204" pitchFamily="34" charset="0"/>
              </a:rPr>
              <a:t> No podrán ser redimidos." </a:t>
            </a:r>
          </a:p>
          <a:p>
            <a:pPr algn="ctr"/>
            <a:r>
              <a:rPr lang="es-ES" b="1" u="sng" dirty="0">
                <a:solidFill>
                  <a:srgbClr val="00B0F0"/>
                </a:solidFill>
                <a:latin typeface="Maiandra GD" panose="020E0502030308020204" pitchFamily="34" charset="0"/>
              </a:rPr>
              <a:t>V.34.  </a:t>
            </a:r>
          </a:p>
          <a:p>
            <a:r>
              <a:rPr lang="es-ES" b="1" u="sng" dirty="0">
                <a:solidFill>
                  <a:schemeClr val="bg1"/>
                </a:solidFill>
                <a:highlight>
                  <a:srgbClr val="000080"/>
                </a:highlight>
                <a:latin typeface="Maiandra GD" panose="020E0502030308020204" pitchFamily="34" charset="0"/>
              </a:rPr>
              <a:t>Estos son los mandamientos que el SEÑOR ordenó</a:t>
            </a:r>
            <a:r>
              <a:rPr lang="es-ES" b="1" dirty="0">
                <a:solidFill>
                  <a:schemeClr val="bg1"/>
                </a:solidFill>
                <a:latin typeface="Maiandra GD" panose="020E0502030308020204" pitchFamily="34" charset="0"/>
              </a:rPr>
              <a:t> a Moisés para los hijos de Israel en el monte Sinaí. </a:t>
            </a: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A914D655-DF0A-4720-8C44-C0E90330C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9807" y="1343818"/>
            <a:ext cx="4214191" cy="5495927"/>
          </a:xfrm>
          <a:prstGeom prst="rect">
            <a:avLst/>
          </a:prstGeom>
          <a:solidFill>
            <a:srgbClr val="FFC000"/>
          </a:solidFill>
        </p:spPr>
      </p:pic>
    </p:spTree>
    <p:extLst>
      <p:ext uri="{BB962C8B-B14F-4D97-AF65-F5344CB8AC3E}">
        <p14:creationId xmlns:p14="http://schemas.microsoft.com/office/powerpoint/2010/main" val="316474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dirty="0">
                <a:solidFill>
                  <a:schemeClr val="bg1"/>
                </a:solidFill>
                <a:latin typeface="Maiandra GD" panose="020E0502030308020204" pitchFamily="34" charset="0"/>
              </a:rPr>
              <a:t>Esto era un mandamiento de Dios y en el Versículo. 34. </a:t>
            </a:r>
          </a:p>
          <a:p>
            <a:r>
              <a:rPr lang="es-ES" b="1" dirty="0">
                <a:solidFill>
                  <a:schemeClr val="bg1"/>
                </a:solidFill>
                <a:latin typeface="Maiandra GD" panose="020E0502030308020204" pitchFamily="34" charset="0"/>
              </a:rPr>
              <a:t>Está el propósito para quien fue mandado el diezmo era para los Israelita. </a:t>
            </a:r>
          </a:p>
          <a:p>
            <a:r>
              <a:rPr lang="es-ES" b="1" dirty="0">
                <a:solidFill>
                  <a:schemeClr val="bg1"/>
                </a:solidFill>
                <a:latin typeface="Maiandra GD" panose="020E0502030308020204" pitchFamily="34" charset="0"/>
              </a:rPr>
              <a:t>El pacto era con ellos. </a:t>
            </a:r>
          </a:p>
          <a:p>
            <a:r>
              <a:rPr lang="es-ES" b="1" dirty="0">
                <a:solidFill>
                  <a:schemeClr val="bg1"/>
                </a:solidFill>
                <a:latin typeface="Maiandra GD" panose="020E0502030308020204" pitchFamily="34" charset="0"/>
              </a:rPr>
              <a:t>¿Es usted Israelita? </a:t>
            </a:r>
          </a:p>
          <a:p>
            <a:r>
              <a:rPr lang="es-ES" b="1" dirty="0">
                <a:solidFill>
                  <a:schemeClr val="bg1"/>
                </a:solidFill>
                <a:latin typeface="Maiandra GD" panose="020E0502030308020204" pitchFamily="34" charset="0"/>
              </a:rPr>
              <a:t>¿Los pastores de su iglesia son Levitas? </a:t>
            </a:r>
          </a:p>
          <a:p>
            <a:r>
              <a:rPr lang="es-ES" b="1" dirty="0">
                <a:solidFill>
                  <a:schemeClr val="bg1"/>
                </a:solidFill>
                <a:latin typeface="Maiandra GD" panose="020E0502030308020204" pitchFamily="34" charset="0"/>
              </a:rPr>
              <a:t>Si no para que diezman.</a:t>
            </a:r>
          </a:p>
          <a:p>
            <a:r>
              <a:rPr lang="es-ES" b="1" dirty="0">
                <a:solidFill>
                  <a:schemeClr val="bg1"/>
                </a:solidFill>
                <a:latin typeface="Maiandra GD" panose="020E0502030308020204" pitchFamily="34" charset="0"/>
              </a:rPr>
              <a:t>No cumplen el propósito.</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14B5162B-DCE7-43F4-88ED-ABEB71580A65}"/>
              </a:ext>
            </a:extLst>
          </p:cNvPr>
          <p:cNvPicPr>
            <a:picLocks noChangeAspect="1"/>
          </p:cNvPicPr>
          <p:nvPr/>
        </p:nvPicPr>
        <p:blipFill>
          <a:blip r:embed="rId3"/>
          <a:stretch>
            <a:fillRect/>
          </a:stretch>
        </p:blipFill>
        <p:spPr>
          <a:xfrm>
            <a:off x="5088834" y="1343818"/>
            <a:ext cx="4055165" cy="5477672"/>
          </a:xfrm>
          <a:prstGeom prst="rect">
            <a:avLst/>
          </a:prstGeom>
        </p:spPr>
      </p:pic>
    </p:spTree>
    <p:extLst>
      <p:ext uri="{BB962C8B-B14F-4D97-AF65-F5344CB8AC3E}">
        <p14:creationId xmlns:p14="http://schemas.microsoft.com/office/powerpoint/2010/main" val="3054811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barn(inVertical)">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fontScale="92500"/>
          </a:bodyPr>
          <a:lstStyle/>
          <a:p>
            <a:r>
              <a:rPr lang="es-ES" b="1" dirty="0">
                <a:solidFill>
                  <a:schemeClr val="bg1"/>
                </a:solidFill>
                <a:latin typeface="Maiandra GD" panose="020E0502030308020204" pitchFamily="34" charset="0"/>
              </a:rPr>
              <a:t>Era de aceite, los primogénitos de las vacas y ovejas. </a:t>
            </a:r>
          </a:p>
          <a:p>
            <a:pPr algn="ctr"/>
            <a:r>
              <a:rPr lang="es-ES" b="1" u="sng" dirty="0">
                <a:solidFill>
                  <a:srgbClr val="00B0F0"/>
                </a:solidFill>
                <a:latin typeface="Maiandra GD" panose="020E0502030308020204" pitchFamily="34" charset="0"/>
              </a:rPr>
              <a:t>Deuteronomio.12:17.</a:t>
            </a:r>
          </a:p>
          <a:p>
            <a:r>
              <a:rPr lang="es-ES" b="1" dirty="0">
                <a:solidFill>
                  <a:schemeClr val="bg1"/>
                </a:solidFill>
                <a:latin typeface="Maiandra GD" panose="020E0502030308020204" pitchFamily="34" charset="0"/>
              </a:rPr>
              <a:t>No te es permitido comer dentro de tus ciudades </a:t>
            </a:r>
            <a:r>
              <a:rPr lang="es-ES" b="1" u="sng" dirty="0">
                <a:solidFill>
                  <a:schemeClr val="bg1"/>
                </a:solidFill>
                <a:highlight>
                  <a:srgbClr val="008000"/>
                </a:highlight>
                <a:latin typeface="Maiandra GD" panose="020E0502030308020204" pitchFamily="34" charset="0"/>
              </a:rPr>
              <a:t>el diezmo de tu grano, de tu mosto, o de tu aceite, ni de los primogénitos de tus vacas o de tus ovejas,</a:t>
            </a:r>
            <a:r>
              <a:rPr lang="es-ES" b="1" dirty="0">
                <a:solidFill>
                  <a:schemeClr val="bg1"/>
                </a:solidFill>
                <a:latin typeface="Maiandra GD" panose="020E0502030308020204" pitchFamily="34" charset="0"/>
              </a:rPr>
              <a:t> ni ninguna de las ofrendas votivas que prometas, ni tus ofrendas voluntarias, ni la ofrenda alzada de tu mano, </a:t>
            </a:r>
          </a:p>
          <a:p>
            <a:pPr algn="ctr"/>
            <a:r>
              <a:rPr lang="es-ES" b="1" u="sng" dirty="0">
                <a:solidFill>
                  <a:srgbClr val="00B0F0"/>
                </a:solidFill>
                <a:latin typeface="Maiandra GD" panose="020E0502030308020204" pitchFamily="34" charset="0"/>
              </a:rPr>
              <a:t>Deuteronomio.14:22-23.</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63EF67BE-98A6-41A5-9BD8-EA5A8BAE78F9}"/>
              </a:ext>
            </a:extLst>
          </p:cNvPr>
          <p:cNvPicPr>
            <a:picLocks noChangeAspect="1"/>
          </p:cNvPicPr>
          <p:nvPr/>
        </p:nvPicPr>
        <p:blipFill>
          <a:blip r:embed="rId3"/>
          <a:stretch>
            <a:fillRect/>
          </a:stretch>
        </p:blipFill>
        <p:spPr>
          <a:xfrm>
            <a:off x="4825621" y="1362073"/>
            <a:ext cx="4318377" cy="1554615"/>
          </a:xfrm>
          <a:prstGeom prst="rect">
            <a:avLst/>
          </a:prstGeom>
        </p:spPr>
      </p:pic>
      <p:pic>
        <p:nvPicPr>
          <p:cNvPr id="6" name="Imagen 5">
            <a:extLst>
              <a:ext uri="{FF2B5EF4-FFF2-40B4-BE49-F238E27FC236}">
                <a16:creationId xmlns:a16="http://schemas.microsoft.com/office/drawing/2014/main" id="{CCBBAA0E-EDBC-45FE-B4C3-F9AD6B1168CA}"/>
              </a:ext>
            </a:extLst>
          </p:cNvPr>
          <p:cNvPicPr>
            <a:picLocks noChangeAspect="1"/>
          </p:cNvPicPr>
          <p:nvPr/>
        </p:nvPicPr>
        <p:blipFill>
          <a:blip r:embed="rId4"/>
          <a:stretch>
            <a:fillRect/>
          </a:stretch>
        </p:blipFill>
        <p:spPr>
          <a:xfrm>
            <a:off x="4825621" y="2934943"/>
            <a:ext cx="4318379" cy="1899080"/>
          </a:xfrm>
          <a:prstGeom prst="rect">
            <a:avLst/>
          </a:prstGeom>
        </p:spPr>
      </p:pic>
      <p:pic>
        <p:nvPicPr>
          <p:cNvPr id="7" name="Imagen 6">
            <a:extLst>
              <a:ext uri="{FF2B5EF4-FFF2-40B4-BE49-F238E27FC236}">
                <a16:creationId xmlns:a16="http://schemas.microsoft.com/office/drawing/2014/main" id="{1C013B7D-CB64-4AF9-801C-955195F2D203}"/>
              </a:ext>
            </a:extLst>
          </p:cNvPr>
          <p:cNvPicPr>
            <a:picLocks noChangeAspect="1"/>
          </p:cNvPicPr>
          <p:nvPr/>
        </p:nvPicPr>
        <p:blipFill>
          <a:blip r:embed="rId5"/>
          <a:stretch>
            <a:fillRect/>
          </a:stretch>
        </p:blipFill>
        <p:spPr>
          <a:xfrm>
            <a:off x="4815059" y="4852277"/>
            <a:ext cx="4318379" cy="1987468"/>
          </a:xfrm>
          <a:prstGeom prst="rect">
            <a:avLst/>
          </a:prstGeom>
        </p:spPr>
      </p:pic>
    </p:spTree>
    <p:extLst>
      <p:ext uri="{BB962C8B-B14F-4D97-AF65-F5344CB8AC3E}">
        <p14:creationId xmlns:p14="http://schemas.microsoft.com/office/powerpoint/2010/main" val="3788170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barn(inVertical)">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barn(inVertical)">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barn(inVertical)">
                                      <p:cBhvr>
                                        <p:cTn id="4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fontScale="92500"/>
          </a:bodyPr>
          <a:lstStyle/>
          <a:p>
            <a:r>
              <a:rPr lang="es-ES" b="1" u="sng" dirty="0">
                <a:solidFill>
                  <a:schemeClr val="bg1"/>
                </a:solidFill>
                <a:highlight>
                  <a:srgbClr val="FF00FF"/>
                </a:highlight>
                <a:latin typeface="Maiandra GD" panose="020E0502030308020204" pitchFamily="34" charset="0"/>
              </a:rPr>
              <a:t>Diezmarás fielmente todo el producto</a:t>
            </a:r>
            <a:r>
              <a:rPr lang="es-ES" b="1" dirty="0">
                <a:solidFill>
                  <a:schemeClr val="bg1"/>
                </a:solidFill>
                <a:latin typeface="Maiandra GD" panose="020E0502030308020204" pitchFamily="34" charset="0"/>
              </a:rPr>
              <a:t> de tu sementera, </a:t>
            </a:r>
            <a:r>
              <a:rPr lang="es-ES" b="1" u="sng" dirty="0">
                <a:solidFill>
                  <a:schemeClr val="bg1"/>
                </a:solidFill>
                <a:highlight>
                  <a:srgbClr val="0000FF"/>
                </a:highlight>
                <a:latin typeface="Maiandra GD" panose="020E0502030308020204" pitchFamily="34" charset="0"/>
              </a:rPr>
              <a:t>lo que rinde tu campo cada año.</a:t>
            </a:r>
            <a:r>
              <a:rPr lang="es-ES" b="1" dirty="0">
                <a:solidFill>
                  <a:schemeClr val="bg1"/>
                </a:solidFill>
                <a:latin typeface="Maiandra GD" panose="020E0502030308020204" pitchFamily="34" charset="0"/>
              </a:rPr>
              <a:t> </a:t>
            </a:r>
          </a:p>
          <a:p>
            <a:pPr algn="ctr"/>
            <a:r>
              <a:rPr lang="es-ES" b="1" u="sng" dirty="0">
                <a:solidFill>
                  <a:srgbClr val="00B0F0"/>
                </a:solidFill>
                <a:latin typeface="Maiandra GD" panose="020E0502030308020204" pitchFamily="34" charset="0"/>
              </a:rPr>
              <a:t>V.23.  </a:t>
            </a:r>
          </a:p>
          <a:p>
            <a:r>
              <a:rPr lang="es-ES" b="1" dirty="0">
                <a:solidFill>
                  <a:schemeClr val="bg1"/>
                </a:solidFill>
                <a:latin typeface="Maiandra GD" panose="020E0502030308020204" pitchFamily="34" charset="0"/>
              </a:rPr>
              <a:t>Y comerás en la presencia del SEÑOR tu Dios, </a:t>
            </a:r>
            <a:r>
              <a:rPr lang="es-ES" b="1" u="sng" dirty="0">
                <a:solidFill>
                  <a:schemeClr val="bg1"/>
                </a:solidFill>
                <a:highlight>
                  <a:srgbClr val="FF0000"/>
                </a:highlight>
                <a:latin typeface="Maiandra GD" panose="020E0502030308020204" pitchFamily="34" charset="0"/>
              </a:rPr>
              <a:t>en el lugar que El escoja para poner allí su nombre, el diezmo</a:t>
            </a:r>
            <a:r>
              <a:rPr lang="es-ES" b="1" dirty="0">
                <a:solidFill>
                  <a:schemeClr val="bg1"/>
                </a:solidFill>
                <a:latin typeface="Maiandra GD" panose="020E0502030308020204" pitchFamily="34" charset="0"/>
              </a:rPr>
              <a:t> de tu grano, de tu mosto y de tu aceite, y los primogénitos de tus vacas y de tus ovejas, para que aprendas a temer siempre al SEÑOR tu Dios. </a:t>
            </a:r>
          </a:p>
          <a:p>
            <a:pPr algn="ctr"/>
            <a:r>
              <a:rPr lang="es-ES" b="1" u="sng" dirty="0">
                <a:solidFill>
                  <a:srgbClr val="00B0F0"/>
                </a:solidFill>
                <a:latin typeface="Maiandra GD" panose="020E0502030308020204" pitchFamily="34" charset="0"/>
              </a:rPr>
              <a:t>V.24.</a:t>
            </a:r>
            <a:endParaRPr lang="es-NI" b="1" u="sng" dirty="0">
              <a:solidFill>
                <a:srgbClr val="00B0F0"/>
              </a:solidFill>
              <a:latin typeface="Maiandra GD" panose="020E0502030308020204" pitchFamily="34" charset="0"/>
            </a:endParaRPr>
          </a:p>
        </p:txBody>
      </p:sp>
      <p:pic>
        <p:nvPicPr>
          <p:cNvPr id="2" name="Imagen 1">
            <a:extLst>
              <a:ext uri="{FF2B5EF4-FFF2-40B4-BE49-F238E27FC236}">
                <a16:creationId xmlns:a16="http://schemas.microsoft.com/office/drawing/2014/main" id="{315C016E-FFEB-4F6B-8ED4-6CDD17FD0EEA}"/>
              </a:ext>
            </a:extLst>
          </p:cNvPr>
          <p:cNvPicPr>
            <a:picLocks noChangeAspect="1"/>
          </p:cNvPicPr>
          <p:nvPr/>
        </p:nvPicPr>
        <p:blipFill>
          <a:blip r:embed="rId3"/>
          <a:stretch>
            <a:fillRect/>
          </a:stretch>
        </p:blipFill>
        <p:spPr>
          <a:xfrm>
            <a:off x="4982817" y="1343818"/>
            <a:ext cx="4161182" cy="5477672"/>
          </a:xfrm>
          <a:prstGeom prst="rect">
            <a:avLst/>
          </a:prstGeom>
        </p:spPr>
      </p:pic>
    </p:spTree>
    <p:extLst>
      <p:ext uri="{BB962C8B-B14F-4D97-AF65-F5344CB8AC3E}">
        <p14:creationId xmlns:p14="http://schemas.microsoft.com/office/powerpoint/2010/main" val="192352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u="sng" dirty="0">
                <a:solidFill>
                  <a:schemeClr val="bg1"/>
                </a:solidFill>
                <a:highlight>
                  <a:srgbClr val="FF00FF"/>
                </a:highlight>
                <a:latin typeface="Maiandra GD" panose="020E0502030308020204" pitchFamily="34" charset="0"/>
              </a:rPr>
              <a:t>Mas si el camino es tan largo para ti,</a:t>
            </a:r>
            <a:r>
              <a:rPr lang="es-ES" b="1" dirty="0">
                <a:solidFill>
                  <a:schemeClr val="bg1"/>
                </a:solidFill>
                <a:latin typeface="Maiandra GD" panose="020E0502030308020204" pitchFamily="34" charset="0"/>
              </a:rPr>
              <a:t> que seas incapaz de llevar el diezmo por estar lejos el lugar donde el SEÑOR tu Dios escoja para poner allí su nombre, cuando el SEÑOR tu Dios te haya bendecido, </a:t>
            </a:r>
          </a:p>
          <a:p>
            <a:r>
              <a:rPr lang="es-ES" b="1" dirty="0">
                <a:solidFill>
                  <a:schemeClr val="bg1"/>
                </a:solidFill>
                <a:latin typeface="Maiandra GD" panose="020E0502030308020204" pitchFamily="34" charset="0"/>
              </a:rPr>
              <a:t>El diezmo tenía que ser traído al Alfolí. </a:t>
            </a:r>
          </a:p>
          <a:p>
            <a:r>
              <a:rPr lang="es-ES" b="1" dirty="0">
                <a:solidFill>
                  <a:schemeClr val="bg1"/>
                </a:solidFill>
                <a:latin typeface="Maiandra GD" panose="020E0502030308020204" pitchFamily="34" charset="0"/>
              </a:rPr>
              <a:t>El alfolí estaba en el templo de Jerusalén.</a:t>
            </a:r>
          </a:p>
          <a:p>
            <a:pPr algn="ctr"/>
            <a:r>
              <a:rPr lang="es-ES" b="1" u="sng" dirty="0">
                <a:solidFill>
                  <a:srgbClr val="00B0F0"/>
                </a:solidFill>
                <a:latin typeface="Maiandra GD" panose="020E0502030308020204" pitchFamily="34" charset="0"/>
              </a:rPr>
              <a:t>Malaquias.3:10. </a:t>
            </a:r>
          </a:p>
        </p:txBody>
      </p:sp>
      <p:pic>
        <p:nvPicPr>
          <p:cNvPr id="2" name="Imagen 1">
            <a:extLst>
              <a:ext uri="{FF2B5EF4-FFF2-40B4-BE49-F238E27FC236}">
                <a16:creationId xmlns:a16="http://schemas.microsoft.com/office/drawing/2014/main" id="{C47FA982-DC9B-4AC0-A65E-E3CFE89FD013}"/>
              </a:ext>
            </a:extLst>
          </p:cNvPr>
          <p:cNvPicPr>
            <a:picLocks noChangeAspect="1"/>
          </p:cNvPicPr>
          <p:nvPr/>
        </p:nvPicPr>
        <p:blipFill>
          <a:blip r:embed="rId3"/>
          <a:stretch>
            <a:fillRect/>
          </a:stretch>
        </p:blipFill>
        <p:spPr>
          <a:xfrm>
            <a:off x="4982817" y="1327253"/>
            <a:ext cx="4161182" cy="5512492"/>
          </a:xfrm>
          <a:prstGeom prst="rect">
            <a:avLst/>
          </a:prstGeom>
        </p:spPr>
      </p:pic>
    </p:spTree>
    <p:extLst>
      <p:ext uri="{BB962C8B-B14F-4D97-AF65-F5344CB8AC3E}">
        <p14:creationId xmlns:p14="http://schemas.microsoft.com/office/powerpoint/2010/main" val="3965879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FF"/>
                </a:highlight>
                <a:latin typeface="Maiandra GD" panose="020E0502030308020204" pitchFamily="34" charset="0"/>
              </a:rPr>
              <a:t>EL DIEZMO EN EL ANTIGUO TESTAMENTO.</a:t>
            </a:r>
            <a:endParaRPr lang="es-NI" sz="3600" b="1" u="sng" dirty="0">
              <a:solidFill>
                <a:schemeClr val="bg1"/>
              </a:solidFill>
              <a:highlight>
                <a:srgbClr val="0000FF"/>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lnSpcReduction="10000"/>
          </a:bodyPr>
          <a:lstStyle/>
          <a:p>
            <a:r>
              <a:rPr lang="es-ES" b="1" u="sng" dirty="0">
                <a:solidFill>
                  <a:schemeClr val="bg1"/>
                </a:solidFill>
                <a:highlight>
                  <a:srgbClr val="008000"/>
                </a:highlight>
                <a:latin typeface="Maiandra GD" panose="020E0502030308020204" pitchFamily="34" charset="0"/>
              </a:rPr>
              <a:t>Traed todo el diezmo al alfolí, para que haya alimento en mi casa;</a:t>
            </a:r>
            <a:r>
              <a:rPr lang="es-ES" b="1" dirty="0">
                <a:solidFill>
                  <a:schemeClr val="bg1"/>
                </a:solidFill>
                <a:latin typeface="Maiandra GD" panose="020E0502030308020204" pitchFamily="34" charset="0"/>
              </a:rPr>
              <a:t> y ponedme ahora a prueba en esto--dice el SEÑOR de los ejércitos-- si no os abriré las ventanas del cielo, y derramaré para vosotros bendición hasta que sobreabunde. </a:t>
            </a:r>
          </a:p>
          <a:p>
            <a:r>
              <a:rPr lang="es-ES" b="1" dirty="0">
                <a:solidFill>
                  <a:schemeClr val="bg1"/>
                </a:solidFill>
                <a:latin typeface="Maiandra GD" panose="020E0502030308020204" pitchFamily="34" charset="0"/>
              </a:rPr>
              <a:t>El Alfolí, nada tiene que ver con las capillas de los evangélicos, sino que fue un granero en el cual el diezmo de las cosechas fue guardado.</a:t>
            </a:r>
          </a:p>
        </p:txBody>
      </p:sp>
      <p:pic>
        <p:nvPicPr>
          <p:cNvPr id="6" name="Imagen 5">
            <a:extLst>
              <a:ext uri="{FF2B5EF4-FFF2-40B4-BE49-F238E27FC236}">
                <a16:creationId xmlns:a16="http://schemas.microsoft.com/office/drawing/2014/main" id="{666956CE-3778-4983-B7ED-516A6BDB4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362073"/>
            <a:ext cx="4161183" cy="5514181"/>
          </a:xfrm>
          <a:prstGeom prst="rect">
            <a:avLst/>
          </a:prstGeom>
        </p:spPr>
      </p:pic>
    </p:spTree>
    <p:extLst>
      <p:ext uri="{BB962C8B-B14F-4D97-AF65-F5344CB8AC3E}">
        <p14:creationId xmlns:p14="http://schemas.microsoft.com/office/powerpoint/2010/main" val="4139972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6"/>
            <a:ext cx="9143999" cy="112633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162846"/>
            <a:ext cx="4823791" cy="5676898"/>
          </a:xfrm>
        </p:spPr>
        <p:txBody>
          <a:bodyPr>
            <a:normAutofit/>
          </a:bodyPr>
          <a:lstStyle/>
          <a:p>
            <a:r>
              <a:rPr lang="es-ES" b="1" dirty="0">
                <a:solidFill>
                  <a:schemeClr val="bg1"/>
                </a:solidFill>
                <a:latin typeface="Maiandra GD" panose="020E0502030308020204" pitchFamily="34" charset="0"/>
              </a:rPr>
              <a:t>En el Antiguo Testamento se remonta desde tiempo de Abraham. </a:t>
            </a:r>
          </a:p>
          <a:p>
            <a:pPr algn="ctr"/>
            <a:r>
              <a:rPr lang="es-ES" b="1" u="sng" dirty="0">
                <a:solidFill>
                  <a:srgbClr val="00B0F0"/>
                </a:solidFill>
                <a:latin typeface="Maiandra GD" panose="020E0502030308020204" pitchFamily="34" charset="0"/>
              </a:rPr>
              <a:t>Genesis.14:20. </a:t>
            </a:r>
          </a:p>
          <a:p>
            <a:r>
              <a:rPr lang="es-ES" b="1" dirty="0">
                <a:solidFill>
                  <a:schemeClr val="bg1"/>
                </a:solidFill>
                <a:latin typeface="Maiandra GD" panose="020E0502030308020204" pitchFamily="34" charset="0"/>
              </a:rPr>
              <a:t>y bendito sea el Dios Altísimo que entregó a tus enemigos en tu mano. </a:t>
            </a:r>
            <a:r>
              <a:rPr lang="es-ES" b="1" u="sng" dirty="0">
                <a:solidFill>
                  <a:schemeClr val="bg1"/>
                </a:solidFill>
                <a:highlight>
                  <a:srgbClr val="FF00FF"/>
                </a:highlight>
                <a:latin typeface="Maiandra GD" panose="020E0502030308020204" pitchFamily="34" charset="0"/>
              </a:rPr>
              <a:t>Y le dio Abram el diezmo de todo.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Cuando Abraham dio los diezmos a Melquisedec. </a:t>
            </a:r>
          </a:p>
          <a:p>
            <a:pPr algn="ctr"/>
            <a:r>
              <a:rPr lang="es-ES" b="1" u="sng" dirty="0">
                <a:solidFill>
                  <a:srgbClr val="00B0F0"/>
                </a:solidFill>
                <a:latin typeface="Maiandra GD" panose="020E0502030308020204" pitchFamily="34" charset="0"/>
              </a:rPr>
              <a:t>Hebreos.7:4. </a:t>
            </a:r>
          </a:p>
        </p:txBody>
      </p:sp>
      <p:pic>
        <p:nvPicPr>
          <p:cNvPr id="6" name="Imagen 5">
            <a:extLst>
              <a:ext uri="{FF2B5EF4-FFF2-40B4-BE49-F238E27FC236}">
                <a16:creationId xmlns:a16="http://schemas.microsoft.com/office/drawing/2014/main" id="{16EA8FD4-316F-409D-AC7E-0B061E589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162845"/>
            <a:ext cx="4161181" cy="5676897"/>
          </a:xfrm>
          <a:prstGeom prst="rect">
            <a:avLst/>
          </a:prstGeom>
        </p:spPr>
      </p:pic>
    </p:spTree>
    <p:extLst>
      <p:ext uri="{BB962C8B-B14F-4D97-AF65-F5344CB8AC3E}">
        <p14:creationId xmlns:p14="http://schemas.microsoft.com/office/powerpoint/2010/main" val="1637474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41275"/>
            <a:ext cx="9242426" cy="695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0" y="1"/>
            <a:ext cx="4211960" cy="4653136"/>
          </a:xfrm>
        </p:spPr>
        <p:txBody>
          <a:bodyPr>
            <a:normAutofit/>
          </a:bodyPr>
          <a:lstStyle/>
          <a:p>
            <a:r>
              <a:rPr lang="es-NI" b="1" dirty="0"/>
              <a:t>Todo tipo de granos.</a:t>
            </a:r>
          </a:p>
          <a:p>
            <a:endParaRPr lang="es-NI" dirty="0"/>
          </a:p>
          <a:p>
            <a:endParaRPr lang="es-NI" dirty="0"/>
          </a:p>
          <a:p>
            <a:pPr>
              <a:buNone/>
            </a:pPr>
            <a:endParaRPr lang="es-NI" dirty="0"/>
          </a:p>
          <a:p>
            <a:r>
              <a:rPr lang="es-NI" b="1" dirty="0"/>
              <a:t>Todo tipo de frutas.</a:t>
            </a:r>
          </a:p>
          <a:p>
            <a:r>
              <a:rPr lang="es-NI" b="1" dirty="0"/>
              <a:t>Todo tipo de hortalizas.</a:t>
            </a:r>
          </a:p>
          <a:p>
            <a:r>
              <a:rPr lang="es-NI" b="1" dirty="0"/>
              <a:t>Eneldo. Mateo.23:23.</a:t>
            </a:r>
          </a:p>
          <a:p>
            <a:r>
              <a:rPr lang="es-NI" b="1" dirty="0"/>
              <a:t>Comino. </a:t>
            </a:r>
          </a:p>
          <a:p>
            <a:pPr>
              <a:buNone/>
            </a:pPr>
            <a:endParaRPr lang="es-NI" dirty="0"/>
          </a:p>
          <a:p>
            <a:endParaRPr lang="es-NI" dirty="0"/>
          </a:p>
        </p:txBody>
      </p:sp>
      <p:pic>
        <p:nvPicPr>
          <p:cNvPr id="2050" name="Picture 2" descr="C:\Users\MARIO MORENO\Desktop\Señales\10885869-beans-and-cereals-colorful-bean-boxes-decorative-food-abstract.jpg"/>
          <p:cNvPicPr>
            <a:picLocks noChangeAspect="1" noChangeArrowheads="1"/>
          </p:cNvPicPr>
          <p:nvPr/>
        </p:nvPicPr>
        <p:blipFill>
          <a:blip r:embed="rId3" cstate="print"/>
          <a:srcRect/>
          <a:stretch>
            <a:fillRect/>
          </a:stretch>
        </p:blipFill>
        <p:spPr bwMode="auto">
          <a:xfrm>
            <a:off x="5517232" y="0"/>
            <a:ext cx="3626768" cy="1556792"/>
          </a:xfrm>
          <a:prstGeom prst="rect">
            <a:avLst/>
          </a:prstGeom>
          <a:noFill/>
        </p:spPr>
      </p:pic>
      <p:sp>
        <p:nvSpPr>
          <p:cNvPr id="5" name="4 Flecha derecha"/>
          <p:cNvSpPr/>
          <p:nvPr/>
        </p:nvSpPr>
        <p:spPr>
          <a:xfrm>
            <a:off x="4067944" y="332656"/>
            <a:ext cx="1224136" cy="504056"/>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2051" name="Picture 3" descr="C:\Users\MARIO MORENO\Desktop\Señales\320x191xarton32299-13fd9_png_pagespeed_ic_RhLEc22SsQ.png"/>
          <p:cNvPicPr>
            <a:picLocks noChangeAspect="1" noChangeArrowheads="1"/>
          </p:cNvPicPr>
          <p:nvPr/>
        </p:nvPicPr>
        <p:blipFill>
          <a:blip r:embed="rId4" cstate="print"/>
          <a:srcRect/>
          <a:stretch>
            <a:fillRect/>
          </a:stretch>
        </p:blipFill>
        <p:spPr bwMode="auto">
          <a:xfrm>
            <a:off x="5436096" y="1844824"/>
            <a:ext cx="3707904" cy="2179315"/>
          </a:xfrm>
          <a:prstGeom prst="rect">
            <a:avLst/>
          </a:prstGeom>
          <a:noFill/>
        </p:spPr>
      </p:pic>
      <p:sp>
        <p:nvSpPr>
          <p:cNvPr id="7" name="6 Flecha derecha"/>
          <p:cNvSpPr/>
          <p:nvPr/>
        </p:nvSpPr>
        <p:spPr>
          <a:xfrm>
            <a:off x="4139952" y="2204864"/>
            <a:ext cx="1224136"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2052" name="Picture 4" descr="C:\Users\MARIO MORENO\Desktop\Señales\eneldo2.jpg"/>
          <p:cNvPicPr>
            <a:picLocks noChangeAspect="1" noChangeArrowheads="1"/>
          </p:cNvPicPr>
          <p:nvPr/>
        </p:nvPicPr>
        <p:blipFill>
          <a:blip r:embed="rId5" cstate="print"/>
          <a:srcRect/>
          <a:stretch>
            <a:fillRect/>
          </a:stretch>
        </p:blipFill>
        <p:spPr bwMode="auto">
          <a:xfrm>
            <a:off x="0" y="5085184"/>
            <a:ext cx="2915816" cy="1772816"/>
          </a:xfrm>
          <a:prstGeom prst="rect">
            <a:avLst/>
          </a:prstGeom>
          <a:noFill/>
        </p:spPr>
      </p:pic>
      <p:pic>
        <p:nvPicPr>
          <p:cNvPr id="2053" name="Picture 5" descr="C:\Users\MARIO MORENO\Desktop\Señales\Cominos.jpg"/>
          <p:cNvPicPr>
            <a:picLocks noChangeAspect="1" noChangeArrowheads="1"/>
          </p:cNvPicPr>
          <p:nvPr/>
        </p:nvPicPr>
        <p:blipFill>
          <a:blip r:embed="rId6" cstate="print"/>
          <a:srcRect/>
          <a:stretch>
            <a:fillRect/>
          </a:stretch>
        </p:blipFill>
        <p:spPr bwMode="auto">
          <a:xfrm>
            <a:off x="4691270" y="4869160"/>
            <a:ext cx="4452730" cy="1988840"/>
          </a:xfrm>
          <a:prstGeom prst="rect">
            <a:avLst/>
          </a:prstGeom>
          <a:noFill/>
        </p:spPr>
      </p:pic>
      <p:sp>
        <p:nvSpPr>
          <p:cNvPr id="10" name="9 Flecha derecha"/>
          <p:cNvSpPr/>
          <p:nvPr/>
        </p:nvSpPr>
        <p:spPr>
          <a:xfrm>
            <a:off x="2951820" y="5863580"/>
            <a:ext cx="1296144" cy="50405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1" name="10 Elipse"/>
          <p:cNvSpPr/>
          <p:nvPr/>
        </p:nvSpPr>
        <p:spPr>
          <a:xfrm>
            <a:off x="2411760" y="3933056"/>
            <a:ext cx="2376264" cy="115212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400" b="1" dirty="0"/>
              <a:t>NO ERA DE DINERO.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diamond(in)">
                                      <p:cBhvr>
                                        <p:cTn id="17" dur="20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diamond(in)">
                                      <p:cBhvr>
                                        <p:cTn id="32" dur="2000"/>
                                        <p:tgtEl>
                                          <p:spTgt spid="205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diamond(in)">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diamond(in)">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diamond(in)">
                                      <p:cBhvr>
                                        <p:cTn id="47" dur="2000"/>
                                        <p:tgtEl>
                                          <p:spTgt spid="205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diamond(in)">
                                      <p:cBhvr>
                                        <p:cTn id="52" dur="20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amond(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nodeType="clickEffect">
                                  <p:stCondLst>
                                    <p:cond delay="0"/>
                                  </p:stCondLst>
                                  <p:childTnLst>
                                    <p:set>
                                      <p:cBhvr>
                                        <p:cTn id="61" dur="1" fill="hold">
                                          <p:stCondLst>
                                            <p:cond delay="0"/>
                                          </p:stCondLst>
                                        </p:cTn>
                                        <p:tgtEl>
                                          <p:spTgt spid="2053"/>
                                        </p:tgtEl>
                                        <p:attrNameLst>
                                          <p:attrName>style.visibility</p:attrName>
                                        </p:attrNameLst>
                                      </p:cBhvr>
                                      <p:to>
                                        <p:strVal val="visible"/>
                                      </p:to>
                                    </p:set>
                                    <p:animEffect transition="in" filter="diamond(in)">
                                      <p:cBhvr>
                                        <p:cTn id="62" dur="2000"/>
                                        <p:tgtEl>
                                          <p:spTgt spid="2053"/>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diamond(in)">
                                      <p:cBhvr>
                                        <p:cTn id="6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FF"/>
                </a:highlight>
                <a:latin typeface="Maiandra GD" panose="020E0502030308020204" pitchFamily="34" charset="0"/>
              </a:rPr>
              <a:t>EL DIEZMO EN EL ANTIGUO TESTAMENTO.</a:t>
            </a:r>
            <a:endParaRPr lang="es-NI" sz="3600" b="1" u="sng" dirty="0">
              <a:solidFill>
                <a:schemeClr val="bg1"/>
              </a:solidFill>
              <a:highlight>
                <a:srgbClr val="0000FF"/>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dirty="0">
                <a:solidFill>
                  <a:schemeClr val="bg1"/>
                </a:solidFill>
                <a:latin typeface="Maiandra GD" panose="020E0502030308020204" pitchFamily="34" charset="0"/>
              </a:rPr>
              <a:t>Si el camino era largo para llevar el diezmo, lo cambiaban por dinero. </a:t>
            </a:r>
            <a:endParaRPr lang="es-NI" b="1" dirty="0">
              <a:solidFill>
                <a:schemeClr val="bg1"/>
              </a:solidFill>
              <a:latin typeface="Maiandra GD" panose="020E0502030308020204" pitchFamily="34" charset="0"/>
            </a:endParaRPr>
          </a:p>
          <a:p>
            <a:pPr algn="ctr"/>
            <a:r>
              <a:rPr lang="es-NI" b="1" u="sng" dirty="0">
                <a:solidFill>
                  <a:srgbClr val="00B0F0"/>
                </a:solidFill>
                <a:latin typeface="Maiandra GD" panose="020E0502030308020204" pitchFamily="34" charset="0"/>
              </a:rPr>
              <a:t>Deuteronomio.14:25.</a:t>
            </a:r>
          </a:p>
          <a:p>
            <a:r>
              <a:rPr lang="es-ES" b="1" dirty="0">
                <a:solidFill>
                  <a:schemeClr val="bg1"/>
                </a:solidFill>
                <a:latin typeface="Maiandra GD" panose="020E0502030308020204" pitchFamily="34" charset="0"/>
              </a:rPr>
              <a:t>entonces lo cambiarás por dinero, y atarás el dinero en tu mano </a:t>
            </a:r>
            <a:r>
              <a:rPr lang="es-ES" b="1" u="sng" dirty="0">
                <a:solidFill>
                  <a:schemeClr val="bg1"/>
                </a:solidFill>
                <a:highlight>
                  <a:srgbClr val="FF00FF"/>
                </a:highlight>
                <a:latin typeface="Maiandra GD" panose="020E0502030308020204" pitchFamily="34" charset="0"/>
              </a:rPr>
              <a:t>e irás al lugar que el SEÑOR tu Dios escoja.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Dios le especificaba el lugar donde tenían que ir.</a:t>
            </a:r>
          </a:p>
          <a:p>
            <a:r>
              <a:rPr lang="es-ES" b="1" dirty="0">
                <a:solidFill>
                  <a:schemeClr val="bg1"/>
                </a:solidFill>
                <a:latin typeface="Maiandra GD" panose="020E0502030308020204" pitchFamily="34" charset="0"/>
              </a:rPr>
              <a:t>¿Y hoy que hacen los que piden diezmos?</a:t>
            </a:r>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576E82CD-F359-4FC2-88EB-1659B6D7FA6F}"/>
              </a:ext>
            </a:extLst>
          </p:cNvPr>
          <p:cNvPicPr>
            <a:picLocks noChangeAspect="1"/>
          </p:cNvPicPr>
          <p:nvPr/>
        </p:nvPicPr>
        <p:blipFill>
          <a:blip r:embed="rId3"/>
          <a:stretch>
            <a:fillRect/>
          </a:stretch>
        </p:blipFill>
        <p:spPr>
          <a:xfrm>
            <a:off x="4982817" y="1362072"/>
            <a:ext cx="4161182" cy="5477671"/>
          </a:xfrm>
          <a:prstGeom prst="rect">
            <a:avLst/>
          </a:prstGeom>
        </p:spPr>
      </p:pic>
    </p:spTree>
    <p:extLst>
      <p:ext uri="{BB962C8B-B14F-4D97-AF65-F5344CB8AC3E}">
        <p14:creationId xmlns:p14="http://schemas.microsoft.com/office/powerpoint/2010/main" val="937125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6321286" cy="1055171"/>
          </a:xfrm>
        </p:spPr>
        <p:txBody>
          <a:bodyPr>
            <a:normAutofit/>
          </a:bodyPr>
          <a:lstStyle/>
          <a:p>
            <a:pPr algn="ctr"/>
            <a:r>
              <a:rPr lang="es-ES" sz="3600" b="1" u="sng" dirty="0">
                <a:solidFill>
                  <a:schemeClr val="bg1"/>
                </a:solidFill>
                <a:highlight>
                  <a:srgbClr val="0000FF"/>
                </a:highlight>
                <a:latin typeface="Maiandra GD" panose="020E0502030308020204" pitchFamily="34" charset="0"/>
              </a:rPr>
              <a:t>EN EL NUEVO TESTAMENTO.</a:t>
            </a:r>
            <a:endParaRPr lang="es-NI" sz="3600" b="1" u="sng" dirty="0">
              <a:solidFill>
                <a:schemeClr val="bg1"/>
              </a:solidFill>
              <a:highlight>
                <a:srgbClr val="0000FF"/>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r>
              <a:rPr lang="es-ES" b="1" dirty="0">
                <a:solidFill>
                  <a:schemeClr val="bg1"/>
                </a:solidFill>
                <a:latin typeface="Maiandra GD" panose="020E0502030308020204" pitchFamily="34" charset="0"/>
              </a:rPr>
              <a:t>En el Nuevo Testamento, no se pide el diezmo, si no la ofrenda.</a:t>
            </a:r>
          </a:p>
          <a:p>
            <a:r>
              <a:rPr lang="es-ES" b="1" dirty="0">
                <a:solidFill>
                  <a:schemeClr val="bg1"/>
                </a:solidFill>
                <a:latin typeface="Maiandra GD" panose="020E0502030308020204" pitchFamily="34" charset="0"/>
              </a:rPr>
              <a:t>La ofrenda es según como hallamos prosperado. </a:t>
            </a:r>
          </a:p>
          <a:p>
            <a:pPr algn="ctr"/>
            <a:r>
              <a:rPr lang="es-ES" b="1" u="sng" dirty="0">
                <a:solidFill>
                  <a:srgbClr val="00B0F0"/>
                </a:solidFill>
                <a:latin typeface="Maiandra GD" panose="020E0502030308020204" pitchFamily="34" charset="0"/>
              </a:rPr>
              <a:t>I Corintios.16:1-2.</a:t>
            </a:r>
          </a:p>
          <a:p>
            <a:r>
              <a:rPr lang="es-ES" b="1" dirty="0">
                <a:solidFill>
                  <a:schemeClr val="bg1"/>
                </a:solidFill>
                <a:latin typeface="Maiandra GD" panose="020E0502030308020204" pitchFamily="34" charset="0"/>
              </a:rPr>
              <a:t>Ahora bien, </a:t>
            </a:r>
            <a:r>
              <a:rPr lang="es-ES" b="1" u="sng" dirty="0">
                <a:solidFill>
                  <a:schemeClr val="bg1"/>
                </a:solidFill>
                <a:highlight>
                  <a:srgbClr val="008000"/>
                </a:highlight>
                <a:latin typeface="Maiandra GD" panose="020E0502030308020204" pitchFamily="34" charset="0"/>
              </a:rPr>
              <a:t>en cuanto a la ofrenda para los santos,</a:t>
            </a:r>
            <a:r>
              <a:rPr lang="es-ES" b="1" dirty="0">
                <a:solidFill>
                  <a:schemeClr val="bg1"/>
                </a:solidFill>
                <a:latin typeface="Maiandra GD" panose="020E0502030308020204" pitchFamily="34" charset="0"/>
              </a:rPr>
              <a:t> haced vosotros también como instruí a las iglesias de Galacia. </a:t>
            </a:r>
          </a:p>
          <a:p>
            <a:pPr algn="ctr"/>
            <a:r>
              <a:rPr lang="es-ES" b="1" u="sng" dirty="0">
                <a:solidFill>
                  <a:srgbClr val="00B0F0"/>
                </a:solidFill>
                <a:latin typeface="Maiandra GD" panose="020E0502030308020204" pitchFamily="34" charset="0"/>
              </a:rPr>
              <a:t>V.2.</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06223813-3738-494E-BB68-A45976397E83}"/>
              </a:ext>
            </a:extLst>
          </p:cNvPr>
          <p:cNvPicPr>
            <a:picLocks noChangeAspect="1"/>
          </p:cNvPicPr>
          <p:nvPr/>
        </p:nvPicPr>
        <p:blipFill>
          <a:blip r:embed="rId3"/>
          <a:stretch>
            <a:fillRect/>
          </a:stretch>
        </p:blipFill>
        <p:spPr>
          <a:xfrm>
            <a:off x="4982817" y="1198493"/>
            <a:ext cx="4161182" cy="5641252"/>
          </a:xfrm>
          <a:prstGeom prst="rect">
            <a:avLst/>
          </a:prstGeom>
        </p:spPr>
      </p:pic>
    </p:spTree>
    <p:extLst>
      <p:ext uri="{BB962C8B-B14F-4D97-AF65-F5344CB8AC3E}">
        <p14:creationId xmlns:p14="http://schemas.microsoft.com/office/powerpoint/2010/main" val="310806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arn(inVertical)">
                                      <p:cBhvr>
                                        <p:cTn id="36" dur="500"/>
                                        <p:tgtEl>
                                          <p:spTgt spid="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barn(inVertical)">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6"/>
            <a:ext cx="6387547" cy="988910"/>
          </a:xfrm>
        </p:spPr>
        <p:txBody>
          <a:bodyPr>
            <a:normAutofit/>
          </a:bodyPr>
          <a:lstStyle/>
          <a:p>
            <a:pPr algn="ctr"/>
            <a:r>
              <a:rPr lang="es-ES" sz="3600" b="1" u="sng" dirty="0">
                <a:solidFill>
                  <a:schemeClr val="bg1"/>
                </a:solidFill>
                <a:highlight>
                  <a:srgbClr val="0000FF"/>
                </a:highlight>
                <a:latin typeface="Maiandra GD" panose="020E0502030308020204" pitchFamily="34" charset="0"/>
              </a:rPr>
              <a:t>EN EL NUEVO TESTAMENTO.</a:t>
            </a:r>
            <a:endParaRPr lang="es-NI" sz="3600" b="1" u="sng" dirty="0">
              <a:solidFill>
                <a:schemeClr val="bg1"/>
              </a:solidFill>
              <a:highlight>
                <a:srgbClr val="0000FF"/>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u="sng" dirty="0">
                <a:solidFill>
                  <a:schemeClr val="bg1"/>
                </a:solidFill>
                <a:highlight>
                  <a:srgbClr val="800080"/>
                </a:highlight>
                <a:latin typeface="Maiandra GD" panose="020E0502030308020204" pitchFamily="34" charset="0"/>
              </a:rPr>
              <a:t>Que el primer día de la semana,</a:t>
            </a:r>
            <a:r>
              <a:rPr lang="es-ES" b="1" dirty="0">
                <a:solidFill>
                  <a:schemeClr val="bg1"/>
                </a:solidFill>
                <a:latin typeface="Maiandra GD" panose="020E0502030308020204" pitchFamily="34" charset="0"/>
              </a:rPr>
              <a:t> </a:t>
            </a:r>
            <a:r>
              <a:rPr lang="es-ES" b="1" u="sng" dirty="0">
                <a:solidFill>
                  <a:schemeClr val="bg1"/>
                </a:solidFill>
                <a:highlight>
                  <a:srgbClr val="FF0000"/>
                </a:highlight>
                <a:latin typeface="Maiandra GD" panose="020E0502030308020204" pitchFamily="34" charset="0"/>
              </a:rPr>
              <a:t>cada uno de vosotros aparte y guarde</a:t>
            </a:r>
            <a:r>
              <a:rPr lang="es-ES" b="1" dirty="0">
                <a:solidFill>
                  <a:schemeClr val="bg1"/>
                </a:solidFill>
                <a:latin typeface="Maiandra GD" panose="020E0502030308020204" pitchFamily="34" charset="0"/>
              </a:rPr>
              <a:t> </a:t>
            </a:r>
            <a:r>
              <a:rPr lang="es-ES" b="1" u="sng" dirty="0">
                <a:solidFill>
                  <a:schemeClr val="bg1"/>
                </a:solidFill>
                <a:highlight>
                  <a:srgbClr val="000080"/>
                </a:highlight>
                <a:latin typeface="Maiandra GD" panose="020E0502030308020204" pitchFamily="34" charset="0"/>
              </a:rPr>
              <a:t>según haya prosperado,</a:t>
            </a:r>
            <a:r>
              <a:rPr lang="es-ES" b="1" dirty="0">
                <a:solidFill>
                  <a:schemeClr val="bg1"/>
                </a:solidFill>
                <a:latin typeface="Maiandra GD" panose="020E0502030308020204" pitchFamily="34" charset="0"/>
              </a:rPr>
              <a:t> para que cuando yo vaya no se recojan entonces ofrendas. </a:t>
            </a:r>
          </a:p>
          <a:p>
            <a:r>
              <a:rPr lang="es-ES" b="1" dirty="0">
                <a:solidFill>
                  <a:schemeClr val="bg1"/>
                </a:solidFill>
                <a:latin typeface="Maiandra GD" panose="020E0502030308020204" pitchFamily="34" charset="0"/>
              </a:rPr>
              <a:t>Aquí se nos dice el día de ofrendar: </a:t>
            </a:r>
          </a:p>
          <a:p>
            <a:r>
              <a:rPr lang="es-ES" b="1" u="sng" dirty="0">
                <a:solidFill>
                  <a:schemeClr val="bg1"/>
                </a:solidFill>
                <a:highlight>
                  <a:srgbClr val="800080"/>
                </a:highlight>
                <a:latin typeface="Maiandra GD" panose="020E0502030308020204" pitchFamily="34" charset="0"/>
              </a:rPr>
              <a:t>“El primer día de la semana”.</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Ósea el día domingo. </a:t>
            </a:r>
          </a:p>
          <a:p>
            <a:r>
              <a:rPr lang="es-ES" b="1" dirty="0">
                <a:solidFill>
                  <a:schemeClr val="bg1"/>
                </a:solidFill>
                <a:latin typeface="Maiandra GD" panose="020E0502030308020204" pitchFamily="34" charset="0"/>
              </a:rPr>
              <a:t>No hay otro día para ofrendar solo el domingo.</a:t>
            </a:r>
          </a:p>
        </p:txBody>
      </p:sp>
      <p:pic>
        <p:nvPicPr>
          <p:cNvPr id="2" name="Imagen 1">
            <a:extLst>
              <a:ext uri="{FF2B5EF4-FFF2-40B4-BE49-F238E27FC236}">
                <a16:creationId xmlns:a16="http://schemas.microsoft.com/office/drawing/2014/main" id="{E32AF2E7-43C3-40B4-AD00-1BCB89D0B19D}"/>
              </a:ext>
            </a:extLst>
          </p:cNvPr>
          <p:cNvPicPr>
            <a:picLocks noChangeAspect="1"/>
          </p:cNvPicPr>
          <p:nvPr/>
        </p:nvPicPr>
        <p:blipFill>
          <a:blip r:embed="rId3"/>
          <a:stretch>
            <a:fillRect/>
          </a:stretch>
        </p:blipFill>
        <p:spPr>
          <a:xfrm>
            <a:off x="5102087" y="1007166"/>
            <a:ext cx="4041912" cy="5850834"/>
          </a:xfrm>
          <a:prstGeom prst="rect">
            <a:avLst/>
          </a:prstGeom>
        </p:spPr>
      </p:pic>
    </p:spTree>
    <p:extLst>
      <p:ext uri="{BB962C8B-B14F-4D97-AF65-F5344CB8AC3E}">
        <p14:creationId xmlns:p14="http://schemas.microsoft.com/office/powerpoint/2010/main" val="184209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6493564" cy="1041919"/>
          </a:xfrm>
        </p:spPr>
        <p:txBody>
          <a:bodyPr>
            <a:normAutofit/>
          </a:bodyPr>
          <a:lstStyle/>
          <a:p>
            <a:pPr algn="ctr"/>
            <a:r>
              <a:rPr lang="es-ES" sz="3600" b="1" u="sng" dirty="0">
                <a:solidFill>
                  <a:schemeClr val="bg1"/>
                </a:solidFill>
                <a:highlight>
                  <a:srgbClr val="0000FF"/>
                </a:highlight>
                <a:latin typeface="Maiandra GD" panose="020E0502030308020204" pitchFamily="34" charset="0"/>
              </a:rPr>
              <a:t>EN EL NUEVO TESTAMENTO.</a:t>
            </a:r>
            <a:endParaRPr lang="es-NI" sz="3600" b="1" u="sng" dirty="0">
              <a:solidFill>
                <a:schemeClr val="bg1"/>
              </a:solidFill>
              <a:highlight>
                <a:srgbClr val="0000FF"/>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r>
              <a:rPr lang="es-ES" b="1" dirty="0">
                <a:solidFill>
                  <a:schemeClr val="bg1"/>
                </a:solidFill>
                <a:latin typeface="Maiandra GD" panose="020E0502030308020204" pitchFamily="34" charset="0"/>
              </a:rPr>
              <a:t>Sé nos dice para quien es esta ofrenda: </a:t>
            </a:r>
          </a:p>
          <a:p>
            <a:r>
              <a:rPr lang="es-ES" b="1" u="sng" dirty="0">
                <a:solidFill>
                  <a:schemeClr val="bg1"/>
                </a:solidFill>
                <a:highlight>
                  <a:srgbClr val="008000"/>
                </a:highlight>
                <a:latin typeface="Maiandra GD" panose="020E0502030308020204" pitchFamily="34" charset="0"/>
              </a:rPr>
              <a:t>“Para todos los santos necesitados”.</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Es para todos los miembros que tienen necesidad.</a:t>
            </a:r>
          </a:p>
          <a:p>
            <a:r>
              <a:rPr lang="es-ES" b="1" dirty="0">
                <a:solidFill>
                  <a:schemeClr val="bg1"/>
                </a:solidFill>
                <a:latin typeface="Maiandra GD" panose="020E0502030308020204" pitchFamily="34" charset="0"/>
              </a:rPr>
              <a:t>Como debe dar: </a:t>
            </a:r>
          </a:p>
          <a:p>
            <a:r>
              <a:rPr lang="es-ES" b="1" u="sng" dirty="0">
                <a:solidFill>
                  <a:schemeClr val="bg1"/>
                </a:solidFill>
                <a:highlight>
                  <a:srgbClr val="000080"/>
                </a:highlight>
                <a:latin typeface="Maiandra GD" panose="020E0502030308020204" pitchFamily="34" charset="0"/>
              </a:rPr>
              <a:t>“Como haya prosperado”.</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No se impone ninguna cuota fija. </a:t>
            </a:r>
          </a:p>
          <a:p>
            <a:r>
              <a:rPr lang="es-ES" b="1" dirty="0">
                <a:solidFill>
                  <a:schemeClr val="bg1"/>
                </a:solidFill>
                <a:latin typeface="Maiandra GD" panose="020E0502030308020204" pitchFamily="34" charset="0"/>
              </a:rPr>
              <a:t>Si prospera debe dar, de acuerdo a su corazón. </a:t>
            </a:r>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6ABC5752-A949-4BA5-8593-A7DBF25BD1E8}"/>
              </a:ext>
            </a:extLst>
          </p:cNvPr>
          <p:cNvPicPr>
            <a:picLocks noChangeAspect="1"/>
          </p:cNvPicPr>
          <p:nvPr/>
        </p:nvPicPr>
        <p:blipFill>
          <a:blip r:embed="rId3"/>
          <a:stretch>
            <a:fillRect/>
          </a:stretch>
        </p:blipFill>
        <p:spPr>
          <a:xfrm>
            <a:off x="5075583" y="1343819"/>
            <a:ext cx="4068416" cy="5495926"/>
          </a:xfrm>
          <a:prstGeom prst="rect">
            <a:avLst/>
          </a:prstGeom>
        </p:spPr>
      </p:pic>
    </p:spTree>
    <p:extLst>
      <p:ext uri="{BB962C8B-B14F-4D97-AF65-F5344CB8AC3E}">
        <p14:creationId xmlns:p14="http://schemas.microsoft.com/office/powerpoint/2010/main" val="55331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barn(inVertical)">
                                      <p:cBhvr>
                                        <p:cTn id="4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6440556" cy="1068423"/>
          </a:xfrm>
        </p:spPr>
        <p:txBody>
          <a:bodyPr>
            <a:normAutofit/>
          </a:bodyPr>
          <a:lstStyle/>
          <a:p>
            <a:pPr algn="ctr"/>
            <a:r>
              <a:rPr lang="es-NI" sz="3600" b="1" u="sng" dirty="0">
                <a:solidFill>
                  <a:schemeClr val="bg1"/>
                </a:solidFill>
                <a:highlight>
                  <a:srgbClr val="0000FF"/>
                </a:highlight>
                <a:latin typeface="Maiandra GD" panose="020E0502030308020204" pitchFamily="34" charset="0"/>
              </a:rPr>
              <a:t>EN EL NUEVO TESTAMENTO.</a:t>
            </a: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887896"/>
            <a:ext cx="4982817" cy="5951849"/>
          </a:xfrm>
        </p:spPr>
        <p:txBody>
          <a:bodyPr>
            <a:normAutofit/>
          </a:bodyPr>
          <a:lstStyle/>
          <a:p>
            <a:pPr algn="ctr"/>
            <a:r>
              <a:rPr lang="es-NI" b="1" u="sng" dirty="0">
                <a:solidFill>
                  <a:srgbClr val="00B0F0"/>
                </a:solidFill>
                <a:latin typeface="Maiandra GD" panose="020E0502030308020204" pitchFamily="34" charset="0"/>
              </a:rPr>
              <a:t>II Corintios.9:7. </a:t>
            </a:r>
          </a:p>
          <a:p>
            <a:r>
              <a:rPr lang="es-ES" b="1" u="sng" dirty="0">
                <a:solidFill>
                  <a:schemeClr val="bg1"/>
                </a:solidFill>
                <a:highlight>
                  <a:srgbClr val="FF0000"/>
                </a:highlight>
                <a:latin typeface="Maiandra GD" panose="020E0502030308020204" pitchFamily="34" charset="0"/>
              </a:rPr>
              <a:t>Que cada uno dé como propuso en su corazón,</a:t>
            </a:r>
            <a:r>
              <a:rPr lang="es-ES" b="1" dirty="0">
                <a:solidFill>
                  <a:schemeClr val="bg1"/>
                </a:solidFill>
                <a:latin typeface="Maiandra GD" panose="020E0502030308020204" pitchFamily="34" charset="0"/>
              </a:rPr>
              <a:t> no de mala gana ni por obligación, porque Dios ama al dador alegre. </a:t>
            </a:r>
            <a:endParaRPr lang="es-NI" b="1" dirty="0">
              <a:solidFill>
                <a:schemeClr val="bg1"/>
              </a:solidFill>
              <a:latin typeface="Maiandra GD" panose="020E0502030308020204" pitchFamily="34" charset="0"/>
            </a:endParaRPr>
          </a:p>
          <a:p>
            <a:r>
              <a:rPr lang="es-NI" b="1" dirty="0">
                <a:solidFill>
                  <a:schemeClr val="bg1"/>
                </a:solidFill>
                <a:latin typeface="Maiandra GD" panose="020E0502030308020204" pitchFamily="34" charset="0"/>
              </a:rPr>
              <a:t>Si no prospero Dios no me  exige dar.</a:t>
            </a:r>
          </a:p>
          <a:p>
            <a:r>
              <a:rPr lang="es-ES" b="1" dirty="0">
                <a:solidFill>
                  <a:schemeClr val="bg1"/>
                </a:solidFill>
                <a:latin typeface="Maiandra GD" panose="020E0502030308020204" pitchFamily="34" charset="0"/>
              </a:rPr>
              <a:t>No hay base Bíblica para pedir el diezmo hoy en día es una estafa. </a:t>
            </a:r>
          </a:p>
          <a:p>
            <a:r>
              <a:rPr lang="es-ES" b="1" dirty="0">
                <a:solidFill>
                  <a:schemeClr val="bg1"/>
                </a:solidFill>
                <a:latin typeface="Maiandra GD" panose="020E0502030308020204" pitchFamily="34" charset="0"/>
              </a:rPr>
              <a:t>En un engaño donde muchos se han lucrado.</a:t>
            </a:r>
          </a:p>
        </p:txBody>
      </p:sp>
      <p:pic>
        <p:nvPicPr>
          <p:cNvPr id="6" name="Imagen 5">
            <a:extLst>
              <a:ext uri="{FF2B5EF4-FFF2-40B4-BE49-F238E27FC236}">
                <a16:creationId xmlns:a16="http://schemas.microsoft.com/office/drawing/2014/main" id="{A9CC5D9D-C79C-4770-9366-C2E53F151753}"/>
              </a:ext>
            </a:extLst>
          </p:cNvPr>
          <p:cNvPicPr>
            <a:picLocks noChangeAspect="1"/>
          </p:cNvPicPr>
          <p:nvPr/>
        </p:nvPicPr>
        <p:blipFill>
          <a:blip r:embed="rId3"/>
          <a:stretch>
            <a:fillRect/>
          </a:stretch>
        </p:blipFill>
        <p:spPr>
          <a:xfrm>
            <a:off x="4982818" y="887896"/>
            <a:ext cx="4161182" cy="5951849"/>
          </a:xfrm>
          <a:prstGeom prst="rect">
            <a:avLst/>
          </a:prstGeom>
        </p:spPr>
      </p:pic>
    </p:spTree>
    <p:extLst>
      <p:ext uri="{BB962C8B-B14F-4D97-AF65-F5344CB8AC3E}">
        <p14:creationId xmlns:p14="http://schemas.microsoft.com/office/powerpoint/2010/main" val="391584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6"/>
            <a:ext cx="6480312" cy="988910"/>
          </a:xfrm>
        </p:spPr>
        <p:txBody>
          <a:bodyPr>
            <a:normAutofit/>
          </a:bodyPr>
          <a:lstStyle/>
          <a:p>
            <a:pPr algn="ctr"/>
            <a:r>
              <a:rPr lang="es-NI" sz="3600" b="1" u="sng" dirty="0">
                <a:solidFill>
                  <a:schemeClr val="bg1"/>
                </a:solidFill>
                <a:highlight>
                  <a:srgbClr val="0000FF"/>
                </a:highlight>
                <a:latin typeface="Maiandra GD" panose="020E0502030308020204" pitchFamily="34" charset="0"/>
              </a:rPr>
              <a:t>EN EL NUEVO TESTAMENTO.</a:t>
            </a: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007166"/>
            <a:ext cx="4982817" cy="5832579"/>
          </a:xfrm>
        </p:spPr>
        <p:txBody>
          <a:bodyPr>
            <a:normAutofit/>
          </a:bodyPr>
          <a:lstStyle/>
          <a:p>
            <a:r>
              <a:rPr lang="es-ES" b="1" dirty="0">
                <a:solidFill>
                  <a:schemeClr val="bg1"/>
                </a:solidFill>
                <a:latin typeface="Maiandra GD" panose="020E0502030308020204" pitchFamily="34" charset="0"/>
              </a:rPr>
              <a:t>Un robo por el cual muchos pastores sean hechos ricos de grandes casas de vehículos de lujos, explotando a la gente. </a:t>
            </a:r>
          </a:p>
          <a:p>
            <a:r>
              <a:rPr lang="es-ES" b="1" dirty="0">
                <a:solidFill>
                  <a:schemeClr val="bg1"/>
                </a:solidFill>
                <a:latin typeface="Maiandra GD" panose="020E0502030308020204" pitchFamily="34" charset="0"/>
              </a:rPr>
              <a:t>Usted ya no se deje engañar.</a:t>
            </a:r>
          </a:p>
          <a:p>
            <a:r>
              <a:rPr lang="es-ES" b="1" dirty="0">
                <a:solidFill>
                  <a:schemeClr val="bg1"/>
                </a:solidFill>
                <a:latin typeface="Maiandra GD" panose="020E0502030308020204" pitchFamily="34" charset="0"/>
              </a:rPr>
              <a:t>Para muchos no dar el diezmo es estar bajo maldición, pero no es cierto dar el diezmo es estar bajo maldición. </a:t>
            </a:r>
          </a:p>
          <a:p>
            <a:r>
              <a:rPr lang="es-ES" b="1" dirty="0">
                <a:solidFill>
                  <a:schemeClr val="bg1"/>
                </a:solidFill>
                <a:latin typeface="Maiandra GD" panose="020E0502030308020204" pitchFamily="34" charset="0"/>
              </a:rPr>
              <a:t>Porque es ir encontra de la ley de Cristo.</a:t>
            </a:r>
          </a:p>
          <a:p>
            <a:pPr algn="ctr"/>
            <a:r>
              <a:rPr lang="es-ES" b="1" u="sng" dirty="0">
                <a:solidFill>
                  <a:srgbClr val="00B0F0"/>
                </a:solidFill>
                <a:latin typeface="Maiandra GD" panose="020E0502030308020204" pitchFamily="34" charset="0"/>
              </a:rPr>
              <a:t>Galatas.3:10.</a:t>
            </a:r>
          </a:p>
          <a:p>
            <a:endParaRPr lang="es-ES" b="1" dirty="0">
              <a:solidFill>
                <a:schemeClr val="bg1"/>
              </a:solidFill>
              <a:latin typeface="Maiandra GD" panose="020E0502030308020204" pitchFamily="34" charset="0"/>
            </a:endParaRPr>
          </a:p>
          <a:p>
            <a:endParaRPr lang="es-ES" b="1" dirty="0">
              <a:solidFill>
                <a:schemeClr val="bg1"/>
              </a:solidFill>
              <a:latin typeface="Maiandra GD" panose="020E0502030308020204" pitchFamily="34" charset="0"/>
            </a:endParaRP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8EFAD0D5-ACA0-4CC8-B774-C956B0830341}"/>
              </a:ext>
            </a:extLst>
          </p:cNvPr>
          <p:cNvPicPr>
            <a:picLocks noChangeAspect="1"/>
          </p:cNvPicPr>
          <p:nvPr/>
        </p:nvPicPr>
        <p:blipFill>
          <a:blip r:embed="rId3"/>
          <a:stretch>
            <a:fillRect/>
          </a:stretch>
        </p:blipFill>
        <p:spPr>
          <a:xfrm>
            <a:off x="5085521" y="1025422"/>
            <a:ext cx="4058477" cy="5814322"/>
          </a:xfrm>
          <a:prstGeom prst="rect">
            <a:avLst/>
          </a:prstGeom>
        </p:spPr>
      </p:pic>
    </p:spTree>
    <p:extLst>
      <p:ext uri="{BB962C8B-B14F-4D97-AF65-F5344CB8AC3E}">
        <p14:creationId xmlns:p14="http://schemas.microsoft.com/office/powerpoint/2010/main" val="148033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barn(inVertical)">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6"/>
            <a:ext cx="6480312" cy="988910"/>
          </a:xfrm>
        </p:spPr>
        <p:txBody>
          <a:bodyPr>
            <a:normAutofit/>
          </a:bodyPr>
          <a:lstStyle/>
          <a:p>
            <a:pPr algn="ctr"/>
            <a:r>
              <a:rPr lang="es-NI" sz="3600" b="1" u="sng" dirty="0">
                <a:solidFill>
                  <a:schemeClr val="bg1"/>
                </a:solidFill>
                <a:highlight>
                  <a:srgbClr val="0000FF"/>
                </a:highlight>
                <a:latin typeface="Maiandra GD" panose="020E0502030308020204" pitchFamily="34" charset="0"/>
              </a:rPr>
              <a:t>EN EL NUEVO TESTAMENTO.</a:t>
            </a: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839028"/>
            <a:ext cx="4982817" cy="6000717"/>
          </a:xfrm>
        </p:spPr>
        <p:txBody>
          <a:bodyPr/>
          <a:lstStyle/>
          <a:p>
            <a:r>
              <a:rPr lang="es-ES" b="1" u="sng" dirty="0">
                <a:solidFill>
                  <a:schemeClr val="bg1"/>
                </a:solidFill>
                <a:highlight>
                  <a:srgbClr val="008000"/>
                </a:highlight>
                <a:latin typeface="Maiandra GD" panose="020E0502030308020204" pitchFamily="34" charset="0"/>
              </a:rPr>
              <a:t>Porque todos los que son de las obras de la ley están bajo maldición,</a:t>
            </a:r>
            <a:r>
              <a:rPr lang="es-ES" b="1" dirty="0">
                <a:solidFill>
                  <a:schemeClr val="bg1"/>
                </a:solidFill>
                <a:latin typeface="Maiandra GD" panose="020E0502030308020204" pitchFamily="34" charset="0"/>
              </a:rPr>
              <a:t> pues escrito está: MALDITO TODO EL QUE NO PERMANECE EN TODAS LAS COSAS ESCRITAS EN EL LIBRO DE LA LEY, PARA HACERLAS. </a:t>
            </a:r>
          </a:p>
          <a:p>
            <a:r>
              <a:rPr lang="es-ES" b="1" dirty="0">
                <a:solidFill>
                  <a:schemeClr val="bg1"/>
                </a:solidFill>
                <a:latin typeface="Maiandra GD" panose="020E0502030308020204" pitchFamily="34" charset="0"/>
              </a:rPr>
              <a:t>¿Cumple Usted toda la ley de Moisés?</a:t>
            </a:r>
          </a:p>
          <a:p>
            <a:r>
              <a:rPr lang="es-ES" b="1" dirty="0">
                <a:solidFill>
                  <a:schemeClr val="bg1"/>
                </a:solidFill>
                <a:latin typeface="Maiandra GD" panose="020E0502030308020204" pitchFamily="34" charset="0"/>
              </a:rPr>
              <a:t>NO.</a:t>
            </a:r>
          </a:p>
          <a:p>
            <a:r>
              <a:rPr lang="es-ES" b="1" dirty="0">
                <a:solidFill>
                  <a:schemeClr val="bg1"/>
                </a:solidFill>
                <a:latin typeface="Maiandra GD" panose="020E0502030308020204" pitchFamily="34" charset="0"/>
              </a:rPr>
              <a:t>Entonces está bajo maldición.</a:t>
            </a:r>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A9CD941C-5400-4F6D-A465-A0F1C29A6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223" y="839028"/>
            <a:ext cx="4043776" cy="6000716"/>
          </a:xfrm>
          <a:prstGeom prst="rect">
            <a:avLst/>
          </a:prstGeom>
        </p:spPr>
      </p:pic>
    </p:spTree>
    <p:extLst>
      <p:ext uri="{BB962C8B-B14F-4D97-AF65-F5344CB8AC3E}">
        <p14:creationId xmlns:p14="http://schemas.microsoft.com/office/powerpoint/2010/main" val="285838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6"/>
            <a:ext cx="3684103" cy="988910"/>
          </a:xfrm>
        </p:spPr>
        <p:txBody>
          <a:bodyPr>
            <a:normAutofit/>
          </a:bodyPr>
          <a:lstStyle/>
          <a:p>
            <a:pPr algn="ctr"/>
            <a:r>
              <a:rPr lang="es-NI" sz="3600" b="1" u="sng" dirty="0">
                <a:solidFill>
                  <a:schemeClr val="bg1"/>
                </a:solidFill>
                <a:highlight>
                  <a:srgbClr val="0000FF"/>
                </a:highlight>
                <a:latin typeface="Maiandra GD" panose="020E0502030308020204" pitchFamily="34" charset="0"/>
              </a:rPr>
              <a:t>CONCLUSION:</a:t>
            </a: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1" y="887896"/>
            <a:ext cx="4717772" cy="5951849"/>
          </a:xfrm>
        </p:spPr>
        <p:txBody>
          <a:bodyPr/>
          <a:lstStyle/>
          <a:p>
            <a:r>
              <a:rPr lang="es-ES" b="1" dirty="0">
                <a:solidFill>
                  <a:schemeClr val="bg1"/>
                </a:solidFill>
                <a:latin typeface="Maiandra GD" panose="020E0502030308020204" pitchFamily="34" charset="0"/>
              </a:rPr>
              <a:t>No se deje engañar, robar por falsos maestros.</a:t>
            </a:r>
          </a:p>
          <a:p>
            <a:r>
              <a:rPr lang="es-ES" b="1" dirty="0">
                <a:solidFill>
                  <a:schemeClr val="bg1"/>
                </a:solidFill>
                <a:latin typeface="Maiandra GD" panose="020E0502030308020204" pitchFamily="34" charset="0"/>
              </a:rPr>
              <a:t>El diezmo en el Antiguo Testamento, era un mandamiento para los Israelita. </a:t>
            </a:r>
          </a:p>
          <a:p>
            <a:r>
              <a:rPr lang="es-ES" b="1" dirty="0">
                <a:solidFill>
                  <a:schemeClr val="bg1"/>
                </a:solidFill>
                <a:latin typeface="Maiandra GD" panose="020E0502030308020204" pitchFamily="34" charset="0"/>
              </a:rPr>
              <a:t>para sostener a los Levitas quienes no tenían heredad entre el pueblo.</a:t>
            </a:r>
          </a:p>
          <a:p>
            <a:r>
              <a:rPr lang="es-ES" b="1" dirty="0">
                <a:solidFill>
                  <a:schemeClr val="bg1"/>
                </a:solidFill>
                <a:latin typeface="Maiandra GD" panose="020E0502030308020204" pitchFamily="34" charset="0"/>
              </a:rPr>
              <a:t>El Nuevo Testamento, no habla nada de diezmo, solo de ofrenda.</a:t>
            </a:r>
          </a:p>
          <a:p>
            <a:endParaRPr lang="es-NI" b="1" dirty="0">
              <a:solidFill>
                <a:schemeClr val="bg1"/>
              </a:solidFill>
              <a:latin typeface="Maiandra GD" panose="020E0502030308020204" pitchFamily="34" charset="0"/>
            </a:endParaRPr>
          </a:p>
        </p:txBody>
      </p:sp>
      <p:pic>
        <p:nvPicPr>
          <p:cNvPr id="2" name="Imagen 1">
            <a:extLst>
              <a:ext uri="{FF2B5EF4-FFF2-40B4-BE49-F238E27FC236}">
                <a16:creationId xmlns:a16="http://schemas.microsoft.com/office/drawing/2014/main" id="{7D76FE62-F402-4341-9BEB-DC273812AE61}"/>
              </a:ext>
            </a:extLst>
          </p:cNvPr>
          <p:cNvPicPr>
            <a:picLocks noChangeAspect="1"/>
          </p:cNvPicPr>
          <p:nvPr/>
        </p:nvPicPr>
        <p:blipFill>
          <a:blip r:embed="rId3"/>
          <a:stretch>
            <a:fillRect/>
          </a:stretch>
        </p:blipFill>
        <p:spPr>
          <a:xfrm>
            <a:off x="4717774" y="-18255"/>
            <a:ext cx="4426226" cy="6858000"/>
          </a:xfrm>
          <a:prstGeom prst="rect">
            <a:avLst/>
          </a:prstGeom>
        </p:spPr>
      </p:pic>
    </p:spTree>
    <p:extLst>
      <p:ext uri="{BB962C8B-B14F-4D97-AF65-F5344CB8AC3E}">
        <p14:creationId xmlns:p14="http://schemas.microsoft.com/office/powerpoint/2010/main" val="4018536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barn(inVertic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barn(inVertical)">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barn(inVertical)">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7" name="Rectángulo: esquinas redondeadas 6">
            <a:extLst>
              <a:ext uri="{FF2B5EF4-FFF2-40B4-BE49-F238E27FC236}">
                <a16:creationId xmlns:a16="http://schemas.microsoft.com/office/drawing/2014/main" id="{F3EF49CB-C120-4D32-B6B8-9D9EE76B4722}"/>
              </a:ext>
            </a:extLst>
          </p:cNvPr>
          <p:cNvSpPr/>
          <p:nvPr/>
        </p:nvSpPr>
        <p:spPr>
          <a:xfrm>
            <a:off x="0" y="5658678"/>
            <a:ext cx="9143999" cy="1199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atin typeface="Maiandra GD" panose="020E0502030308020204" pitchFamily="34" charset="0"/>
              </a:rPr>
              <a:t>DIOS NOS BENDIGA A TODOS.</a:t>
            </a:r>
            <a:endParaRPr lang="es-NI" sz="4800" b="1" dirty="0">
              <a:latin typeface="Maiandra GD" panose="020E0502030308020204" pitchFamily="34" charset="0"/>
            </a:endParaRPr>
          </a:p>
        </p:txBody>
      </p:sp>
      <p:pic>
        <p:nvPicPr>
          <p:cNvPr id="9" name="Imagen 8">
            <a:extLst>
              <a:ext uri="{FF2B5EF4-FFF2-40B4-BE49-F238E27FC236}">
                <a16:creationId xmlns:a16="http://schemas.microsoft.com/office/drawing/2014/main" id="{7D9FAB07-4AD6-4167-ABBE-1E9701CF7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658678"/>
          </a:xfrm>
          <a:prstGeom prst="rect">
            <a:avLst/>
          </a:prstGeom>
        </p:spPr>
      </p:pic>
    </p:spTree>
    <p:extLst>
      <p:ext uri="{BB962C8B-B14F-4D97-AF65-F5344CB8AC3E}">
        <p14:creationId xmlns:p14="http://schemas.microsoft.com/office/powerpoint/2010/main" val="366601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9" cy="1320215"/>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38470"/>
            <a:ext cx="4691270" cy="5501275"/>
          </a:xfrm>
        </p:spPr>
        <p:txBody>
          <a:bodyPr/>
          <a:lstStyle/>
          <a:p>
            <a:r>
              <a:rPr lang="es-ES" b="1" dirty="0">
                <a:solidFill>
                  <a:schemeClr val="bg1"/>
                </a:solidFill>
                <a:latin typeface="Maiandra GD" panose="020E0502030308020204" pitchFamily="34" charset="0"/>
              </a:rPr>
              <a:t>Considerad, pues, la grandeza de este hombre a quien Abraham, el patriarca, </a:t>
            </a:r>
            <a:r>
              <a:rPr lang="es-ES" b="1" u="sng" dirty="0">
                <a:solidFill>
                  <a:schemeClr val="bg1"/>
                </a:solidFill>
                <a:highlight>
                  <a:srgbClr val="0000FF"/>
                </a:highlight>
                <a:latin typeface="Maiandra GD" panose="020E0502030308020204" pitchFamily="34" charset="0"/>
              </a:rPr>
              <a:t>dio el diezmo de lo mejor del botín.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Jacob dio también los diezmos a Dios, </a:t>
            </a:r>
          </a:p>
          <a:p>
            <a:pPr algn="ctr"/>
            <a:r>
              <a:rPr lang="es-ES" b="1" u="sng" dirty="0">
                <a:solidFill>
                  <a:srgbClr val="00B0F0"/>
                </a:solidFill>
                <a:latin typeface="Maiandra GD" panose="020E0502030308020204" pitchFamily="34" charset="0"/>
              </a:rPr>
              <a:t>Genesis.28:22. </a:t>
            </a:r>
          </a:p>
          <a:p>
            <a:r>
              <a:rPr lang="es-ES" b="1" dirty="0">
                <a:solidFill>
                  <a:schemeClr val="bg1"/>
                </a:solidFill>
                <a:latin typeface="Maiandra GD" panose="020E0502030308020204" pitchFamily="34" charset="0"/>
              </a:rPr>
              <a:t>Y esta piedra que he puesto por señal será casa de Dios; y de todo lo que me des, </a:t>
            </a:r>
            <a:r>
              <a:rPr lang="es-ES" b="1" u="sng" dirty="0">
                <a:solidFill>
                  <a:schemeClr val="bg1"/>
                </a:solidFill>
                <a:highlight>
                  <a:srgbClr val="FF0000"/>
                </a:highlight>
                <a:latin typeface="Maiandra GD" panose="020E0502030308020204" pitchFamily="34" charset="0"/>
              </a:rPr>
              <a:t>te daré el diezmo.</a:t>
            </a:r>
            <a:r>
              <a:rPr lang="es-ES" b="1" dirty="0">
                <a:solidFill>
                  <a:schemeClr val="bg1"/>
                </a:solidFill>
                <a:latin typeface="Maiandra GD" panose="020E0502030308020204" pitchFamily="34" charset="0"/>
              </a:rPr>
              <a:t> </a:t>
            </a:r>
          </a:p>
          <a:p>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5FC9B649-4601-4FA6-A36E-8ACFEC188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97285" y="1524000"/>
            <a:ext cx="4346709" cy="5315745"/>
          </a:xfrm>
          <a:prstGeom prst="rect">
            <a:avLst/>
          </a:prstGeom>
        </p:spPr>
      </p:pic>
    </p:spTree>
    <p:extLst>
      <p:ext uri="{BB962C8B-B14F-4D97-AF65-F5344CB8AC3E}">
        <p14:creationId xmlns:p14="http://schemas.microsoft.com/office/powerpoint/2010/main" val="174673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43816"/>
            <a:ext cx="4982817" cy="5495929"/>
          </a:xfrm>
        </p:spPr>
        <p:txBody>
          <a:bodyPr>
            <a:normAutofit/>
          </a:bodyPr>
          <a:lstStyle/>
          <a:p>
            <a:r>
              <a:rPr lang="es-ES" b="1" dirty="0">
                <a:solidFill>
                  <a:schemeClr val="bg1"/>
                </a:solidFill>
                <a:latin typeface="Maiandra GD" panose="020E0502030308020204" pitchFamily="34" charset="0"/>
              </a:rPr>
              <a:t>No sabemos con exactitud que fueron estos diezmos en estos tiempos.</a:t>
            </a:r>
          </a:p>
          <a:p>
            <a:r>
              <a:rPr lang="es-ES" b="1" dirty="0">
                <a:solidFill>
                  <a:schemeClr val="bg1"/>
                </a:solidFill>
                <a:latin typeface="Maiandra GD" panose="020E0502030308020204" pitchFamily="34" charset="0"/>
              </a:rPr>
              <a:t>Tampoco era ley en este tiempo el diezmo.</a:t>
            </a:r>
          </a:p>
          <a:p>
            <a:r>
              <a:rPr lang="es-ES" b="1" dirty="0">
                <a:solidFill>
                  <a:schemeClr val="bg1"/>
                </a:solidFill>
                <a:latin typeface="Maiandra GD" panose="020E0502030308020204" pitchFamily="34" charset="0"/>
              </a:rPr>
              <a:t>Vino hacer Ley cuando Dios lo ordeno en la ley de Moisés al pueblo de Israel nada más.</a:t>
            </a:r>
          </a:p>
          <a:p>
            <a:r>
              <a:rPr lang="es-ES" b="1" dirty="0">
                <a:solidFill>
                  <a:schemeClr val="bg1"/>
                </a:solidFill>
                <a:latin typeface="Maiandra GD" panose="020E0502030308020204" pitchFamily="34" charset="0"/>
              </a:rPr>
              <a:t>En los tiempos de la ley de Moisés, si fue exigidos los diezmos y estos eran para la tribu de los Levita. </a:t>
            </a:r>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9B627660-E4D7-483E-8299-043A48C40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343817"/>
            <a:ext cx="4161181" cy="5495927"/>
          </a:xfrm>
          <a:prstGeom prst="rect">
            <a:avLst/>
          </a:prstGeom>
        </p:spPr>
      </p:pic>
    </p:spTree>
    <p:extLst>
      <p:ext uri="{BB962C8B-B14F-4D97-AF65-F5344CB8AC3E}">
        <p14:creationId xmlns:p14="http://schemas.microsoft.com/office/powerpoint/2010/main" val="316905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normAutofit/>
          </a:bodyPr>
          <a:lstStyle/>
          <a:p>
            <a:pPr algn="ctr"/>
            <a:r>
              <a:rPr lang="es-NI" b="1" u="sng" dirty="0">
                <a:solidFill>
                  <a:srgbClr val="00B0F0"/>
                </a:solidFill>
                <a:latin typeface="Maiandra GD" panose="020E0502030308020204" pitchFamily="34" charset="0"/>
              </a:rPr>
              <a:t>Numeros.18:21, 23-24.</a:t>
            </a:r>
          </a:p>
          <a:p>
            <a:r>
              <a:rPr lang="es-ES" b="1" u="sng" dirty="0">
                <a:solidFill>
                  <a:schemeClr val="bg1"/>
                </a:solidFill>
                <a:highlight>
                  <a:srgbClr val="FF00FF"/>
                </a:highlight>
                <a:latin typeface="Maiandra GD" panose="020E0502030308020204" pitchFamily="34" charset="0"/>
              </a:rPr>
              <a:t>Y he aquí que yo he dado a los hijos de Leví todos los diezmos en Israel</a:t>
            </a:r>
            <a:r>
              <a:rPr lang="es-ES" b="1" dirty="0">
                <a:solidFill>
                  <a:schemeClr val="bg1"/>
                </a:solidFill>
                <a:latin typeface="Maiandra GD" panose="020E0502030308020204" pitchFamily="34" charset="0"/>
              </a:rPr>
              <a:t> por heredad, a cambio de su ministerio en el cual sirven, el ministerio de la tienda de reunión. </a:t>
            </a:r>
          </a:p>
          <a:p>
            <a:r>
              <a:rPr lang="es-NI" b="1" dirty="0">
                <a:solidFill>
                  <a:schemeClr val="bg1"/>
                </a:solidFill>
                <a:latin typeface="Maiandra GD" panose="020E0502030308020204" pitchFamily="34" charset="0"/>
              </a:rPr>
              <a:t>El diezmo era para los Levitas ellos tenían que recibir el diezmo.</a:t>
            </a:r>
          </a:p>
          <a:p>
            <a:r>
              <a:rPr lang="es-NI" b="1" dirty="0">
                <a:solidFill>
                  <a:schemeClr val="bg1"/>
                </a:solidFill>
                <a:latin typeface="Maiandra GD" panose="020E0502030308020204" pitchFamily="34" charset="0"/>
              </a:rPr>
              <a:t>Y quien lo tenía que dar era el pueblo de Israel.</a:t>
            </a:r>
          </a:p>
        </p:txBody>
      </p:sp>
      <p:pic>
        <p:nvPicPr>
          <p:cNvPr id="6" name="Imagen 5">
            <a:extLst>
              <a:ext uri="{FF2B5EF4-FFF2-40B4-BE49-F238E27FC236}">
                <a16:creationId xmlns:a16="http://schemas.microsoft.com/office/drawing/2014/main" id="{A58FB210-B0FD-46F4-8633-5BF9D3A31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362073"/>
            <a:ext cx="4161182" cy="5477672"/>
          </a:xfrm>
          <a:prstGeom prst="rect">
            <a:avLst/>
          </a:prstGeom>
        </p:spPr>
      </p:pic>
    </p:spTree>
    <p:extLst>
      <p:ext uri="{BB962C8B-B14F-4D97-AF65-F5344CB8AC3E}">
        <p14:creationId xmlns:p14="http://schemas.microsoft.com/office/powerpoint/2010/main" val="1906132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55"/>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43818"/>
            <a:ext cx="4982817" cy="5495927"/>
          </a:xfrm>
        </p:spPr>
        <p:txBody>
          <a:bodyPr/>
          <a:lstStyle/>
          <a:p>
            <a:pPr algn="ctr"/>
            <a:r>
              <a:rPr lang="es-ES" b="1" u="sng" dirty="0">
                <a:solidFill>
                  <a:srgbClr val="00B0F0"/>
                </a:solidFill>
                <a:latin typeface="Maiandra GD" panose="020E0502030308020204" pitchFamily="34" charset="0"/>
              </a:rPr>
              <a:t>V.23.</a:t>
            </a:r>
          </a:p>
          <a:p>
            <a:r>
              <a:rPr lang="es-ES" b="1" u="sng" dirty="0">
                <a:solidFill>
                  <a:schemeClr val="bg1"/>
                </a:solidFill>
                <a:highlight>
                  <a:srgbClr val="008000"/>
                </a:highlight>
                <a:latin typeface="Maiandra GD" panose="020E0502030308020204" pitchFamily="34" charset="0"/>
              </a:rPr>
              <a:t>Sólo los levitas servirán en el ministerio</a:t>
            </a:r>
            <a:r>
              <a:rPr lang="es-ES" b="1" dirty="0">
                <a:solidFill>
                  <a:schemeClr val="bg1"/>
                </a:solidFill>
                <a:latin typeface="Maiandra GD" panose="020E0502030308020204" pitchFamily="34" charset="0"/>
              </a:rPr>
              <a:t> de la tienda de reunión, y ellos cargarán con la iniquidad del pueblo; será estatuto perpetuo por todas vuestras generaciones, y entre los hijos de Israel no tendrán heredad. </a:t>
            </a:r>
          </a:p>
          <a:p>
            <a:r>
              <a:rPr lang="es-ES" b="1" dirty="0">
                <a:solidFill>
                  <a:schemeClr val="bg1"/>
                </a:solidFill>
                <a:latin typeface="Maiandra GD" panose="020E0502030308020204" pitchFamily="34" charset="0"/>
              </a:rPr>
              <a:t>Solo era para los levitas el diezmo no para nadie más.</a:t>
            </a:r>
          </a:p>
          <a:p>
            <a:r>
              <a:rPr lang="es-ES" b="1" dirty="0">
                <a:solidFill>
                  <a:schemeClr val="bg1"/>
                </a:solidFill>
                <a:latin typeface="Maiandra GD" panose="020E0502030308020204" pitchFamily="34" charset="0"/>
              </a:rPr>
              <a:t>¿Es Usted levita?</a:t>
            </a:r>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69959278-8787-41BF-9A02-3BC2A2A75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16" y="1380329"/>
            <a:ext cx="4034183" cy="5459416"/>
          </a:xfrm>
          <a:prstGeom prst="rect">
            <a:avLst/>
          </a:prstGeom>
        </p:spPr>
      </p:pic>
    </p:spTree>
    <p:extLst>
      <p:ext uri="{BB962C8B-B14F-4D97-AF65-F5344CB8AC3E}">
        <p14:creationId xmlns:p14="http://schemas.microsoft.com/office/powerpoint/2010/main" val="2611437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62073"/>
            <a:ext cx="4982817" cy="5477672"/>
          </a:xfrm>
        </p:spPr>
        <p:txBody>
          <a:bodyPr/>
          <a:lstStyle/>
          <a:p>
            <a:pPr algn="ctr"/>
            <a:r>
              <a:rPr lang="es-ES" b="1" u="sng" dirty="0">
                <a:solidFill>
                  <a:srgbClr val="00B0F0"/>
                </a:solidFill>
                <a:latin typeface="Maiandra GD" panose="020E0502030308020204" pitchFamily="34" charset="0"/>
              </a:rPr>
              <a:t>V.24.</a:t>
            </a:r>
          </a:p>
          <a:p>
            <a:r>
              <a:rPr lang="es-ES" b="1" u="sng" dirty="0">
                <a:solidFill>
                  <a:schemeClr val="bg1"/>
                </a:solidFill>
                <a:highlight>
                  <a:srgbClr val="FF00FF"/>
                </a:highlight>
                <a:latin typeface="Maiandra GD" panose="020E0502030308020204" pitchFamily="34" charset="0"/>
              </a:rPr>
              <a:t>Porque el diezmo de los hijos de Israel,</a:t>
            </a:r>
            <a:r>
              <a:rPr lang="es-ES" b="1" dirty="0">
                <a:solidFill>
                  <a:schemeClr val="bg1"/>
                </a:solidFill>
                <a:latin typeface="Maiandra GD" panose="020E0502030308020204" pitchFamily="34" charset="0"/>
              </a:rPr>
              <a:t> el cual ofrecen como ofrenda al SEÑOR, </a:t>
            </a:r>
            <a:r>
              <a:rPr lang="es-ES" b="1" u="sng" dirty="0">
                <a:solidFill>
                  <a:schemeClr val="bg1"/>
                </a:solidFill>
                <a:highlight>
                  <a:srgbClr val="0000FF"/>
                </a:highlight>
                <a:latin typeface="Maiandra GD" panose="020E0502030308020204" pitchFamily="34" charset="0"/>
              </a:rPr>
              <a:t>yo lo he dado a los levitas por heredad;</a:t>
            </a:r>
            <a:r>
              <a:rPr lang="es-ES" b="1" dirty="0">
                <a:solidFill>
                  <a:schemeClr val="bg1"/>
                </a:solidFill>
                <a:latin typeface="Maiandra GD" panose="020E0502030308020204" pitchFamily="34" charset="0"/>
              </a:rPr>
              <a:t> por tanto, he dicho en cuanto a ellos: </a:t>
            </a:r>
            <a:r>
              <a:rPr lang="es-ES" b="1" u="sng" dirty="0">
                <a:solidFill>
                  <a:schemeClr val="bg1"/>
                </a:solidFill>
                <a:highlight>
                  <a:srgbClr val="FF0000"/>
                </a:highlight>
                <a:latin typeface="Maiandra GD" panose="020E0502030308020204" pitchFamily="34" charset="0"/>
              </a:rPr>
              <a:t>"Entre los hijos de Israel no tendrán heredad."</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El Diezmo lo tenía que dar el pueblo de Israel.</a:t>
            </a:r>
          </a:p>
          <a:p>
            <a:r>
              <a:rPr lang="es-ES" b="1" dirty="0">
                <a:solidFill>
                  <a:schemeClr val="bg1"/>
                </a:solidFill>
                <a:latin typeface="Maiandra GD" panose="020E0502030308020204" pitchFamily="34" charset="0"/>
              </a:rPr>
              <a:t>Y lo recibían los levitas.</a:t>
            </a:r>
            <a:endParaRPr lang="es-NI"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DE65D951-D7F9-4D59-807F-32EAA5B65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599" y="1362073"/>
            <a:ext cx="3962399" cy="5477672"/>
          </a:xfrm>
          <a:prstGeom prst="rect">
            <a:avLst/>
          </a:prstGeom>
        </p:spPr>
      </p:pic>
    </p:spTree>
    <p:extLst>
      <p:ext uri="{BB962C8B-B14F-4D97-AF65-F5344CB8AC3E}">
        <p14:creationId xmlns:p14="http://schemas.microsoft.com/office/powerpoint/2010/main" val="196459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barn(inVertical)">
                                      <p:cBhvr>
                                        <p:cTn id="24" dur="5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F4713E-D693-4660-A75B-C71695031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5"/>
            <a:ext cx="9143999" cy="6857999"/>
          </a:xfrm>
          <a:prstGeom prst="rect">
            <a:avLst/>
          </a:prstGeom>
        </p:spPr>
      </p:pic>
      <p:sp>
        <p:nvSpPr>
          <p:cNvPr id="4" name="Título 3">
            <a:extLst>
              <a:ext uri="{FF2B5EF4-FFF2-40B4-BE49-F238E27FC236}">
                <a16:creationId xmlns:a16="http://schemas.microsoft.com/office/drawing/2014/main" id="{0A8AC36F-CF55-4296-AF72-B494EFD099FA}"/>
              </a:ext>
            </a:extLst>
          </p:cNvPr>
          <p:cNvSpPr>
            <a:spLocks noGrp="1"/>
          </p:cNvSpPr>
          <p:nvPr>
            <p:ph type="title"/>
          </p:nvPr>
        </p:nvSpPr>
        <p:spPr>
          <a:xfrm>
            <a:off x="1" y="18255"/>
            <a:ext cx="9143998" cy="1325563"/>
          </a:xfrm>
        </p:spPr>
        <p:txBody>
          <a:bodyPr>
            <a:normAutofit/>
          </a:bodyPr>
          <a:lstStyle/>
          <a:p>
            <a:pPr algn="ctr"/>
            <a:r>
              <a:rPr lang="es-ES" sz="3600" b="1" u="sng" dirty="0">
                <a:solidFill>
                  <a:schemeClr val="bg1"/>
                </a:solidFill>
                <a:highlight>
                  <a:srgbClr val="000080"/>
                </a:highlight>
                <a:latin typeface="Maiandra GD" panose="020E0502030308020204" pitchFamily="34" charset="0"/>
              </a:rPr>
              <a:t>EL DIEZMO EN EL ANTIGUO TESTAMENTO.</a:t>
            </a:r>
            <a:endParaRPr lang="es-NI" sz="3600" b="1" u="sng" dirty="0">
              <a:solidFill>
                <a:schemeClr val="bg1"/>
              </a:solidFill>
              <a:highlight>
                <a:srgbClr val="000080"/>
              </a:highlight>
              <a:latin typeface="Maiandra GD" panose="020E0502030308020204" pitchFamily="34" charset="0"/>
            </a:endParaRPr>
          </a:p>
        </p:txBody>
      </p:sp>
      <p:sp>
        <p:nvSpPr>
          <p:cNvPr id="5" name="Marcador de contenido 4">
            <a:extLst>
              <a:ext uri="{FF2B5EF4-FFF2-40B4-BE49-F238E27FC236}">
                <a16:creationId xmlns:a16="http://schemas.microsoft.com/office/drawing/2014/main" id="{77E19DBA-BFC8-4C48-A588-1E1C292F88EB}"/>
              </a:ext>
            </a:extLst>
          </p:cNvPr>
          <p:cNvSpPr>
            <a:spLocks noGrp="1"/>
          </p:cNvSpPr>
          <p:nvPr>
            <p:ph idx="1"/>
          </p:nvPr>
        </p:nvSpPr>
        <p:spPr>
          <a:xfrm>
            <a:off x="0" y="1343818"/>
            <a:ext cx="4982817" cy="5495927"/>
          </a:xfrm>
        </p:spPr>
        <p:txBody>
          <a:bodyPr>
            <a:normAutofit/>
          </a:bodyPr>
          <a:lstStyle/>
          <a:p>
            <a:pPr algn="ctr"/>
            <a:r>
              <a:rPr lang="es-ES" b="1" u="sng" dirty="0">
                <a:solidFill>
                  <a:srgbClr val="00B0F0"/>
                </a:solidFill>
                <a:latin typeface="Maiandra GD" panose="020E0502030308020204" pitchFamily="34" charset="0"/>
              </a:rPr>
              <a:t>Nehemias.10:37. </a:t>
            </a:r>
          </a:p>
          <a:p>
            <a:r>
              <a:rPr lang="es-ES" b="1" dirty="0">
                <a:solidFill>
                  <a:schemeClr val="bg1"/>
                </a:solidFill>
                <a:latin typeface="Maiandra GD" panose="020E0502030308020204" pitchFamily="34" charset="0"/>
              </a:rPr>
              <a:t>También traeremos las primicias de nuestra harina y nuestras ofrendas del fruto de todo árbol, del mosto y del aceite para los sacerdotes </a:t>
            </a:r>
            <a:r>
              <a:rPr lang="es-ES" b="1" u="sng" dirty="0">
                <a:solidFill>
                  <a:schemeClr val="bg1"/>
                </a:solidFill>
                <a:highlight>
                  <a:srgbClr val="0000FF"/>
                </a:highlight>
                <a:latin typeface="Maiandra GD" panose="020E0502030308020204" pitchFamily="34" charset="0"/>
              </a:rPr>
              <a:t>a las cámaras de la casa de nuestro Dios,</a:t>
            </a:r>
            <a:r>
              <a:rPr lang="es-ES" b="1" dirty="0">
                <a:solidFill>
                  <a:schemeClr val="bg1"/>
                </a:solidFill>
                <a:latin typeface="Maiandra GD" panose="020E0502030308020204" pitchFamily="34" charset="0"/>
              </a:rPr>
              <a:t> </a:t>
            </a:r>
            <a:r>
              <a:rPr lang="es-ES" b="1" u="sng" dirty="0">
                <a:solidFill>
                  <a:schemeClr val="bg1"/>
                </a:solidFill>
                <a:highlight>
                  <a:srgbClr val="008000"/>
                </a:highlight>
                <a:latin typeface="Maiandra GD" panose="020E0502030308020204" pitchFamily="34" charset="0"/>
              </a:rPr>
              <a:t>y el diezmo de nuestro suelo a los levitas,</a:t>
            </a:r>
            <a:r>
              <a:rPr lang="es-ES" b="1" dirty="0">
                <a:solidFill>
                  <a:schemeClr val="bg1"/>
                </a:solidFill>
                <a:latin typeface="Maiandra GD" panose="020E0502030308020204" pitchFamily="34" charset="0"/>
              </a:rPr>
              <a:t> </a:t>
            </a:r>
            <a:r>
              <a:rPr lang="es-ES" b="1" u="sng" dirty="0">
                <a:solidFill>
                  <a:schemeClr val="bg1"/>
                </a:solidFill>
                <a:highlight>
                  <a:srgbClr val="800080"/>
                </a:highlight>
                <a:latin typeface="Maiandra GD" panose="020E0502030308020204" pitchFamily="34" charset="0"/>
              </a:rPr>
              <a:t>porque los levitas son los que reciben los diezmos en todas las ciudades donde trabajamos.</a:t>
            </a:r>
            <a:r>
              <a:rPr lang="es-ES" b="1" dirty="0">
                <a:solidFill>
                  <a:schemeClr val="bg1"/>
                </a:solidFill>
                <a:latin typeface="Maiandra GD" panose="020E0502030308020204" pitchFamily="34" charset="0"/>
              </a:rPr>
              <a:t> </a:t>
            </a:r>
          </a:p>
        </p:txBody>
      </p:sp>
      <p:sp>
        <p:nvSpPr>
          <p:cNvPr id="6" name="CuadroTexto 5">
            <a:extLst>
              <a:ext uri="{FF2B5EF4-FFF2-40B4-BE49-F238E27FC236}">
                <a16:creationId xmlns:a16="http://schemas.microsoft.com/office/drawing/2014/main" id="{D3B66502-EDC8-4D1A-BCD0-0F0AA84FFFBC}"/>
              </a:ext>
            </a:extLst>
          </p:cNvPr>
          <p:cNvSpPr txBox="1"/>
          <p:nvPr/>
        </p:nvSpPr>
        <p:spPr>
          <a:xfrm>
            <a:off x="4678017" y="5505579"/>
            <a:ext cx="4465982" cy="1384995"/>
          </a:xfrm>
          <a:prstGeom prst="rect">
            <a:avLst/>
          </a:prstGeom>
          <a:solidFill>
            <a:srgbClr val="7030A0"/>
          </a:solidFill>
        </p:spPr>
        <p:txBody>
          <a:bodyPr wrap="square">
            <a:spAutoFit/>
          </a:bodyPr>
          <a:lstStyle/>
          <a:p>
            <a:pPr algn="ctr"/>
            <a:r>
              <a:rPr lang="es-ES" sz="2800" b="1" dirty="0">
                <a:solidFill>
                  <a:schemeClr val="bg1"/>
                </a:solidFill>
                <a:latin typeface="Maiandra GD" panose="020E0502030308020204" pitchFamily="34" charset="0"/>
              </a:rPr>
              <a:t>Ya que ellos no tenían heredad y estaban dedicados al sacerdocio. </a:t>
            </a:r>
          </a:p>
        </p:txBody>
      </p:sp>
      <p:pic>
        <p:nvPicPr>
          <p:cNvPr id="7" name="Imagen 6">
            <a:extLst>
              <a:ext uri="{FF2B5EF4-FFF2-40B4-BE49-F238E27FC236}">
                <a16:creationId xmlns:a16="http://schemas.microsoft.com/office/drawing/2014/main" id="{9D6ED77B-F9B0-489E-952A-B01945DCA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817" y="1343818"/>
            <a:ext cx="4161182" cy="4125252"/>
          </a:xfrm>
          <a:prstGeom prst="rect">
            <a:avLst/>
          </a:prstGeom>
        </p:spPr>
      </p:pic>
    </p:spTree>
    <p:extLst>
      <p:ext uri="{BB962C8B-B14F-4D97-AF65-F5344CB8AC3E}">
        <p14:creationId xmlns:p14="http://schemas.microsoft.com/office/powerpoint/2010/main" val="264367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180</TotalTime>
  <Words>2724</Words>
  <Application>Microsoft Office PowerPoint</Application>
  <PresentationFormat>Presentación en pantalla (4:3)</PresentationFormat>
  <Paragraphs>216</Paragraphs>
  <Slides>39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39</vt:i4>
      </vt:variant>
    </vt:vector>
  </HeadingPairs>
  <TitlesOfParts>
    <vt:vector size="44" baseType="lpstr">
      <vt:lpstr>Arial</vt:lpstr>
      <vt:lpstr>Calibri</vt:lpstr>
      <vt:lpstr>Calibri Light</vt:lpstr>
      <vt:lpstr>Maiandra GD</vt:lpstr>
      <vt:lpstr>Tema de Office</vt:lpstr>
      <vt:lpstr> EL DIEZMO. MALAQUIAS.3:8-9. </vt:lpstr>
      <vt:lpstr>INTRODUCCION:</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EL DIEZMO EN EL ANTIGUO TESTAMENTO.</vt:lpstr>
      <vt:lpstr>Presentación de PowerPoint</vt:lpstr>
      <vt:lpstr>EL DIEZMO EN EL ANTIGUO TESTAMENTO.</vt:lpstr>
      <vt:lpstr>EN EL NUEVO TESTAMENTO.</vt:lpstr>
      <vt:lpstr>EN EL NUEVO TESTAMENTO.</vt:lpstr>
      <vt:lpstr>EN EL NUEVO TESTAMENTO.</vt:lpstr>
      <vt:lpstr>EN EL NUEVO TESTAMENTO.</vt:lpstr>
      <vt:lpstr>EN EL NUEVO TESTAMENTO.</vt:lpstr>
      <vt:lpstr>EN EL NUEVO TESTAMENTO.</vt:lpstr>
      <vt:lpstr>CONCLUSION: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 Moreno</dc:creator>
  <cp:lastModifiedBy>Mario Moreno</cp:lastModifiedBy>
  <cp:revision>12</cp:revision>
  <dcterms:created xsi:type="dcterms:W3CDTF">2021-10-02T03:32:45Z</dcterms:created>
  <dcterms:modified xsi:type="dcterms:W3CDTF">2024-10-26T21:33:46Z</dcterms:modified>
</cp:coreProperties>
</file>