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59" r:id="rId6"/>
    <p:sldId id="260" r:id="rId7"/>
    <p:sldId id="262" r:id="rId8"/>
    <p:sldId id="277" r:id="rId9"/>
    <p:sldId id="263" r:id="rId10"/>
    <p:sldId id="264" r:id="rId11"/>
    <p:sldId id="265" r:id="rId12"/>
    <p:sldId id="266" r:id="rId13"/>
    <p:sldId id="267" r:id="rId14"/>
    <p:sldId id="268" r:id="rId15"/>
    <p:sldId id="278" r:id="rId16"/>
    <p:sldId id="269" r:id="rId17"/>
    <p:sldId id="270" r:id="rId18"/>
    <p:sldId id="271" r:id="rId19"/>
    <p:sldId id="279" r:id="rId20"/>
    <p:sldId id="261" r:id="rId21"/>
    <p:sldId id="273" r:id="rId22"/>
    <p:sldId id="274" r:id="rId23"/>
    <p:sldId id="280" r:id="rId24"/>
    <p:sldId id="275" r:id="rId25"/>
    <p:sldId id="272" r:id="rId26"/>
    <p:sldId id="282" r:id="rId27"/>
    <p:sldId id="283" r:id="rId28"/>
    <p:sldId id="286" r:id="rId29"/>
    <p:sldId id="285" r:id="rId30"/>
    <p:sldId id="284" r:id="rId31"/>
    <p:sldId id="281" r:id="rId32"/>
    <p:sldId id="288" r:id="rId33"/>
    <p:sldId id="287" r:id="rId34"/>
    <p:sldId id="289"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63" d="100"/>
          <a:sy n="63" d="100"/>
        </p:scale>
        <p:origin x="14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6211D15-50EA-4321-982D-21EE434119EC}"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407258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211D15-50EA-4321-982D-21EE434119EC}"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16017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211D15-50EA-4321-982D-21EE434119EC}"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343356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211D15-50EA-4321-982D-21EE434119EC}"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349341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211D15-50EA-4321-982D-21EE434119EC}"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12496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6211D15-50EA-4321-982D-21EE434119EC}"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91271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6211D15-50EA-4321-982D-21EE434119EC}" type="datetimeFigureOut">
              <a:rPr lang="es-NI" smtClean="0"/>
              <a:t>26/4/2025</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361198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6211D15-50EA-4321-982D-21EE434119EC}" type="datetimeFigureOut">
              <a:rPr lang="es-NI" smtClean="0"/>
              <a:t>26/4/2025</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77220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1D15-50EA-4321-982D-21EE434119EC}" type="datetimeFigureOut">
              <a:rPr lang="es-NI" smtClean="0"/>
              <a:t>26/4/2025</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38582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6211D15-50EA-4321-982D-21EE434119EC}"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409902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6211D15-50EA-4321-982D-21EE434119EC}"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7DD13AE-DAAA-4679-8B6A-5B0B8E8C2DDF}" type="slidenum">
              <a:rPr lang="es-NI" smtClean="0"/>
              <a:t>‹Nº›</a:t>
            </a:fld>
            <a:endParaRPr lang="es-NI"/>
          </a:p>
        </p:txBody>
      </p:sp>
    </p:spTree>
    <p:extLst>
      <p:ext uri="{BB962C8B-B14F-4D97-AF65-F5344CB8AC3E}">
        <p14:creationId xmlns:p14="http://schemas.microsoft.com/office/powerpoint/2010/main" val="159812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1D15-50EA-4321-982D-21EE434119EC}" type="datetimeFigureOut">
              <a:rPr lang="es-NI" smtClean="0"/>
              <a:t>26/4/2025</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D13AE-DAAA-4679-8B6A-5B0B8E8C2DDF}" type="slidenum">
              <a:rPr lang="es-NI" smtClean="0"/>
              <a:t>‹Nº›</a:t>
            </a:fld>
            <a:endParaRPr lang="es-NI"/>
          </a:p>
        </p:txBody>
      </p:sp>
    </p:spTree>
    <p:extLst>
      <p:ext uri="{BB962C8B-B14F-4D97-AF65-F5344CB8AC3E}">
        <p14:creationId xmlns:p14="http://schemas.microsoft.com/office/powerpoint/2010/main" val="4139748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7C22E-FCF9-48A9-9DA3-6104A8201655}"/>
              </a:ext>
            </a:extLst>
          </p:cNvPr>
          <p:cNvPicPr>
            <a:picLocks noChangeAspect="1"/>
          </p:cNvPicPr>
          <p:nvPr/>
        </p:nvPicPr>
        <p:blipFill>
          <a:blip r:embed="rId2"/>
          <a:stretch>
            <a:fillRect/>
          </a:stretch>
        </p:blipFill>
        <p:spPr>
          <a:xfrm>
            <a:off x="2028" y="0"/>
            <a:ext cx="9139944" cy="6858000"/>
          </a:xfrm>
          <a:prstGeom prst="rect">
            <a:avLst/>
          </a:prstGeom>
        </p:spPr>
      </p:pic>
      <p:sp>
        <p:nvSpPr>
          <p:cNvPr id="6" name="Nube 5">
            <a:extLst>
              <a:ext uri="{FF2B5EF4-FFF2-40B4-BE49-F238E27FC236}">
                <a16:creationId xmlns:a16="http://schemas.microsoft.com/office/drawing/2014/main" id="{CBD53A30-BDAE-4685-BE5B-7792912F7D3C}"/>
              </a:ext>
            </a:extLst>
          </p:cNvPr>
          <p:cNvSpPr/>
          <p:nvPr/>
        </p:nvSpPr>
        <p:spPr>
          <a:xfrm>
            <a:off x="0" y="0"/>
            <a:ext cx="9143999" cy="170635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4" name="Título 3">
            <a:extLst>
              <a:ext uri="{FF2B5EF4-FFF2-40B4-BE49-F238E27FC236}">
                <a16:creationId xmlns:a16="http://schemas.microsoft.com/office/drawing/2014/main" id="{C80BD02E-F2B5-45A1-A4BF-1803B75239C1}"/>
              </a:ext>
            </a:extLst>
          </p:cNvPr>
          <p:cNvSpPr>
            <a:spLocks noGrp="1"/>
          </p:cNvSpPr>
          <p:nvPr>
            <p:ph type="title"/>
          </p:nvPr>
        </p:nvSpPr>
        <p:spPr>
          <a:xfrm>
            <a:off x="628650" y="0"/>
            <a:ext cx="7886700" cy="1706354"/>
          </a:xfrm>
        </p:spPr>
        <p:txBody>
          <a:bodyPr/>
          <a:lstStyle/>
          <a:p>
            <a:pPr algn="ctr"/>
            <a:r>
              <a:rPr lang="es-NI" b="1" u="sng" dirty="0">
                <a:ln w="6600">
                  <a:solidFill>
                    <a:schemeClr val="accent2"/>
                  </a:solidFill>
                  <a:prstDash val="solid"/>
                </a:ln>
                <a:solidFill>
                  <a:srgbClr val="FFFFFF"/>
                </a:solidFill>
                <a:effectLst>
                  <a:outerShdw dist="38100" dir="2700000" algn="tl" rotWithShape="0">
                    <a:schemeClr val="accent2"/>
                  </a:outerShdw>
                </a:effectLst>
              </a:rPr>
              <a:t>EL EJEMPLO DE BERNABE.</a:t>
            </a:r>
          </a:p>
        </p:txBody>
      </p:sp>
      <p:sp>
        <p:nvSpPr>
          <p:cNvPr id="5" name="Marcador de contenido 4">
            <a:extLst>
              <a:ext uri="{FF2B5EF4-FFF2-40B4-BE49-F238E27FC236}">
                <a16:creationId xmlns:a16="http://schemas.microsoft.com/office/drawing/2014/main" id="{DB7998AF-0E9D-4F51-BF44-4BC8A933FFC2}"/>
              </a:ext>
            </a:extLst>
          </p:cNvPr>
          <p:cNvSpPr>
            <a:spLocks noGrp="1"/>
          </p:cNvSpPr>
          <p:nvPr>
            <p:ph idx="1"/>
          </p:nvPr>
        </p:nvSpPr>
        <p:spPr>
          <a:xfrm>
            <a:off x="0" y="1706354"/>
            <a:ext cx="9144000" cy="5151645"/>
          </a:xfrm>
        </p:spPr>
        <p:txBody>
          <a:bodyPr>
            <a:normAutofit/>
          </a:bodyPr>
          <a:lstStyle/>
          <a:p>
            <a:r>
              <a:rPr lang="es-ES" b="1" u="sng" dirty="0">
                <a:solidFill>
                  <a:srgbClr val="FF0000"/>
                </a:solidFill>
              </a:rPr>
              <a:t>INTRODUCCIÒN:</a:t>
            </a:r>
          </a:p>
          <a:p>
            <a:r>
              <a:rPr lang="es-ES" b="1" dirty="0">
                <a:solidFill>
                  <a:schemeClr val="bg1"/>
                </a:solidFill>
              </a:rPr>
              <a:t>Veremos el ejemplo de Bernabé un discípulo que fue un ejemplo en el cristianismo y que nos va a ayudar mucho para agradar a Dios al ver su ejemplo.</a:t>
            </a:r>
          </a:p>
          <a:p>
            <a:r>
              <a:rPr lang="es-ES" b="1" u="sng" dirty="0">
                <a:solidFill>
                  <a:srgbClr val="00B0F0"/>
                </a:solidFill>
              </a:rPr>
              <a:t>El nombre Bernabé- Significa:</a:t>
            </a:r>
            <a:r>
              <a:rPr lang="es-ES" b="1" dirty="0">
                <a:solidFill>
                  <a:schemeClr val="bg1"/>
                </a:solidFill>
              </a:rPr>
              <a:t> Hijo de la profecía que trae consolación. </a:t>
            </a:r>
          </a:p>
          <a:p>
            <a:r>
              <a:rPr lang="es-ES" b="1" dirty="0">
                <a:solidFill>
                  <a:schemeClr val="bg1"/>
                </a:solidFill>
              </a:rPr>
              <a:t>Y si realmente su nombre va mucho con su vida y actitud, que fue un hombre que ayudo mucho.</a:t>
            </a:r>
          </a:p>
          <a:p>
            <a:r>
              <a:rPr lang="es-ES" b="1" dirty="0">
                <a:solidFill>
                  <a:schemeClr val="bg1"/>
                </a:solidFill>
              </a:rPr>
              <a:t>Veremos su ejemplo en que:</a:t>
            </a:r>
          </a:p>
          <a:p>
            <a:r>
              <a:rPr lang="es-ES" b="1" dirty="0">
                <a:solidFill>
                  <a:schemeClr val="bg1"/>
                </a:solidFill>
              </a:rPr>
              <a:t>1. Dono un terreno para los necesitados. Hechos.4:36-37.</a:t>
            </a:r>
          </a:p>
          <a:p>
            <a:endParaRPr lang="es-NI" b="1" dirty="0"/>
          </a:p>
        </p:txBody>
      </p:sp>
    </p:spTree>
    <p:extLst>
      <p:ext uri="{BB962C8B-B14F-4D97-AF65-F5344CB8AC3E}">
        <p14:creationId xmlns:p14="http://schemas.microsoft.com/office/powerpoint/2010/main" val="379340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anim calcmode="lin" valueType="num">
                                      <p:cBhvr>
                                        <p:cTn id="14" dur="400" fill="hold"/>
                                        <p:tgtEl>
                                          <p:spTgt spid="4"/>
                                        </p:tgtEl>
                                        <p:attrNameLst>
                                          <p:attrName>ppt_x</p:attrName>
                                        </p:attrNameLst>
                                      </p:cBhvr>
                                      <p:tavLst>
                                        <p:tav tm="0">
                                          <p:val>
                                            <p:strVal val="#ppt_x"/>
                                          </p:val>
                                        </p:tav>
                                        <p:tav tm="100000">
                                          <p:val>
                                            <p:strVal val="#ppt_x"/>
                                          </p:val>
                                        </p:tav>
                                      </p:tavLst>
                                    </p:anim>
                                    <p:anim calcmode="lin" valueType="num">
                                      <p:cBhvr>
                                        <p:cTn id="15" dur="400" fill="hold"/>
                                        <p:tgtEl>
                                          <p:spTgt spid="4"/>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arn(inVertic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barn(inVertical)">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a:bodyPr>
          <a:lstStyle/>
          <a:p>
            <a:r>
              <a:rPr lang="es-ES" b="1" dirty="0">
                <a:solidFill>
                  <a:schemeClr val="bg1"/>
                </a:solidFill>
              </a:rPr>
              <a:t>Juan el Bautista también es otro que debemos de imitar por que el hablo bien de nuestro Señor Jesucristo. </a:t>
            </a:r>
          </a:p>
          <a:p>
            <a:pPr algn="ctr"/>
            <a:r>
              <a:rPr lang="es-ES" b="1" u="sng" dirty="0">
                <a:effectLst>
                  <a:outerShdw blurRad="38100" dist="38100" dir="2700000" algn="tl">
                    <a:srgbClr val="000000">
                      <a:alpha val="43137"/>
                    </a:srgbClr>
                  </a:outerShdw>
                </a:effectLst>
                <a:highlight>
                  <a:srgbClr val="FFFF00"/>
                </a:highlight>
              </a:rPr>
              <a:t>Juan.1:29-30.</a:t>
            </a:r>
            <a:r>
              <a:rPr lang="es-ES" b="1" dirty="0">
                <a:solidFill>
                  <a:schemeClr val="bg1"/>
                </a:solidFill>
              </a:rPr>
              <a:t> </a:t>
            </a:r>
          </a:p>
          <a:p>
            <a:r>
              <a:rPr lang="es-ES" b="1" dirty="0">
                <a:solidFill>
                  <a:schemeClr val="bg1"/>
                </a:solidFill>
              </a:rPr>
              <a:t>Al día siguiente vio* a Jesús que venía hacia él, y dijo*: </a:t>
            </a:r>
            <a:r>
              <a:rPr lang="es-ES" b="1" u="sng" dirty="0">
                <a:solidFill>
                  <a:srgbClr val="0070C0"/>
                </a:solidFill>
              </a:rPr>
              <a:t>He ahí el Cordero de Dios que quita el pecado del mundo.</a:t>
            </a:r>
            <a:r>
              <a:rPr lang="es-ES" b="1" dirty="0">
                <a:solidFill>
                  <a:schemeClr val="bg1"/>
                </a:solidFill>
              </a:rPr>
              <a:t> </a:t>
            </a:r>
          </a:p>
          <a:p>
            <a:pPr algn="ctr"/>
            <a:r>
              <a:rPr lang="es-ES" b="1" u="sng" dirty="0">
                <a:effectLst>
                  <a:outerShdw blurRad="38100" dist="38100" dir="2700000" algn="tl">
                    <a:srgbClr val="000000">
                      <a:alpha val="43137"/>
                    </a:srgbClr>
                  </a:outerShdw>
                </a:effectLst>
                <a:highlight>
                  <a:srgbClr val="FFFF00"/>
                </a:highlight>
              </a:rPr>
              <a:t>V.30.</a:t>
            </a:r>
            <a:r>
              <a:rPr lang="es-ES" b="1" dirty="0">
                <a:solidFill>
                  <a:schemeClr val="bg1"/>
                </a:solidFill>
              </a:rPr>
              <a:t>  </a:t>
            </a:r>
          </a:p>
          <a:p>
            <a:r>
              <a:rPr lang="es-ES" b="1" dirty="0">
                <a:solidFill>
                  <a:schemeClr val="bg1"/>
                </a:solidFill>
              </a:rPr>
              <a:t>Este es aquel de quien yo dije: "Después de mí viene un hombre que es antes de mí </a:t>
            </a:r>
            <a:r>
              <a:rPr lang="es-ES" b="1" u="sng" dirty="0">
                <a:solidFill>
                  <a:srgbClr val="00B050"/>
                </a:solidFill>
              </a:rPr>
              <a:t>porque era primero que yo."</a:t>
            </a:r>
            <a:r>
              <a:rPr lang="es-ES" b="1" dirty="0">
                <a:solidFill>
                  <a:schemeClr val="bg1"/>
                </a:solidFill>
              </a:rPr>
              <a:t> </a:t>
            </a:r>
          </a:p>
          <a:p>
            <a:r>
              <a:rPr lang="es-ES" b="1" dirty="0">
                <a:solidFill>
                  <a:schemeClr val="bg1"/>
                </a:solidFill>
              </a:rPr>
              <a:t>Este es aquel de quien yo dije: </a:t>
            </a:r>
          </a:p>
        </p:txBody>
      </p:sp>
      <p:pic>
        <p:nvPicPr>
          <p:cNvPr id="5" name="Imagen 4">
            <a:extLst>
              <a:ext uri="{FF2B5EF4-FFF2-40B4-BE49-F238E27FC236}">
                <a16:creationId xmlns:a16="http://schemas.microsoft.com/office/drawing/2014/main" id="{B4861950-B518-477F-A1BF-9904C3D92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1"/>
            <a:ext cx="4108174" cy="6857999"/>
          </a:xfrm>
          <a:prstGeom prst="rect">
            <a:avLst/>
          </a:prstGeom>
          <a:solidFill>
            <a:srgbClr val="0070C0"/>
          </a:solidFill>
        </p:spPr>
      </p:pic>
    </p:spTree>
    <p:extLst>
      <p:ext uri="{BB962C8B-B14F-4D97-AF65-F5344CB8AC3E}">
        <p14:creationId xmlns:p14="http://schemas.microsoft.com/office/powerpoint/2010/main" val="3785697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"Después de mí viene un hombre que es antes de mí porque era primero que yo."</a:t>
            </a:r>
          </a:p>
          <a:p>
            <a:r>
              <a:rPr lang="es-ES" b="1" dirty="0">
                <a:solidFill>
                  <a:schemeClr val="bg1"/>
                </a:solidFill>
              </a:rPr>
              <a:t>Dijo: </a:t>
            </a:r>
          </a:p>
          <a:p>
            <a:r>
              <a:rPr lang="es-ES" b="1" dirty="0">
                <a:solidFill>
                  <a:schemeClr val="bg1"/>
                </a:solidFill>
              </a:rPr>
              <a:t>“He aquí el cordero de Dios que quita el pecado del mundo”. </a:t>
            </a:r>
          </a:p>
          <a:p>
            <a:r>
              <a:rPr lang="es-ES" b="1" dirty="0">
                <a:solidFill>
                  <a:schemeClr val="bg1"/>
                </a:solidFill>
              </a:rPr>
              <a:t>Y exalto a Jesús fue humilde en aceptar lo que Jesús era El Cristo. </a:t>
            </a:r>
          </a:p>
          <a:p>
            <a:r>
              <a:rPr lang="es-ES" b="1" dirty="0">
                <a:solidFill>
                  <a:schemeClr val="bg1"/>
                </a:solidFill>
              </a:rPr>
              <a:t>Exalto su obra su ministerio. </a:t>
            </a:r>
          </a:p>
          <a:p>
            <a:r>
              <a:rPr lang="es-ES" b="1" dirty="0">
                <a:solidFill>
                  <a:schemeClr val="bg1"/>
                </a:solidFill>
              </a:rPr>
              <a:t>El dijo: </a:t>
            </a:r>
          </a:p>
          <a:p>
            <a:pPr algn="ctr"/>
            <a:r>
              <a:rPr lang="es-ES" b="1" u="sng" dirty="0">
                <a:effectLst>
                  <a:outerShdw blurRad="38100" dist="38100" dir="2700000" algn="tl">
                    <a:srgbClr val="000000">
                      <a:alpha val="43137"/>
                    </a:srgbClr>
                  </a:outerShdw>
                </a:effectLst>
                <a:highlight>
                  <a:srgbClr val="FFFF00"/>
                </a:highlight>
              </a:rPr>
              <a:t>Juan.3:30.</a:t>
            </a:r>
            <a:r>
              <a:rPr lang="es-ES" b="1" dirty="0">
                <a:solidFill>
                  <a:schemeClr val="bg1"/>
                </a:solidFill>
              </a:rPr>
              <a:t> </a:t>
            </a:r>
          </a:p>
          <a:p>
            <a:r>
              <a:rPr lang="es-ES" b="1" u="sng" dirty="0">
                <a:solidFill>
                  <a:srgbClr val="00B0F0"/>
                </a:solidFill>
              </a:rPr>
              <a:t>Es necesario que El crezca,</a:t>
            </a:r>
            <a:r>
              <a:rPr lang="es-ES" b="1" dirty="0">
                <a:solidFill>
                  <a:schemeClr val="bg1"/>
                </a:solidFill>
              </a:rPr>
              <a:t> y que yo disminuya. </a:t>
            </a:r>
            <a:endParaRPr lang="es-NI" b="1" dirty="0">
              <a:solidFill>
                <a:schemeClr val="bg1"/>
              </a:solidFill>
            </a:endParaRPr>
          </a:p>
        </p:txBody>
      </p:sp>
      <p:pic>
        <p:nvPicPr>
          <p:cNvPr id="5" name="Imagen 4">
            <a:extLst>
              <a:ext uri="{FF2B5EF4-FFF2-40B4-BE49-F238E27FC236}">
                <a16:creationId xmlns:a16="http://schemas.microsoft.com/office/drawing/2014/main" id="{4A61F74A-7495-4F19-AB69-AB502A3CB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582" y="-1"/>
            <a:ext cx="4068418" cy="6857999"/>
          </a:xfrm>
          <a:prstGeom prst="rect">
            <a:avLst/>
          </a:prstGeom>
        </p:spPr>
      </p:pic>
    </p:spTree>
    <p:extLst>
      <p:ext uri="{BB962C8B-B14F-4D97-AF65-F5344CB8AC3E}">
        <p14:creationId xmlns:p14="http://schemas.microsoft.com/office/powerpoint/2010/main" val="26607490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El exalto el trabajo el ministerio de Jesús. </a:t>
            </a:r>
          </a:p>
          <a:p>
            <a:r>
              <a:rPr lang="es-ES" b="1" dirty="0">
                <a:solidFill>
                  <a:schemeClr val="bg1"/>
                </a:solidFill>
              </a:rPr>
              <a:t>¿Cuánto de nosotros exaltamos el trabajo de otro predicador?.</a:t>
            </a:r>
          </a:p>
          <a:p>
            <a:r>
              <a:rPr lang="es-ES" b="1" dirty="0">
                <a:solidFill>
                  <a:schemeClr val="bg1"/>
                </a:solidFill>
              </a:rPr>
              <a:t>El apóstol Pablo exalto algunas cosas buenas de los hermanos de Corintios. </a:t>
            </a:r>
          </a:p>
          <a:p>
            <a:r>
              <a:rPr lang="es-ES" b="1" dirty="0">
                <a:solidFill>
                  <a:schemeClr val="bg1"/>
                </a:solidFill>
              </a:rPr>
              <a:t>I Corintios.11:2. </a:t>
            </a:r>
          </a:p>
          <a:p>
            <a:r>
              <a:rPr lang="es-ES" b="1" u="sng" dirty="0">
                <a:solidFill>
                  <a:srgbClr val="FFFF00"/>
                </a:solidFill>
              </a:rPr>
              <a:t>Os alabo</a:t>
            </a:r>
            <a:r>
              <a:rPr lang="es-ES" b="1" dirty="0">
                <a:solidFill>
                  <a:schemeClr val="bg1"/>
                </a:solidFill>
              </a:rPr>
              <a:t> porque en todo os acordáis de mí y guardáis las tradiciones con firmeza, tal como yo os las entregué. </a:t>
            </a:r>
          </a:p>
          <a:p>
            <a:r>
              <a:rPr lang="es-ES" b="1" dirty="0">
                <a:solidFill>
                  <a:schemeClr val="bg1"/>
                </a:solidFill>
              </a:rPr>
              <a:t>“Os alabo”. </a:t>
            </a:r>
          </a:p>
          <a:p>
            <a:r>
              <a:rPr lang="es-ES" b="1" dirty="0">
                <a:solidFill>
                  <a:schemeClr val="bg1"/>
                </a:solidFill>
              </a:rPr>
              <a:t>Aunque tenían muchos problemas Pablo alabo la buena conducta de ellos.</a:t>
            </a:r>
          </a:p>
        </p:txBody>
      </p:sp>
      <p:pic>
        <p:nvPicPr>
          <p:cNvPr id="5" name="Imagen 4">
            <a:extLst>
              <a:ext uri="{FF2B5EF4-FFF2-40B4-BE49-F238E27FC236}">
                <a16:creationId xmlns:a16="http://schemas.microsoft.com/office/drawing/2014/main" id="{6FA7D194-5AD3-4C9C-9D49-505A1D5E7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p:spPr>
      </p:pic>
    </p:spTree>
    <p:extLst>
      <p:ext uri="{BB962C8B-B14F-4D97-AF65-F5344CB8AC3E}">
        <p14:creationId xmlns:p14="http://schemas.microsoft.com/office/powerpoint/2010/main" val="31944151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También alabo las buenas cualidades de Timoteo. </a:t>
            </a:r>
          </a:p>
          <a:p>
            <a:pPr algn="ctr"/>
            <a:r>
              <a:rPr lang="es-ES" b="1" u="sng" dirty="0">
                <a:effectLst>
                  <a:outerShdw blurRad="38100" dist="38100" dir="2700000" algn="tl">
                    <a:srgbClr val="000000">
                      <a:alpha val="43137"/>
                    </a:srgbClr>
                  </a:outerShdw>
                </a:effectLst>
                <a:highlight>
                  <a:srgbClr val="FFFF00"/>
                </a:highlight>
              </a:rPr>
              <a:t>Filipenses.2:19-22.</a:t>
            </a:r>
            <a:r>
              <a:rPr lang="es-ES" b="1" dirty="0">
                <a:solidFill>
                  <a:schemeClr val="bg1"/>
                </a:solidFill>
              </a:rPr>
              <a:t> </a:t>
            </a:r>
          </a:p>
          <a:p>
            <a:r>
              <a:rPr lang="es-ES" b="1" dirty="0">
                <a:solidFill>
                  <a:schemeClr val="bg1"/>
                </a:solidFill>
              </a:rPr>
              <a:t>Mas espero en el Señor Jesús enviaros pronto a Timoteo, a fin de que yo también </a:t>
            </a:r>
            <a:r>
              <a:rPr lang="es-ES" b="1" u="sng" dirty="0">
                <a:solidFill>
                  <a:srgbClr val="FF0000"/>
                </a:solidFill>
              </a:rPr>
              <a:t>sea alentado al saber de vuestra condición.</a:t>
            </a:r>
            <a:r>
              <a:rPr lang="es-ES" b="1" dirty="0">
                <a:solidFill>
                  <a:schemeClr val="bg1"/>
                </a:solidFill>
              </a:rPr>
              <a:t> </a:t>
            </a:r>
          </a:p>
          <a:p>
            <a:pPr algn="ctr"/>
            <a:r>
              <a:rPr lang="es-ES" b="1" u="sng" dirty="0">
                <a:effectLst>
                  <a:outerShdw blurRad="38100" dist="38100" dir="2700000" algn="tl">
                    <a:srgbClr val="000000">
                      <a:alpha val="43137"/>
                    </a:srgbClr>
                  </a:outerShdw>
                </a:effectLst>
                <a:highlight>
                  <a:srgbClr val="FFFF00"/>
                </a:highlight>
              </a:rPr>
              <a:t>V.20.</a:t>
            </a:r>
            <a:r>
              <a:rPr lang="es-ES" b="1" dirty="0">
                <a:solidFill>
                  <a:schemeClr val="bg1"/>
                </a:solidFill>
              </a:rPr>
              <a:t>  </a:t>
            </a:r>
          </a:p>
          <a:p>
            <a:r>
              <a:rPr lang="es-ES" b="1" u="sng" dirty="0">
                <a:solidFill>
                  <a:srgbClr val="7030A0"/>
                </a:solidFill>
              </a:rPr>
              <a:t>Pues a nadie más tengo del mismo sentir mío</a:t>
            </a:r>
            <a:r>
              <a:rPr lang="es-ES" b="1" dirty="0">
                <a:solidFill>
                  <a:schemeClr val="bg1"/>
                </a:solidFill>
              </a:rPr>
              <a:t> y que esté sinceramente interesado en vuestro bienestar. </a:t>
            </a:r>
          </a:p>
          <a:p>
            <a:pPr algn="ctr"/>
            <a:r>
              <a:rPr lang="es-ES" b="1" u="sng" dirty="0">
                <a:effectLst>
                  <a:outerShdw blurRad="38100" dist="38100" dir="2700000" algn="tl">
                    <a:srgbClr val="000000">
                      <a:alpha val="43137"/>
                    </a:srgbClr>
                  </a:outerShdw>
                </a:effectLst>
                <a:highlight>
                  <a:srgbClr val="FFFF00"/>
                </a:highlight>
              </a:rPr>
              <a:t>V.21.</a:t>
            </a:r>
          </a:p>
          <a:p>
            <a:r>
              <a:rPr lang="es-ES" b="1" u="sng" dirty="0">
                <a:solidFill>
                  <a:srgbClr val="0070C0"/>
                </a:solidFill>
              </a:rPr>
              <a:t>Porque todos buscan sus propios intereses,</a:t>
            </a:r>
            <a:r>
              <a:rPr lang="es-ES" b="1" dirty="0">
                <a:solidFill>
                  <a:schemeClr val="bg1"/>
                </a:solidFill>
              </a:rPr>
              <a:t> no los de Cristo Jesús. </a:t>
            </a:r>
            <a:endParaRPr lang="es-NI" b="1" dirty="0">
              <a:solidFill>
                <a:schemeClr val="bg1"/>
              </a:solidFill>
            </a:endParaRPr>
          </a:p>
        </p:txBody>
      </p:sp>
      <p:pic>
        <p:nvPicPr>
          <p:cNvPr id="5" name="Imagen 4">
            <a:extLst>
              <a:ext uri="{FF2B5EF4-FFF2-40B4-BE49-F238E27FC236}">
                <a16:creationId xmlns:a16="http://schemas.microsoft.com/office/drawing/2014/main" id="{5CE521CF-2716-43B5-A5C1-2413723E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3" cy="6858000"/>
          </a:xfrm>
          <a:prstGeom prst="rect">
            <a:avLst/>
          </a:prstGeom>
          <a:solidFill>
            <a:srgbClr val="92D050"/>
          </a:solidFill>
        </p:spPr>
      </p:pic>
    </p:spTree>
    <p:extLst>
      <p:ext uri="{BB962C8B-B14F-4D97-AF65-F5344CB8AC3E}">
        <p14:creationId xmlns:p14="http://schemas.microsoft.com/office/powerpoint/2010/main" val="1342022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pPr algn="ctr"/>
            <a:r>
              <a:rPr lang="es-ES" b="1" u="sng" dirty="0">
                <a:effectLst>
                  <a:outerShdw blurRad="38100" dist="38100" dir="2700000" algn="tl">
                    <a:srgbClr val="000000">
                      <a:alpha val="43137"/>
                    </a:srgbClr>
                  </a:outerShdw>
                </a:effectLst>
                <a:highlight>
                  <a:srgbClr val="FFFF00"/>
                </a:highlight>
              </a:rPr>
              <a:t>V.22.</a:t>
            </a:r>
          </a:p>
          <a:p>
            <a:r>
              <a:rPr lang="es-ES" b="1" u="sng" dirty="0">
                <a:solidFill>
                  <a:srgbClr val="00B050"/>
                </a:solidFill>
              </a:rPr>
              <a:t>Pero vosotros conocéis sus probados méritos,</a:t>
            </a:r>
            <a:r>
              <a:rPr lang="es-ES" b="1" dirty="0">
                <a:solidFill>
                  <a:schemeClr val="bg1"/>
                </a:solidFill>
              </a:rPr>
              <a:t> que sirvió conmigo en la propagación del evangelio como un hijo sirve a su padre. </a:t>
            </a:r>
          </a:p>
          <a:p>
            <a:r>
              <a:rPr lang="es-ES" b="1" dirty="0">
                <a:solidFill>
                  <a:schemeClr val="bg1"/>
                </a:solidFill>
              </a:rPr>
              <a:t>Pablo no fue egoísta el alabo las buenas cualidades que tenía Timoteo, así nosotros alabemos las buenas cualidades que tienen los demás hermanos.</a:t>
            </a:r>
          </a:p>
          <a:p>
            <a:r>
              <a:rPr lang="es-ES" b="1" dirty="0">
                <a:solidFill>
                  <a:schemeClr val="bg1"/>
                </a:solidFill>
              </a:rPr>
              <a:t>No busquemos las cualidades malas de los hermanos o de las demás personas sino veamos las buenas y exaltémosla.</a:t>
            </a:r>
          </a:p>
        </p:txBody>
      </p:sp>
      <p:pic>
        <p:nvPicPr>
          <p:cNvPr id="5" name="Imagen 4">
            <a:extLst>
              <a:ext uri="{FF2B5EF4-FFF2-40B4-BE49-F238E27FC236}">
                <a16:creationId xmlns:a16="http://schemas.microsoft.com/office/drawing/2014/main" id="{768BA55C-9B6B-4199-AC2F-188F2765F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1"/>
            <a:ext cx="4108174" cy="6857999"/>
          </a:xfrm>
          <a:prstGeom prst="rect">
            <a:avLst/>
          </a:prstGeom>
          <a:solidFill>
            <a:srgbClr val="00B050"/>
          </a:solidFill>
        </p:spPr>
      </p:pic>
    </p:spTree>
    <p:extLst>
      <p:ext uri="{BB962C8B-B14F-4D97-AF65-F5344CB8AC3E}">
        <p14:creationId xmlns:p14="http://schemas.microsoft.com/office/powerpoint/2010/main" val="1115637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5" name="Elipse 4">
            <a:extLst>
              <a:ext uri="{FF2B5EF4-FFF2-40B4-BE49-F238E27FC236}">
                <a16:creationId xmlns:a16="http://schemas.microsoft.com/office/drawing/2014/main" id="{1ED30AC3-67B7-4FCF-B9BC-BF0AE0B2EA22}"/>
              </a:ext>
            </a:extLst>
          </p:cNvPr>
          <p:cNvSpPr/>
          <p:nvPr/>
        </p:nvSpPr>
        <p:spPr>
          <a:xfrm>
            <a:off x="0" y="0"/>
            <a:ext cx="9144000" cy="148424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0" y="18255"/>
            <a:ext cx="9141972" cy="1585258"/>
          </a:xfrm>
        </p:spPr>
        <p:txBody>
          <a:bodyPr/>
          <a:lstStyle/>
          <a:p>
            <a:pPr algn="ctr"/>
            <a:r>
              <a:rPr lang="es-ES"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ANIMABA A LOS HERMANOS. HECHOS.11.22-23.</a:t>
            </a:r>
            <a:endParaRPr lang="es-NI"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696720"/>
            <a:ext cx="9144000" cy="5161280"/>
          </a:xfrm>
        </p:spPr>
        <p:txBody>
          <a:bodyPr/>
          <a:lstStyle/>
          <a:p>
            <a:r>
              <a:rPr lang="es-ES" b="1" dirty="0">
                <a:solidFill>
                  <a:schemeClr val="bg1"/>
                </a:solidFill>
              </a:rPr>
              <a:t>Y la noticia de esto llegó a oídos de la iglesia de Jerusalén y enviaron a Bernabé a Antioquía, </a:t>
            </a:r>
          </a:p>
          <a:p>
            <a:pPr algn="ctr"/>
            <a:r>
              <a:rPr lang="es-ES" b="1" u="sng" dirty="0">
                <a:effectLst>
                  <a:outerShdw blurRad="38100" dist="38100" dir="2700000" algn="tl">
                    <a:srgbClr val="000000">
                      <a:alpha val="43137"/>
                    </a:srgbClr>
                  </a:outerShdw>
                </a:effectLst>
                <a:highlight>
                  <a:srgbClr val="FFFF00"/>
                </a:highlight>
              </a:rPr>
              <a:t>V.23.</a:t>
            </a:r>
            <a:r>
              <a:rPr lang="es-ES" b="1" dirty="0">
                <a:solidFill>
                  <a:schemeClr val="bg1"/>
                </a:solidFill>
              </a:rPr>
              <a:t>  </a:t>
            </a:r>
          </a:p>
          <a:p>
            <a:r>
              <a:rPr lang="es-ES" b="1" dirty="0">
                <a:solidFill>
                  <a:schemeClr val="bg1"/>
                </a:solidFill>
              </a:rPr>
              <a:t>el cual, cuando vino y vio la gracia de Dios, se regocijó </a:t>
            </a:r>
            <a:r>
              <a:rPr lang="es-ES" b="1" u="sng" dirty="0">
                <a:solidFill>
                  <a:srgbClr val="00B0F0"/>
                </a:solidFill>
              </a:rPr>
              <a:t>y animaba a todos para que con corazón firme permanecieran fieles al Señor;</a:t>
            </a:r>
            <a:r>
              <a:rPr lang="es-ES" b="1" dirty="0">
                <a:solidFill>
                  <a:schemeClr val="bg1"/>
                </a:solidFill>
              </a:rPr>
              <a:t> </a:t>
            </a:r>
          </a:p>
          <a:p>
            <a:r>
              <a:rPr lang="es-ES" b="1" dirty="0">
                <a:solidFill>
                  <a:schemeClr val="bg1"/>
                </a:solidFill>
              </a:rPr>
              <a:t>Otra de las buenas cualidades que Bernabé tenia es que el animaba a los hermanos a que permanecerían firmes y fieles al Señor.</a:t>
            </a:r>
          </a:p>
          <a:p>
            <a:r>
              <a:rPr lang="es-ES" b="1" dirty="0">
                <a:solidFill>
                  <a:schemeClr val="bg1"/>
                </a:solidFill>
              </a:rPr>
              <a:t>Así también nosotros debemos de animar a los hermanos que andan desalentados.</a:t>
            </a:r>
            <a:endParaRPr lang="es-NI" b="1" dirty="0">
              <a:solidFill>
                <a:schemeClr val="bg1"/>
              </a:solidFill>
            </a:endParaRPr>
          </a:p>
        </p:txBody>
      </p:sp>
    </p:spTree>
    <p:extLst>
      <p:ext uri="{BB962C8B-B14F-4D97-AF65-F5344CB8AC3E}">
        <p14:creationId xmlns:p14="http://schemas.microsoft.com/office/powerpoint/2010/main" val="6227010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a:bodyPr>
          <a:lstStyle/>
          <a:p>
            <a:pPr algn="ctr"/>
            <a:r>
              <a:rPr lang="es-ES" b="1" u="sng" dirty="0">
                <a:effectLst>
                  <a:outerShdw blurRad="38100" dist="38100" dir="2700000" algn="tl">
                    <a:srgbClr val="000000">
                      <a:alpha val="43137"/>
                    </a:srgbClr>
                  </a:outerShdw>
                </a:effectLst>
                <a:highlight>
                  <a:srgbClr val="FFFF00"/>
                </a:highlight>
              </a:rPr>
              <a:t>I Tesalonicenses.5:14.</a:t>
            </a:r>
            <a:r>
              <a:rPr lang="es-ES" b="1" dirty="0">
                <a:solidFill>
                  <a:schemeClr val="bg1"/>
                </a:solidFill>
              </a:rPr>
              <a:t> </a:t>
            </a:r>
          </a:p>
          <a:p>
            <a:r>
              <a:rPr lang="es-ES" b="1" u="sng" dirty="0">
                <a:solidFill>
                  <a:srgbClr val="92D050"/>
                </a:solidFill>
              </a:rPr>
              <a:t>Y os exhortamos,</a:t>
            </a:r>
            <a:r>
              <a:rPr lang="es-ES" b="1" dirty="0">
                <a:solidFill>
                  <a:schemeClr val="bg1"/>
                </a:solidFill>
              </a:rPr>
              <a:t> hermanos, a que amonestéis a los indisciplinados, animéis a los desalentados, sostengáis a los débiles y seáis pacientes con todos. </a:t>
            </a:r>
          </a:p>
          <a:p>
            <a:r>
              <a:rPr lang="es-ES" b="1" dirty="0">
                <a:solidFill>
                  <a:schemeClr val="bg1"/>
                </a:solidFill>
              </a:rPr>
              <a:t>Pero muchas veces vemos a los hermanos que andan mal o que no se reúne y no le animamos a que sean fieles. </a:t>
            </a:r>
          </a:p>
          <a:p>
            <a:r>
              <a:rPr lang="es-ES" b="1" dirty="0">
                <a:solidFill>
                  <a:schemeClr val="bg1"/>
                </a:solidFill>
              </a:rPr>
              <a:t>Aun con nuestro ejemplo no le animamos ya que con nuestro ejemplo damos un mal testimonio a otros hermanos.</a:t>
            </a:r>
          </a:p>
        </p:txBody>
      </p:sp>
      <p:pic>
        <p:nvPicPr>
          <p:cNvPr id="5" name="Imagen 4">
            <a:extLst>
              <a:ext uri="{FF2B5EF4-FFF2-40B4-BE49-F238E27FC236}">
                <a16:creationId xmlns:a16="http://schemas.microsoft.com/office/drawing/2014/main" id="{BC9EFDDE-3E93-419D-8E1E-DEE64BFB7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912" y="0"/>
            <a:ext cx="3959087" cy="6858000"/>
          </a:xfrm>
          <a:prstGeom prst="rect">
            <a:avLst/>
          </a:prstGeom>
        </p:spPr>
      </p:pic>
    </p:spTree>
    <p:extLst>
      <p:ext uri="{BB962C8B-B14F-4D97-AF65-F5344CB8AC3E}">
        <p14:creationId xmlns:p14="http://schemas.microsoft.com/office/powerpoint/2010/main" val="1216052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Cuando no nos reunimos estamos dando un mal ejemplo al hermano para que el también no se reúna.</a:t>
            </a:r>
          </a:p>
          <a:p>
            <a:r>
              <a:rPr lang="es-ES" b="1" dirty="0">
                <a:solidFill>
                  <a:schemeClr val="bg1"/>
                </a:solidFill>
              </a:rPr>
              <a:t>Tenemos que exhortarnos los unos a los otros. </a:t>
            </a:r>
          </a:p>
          <a:p>
            <a:pPr algn="ctr"/>
            <a:r>
              <a:rPr lang="es-ES" b="1" u="sng" dirty="0">
                <a:effectLst>
                  <a:outerShdw blurRad="38100" dist="38100" dir="2700000" algn="tl">
                    <a:srgbClr val="000000">
                      <a:alpha val="43137"/>
                    </a:srgbClr>
                  </a:outerShdw>
                </a:effectLst>
                <a:highlight>
                  <a:srgbClr val="FFFF00"/>
                </a:highlight>
              </a:rPr>
              <a:t>Romanos.15:14.</a:t>
            </a:r>
            <a:r>
              <a:rPr lang="es-ES" b="1" dirty="0">
                <a:solidFill>
                  <a:schemeClr val="bg1"/>
                </a:solidFill>
              </a:rPr>
              <a:t> </a:t>
            </a:r>
          </a:p>
          <a:p>
            <a:r>
              <a:rPr lang="es-ES" b="1" dirty="0">
                <a:solidFill>
                  <a:schemeClr val="bg1"/>
                </a:solidFill>
              </a:rPr>
              <a:t>En cuanto a vosotros, hermanos míos, yo mismo estoy también convencido de que vosotros estáis llenos de bondad, </a:t>
            </a:r>
            <a:r>
              <a:rPr lang="es-ES" b="1" u="sng" dirty="0">
                <a:solidFill>
                  <a:srgbClr val="FFFF00"/>
                </a:solidFill>
              </a:rPr>
              <a:t>llenos de todo conocimiento y capaces también de amonestaros los unos a los otros.</a:t>
            </a:r>
            <a:r>
              <a:rPr lang="es-ES" b="1" dirty="0">
                <a:solidFill>
                  <a:schemeClr val="bg1"/>
                </a:solidFill>
              </a:rPr>
              <a:t> </a:t>
            </a:r>
          </a:p>
          <a:p>
            <a:r>
              <a:rPr lang="es-ES" b="1" dirty="0">
                <a:solidFill>
                  <a:schemeClr val="bg1"/>
                </a:solidFill>
              </a:rPr>
              <a:t>Todos tenemos este mismo deber. </a:t>
            </a:r>
            <a:endParaRPr lang="es-NI" b="1" dirty="0">
              <a:solidFill>
                <a:schemeClr val="bg1"/>
              </a:solidFill>
            </a:endParaRPr>
          </a:p>
        </p:txBody>
      </p:sp>
      <p:pic>
        <p:nvPicPr>
          <p:cNvPr id="5" name="Imagen 4">
            <a:extLst>
              <a:ext uri="{FF2B5EF4-FFF2-40B4-BE49-F238E27FC236}">
                <a16:creationId xmlns:a16="http://schemas.microsoft.com/office/drawing/2014/main" id="{5C41C828-0494-469E-A643-7DD78BDA3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623" y="0"/>
            <a:ext cx="4231377" cy="6858000"/>
          </a:xfrm>
          <a:prstGeom prst="rect">
            <a:avLst/>
          </a:prstGeom>
          <a:solidFill>
            <a:srgbClr val="00B0F0"/>
          </a:solidFill>
        </p:spPr>
      </p:pic>
    </p:spTree>
    <p:extLst>
      <p:ext uri="{BB962C8B-B14F-4D97-AF65-F5344CB8AC3E}">
        <p14:creationId xmlns:p14="http://schemas.microsoft.com/office/powerpoint/2010/main" val="664050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Imitemos a Bernabé en exhortar a los hermanos a ser fieles al Señor también con nuestro ejemplo.</a:t>
            </a:r>
          </a:p>
          <a:p>
            <a:r>
              <a:rPr lang="es-ES" b="1" dirty="0">
                <a:solidFill>
                  <a:schemeClr val="bg1"/>
                </a:solidFill>
              </a:rPr>
              <a:t>Debemos siempre animar a los hermanos a ser fieles hasta la muerte.</a:t>
            </a:r>
          </a:p>
          <a:p>
            <a:pPr algn="ctr"/>
            <a:r>
              <a:rPr lang="es-ES" b="1" u="sng" dirty="0">
                <a:effectLst>
                  <a:outerShdw blurRad="38100" dist="38100" dir="2700000" algn="tl">
                    <a:srgbClr val="000000">
                      <a:alpha val="43137"/>
                    </a:srgbClr>
                  </a:outerShdw>
                </a:effectLst>
                <a:highlight>
                  <a:srgbClr val="FFFF00"/>
                </a:highlight>
              </a:rPr>
              <a:t>Apocalipsis.2:10.</a:t>
            </a:r>
          </a:p>
          <a:p>
            <a:r>
              <a:rPr lang="es-ES" b="1" dirty="0">
                <a:solidFill>
                  <a:schemeClr val="bg1"/>
                </a:solidFill>
              </a:rPr>
              <a:t>'No temas lo que estás por sufrir. He aquí, el diablo echará a algunos de vosotros en la cárcel para que seáis probados, y tendréis tribulación por diez días. </a:t>
            </a:r>
            <a:r>
              <a:rPr lang="es-ES" b="1" u="sng" dirty="0">
                <a:solidFill>
                  <a:srgbClr val="FF0000"/>
                </a:solidFill>
              </a:rPr>
              <a:t>Sé fiel hasta la muerte, y yo te daré la corona de la vida.</a:t>
            </a:r>
            <a:r>
              <a:rPr lang="es-ES" b="1" dirty="0">
                <a:solidFill>
                  <a:schemeClr val="bg1"/>
                </a:solidFill>
              </a:rPr>
              <a:t> </a:t>
            </a:r>
          </a:p>
          <a:p>
            <a:r>
              <a:rPr lang="es-ES" b="1" dirty="0">
                <a:solidFill>
                  <a:schemeClr val="bg1"/>
                </a:solidFill>
              </a:rPr>
              <a:t>¿Lo estamos haciendo?</a:t>
            </a:r>
            <a:endParaRPr lang="es-NI" b="1" dirty="0">
              <a:solidFill>
                <a:schemeClr val="bg1"/>
              </a:solidFill>
            </a:endParaRPr>
          </a:p>
        </p:txBody>
      </p:sp>
      <p:pic>
        <p:nvPicPr>
          <p:cNvPr id="5" name="Imagen 4">
            <a:extLst>
              <a:ext uri="{FF2B5EF4-FFF2-40B4-BE49-F238E27FC236}">
                <a16:creationId xmlns:a16="http://schemas.microsoft.com/office/drawing/2014/main" id="{AFF60819-74C2-44A1-A368-60C4B979C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912" y="-1"/>
            <a:ext cx="3959087" cy="6857999"/>
          </a:xfrm>
          <a:prstGeom prst="rect">
            <a:avLst/>
          </a:prstGeom>
        </p:spPr>
      </p:pic>
    </p:spTree>
    <p:extLst>
      <p:ext uri="{BB962C8B-B14F-4D97-AF65-F5344CB8AC3E}">
        <p14:creationId xmlns:p14="http://schemas.microsoft.com/office/powerpoint/2010/main" val="1406956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6" name="Nube 5">
            <a:extLst>
              <a:ext uri="{FF2B5EF4-FFF2-40B4-BE49-F238E27FC236}">
                <a16:creationId xmlns:a16="http://schemas.microsoft.com/office/drawing/2014/main" id="{F6DDE07B-EFB2-45D8-9692-732C5D8B77D8}"/>
              </a:ext>
            </a:extLst>
          </p:cNvPr>
          <p:cNvSpPr/>
          <p:nvPr/>
        </p:nvSpPr>
        <p:spPr>
          <a:xfrm>
            <a:off x="185530" y="0"/>
            <a:ext cx="8640418" cy="1532249"/>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0" y="18255"/>
            <a:ext cx="9141972" cy="1532249"/>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ERA UN HOMBRE BUENO. HECHOS.11:24.</a:t>
            </a:r>
            <a:endParaRPr lang="es-NI" b="1" u="sng"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666240"/>
            <a:ext cx="9144000" cy="5191760"/>
          </a:xfrm>
        </p:spPr>
        <p:txBody>
          <a:bodyPr>
            <a:normAutofit/>
          </a:bodyPr>
          <a:lstStyle/>
          <a:p>
            <a:r>
              <a:rPr lang="es-ES" b="1" u="sng" dirty="0">
                <a:solidFill>
                  <a:srgbClr val="7030A0"/>
                </a:solidFill>
              </a:rPr>
              <a:t>porque era un hombre bueno,</a:t>
            </a:r>
            <a:r>
              <a:rPr lang="es-ES" b="1" dirty="0">
                <a:solidFill>
                  <a:schemeClr val="bg1"/>
                </a:solidFill>
              </a:rPr>
              <a:t> y </a:t>
            </a:r>
            <a:r>
              <a:rPr lang="es-ES" b="1" u="sng" dirty="0">
                <a:solidFill>
                  <a:srgbClr val="92D050"/>
                </a:solidFill>
              </a:rPr>
              <a:t>lleno del Espíritu Santo</a:t>
            </a:r>
            <a:r>
              <a:rPr lang="es-ES" b="1" dirty="0">
                <a:solidFill>
                  <a:schemeClr val="bg1"/>
                </a:solidFill>
              </a:rPr>
              <a:t> y </a:t>
            </a:r>
            <a:r>
              <a:rPr lang="es-ES" b="1" u="sng" dirty="0">
                <a:solidFill>
                  <a:srgbClr val="FFFF00"/>
                </a:solidFill>
              </a:rPr>
              <a:t>de fe.</a:t>
            </a:r>
            <a:r>
              <a:rPr lang="es-ES" b="1" dirty="0">
                <a:solidFill>
                  <a:schemeClr val="bg1"/>
                </a:solidFill>
              </a:rPr>
              <a:t> Y una gran multitud fue agregada al Señor. </a:t>
            </a:r>
          </a:p>
          <a:p>
            <a:r>
              <a:rPr lang="es-ES" b="1" dirty="0">
                <a:solidFill>
                  <a:schemeClr val="bg1"/>
                </a:solidFill>
              </a:rPr>
              <a:t>Las escrituras nos dicen que Bernabé era un hombre muy bueno y lleno del Espíritu Santo y de fe. </a:t>
            </a:r>
          </a:p>
          <a:p>
            <a:r>
              <a:rPr lang="es-ES" b="1" dirty="0">
                <a:solidFill>
                  <a:schemeClr val="bg1"/>
                </a:solidFill>
              </a:rPr>
              <a:t>Tres cualidades, virtudes buenas que nos enseña este texto.</a:t>
            </a:r>
          </a:p>
          <a:p>
            <a:r>
              <a:rPr lang="es-ES" b="1" u="sng" dirty="0">
                <a:solidFill>
                  <a:srgbClr val="7030A0"/>
                </a:solidFill>
              </a:rPr>
              <a:t>1. Era hombre bueno.</a:t>
            </a:r>
            <a:r>
              <a:rPr lang="es-ES" b="1" dirty="0">
                <a:solidFill>
                  <a:schemeClr val="bg1"/>
                </a:solidFill>
              </a:rPr>
              <a:t> </a:t>
            </a:r>
          </a:p>
          <a:p>
            <a:r>
              <a:rPr lang="es-ES" b="1" dirty="0">
                <a:solidFill>
                  <a:schemeClr val="bg1"/>
                </a:solidFill>
              </a:rPr>
              <a:t>Nosotros debemos de ser buenas personas. </a:t>
            </a:r>
          </a:p>
          <a:p>
            <a:r>
              <a:rPr lang="es-ES" b="1" dirty="0">
                <a:solidFill>
                  <a:schemeClr val="bg1"/>
                </a:solidFill>
              </a:rPr>
              <a:t>Dios demanda que hagamos lo recto y bueno delante de Dios. </a:t>
            </a:r>
          </a:p>
          <a:p>
            <a:pPr algn="ctr"/>
            <a:r>
              <a:rPr lang="es-ES" b="1" u="sng" dirty="0">
                <a:highlight>
                  <a:srgbClr val="FFFF00"/>
                </a:highlight>
              </a:rPr>
              <a:t>Deuteronomio.6:18.</a:t>
            </a:r>
            <a:endParaRPr lang="es-NI" b="1" u="sng" dirty="0">
              <a:highlight>
                <a:srgbClr val="FFFF00"/>
              </a:highlight>
            </a:endParaRPr>
          </a:p>
        </p:txBody>
      </p:sp>
    </p:spTree>
    <p:extLst>
      <p:ext uri="{BB962C8B-B14F-4D97-AF65-F5344CB8AC3E}">
        <p14:creationId xmlns:p14="http://schemas.microsoft.com/office/powerpoint/2010/main" val="17293331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2. Hablo bien del apóstol Pablo. Hechos.9:27.</a:t>
            </a:r>
          </a:p>
          <a:p>
            <a:r>
              <a:rPr lang="es-ES" b="1" dirty="0">
                <a:solidFill>
                  <a:schemeClr val="bg1"/>
                </a:solidFill>
              </a:rPr>
              <a:t>3. Animaba a los hermanos. Hechos.11:22-23.</a:t>
            </a:r>
          </a:p>
          <a:p>
            <a:r>
              <a:rPr lang="es-ES" b="1" dirty="0">
                <a:solidFill>
                  <a:schemeClr val="bg1"/>
                </a:solidFill>
              </a:rPr>
              <a:t>4. Era un hombre muy bueno. Hechos.11:24.</a:t>
            </a:r>
          </a:p>
          <a:p>
            <a:r>
              <a:rPr lang="es-ES" b="1" dirty="0">
                <a:solidFill>
                  <a:schemeClr val="bg1"/>
                </a:solidFill>
              </a:rPr>
              <a:t>5. Hablo con valor. Hechos.13:46.</a:t>
            </a:r>
          </a:p>
          <a:p>
            <a:r>
              <a:rPr lang="es-ES" b="1" dirty="0">
                <a:solidFill>
                  <a:schemeClr val="bg1"/>
                </a:solidFill>
              </a:rPr>
              <a:t>6. Era hombre muy humilde. Hechos.14:11-15.</a:t>
            </a:r>
          </a:p>
          <a:p>
            <a:r>
              <a:rPr lang="es-ES" b="1" dirty="0">
                <a:solidFill>
                  <a:schemeClr val="bg1"/>
                </a:solidFill>
              </a:rPr>
              <a:t>Esta son algunas cualidades que Bernabé tenía y que nos ayudaran mucho para poder ser como este gran siervo de Dios.</a:t>
            </a:r>
          </a:p>
          <a:p>
            <a:endParaRPr lang="es-NI" b="1" dirty="0">
              <a:solidFill>
                <a:schemeClr val="bg1"/>
              </a:solidFill>
            </a:endParaRPr>
          </a:p>
        </p:txBody>
      </p:sp>
      <p:pic>
        <p:nvPicPr>
          <p:cNvPr id="5" name="Imagen 4">
            <a:extLst>
              <a:ext uri="{FF2B5EF4-FFF2-40B4-BE49-F238E27FC236}">
                <a16:creationId xmlns:a16="http://schemas.microsoft.com/office/drawing/2014/main" id="{3A691052-2E3A-4331-A935-D917C31A4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p:spPr>
      </p:pic>
    </p:spTree>
    <p:extLst>
      <p:ext uri="{BB962C8B-B14F-4D97-AF65-F5344CB8AC3E}">
        <p14:creationId xmlns:p14="http://schemas.microsoft.com/office/powerpoint/2010/main" val="22691332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u="sng" dirty="0">
                <a:solidFill>
                  <a:srgbClr val="00B0F0"/>
                </a:solidFill>
              </a:rPr>
              <a:t>Y harás lo que es justo y bueno a los ojos del SEÑOR,</a:t>
            </a:r>
            <a:r>
              <a:rPr lang="es-ES" b="1" dirty="0">
                <a:solidFill>
                  <a:schemeClr val="bg1"/>
                </a:solidFill>
              </a:rPr>
              <a:t> para que te vaya bien, y para que entres y tomes posesión de la buena tierra que el SEÑOR juró que daría a tus padres, </a:t>
            </a:r>
          </a:p>
          <a:p>
            <a:r>
              <a:rPr lang="es-ES" b="1" dirty="0">
                <a:solidFill>
                  <a:schemeClr val="bg1"/>
                </a:solidFill>
              </a:rPr>
              <a:t>Debemos de ser buenos siervos fieles.</a:t>
            </a:r>
          </a:p>
          <a:p>
            <a:pPr algn="ctr"/>
            <a:r>
              <a:rPr lang="es-ES" b="1" u="sng" dirty="0">
                <a:effectLst>
                  <a:outerShdw blurRad="38100" dist="38100" dir="2700000" algn="tl">
                    <a:srgbClr val="000000">
                      <a:alpha val="43137"/>
                    </a:srgbClr>
                  </a:outerShdw>
                </a:effectLst>
                <a:highlight>
                  <a:srgbClr val="FFFF00"/>
                </a:highlight>
              </a:rPr>
              <a:t>Mateo.25:21.</a:t>
            </a:r>
            <a:r>
              <a:rPr lang="es-ES" b="1" dirty="0">
                <a:solidFill>
                  <a:schemeClr val="bg1"/>
                </a:solidFill>
              </a:rPr>
              <a:t> </a:t>
            </a:r>
          </a:p>
          <a:p>
            <a:r>
              <a:rPr lang="es-ES" b="1" u="sng" dirty="0">
                <a:solidFill>
                  <a:srgbClr val="7030A0"/>
                </a:solidFill>
              </a:rPr>
              <a:t>Su señor le dijo: "Bien, siervo bueno y fiel;</a:t>
            </a:r>
            <a:r>
              <a:rPr lang="es-ES" b="1" dirty="0">
                <a:solidFill>
                  <a:schemeClr val="bg1"/>
                </a:solidFill>
              </a:rPr>
              <a:t> en lo poco fuiste fiel, sobre mucho te pondré; entra en el gozo de tu señor." </a:t>
            </a:r>
          </a:p>
          <a:p>
            <a:r>
              <a:rPr lang="es-ES" b="1" dirty="0">
                <a:solidFill>
                  <a:schemeClr val="bg1"/>
                </a:solidFill>
              </a:rPr>
              <a:t>Por que los que hagan lo bueno saldrá a vida eterna. </a:t>
            </a:r>
          </a:p>
          <a:p>
            <a:pPr algn="ctr"/>
            <a:r>
              <a:rPr lang="es-ES" b="1" u="sng" dirty="0">
                <a:effectLst>
                  <a:outerShdw blurRad="38100" dist="38100" dir="2700000" algn="tl">
                    <a:srgbClr val="000000">
                      <a:alpha val="43137"/>
                    </a:srgbClr>
                  </a:outerShdw>
                </a:effectLst>
                <a:highlight>
                  <a:srgbClr val="FFFF00"/>
                </a:highlight>
              </a:rPr>
              <a:t>Juan.5:29.</a:t>
            </a:r>
            <a:endParaRPr lang="es-NI" b="1" u="sng" dirty="0">
              <a:effectLst>
                <a:outerShdw blurRad="38100" dist="38100" dir="2700000" algn="tl">
                  <a:srgbClr val="000000">
                    <a:alpha val="43137"/>
                  </a:srgbClr>
                </a:outerShdw>
              </a:effectLst>
              <a:highlight>
                <a:srgbClr val="FFFF00"/>
              </a:highlight>
            </a:endParaRPr>
          </a:p>
        </p:txBody>
      </p:sp>
      <p:pic>
        <p:nvPicPr>
          <p:cNvPr id="5" name="Imagen 4">
            <a:extLst>
              <a:ext uri="{FF2B5EF4-FFF2-40B4-BE49-F238E27FC236}">
                <a16:creationId xmlns:a16="http://schemas.microsoft.com/office/drawing/2014/main" id="{08DEB81F-D735-48C4-A3F0-C0E6E2B64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892" y="-1"/>
            <a:ext cx="3942108" cy="6857999"/>
          </a:xfrm>
          <a:prstGeom prst="rect">
            <a:avLst/>
          </a:prstGeom>
        </p:spPr>
      </p:pic>
    </p:spTree>
    <p:extLst>
      <p:ext uri="{BB962C8B-B14F-4D97-AF65-F5344CB8AC3E}">
        <p14:creationId xmlns:p14="http://schemas.microsoft.com/office/powerpoint/2010/main" val="1024674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y saldrán: los que hicieron lo bueno, a resurrección de vida, y los que practicaron lo malo, a resurrección de juicio. </a:t>
            </a:r>
          </a:p>
          <a:p>
            <a:r>
              <a:rPr lang="es-ES" b="1" u="sng" dirty="0">
                <a:solidFill>
                  <a:srgbClr val="00B0F0"/>
                </a:solidFill>
              </a:rPr>
              <a:t>2. Lleno del Espíritu Santo.</a:t>
            </a:r>
            <a:r>
              <a:rPr lang="es-ES" b="1" dirty="0">
                <a:solidFill>
                  <a:schemeClr val="bg1"/>
                </a:solidFill>
              </a:rPr>
              <a:t> </a:t>
            </a:r>
          </a:p>
          <a:p>
            <a:r>
              <a:rPr lang="es-ES" b="1" dirty="0">
                <a:solidFill>
                  <a:schemeClr val="bg1"/>
                </a:solidFill>
              </a:rPr>
              <a:t>Nosotros debemos de ser llenos del Espíritu Santo llevar el fruto del Espíritu Santo. </a:t>
            </a:r>
          </a:p>
          <a:p>
            <a:pPr algn="ctr"/>
            <a:r>
              <a:rPr lang="es-ES" b="1" u="sng" dirty="0">
                <a:effectLst>
                  <a:outerShdw blurRad="38100" dist="38100" dir="2700000" algn="tl">
                    <a:srgbClr val="000000">
                      <a:alpha val="43137"/>
                    </a:srgbClr>
                  </a:outerShdw>
                </a:effectLst>
                <a:highlight>
                  <a:srgbClr val="FFFF00"/>
                </a:highlight>
              </a:rPr>
              <a:t>Gàlatas.5:22-23.</a:t>
            </a:r>
          </a:p>
          <a:p>
            <a:r>
              <a:rPr lang="es-ES" b="1" u="sng" dirty="0">
                <a:solidFill>
                  <a:srgbClr val="FF0000"/>
                </a:solidFill>
              </a:rPr>
              <a:t>Mas el fruto del Espíritu es</a:t>
            </a:r>
            <a:r>
              <a:rPr lang="es-ES" b="1" dirty="0">
                <a:solidFill>
                  <a:schemeClr val="bg1"/>
                </a:solidFill>
              </a:rPr>
              <a:t> amor, gozo, paz, paciencia, benignidad, bondad, fidelidad, </a:t>
            </a:r>
          </a:p>
          <a:p>
            <a:pPr algn="ctr"/>
            <a:r>
              <a:rPr lang="es-ES" b="1" u="sng" dirty="0">
                <a:effectLst>
                  <a:outerShdw blurRad="38100" dist="38100" dir="2700000" algn="tl">
                    <a:srgbClr val="000000">
                      <a:alpha val="43137"/>
                    </a:srgbClr>
                  </a:outerShdw>
                </a:effectLst>
                <a:highlight>
                  <a:srgbClr val="FFFF00"/>
                </a:highlight>
              </a:rPr>
              <a:t>V.23.</a:t>
            </a:r>
          </a:p>
          <a:p>
            <a:r>
              <a:rPr lang="es-ES" b="1" dirty="0">
                <a:solidFill>
                  <a:schemeClr val="bg1"/>
                </a:solidFill>
              </a:rPr>
              <a:t>mansedumbre, dominio propio; contra tales cosas no hay ley. </a:t>
            </a:r>
            <a:endParaRPr lang="es-NI" b="1" dirty="0">
              <a:solidFill>
                <a:schemeClr val="bg1"/>
              </a:solidFill>
            </a:endParaRPr>
          </a:p>
        </p:txBody>
      </p:sp>
      <p:pic>
        <p:nvPicPr>
          <p:cNvPr id="7" name="Imagen 6">
            <a:extLst>
              <a:ext uri="{FF2B5EF4-FFF2-40B4-BE49-F238E27FC236}">
                <a16:creationId xmlns:a16="http://schemas.microsoft.com/office/drawing/2014/main" id="{5FA9D859-5313-4DB3-8F1D-CA841394D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p:spPr>
      </p:pic>
    </p:spTree>
    <p:extLst>
      <p:ext uri="{BB962C8B-B14F-4D97-AF65-F5344CB8AC3E}">
        <p14:creationId xmlns:p14="http://schemas.microsoft.com/office/powerpoint/2010/main" val="3085057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u="sng" dirty="0">
                <a:solidFill>
                  <a:srgbClr val="00B050"/>
                </a:solidFill>
              </a:rPr>
              <a:t>3. Fe.</a:t>
            </a:r>
            <a:r>
              <a:rPr lang="es-ES" b="1" dirty="0">
                <a:solidFill>
                  <a:schemeClr val="bg1"/>
                </a:solidFill>
              </a:rPr>
              <a:t> </a:t>
            </a:r>
          </a:p>
          <a:p>
            <a:r>
              <a:rPr lang="es-ES" b="1" dirty="0">
                <a:solidFill>
                  <a:schemeClr val="bg1"/>
                </a:solidFill>
              </a:rPr>
              <a:t>Sin fe es imposible agradar a Dios. </a:t>
            </a:r>
          </a:p>
          <a:p>
            <a:pPr algn="ctr"/>
            <a:r>
              <a:rPr lang="es-ES" b="1" u="sng" dirty="0">
                <a:effectLst>
                  <a:outerShdw blurRad="38100" dist="38100" dir="2700000" algn="tl">
                    <a:srgbClr val="000000">
                      <a:alpha val="43137"/>
                    </a:srgbClr>
                  </a:outerShdw>
                </a:effectLst>
                <a:highlight>
                  <a:srgbClr val="FFFF00"/>
                </a:highlight>
              </a:rPr>
              <a:t>Hebreos.11:6.</a:t>
            </a:r>
            <a:r>
              <a:rPr lang="es-ES" b="1" dirty="0">
                <a:solidFill>
                  <a:schemeClr val="bg1"/>
                </a:solidFill>
              </a:rPr>
              <a:t> </a:t>
            </a:r>
          </a:p>
          <a:p>
            <a:r>
              <a:rPr lang="es-ES" b="1" u="sng" dirty="0">
                <a:solidFill>
                  <a:srgbClr val="7030A0"/>
                </a:solidFill>
              </a:rPr>
              <a:t>Y sin fe es imposible agradar a Dios;</a:t>
            </a:r>
            <a:r>
              <a:rPr lang="es-ES" b="1" dirty="0">
                <a:solidFill>
                  <a:schemeClr val="bg1"/>
                </a:solidFill>
              </a:rPr>
              <a:t> porque es necesario que el que se acerca a Dios crea que El existe, y que es remunerador de los que le buscan. </a:t>
            </a:r>
          </a:p>
          <a:p>
            <a:r>
              <a:rPr lang="es-ES" b="1" dirty="0">
                <a:solidFill>
                  <a:schemeClr val="bg1"/>
                </a:solidFill>
              </a:rPr>
              <a:t>Tenemos que tener una fe muy grande para hacer las cosas que agradan a Dios.</a:t>
            </a:r>
          </a:p>
          <a:p>
            <a:r>
              <a:rPr lang="es-ES" b="1" dirty="0">
                <a:solidFill>
                  <a:schemeClr val="bg1"/>
                </a:solidFill>
              </a:rPr>
              <a:t>Hermanos imitemos las buenas cualidades de Bernabé.</a:t>
            </a:r>
          </a:p>
          <a:p>
            <a:endParaRPr lang="es-NI" b="1" dirty="0">
              <a:solidFill>
                <a:schemeClr val="bg1"/>
              </a:solidFill>
            </a:endParaRPr>
          </a:p>
        </p:txBody>
      </p:sp>
      <p:pic>
        <p:nvPicPr>
          <p:cNvPr id="5" name="Imagen 4">
            <a:extLst>
              <a:ext uri="{FF2B5EF4-FFF2-40B4-BE49-F238E27FC236}">
                <a16:creationId xmlns:a16="http://schemas.microsoft.com/office/drawing/2014/main" id="{B6BED7E3-E102-4987-98C6-E886DFB3C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92" y="0"/>
            <a:ext cx="3962608" cy="6858000"/>
          </a:xfrm>
          <a:prstGeom prst="rect">
            <a:avLst/>
          </a:prstGeom>
          <a:solidFill>
            <a:srgbClr val="7030A0"/>
          </a:solidFill>
        </p:spPr>
      </p:pic>
    </p:spTree>
    <p:extLst>
      <p:ext uri="{BB962C8B-B14F-4D97-AF65-F5344CB8AC3E}">
        <p14:creationId xmlns:p14="http://schemas.microsoft.com/office/powerpoint/2010/main" val="3258204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6" name="Elipse 5">
            <a:extLst>
              <a:ext uri="{FF2B5EF4-FFF2-40B4-BE49-F238E27FC236}">
                <a16:creationId xmlns:a16="http://schemas.microsoft.com/office/drawing/2014/main" id="{094B3F10-A71F-42EA-BC8A-A880887FD584}"/>
              </a:ext>
            </a:extLst>
          </p:cNvPr>
          <p:cNvSpPr/>
          <p:nvPr/>
        </p:nvSpPr>
        <p:spPr>
          <a:xfrm>
            <a:off x="0" y="0"/>
            <a:ext cx="9141972" cy="14444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2028" y="18255"/>
            <a:ext cx="9144000" cy="1426232"/>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HABLO CON VALOR. HECHOS.13:46.</a:t>
            </a:r>
            <a:endParaRPr lang="es-NI" b="1" u="sng"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534160"/>
            <a:ext cx="9144000" cy="5323840"/>
          </a:xfrm>
        </p:spPr>
        <p:txBody>
          <a:bodyPr/>
          <a:lstStyle/>
          <a:p>
            <a:r>
              <a:rPr lang="es-ES" b="1" u="sng" dirty="0">
                <a:solidFill>
                  <a:srgbClr val="00B0F0"/>
                </a:solidFill>
              </a:rPr>
              <a:t>Entonces Pablo y Bernabé hablaron con valor</a:t>
            </a:r>
            <a:r>
              <a:rPr lang="es-ES" b="1" dirty="0">
                <a:solidFill>
                  <a:schemeClr val="bg1"/>
                </a:solidFill>
              </a:rPr>
              <a:t> y dijeron: Era necesario que la palabra de Dios os fuera predicada primeramente a vosotros; mas ya que la rechazáis y no os juzgáis dignos de la vida eterna, he aquí, nos volvemos a los gentiles. </a:t>
            </a:r>
          </a:p>
          <a:p>
            <a:r>
              <a:rPr lang="es-ES" b="1" dirty="0">
                <a:solidFill>
                  <a:schemeClr val="bg1"/>
                </a:solidFill>
              </a:rPr>
              <a:t>Otras de las buenas cualidades que tenía Bernabé es que el tenia mucho valor al hablar de la palabra de Dios no era cobarde para hablar.</a:t>
            </a:r>
          </a:p>
          <a:p>
            <a:r>
              <a:rPr lang="es-ES" b="1" dirty="0">
                <a:solidFill>
                  <a:schemeClr val="bg1"/>
                </a:solidFill>
              </a:rPr>
              <a:t>Debemos de ser valientes así como Pedro y Juan hablaron valerosamente ante el concilio. </a:t>
            </a:r>
          </a:p>
          <a:p>
            <a:pPr algn="ctr"/>
            <a:r>
              <a:rPr lang="es-ES" b="1" u="sng" dirty="0">
                <a:effectLst>
                  <a:outerShdw blurRad="38100" dist="38100" dir="2700000" algn="tl">
                    <a:srgbClr val="000000">
                      <a:alpha val="43137"/>
                    </a:srgbClr>
                  </a:outerShdw>
                </a:effectLst>
                <a:highlight>
                  <a:srgbClr val="FFFF00"/>
                </a:highlight>
              </a:rPr>
              <a:t>Hechos.4:18-20.</a:t>
            </a:r>
            <a:r>
              <a:rPr lang="es-ES" b="1" dirty="0">
                <a:solidFill>
                  <a:schemeClr val="bg1"/>
                </a:solidFill>
              </a:rPr>
              <a:t> </a:t>
            </a:r>
            <a:endParaRPr lang="es-NI" b="1" dirty="0">
              <a:solidFill>
                <a:schemeClr val="bg1"/>
              </a:solidFill>
            </a:endParaRPr>
          </a:p>
        </p:txBody>
      </p:sp>
    </p:spTree>
    <p:extLst>
      <p:ext uri="{BB962C8B-B14F-4D97-AF65-F5344CB8AC3E}">
        <p14:creationId xmlns:p14="http://schemas.microsoft.com/office/powerpoint/2010/main" val="18160427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Cuando los llamaron, </a:t>
            </a:r>
            <a:r>
              <a:rPr lang="es-ES" b="1" u="sng" dirty="0">
                <a:solidFill>
                  <a:srgbClr val="00B050"/>
                </a:solidFill>
              </a:rPr>
              <a:t>les ordenaron no hablar ni enseñar en el nombre de Jesús.</a:t>
            </a:r>
            <a:r>
              <a:rPr lang="es-ES" b="1" dirty="0">
                <a:solidFill>
                  <a:schemeClr val="bg1"/>
                </a:solidFill>
              </a:rPr>
              <a:t> </a:t>
            </a:r>
          </a:p>
          <a:p>
            <a:pPr algn="ctr"/>
            <a:r>
              <a:rPr lang="es-ES" b="1" u="sng" dirty="0">
                <a:effectLst>
                  <a:outerShdw blurRad="38100" dist="38100" dir="2700000" algn="tl">
                    <a:srgbClr val="000000">
                      <a:alpha val="43137"/>
                    </a:srgbClr>
                  </a:outerShdw>
                </a:effectLst>
                <a:highlight>
                  <a:srgbClr val="FFFF00"/>
                </a:highlight>
              </a:rPr>
              <a:t>V.19.</a:t>
            </a:r>
            <a:r>
              <a:rPr lang="es-ES" b="1" dirty="0">
                <a:solidFill>
                  <a:schemeClr val="bg1"/>
                </a:solidFill>
              </a:rPr>
              <a:t>  </a:t>
            </a:r>
          </a:p>
          <a:p>
            <a:r>
              <a:rPr lang="es-ES" b="1" dirty="0">
                <a:solidFill>
                  <a:schemeClr val="bg1"/>
                </a:solidFill>
              </a:rPr>
              <a:t>Mas respondiendo Pedro y Juan, les dijeron: Vosotros mismos juzgad si es justo delante de Dios </a:t>
            </a:r>
            <a:r>
              <a:rPr lang="es-ES" b="1" u="sng" dirty="0">
                <a:solidFill>
                  <a:srgbClr val="0070C0"/>
                </a:solidFill>
              </a:rPr>
              <a:t>obedecer a vosotros antes que a Dios;</a:t>
            </a:r>
            <a:r>
              <a:rPr lang="es-ES" b="1" dirty="0">
                <a:solidFill>
                  <a:schemeClr val="bg1"/>
                </a:solidFill>
              </a:rPr>
              <a:t> </a:t>
            </a:r>
          </a:p>
          <a:p>
            <a:pPr algn="ctr"/>
            <a:r>
              <a:rPr lang="es-ES" b="1" u="sng" dirty="0">
                <a:effectLst>
                  <a:outerShdw blurRad="38100" dist="38100" dir="2700000" algn="tl">
                    <a:srgbClr val="000000">
                      <a:alpha val="43137"/>
                    </a:srgbClr>
                  </a:outerShdw>
                </a:effectLst>
                <a:highlight>
                  <a:srgbClr val="FFFF00"/>
                </a:highlight>
              </a:rPr>
              <a:t>V.20.</a:t>
            </a:r>
            <a:r>
              <a:rPr lang="es-ES" b="1" dirty="0">
                <a:solidFill>
                  <a:schemeClr val="bg1"/>
                </a:solidFill>
              </a:rPr>
              <a:t>  </a:t>
            </a:r>
          </a:p>
          <a:p>
            <a:r>
              <a:rPr lang="es-ES" b="1" u="sng" dirty="0">
                <a:solidFill>
                  <a:srgbClr val="FFFF00"/>
                </a:solidFill>
              </a:rPr>
              <a:t>porque nosotros no podemos dejar de decir</a:t>
            </a:r>
            <a:r>
              <a:rPr lang="es-ES" b="1" dirty="0">
                <a:solidFill>
                  <a:schemeClr val="bg1"/>
                </a:solidFill>
              </a:rPr>
              <a:t> lo que hemos visto y oído. </a:t>
            </a:r>
          </a:p>
          <a:p>
            <a:r>
              <a:rPr lang="es-ES" b="1" dirty="0">
                <a:solidFill>
                  <a:schemeClr val="bg1"/>
                </a:solidFill>
              </a:rPr>
              <a:t>Tenemos un espíritu de valor no se cobardía.</a:t>
            </a:r>
          </a:p>
          <a:p>
            <a:pPr algn="ctr"/>
            <a:r>
              <a:rPr lang="es-ES" b="1" u="sng" dirty="0">
                <a:effectLst>
                  <a:outerShdw blurRad="38100" dist="38100" dir="2700000" algn="tl">
                    <a:srgbClr val="000000">
                      <a:alpha val="43137"/>
                    </a:srgbClr>
                  </a:outerShdw>
                </a:effectLst>
                <a:highlight>
                  <a:srgbClr val="FFFF00"/>
                </a:highlight>
              </a:rPr>
              <a:t>II Timoteo.1:7.</a:t>
            </a:r>
            <a:endParaRPr lang="es-NI" b="1" u="sng" dirty="0">
              <a:effectLst>
                <a:outerShdw blurRad="38100" dist="38100" dir="2700000" algn="tl">
                  <a:srgbClr val="000000">
                    <a:alpha val="43137"/>
                  </a:srgbClr>
                </a:outerShdw>
              </a:effectLst>
              <a:highlight>
                <a:srgbClr val="FFFF00"/>
              </a:highlight>
            </a:endParaRPr>
          </a:p>
        </p:txBody>
      </p:sp>
      <p:pic>
        <p:nvPicPr>
          <p:cNvPr id="5" name="Imagen 4">
            <a:extLst>
              <a:ext uri="{FF2B5EF4-FFF2-40B4-BE49-F238E27FC236}">
                <a16:creationId xmlns:a16="http://schemas.microsoft.com/office/drawing/2014/main" id="{C555C26D-B738-4693-A707-F6FC8F84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p:spPr>
      </p:pic>
    </p:spTree>
    <p:extLst>
      <p:ext uri="{BB962C8B-B14F-4D97-AF65-F5344CB8AC3E}">
        <p14:creationId xmlns:p14="http://schemas.microsoft.com/office/powerpoint/2010/main" val="14011612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u="sng" dirty="0">
                <a:solidFill>
                  <a:srgbClr val="FF0000"/>
                </a:solidFill>
              </a:rPr>
              <a:t>Porque no nos ha dado Dios espíritu de cobardía,</a:t>
            </a:r>
            <a:r>
              <a:rPr lang="es-ES" b="1" dirty="0">
                <a:solidFill>
                  <a:schemeClr val="bg1"/>
                </a:solidFill>
              </a:rPr>
              <a:t> sino de poder, de amor y de dominio propio. </a:t>
            </a:r>
          </a:p>
          <a:p>
            <a:r>
              <a:rPr lang="es-ES" b="1" dirty="0">
                <a:solidFill>
                  <a:schemeClr val="bg1"/>
                </a:solidFill>
              </a:rPr>
              <a:t>Debemos de imitar al profetas Miqueas.</a:t>
            </a:r>
          </a:p>
          <a:p>
            <a:pPr algn="ctr"/>
            <a:r>
              <a:rPr lang="es-ES" b="1" u="sng" dirty="0">
                <a:effectLst>
                  <a:outerShdw blurRad="38100" dist="38100" dir="2700000" algn="tl">
                    <a:srgbClr val="000000">
                      <a:alpha val="43137"/>
                    </a:srgbClr>
                  </a:outerShdw>
                </a:effectLst>
                <a:highlight>
                  <a:srgbClr val="FFFF00"/>
                </a:highlight>
              </a:rPr>
              <a:t>Miqueas.3:8.</a:t>
            </a:r>
          </a:p>
          <a:p>
            <a:r>
              <a:rPr lang="es-ES" b="1" dirty="0">
                <a:solidFill>
                  <a:schemeClr val="bg1"/>
                </a:solidFill>
              </a:rPr>
              <a:t>Yo, en cambio, </a:t>
            </a:r>
            <a:r>
              <a:rPr lang="es-ES" b="1" u="sng" dirty="0">
                <a:solidFill>
                  <a:srgbClr val="7030A0"/>
                </a:solidFill>
              </a:rPr>
              <a:t>estoy lleno de poder, del Espíritu del SEÑOR, y de juicio y de valor,</a:t>
            </a:r>
            <a:r>
              <a:rPr lang="es-ES" b="1" dirty="0">
                <a:solidFill>
                  <a:schemeClr val="bg1"/>
                </a:solidFill>
              </a:rPr>
              <a:t> para dar a conocer a Jacob su rebelión, y a Israel su pecado. </a:t>
            </a:r>
          </a:p>
          <a:p>
            <a:r>
              <a:rPr lang="es-ES" b="1" dirty="0">
                <a:solidFill>
                  <a:schemeClr val="bg1"/>
                </a:solidFill>
              </a:rPr>
              <a:t>Pero lamentablemente muchos no tienen el valor de hablar la palabra de Dios. </a:t>
            </a:r>
          </a:p>
          <a:p>
            <a:endParaRPr lang="es-NI" b="1" dirty="0">
              <a:solidFill>
                <a:schemeClr val="bg1"/>
              </a:solidFill>
            </a:endParaRPr>
          </a:p>
        </p:txBody>
      </p:sp>
      <p:pic>
        <p:nvPicPr>
          <p:cNvPr id="5" name="Imagen 4">
            <a:extLst>
              <a:ext uri="{FF2B5EF4-FFF2-40B4-BE49-F238E27FC236}">
                <a16:creationId xmlns:a16="http://schemas.microsoft.com/office/drawing/2014/main" id="{5FFD541F-91C1-49EC-AB11-32E299B67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1"/>
            <a:ext cx="4108173" cy="6857999"/>
          </a:xfrm>
          <a:prstGeom prst="rect">
            <a:avLst/>
          </a:prstGeom>
          <a:solidFill>
            <a:srgbClr val="92D050"/>
          </a:solidFill>
        </p:spPr>
      </p:pic>
    </p:spTree>
    <p:extLst>
      <p:ext uri="{BB962C8B-B14F-4D97-AF65-F5344CB8AC3E}">
        <p14:creationId xmlns:p14="http://schemas.microsoft.com/office/powerpoint/2010/main" val="2809972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Son cobardes ante los problemas, ante la falsa doctrina se quedan mudos, y esto no debe ser así debemos de ser valientes y hablar la palabra de Dios con toda firmeza y confianza. Como Esteban. </a:t>
            </a:r>
          </a:p>
          <a:p>
            <a:pPr algn="ctr"/>
            <a:r>
              <a:rPr lang="es-ES" b="1" u="sng" dirty="0">
                <a:effectLst>
                  <a:outerShdw blurRad="38100" dist="38100" dir="2700000" algn="tl">
                    <a:srgbClr val="000000">
                      <a:alpha val="43137"/>
                    </a:srgbClr>
                  </a:outerShdw>
                </a:effectLst>
                <a:highlight>
                  <a:srgbClr val="FFFF00"/>
                </a:highlight>
              </a:rPr>
              <a:t>Hechos.7:55-57.</a:t>
            </a:r>
          </a:p>
          <a:p>
            <a:r>
              <a:rPr lang="es-ES" b="1" u="sng" dirty="0">
                <a:solidFill>
                  <a:srgbClr val="0070C0"/>
                </a:solidFill>
              </a:rPr>
              <a:t>Pero Esteban, lleno del Espíritu Santo,</a:t>
            </a:r>
            <a:r>
              <a:rPr lang="es-ES" b="1" dirty="0">
                <a:solidFill>
                  <a:schemeClr val="bg1"/>
                </a:solidFill>
              </a:rPr>
              <a:t> fijos los ojos en el cielo, vio la gloria de Dios y a Jesús de pie a la diestra de Dios; </a:t>
            </a:r>
          </a:p>
          <a:p>
            <a:pPr algn="ctr"/>
            <a:r>
              <a:rPr lang="es-ES" b="1" u="sng" dirty="0">
                <a:effectLst>
                  <a:outerShdw blurRad="38100" dist="38100" dir="2700000" algn="tl">
                    <a:srgbClr val="000000">
                      <a:alpha val="43137"/>
                    </a:srgbClr>
                  </a:outerShdw>
                </a:effectLst>
                <a:highlight>
                  <a:srgbClr val="FFFF00"/>
                </a:highlight>
              </a:rPr>
              <a:t>V.56.</a:t>
            </a:r>
          </a:p>
          <a:p>
            <a:r>
              <a:rPr lang="es-ES" b="1" dirty="0">
                <a:solidFill>
                  <a:schemeClr val="bg1"/>
                </a:solidFill>
              </a:rPr>
              <a:t>y dijo: He aquí, veo los cielos abiertos, y al Hijo del Hombre de pie a la diestra de Dios. </a:t>
            </a:r>
          </a:p>
          <a:p>
            <a:endParaRPr lang="es-ES" b="1" dirty="0">
              <a:solidFill>
                <a:schemeClr val="bg1"/>
              </a:solidFill>
            </a:endParaRPr>
          </a:p>
          <a:p>
            <a:endParaRPr lang="es-NI" b="1" dirty="0">
              <a:solidFill>
                <a:schemeClr val="bg1"/>
              </a:solidFill>
            </a:endParaRPr>
          </a:p>
        </p:txBody>
      </p:sp>
      <p:pic>
        <p:nvPicPr>
          <p:cNvPr id="5" name="Imagen 4">
            <a:extLst>
              <a:ext uri="{FF2B5EF4-FFF2-40B4-BE49-F238E27FC236}">
                <a16:creationId xmlns:a16="http://schemas.microsoft.com/office/drawing/2014/main" id="{F09C1930-19F8-4359-929E-5CED04247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498" y="-1"/>
            <a:ext cx="3959501" cy="6857999"/>
          </a:xfrm>
          <a:prstGeom prst="rect">
            <a:avLst/>
          </a:prstGeom>
        </p:spPr>
      </p:pic>
    </p:spTree>
    <p:extLst>
      <p:ext uri="{BB962C8B-B14F-4D97-AF65-F5344CB8AC3E}">
        <p14:creationId xmlns:p14="http://schemas.microsoft.com/office/powerpoint/2010/main" val="34949875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rPr>
              <a:t>V.57.</a:t>
            </a:r>
          </a:p>
          <a:p>
            <a:r>
              <a:rPr lang="es-ES" b="1" dirty="0">
                <a:solidFill>
                  <a:schemeClr val="bg1"/>
                </a:solidFill>
              </a:rPr>
              <a:t>Entonces ellos gritaron a gran voz, </a:t>
            </a:r>
            <a:r>
              <a:rPr lang="es-ES" b="1" u="sng" dirty="0">
                <a:solidFill>
                  <a:srgbClr val="92D050"/>
                </a:solidFill>
              </a:rPr>
              <a:t>y tapándose los oídos arremetieron a una contra él.</a:t>
            </a:r>
            <a:r>
              <a:rPr lang="es-ES" b="1" dirty="0">
                <a:solidFill>
                  <a:schemeClr val="bg1"/>
                </a:solidFill>
              </a:rPr>
              <a:t> </a:t>
            </a:r>
          </a:p>
          <a:p>
            <a:r>
              <a:rPr lang="es-ES" b="1" dirty="0">
                <a:solidFill>
                  <a:schemeClr val="bg1"/>
                </a:solidFill>
              </a:rPr>
              <a:t>Debemos hablar la verdad con valor con terminación aunque esto nos traiga la muerte o la enemistad.</a:t>
            </a:r>
          </a:p>
          <a:p>
            <a:pPr algn="ctr"/>
            <a:r>
              <a:rPr lang="es-ES" b="1" u="sng" dirty="0">
                <a:effectLst>
                  <a:outerShdw blurRad="38100" dist="38100" dir="2700000" algn="tl">
                    <a:srgbClr val="000000">
                      <a:alpha val="43137"/>
                    </a:srgbClr>
                  </a:outerShdw>
                </a:effectLst>
                <a:highlight>
                  <a:srgbClr val="FFFF00"/>
                </a:highlight>
              </a:rPr>
              <a:t>Galatas.4:16.</a:t>
            </a:r>
          </a:p>
          <a:p>
            <a:r>
              <a:rPr lang="es-ES" b="1" dirty="0">
                <a:solidFill>
                  <a:schemeClr val="bg1"/>
                </a:solidFill>
              </a:rPr>
              <a:t>¿Me he vuelto, por tanto, </a:t>
            </a:r>
            <a:r>
              <a:rPr lang="es-ES" b="1" u="sng" dirty="0">
                <a:solidFill>
                  <a:srgbClr val="FFFF00"/>
                </a:solidFill>
              </a:rPr>
              <a:t>vuestro enemigo al deciros la verdad?</a:t>
            </a:r>
            <a:r>
              <a:rPr lang="es-ES" b="1" dirty="0">
                <a:solidFill>
                  <a:schemeClr val="bg1"/>
                </a:solidFill>
              </a:rPr>
              <a:t> </a:t>
            </a:r>
          </a:p>
          <a:p>
            <a:r>
              <a:rPr lang="es-ES" b="1" dirty="0">
                <a:solidFill>
                  <a:schemeClr val="bg1"/>
                </a:solidFill>
              </a:rPr>
              <a:t>No importa las consecuencias que nos traiga hablar la verdad.</a:t>
            </a:r>
          </a:p>
          <a:p>
            <a:r>
              <a:rPr lang="es-ES" b="1" dirty="0">
                <a:solidFill>
                  <a:schemeClr val="bg1"/>
                </a:solidFill>
              </a:rPr>
              <a:t>Tenemos que hacerlo siempre.</a:t>
            </a:r>
            <a:endParaRPr lang="es-NI" b="1" dirty="0">
              <a:solidFill>
                <a:schemeClr val="bg1"/>
              </a:solidFill>
            </a:endParaRPr>
          </a:p>
        </p:txBody>
      </p:sp>
      <p:pic>
        <p:nvPicPr>
          <p:cNvPr id="5" name="Imagen 4">
            <a:extLst>
              <a:ext uri="{FF2B5EF4-FFF2-40B4-BE49-F238E27FC236}">
                <a16:creationId xmlns:a16="http://schemas.microsoft.com/office/drawing/2014/main" id="{E6904515-0EF3-41DD-BB85-D19EEA085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9938"/>
            <a:ext cx="4108174" cy="6848061"/>
          </a:xfrm>
          <a:prstGeom prst="rect">
            <a:avLst/>
          </a:prstGeom>
        </p:spPr>
      </p:pic>
    </p:spTree>
    <p:extLst>
      <p:ext uri="{BB962C8B-B14F-4D97-AF65-F5344CB8AC3E}">
        <p14:creationId xmlns:p14="http://schemas.microsoft.com/office/powerpoint/2010/main" val="29309286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5" name="Nube 4">
            <a:extLst>
              <a:ext uri="{FF2B5EF4-FFF2-40B4-BE49-F238E27FC236}">
                <a16:creationId xmlns:a16="http://schemas.microsoft.com/office/drawing/2014/main" id="{B75DCF65-30C9-4E63-93CC-D23429E81F85}"/>
              </a:ext>
            </a:extLst>
          </p:cNvPr>
          <p:cNvSpPr/>
          <p:nvPr/>
        </p:nvSpPr>
        <p:spPr>
          <a:xfrm>
            <a:off x="0" y="18255"/>
            <a:ext cx="9141972" cy="1452736"/>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0" y="18255"/>
            <a:ext cx="9141972" cy="1452736"/>
          </a:xfrm>
        </p:spPr>
        <p:txBody>
          <a:bodyPr/>
          <a:lstStyle/>
          <a:p>
            <a:pPr algn="ctr"/>
            <a:r>
              <a:rPr lang="es-NI" b="1" u="sng" dirty="0">
                <a:ln w="6600">
                  <a:solidFill>
                    <a:schemeClr val="accent2"/>
                  </a:solidFill>
                  <a:prstDash val="solid"/>
                </a:ln>
                <a:solidFill>
                  <a:srgbClr val="FFFFFF"/>
                </a:solidFill>
                <a:effectLst>
                  <a:outerShdw dist="38100" dir="2700000" algn="tl" rotWithShape="0">
                    <a:schemeClr val="accent2"/>
                  </a:outerShdw>
                </a:effectLst>
              </a:rPr>
              <a:t>ERA HUMILDE. </a:t>
            </a:r>
            <a:br>
              <a:rPr lang="es-NI" b="1" u="sng" dirty="0">
                <a:ln w="6600">
                  <a:solidFill>
                    <a:schemeClr val="accent2"/>
                  </a:solidFill>
                  <a:prstDash val="solid"/>
                </a:ln>
                <a:solidFill>
                  <a:srgbClr val="FFFFFF"/>
                </a:solidFill>
                <a:effectLst>
                  <a:outerShdw dist="38100" dir="2700000" algn="tl" rotWithShape="0">
                    <a:schemeClr val="accent2"/>
                  </a:outerShdw>
                </a:effectLst>
              </a:rPr>
            </a:br>
            <a:r>
              <a:rPr lang="es-NI" b="1" u="sng" dirty="0">
                <a:ln w="6600">
                  <a:solidFill>
                    <a:schemeClr val="accent2"/>
                  </a:solidFill>
                  <a:prstDash val="solid"/>
                </a:ln>
                <a:solidFill>
                  <a:srgbClr val="FFFFFF"/>
                </a:solidFill>
                <a:effectLst>
                  <a:outerShdw dist="38100" dir="2700000" algn="tl" rotWithShape="0">
                    <a:schemeClr val="accent2"/>
                  </a:outerShdw>
                </a:effectLst>
              </a:rPr>
              <a:t>HECHOS.14:11-15.</a:t>
            </a: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615440"/>
            <a:ext cx="9144000" cy="5242560"/>
          </a:xfrm>
        </p:spPr>
        <p:txBody>
          <a:bodyPr>
            <a:normAutofit/>
          </a:bodyPr>
          <a:lstStyle/>
          <a:p>
            <a:r>
              <a:rPr lang="es-ES" b="1" dirty="0">
                <a:solidFill>
                  <a:schemeClr val="bg1"/>
                </a:solidFill>
              </a:rPr>
              <a:t>Cuando la multitud vio lo que Pablo había hecho, alzaron la voz, diciendo en el idioma de </a:t>
            </a:r>
            <a:r>
              <a:rPr lang="es-ES" b="1" dirty="0" err="1">
                <a:solidFill>
                  <a:schemeClr val="bg1"/>
                </a:solidFill>
              </a:rPr>
              <a:t>Licaonia</a:t>
            </a:r>
            <a:r>
              <a:rPr lang="es-ES" b="1" dirty="0">
                <a:solidFill>
                  <a:schemeClr val="bg1"/>
                </a:solidFill>
              </a:rPr>
              <a:t>: </a:t>
            </a:r>
            <a:r>
              <a:rPr lang="es-ES" b="1" u="sng" dirty="0">
                <a:solidFill>
                  <a:srgbClr val="FF0000"/>
                </a:solidFill>
              </a:rPr>
              <a:t>Los dioses se han hecho semejantes a hombres</a:t>
            </a:r>
            <a:r>
              <a:rPr lang="es-ES" b="1" dirty="0">
                <a:solidFill>
                  <a:schemeClr val="bg1"/>
                </a:solidFill>
              </a:rPr>
              <a:t> y han descendido a nosotros. </a:t>
            </a:r>
          </a:p>
          <a:p>
            <a:pPr algn="ctr"/>
            <a:r>
              <a:rPr lang="es-ES" b="1" u="sng" dirty="0">
                <a:effectLst>
                  <a:outerShdw blurRad="38100" dist="38100" dir="2700000" algn="tl">
                    <a:srgbClr val="000000">
                      <a:alpha val="43137"/>
                    </a:srgbClr>
                  </a:outerShdw>
                </a:effectLst>
                <a:highlight>
                  <a:srgbClr val="FFFF00"/>
                </a:highlight>
              </a:rPr>
              <a:t>V.12.</a:t>
            </a:r>
            <a:r>
              <a:rPr lang="es-ES" b="1" dirty="0">
                <a:solidFill>
                  <a:schemeClr val="bg1"/>
                </a:solidFill>
              </a:rPr>
              <a:t>  </a:t>
            </a:r>
          </a:p>
          <a:p>
            <a:r>
              <a:rPr lang="es-ES" b="1" u="sng" dirty="0">
                <a:solidFill>
                  <a:srgbClr val="92D050"/>
                </a:solidFill>
              </a:rPr>
              <a:t>Y llamaban a Bernabé, Júpiter, y a Pablo, Mercurio,</a:t>
            </a:r>
            <a:r>
              <a:rPr lang="es-ES" b="1" dirty="0">
                <a:solidFill>
                  <a:schemeClr val="bg1"/>
                </a:solidFill>
              </a:rPr>
              <a:t> porque éste era el que dirigía la palabra. </a:t>
            </a:r>
          </a:p>
          <a:p>
            <a:pPr algn="ctr"/>
            <a:r>
              <a:rPr lang="es-ES" b="1" u="sng" dirty="0">
                <a:effectLst>
                  <a:outerShdw blurRad="38100" dist="38100" dir="2700000" algn="tl">
                    <a:srgbClr val="000000">
                      <a:alpha val="43137"/>
                    </a:srgbClr>
                  </a:outerShdw>
                </a:effectLst>
                <a:highlight>
                  <a:srgbClr val="FFFF00"/>
                </a:highlight>
              </a:rPr>
              <a:t>V.13.</a:t>
            </a:r>
          </a:p>
          <a:p>
            <a:r>
              <a:rPr lang="es-ES" b="1" u="sng" dirty="0">
                <a:solidFill>
                  <a:srgbClr val="7030A0"/>
                </a:solidFill>
              </a:rPr>
              <a:t>Y el sacerdote de Júpiter,</a:t>
            </a:r>
            <a:r>
              <a:rPr lang="es-ES" b="1" dirty="0">
                <a:solidFill>
                  <a:schemeClr val="bg1"/>
                </a:solidFill>
              </a:rPr>
              <a:t> cuyo templo estaba en las afueras de la ciudad, </a:t>
            </a:r>
            <a:r>
              <a:rPr lang="es-ES" b="1" u="sng" dirty="0">
                <a:solidFill>
                  <a:srgbClr val="00B0F0"/>
                </a:solidFill>
              </a:rPr>
              <a:t>trajo toros y guirnaldas a las puertas, y quería ofrecer sacrificios juntamente con la multitud.</a:t>
            </a:r>
            <a:r>
              <a:rPr lang="es-ES" b="1" dirty="0">
                <a:solidFill>
                  <a:schemeClr val="bg1"/>
                </a:solidFill>
              </a:rPr>
              <a:t> </a:t>
            </a:r>
          </a:p>
        </p:txBody>
      </p:sp>
    </p:spTree>
    <p:extLst>
      <p:ext uri="{BB962C8B-B14F-4D97-AF65-F5344CB8AC3E}">
        <p14:creationId xmlns:p14="http://schemas.microsoft.com/office/powerpoint/2010/main" val="3970389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rPr>
              <a:t>V.14.</a:t>
            </a:r>
          </a:p>
          <a:p>
            <a:r>
              <a:rPr lang="es-ES" b="1" u="sng" dirty="0">
                <a:solidFill>
                  <a:srgbClr val="00B050"/>
                </a:solidFill>
              </a:rPr>
              <a:t>Pero cuando lo oyeron los apóstoles Bernabé y Pablo, rasgaron sus ropas</a:t>
            </a:r>
            <a:r>
              <a:rPr lang="es-ES" b="1" dirty="0">
                <a:solidFill>
                  <a:schemeClr val="bg1"/>
                </a:solidFill>
              </a:rPr>
              <a:t> y se lanzaron en medio de la multitud, gritando </a:t>
            </a:r>
          </a:p>
          <a:p>
            <a:pPr algn="ctr"/>
            <a:r>
              <a:rPr lang="es-ES" b="1" u="sng" dirty="0">
                <a:effectLst>
                  <a:outerShdw blurRad="38100" dist="38100" dir="2700000" algn="tl">
                    <a:srgbClr val="000000">
                      <a:alpha val="43137"/>
                    </a:srgbClr>
                  </a:outerShdw>
                </a:effectLst>
                <a:highlight>
                  <a:srgbClr val="FFFF00"/>
                </a:highlight>
              </a:rPr>
              <a:t>V.15.</a:t>
            </a:r>
          </a:p>
          <a:p>
            <a:r>
              <a:rPr lang="es-ES" b="1" dirty="0">
                <a:solidFill>
                  <a:schemeClr val="bg1"/>
                </a:solidFill>
              </a:rPr>
              <a:t>y diciendo: Varones, ¿por qué hacéis estas cosas? </a:t>
            </a:r>
            <a:r>
              <a:rPr lang="es-ES" b="1" u="sng" dirty="0">
                <a:solidFill>
                  <a:srgbClr val="FFFF00"/>
                </a:solidFill>
              </a:rPr>
              <a:t>Nosotros también somos hombres de igual naturaleza que vosotros,</a:t>
            </a:r>
            <a:r>
              <a:rPr lang="es-ES" b="1" dirty="0">
                <a:solidFill>
                  <a:schemeClr val="bg1"/>
                </a:solidFill>
              </a:rPr>
              <a:t> y os anunciamos el evangelio para que os volváis de estas cosas vanas a un Dios vivo, QUE HIZO EL CIELO, LA TIERRA, EL MAR, Y TODO LO QUE EN ELLOS HAY; </a:t>
            </a:r>
            <a:endParaRPr lang="es-NI" b="1" dirty="0">
              <a:solidFill>
                <a:schemeClr val="bg1"/>
              </a:solidFill>
            </a:endParaRPr>
          </a:p>
        </p:txBody>
      </p:sp>
      <p:pic>
        <p:nvPicPr>
          <p:cNvPr id="5" name="Imagen 4">
            <a:extLst>
              <a:ext uri="{FF2B5EF4-FFF2-40B4-BE49-F238E27FC236}">
                <a16:creationId xmlns:a16="http://schemas.microsoft.com/office/drawing/2014/main" id="{33C40B3E-CD85-4B70-A277-45E48335D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294" y="-1"/>
            <a:ext cx="4293705" cy="6857999"/>
          </a:xfrm>
          <a:prstGeom prst="rect">
            <a:avLst/>
          </a:prstGeom>
          <a:solidFill>
            <a:srgbClr val="7030A0"/>
          </a:solidFill>
        </p:spPr>
      </p:pic>
    </p:spTree>
    <p:extLst>
      <p:ext uri="{BB962C8B-B14F-4D97-AF65-F5344CB8AC3E}">
        <p14:creationId xmlns:p14="http://schemas.microsoft.com/office/powerpoint/2010/main" val="13096886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Esperando que este estudio nos ayude a imitar las cualidades de este siervo de Dios. </a:t>
            </a:r>
          </a:p>
          <a:p>
            <a:r>
              <a:rPr lang="es-ES" b="1" dirty="0">
                <a:solidFill>
                  <a:schemeClr val="bg1"/>
                </a:solidFill>
              </a:rPr>
              <a:t>Como dijo el apóstol Pablo a los Filipenses en: </a:t>
            </a:r>
          </a:p>
          <a:p>
            <a:pPr algn="ctr"/>
            <a:r>
              <a:rPr lang="es-ES" b="1" u="sng" dirty="0">
                <a:effectLst>
                  <a:outerShdw blurRad="38100" dist="38100" dir="2700000" algn="tl">
                    <a:srgbClr val="000000">
                      <a:alpha val="43137"/>
                    </a:srgbClr>
                  </a:outerShdw>
                </a:effectLst>
                <a:highlight>
                  <a:srgbClr val="FFFF00"/>
                </a:highlight>
              </a:rPr>
              <a:t>FilIpenses.3:17.</a:t>
            </a:r>
            <a:r>
              <a:rPr lang="es-ES" b="1" u="sng" dirty="0">
                <a:solidFill>
                  <a:schemeClr val="bg1"/>
                </a:solidFill>
                <a:effectLst>
                  <a:outerShdw blurRad="38100" dist="38100" dir="2700000" algn="tl">
                    <a:srgbClr val="000000">
                      <a:alpha val="43137"/>
                    </a:srgbClr>
                  </a:outerShdw>
                </a:effectLst>
                <a:highlight>
                  <a:srgbClr val="FFFF00"/>
                </a:highlight>
              </a:rPr>
              <a:t> </a:t>
            </a:r>
          </a:p>
          <a:p>
            <a:r>
              <a:rPr lang="es-ES" b="1" dirty="0">
                <a:solidFill>
                  <a:schemeClr val="bg1"/>
                </a:solidFill>
              </a:rPr>
              <a:t>Hermanos, sed imitadores míos, y observad a los que andan según el ejemplo que tenéis en nosotros. </a:t>
            </a:r>
          </a:p>
          <a:p>
            <a:r>
              <a:rPr lang="es-ES" b="1" dirty="0">
                <a:solidFill>
                  <a:schemeClr val="bg1"/>
                </a:solidFill>
              </a:rPr>
              <a:t>Debemos de imitar a aquellos que andan conforme a la doctrina de Dios.</a:t>
            </a:r>
          </a:p>
          <a:p>
            <a:endParaRPr lang="es-ES" b="1" dirty="0">
              <a:solidFill>
                <a:schemeClr val="bg1"/>
              </a:solidFill>
            </a:endParaRPr>
          </a:p>
          <a:p>
            <a:endParaRPr lang="es-NI" b="1" dirty="0">
              <a:solidFill>
                <a:schemeClr val="bg1"/>
              </a:solidFill>
            </a:endParaRPr>
          </a:p>
        </p:txBody>
      </p:sp>
      <p:pic>
        <p:nvPicPr>
          <p:cNvPr id="5" name="Imagen 4">
            <a:extLst>
              <a:ext uri="{FF2B5EF4-FFF2-40B4-BE49-F238E27FC236}">
                <a16:creationId xmlns:a16="http://schemas.microsoft.com/office/drawing/2014/main" id="{AC3DC5BB-14F2-4434-80EA-F8982AE03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p:spPr>
      </p:pic>
    </p:spTree>
    <p:extLst>
      <p:ext uri="{BB962C8B-B14F-4D97-AF65-F5344CB8AC3E}">
        <p14:creationId xmlns:p14="http://schemas.microsoft.com/office/powerpoint/2010/main" val="26635409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Otras de las buenas cualidades que Bernabé tenia es que el era un hombre muy humilde, cuando los pobladores de </a:t>
            </a:r>
            <a:r>
              <a:rPr lang="es-ES" b="1" dirty="0" err="1">
                <a:solidFill>
                  <a:schemeClr val="bg1"/>
                </a:solidFill>
              </a:rPr>
              <a:t>Listra</a:t>
            </a:r>
            <a:r>
              <a:rPr lang="es-ES" b="1" dirty="0">
                <a:solidFill>
                  <a:schemeClr val="bg1"/>
                </a:solidFill>
              </a:rPr>
              <a:t> vieron el milagro que Pablo y Bernabé habían echo a un hombre cojo desde su nacimiento. </a:t>
            </a:r>
          </a:p>
          <a:p>
            <a:pPr algn="ctr"/>
            <a:r>
              <a:rPr lang="es-ES" b="1" u="sng" dirty="0">
                <a:effectLst>
                  <a:outerShdw blurRad="38100" dist="38100" dir="2700000" algn="tl">
                    <a:srgbClr val="000000">
                      <a:alpha val="43137"/>
                    </a:srgbClr>
                  </a:outerShdw>
                </a:effectLst>
                <a:highlight>
                  <a:srgbClr val="FFFF00"/>
                </a:highlight>
              </a:rPr>
              <a:t>Hechos.14:8.</a:t>
            </a:r>
            <a:r>
              <a:rPr lang="es-ES" b="1" dirty="0">
                <a:solidFill>
                  <a:schemeClr val="bg1"/>
                </a:solidFill>
              </a:rPr>
              <a:t> </a:t>
            </a:r>
          </a:p>
          <a:p>
            <a:r>
              <a:rPr lang="es-ES" b="1" dirty="0">
                <a:solidFill>
                  <a:schemeClr val="bg1"/>
                </a:solidFill>
              </a:rPr>
              <a:t>Y había en </a:t>
            </a:r>
            <a:r>
              <a:rPr lang="es-ES" b="1" dirty="0" err="1">
                <a:solidFill>
                  <a:schemeClr val="bg1"/>
                </a:solidFill>
              </a:rPr>
              <a:t>Listra</a:t>
            </a:r>
            <a:r>
              <a:rPr lang="es-ES" b="1" dirty="0">
                <a:solidFill>
                  <a:schemeClr val="bg1"/>
                </a:solidFill>
              </a:rPr>
              <a:t> un hombre que estaba sentado, imposibilitado de los pies, cojo desde el seno de su madre y que nunca había andado. </a:t>
            </a:r>
          </a:p>
          <a:p>
            <a:r>
              <a:rPr lang="es-ES" b="1" dirty="0">
                <a:solidFill>
                  <a:schemeClr val="bg1"/>
                </a:solidFill>
              </a:rPr>
              <a:t>Querían adorar y ofrecer sacrificios a Pablo y Bernabé pensando que eran dioses.</a:t>
            </a:r>
          </a:p>
          <a:p>
            <a:endParaRPr lang="es-ES" b="1" dirty="0">
              <a:solidFill>
                <a:schemeClr val="bg1"/>
              </a:solidFill>
            </a:endParaRPr>
          </a:p>
          <a:p>
            <a:endParaRPr lang="es-NI" b="1" dirty="0">
              <a:solidFill>
                <a:schemeClr val="bg1"/>
              </a:solidFill>
            </a:endParaRPr>
          </a:p>
        </p:txBody>
      </p:sp>
      <p:pic>
        <p:nvPicPr>
          <p:cNvPr id="5" name="Imagen 4">
            <a:extLst>
              <a:ext uri="{FF2B5EF4-FFF2-40B4-BE49-F238E27FC236}">
                <a16:creationId xmlns:a16="http://schemas.microsoft.com/office/drawing/2014/main" id="{1CDC57B7-CEA2-487A-A205-9483E87E4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a:solidFill>
            <a:schemeClr val="accent2">
              <a:lumMod val="40000"/>
              <a:lumOff val="60000"/>
            </a:schemeClr>
          </a:solidFill>
        </p:spPr>
      </p:pic>
    </p:spTree>
    <p:extLst>
      <p:ext uri="{BB962C8B-B14F-4D97-AF65-F5344CB8AC3E}">
        <p14:creationId xmlns:p14="http://schemas.microsoft.com/office/powerpoint/2010/main" val="1798230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Marcador de contenido 5">
            <a:extLst>
              <a:ext uri="{FF2B5EF4-FFF2-40B4-BE49-F238E27FC236}">
                <a16:creationId xmlns:a16="http://schemas.microsoft.com/office/drawing/2014/main" id="{343414CB-BCD9-48BF-A12C-299FC0D6E18B}"/>
              </a:ext>
            </a:extLst>
          </p:cNvPr>
          <p:cNvSpPr>
            <a:spLocks noGrp="1"/>
          </p:cNvSpPr>
          <p:nvPr>
            <p:ph idx="1"/>
          </p:nvPr>
        </p:nvSpPr>
        <p:spPr>
          <a:xfrm>
            <a:off x="0" y="0"/>
            <a:ext cx="5198372" cy="6858000"/>
          </a:xfrm>
        </p:spPr>
        <p:txBody>
          <a:bodyPr/>
          <a:lstStyle/>
          <a:p>
            <a:r>
              <a:rPr lang="es-ES" b="1" dirty="0">
                <a:solidFill>
                  <a:schemeClr val="bg1"/>
                </a:solidFill>
              </a:rPr>
              <a:t>Pero ellos no los dejaron hacer eso.</a:t>
            </a:r>
          </a:p>
          <a:p>
            <a:r>
              <a:rPr lang="es-ES" b="1" dirty="0">
                <a:solidFill>
                  <a:schemeClr val="bg1"/>
                </a:solidFill>
              </a:rPr>
              <a:t>Ellos sabían que solo Dios puede ser adorado ni los Ángeles pueden ser adorados. </a:t>
            </a:r>
          </a:p>
          <a:p>
            <a:pPr algn="ctr"/>
            <a:r>
              <a:rPr lang="es-ES" b="1" u="sng" dirty="0">
                <a:effectLst>
                  <a:outerShdw blurRad="38100" dist="38100" dir="2700000" algn="tl">
                    <a:srgbClr val="000000">
                      <a:alpha val="43137"/>
                    </a:srgbClr>
                  </a:outerShdw>
                </a:effectLst>
                <a:highlight>
                  <a:srgbClr val="FFFF00"/>
                </a:highlight>
              </a:rPr>
              <a:t>Apocalipsis.19:10.</a:t>
            </a:r>
            <a:r>
              <a:rPr lang="es-ES" b="1" dirty="0">
                <a:solidFill>
                  <a:schemeClr val="bg1"/>
                </a:solidFill>
              </a:rPr>
              <a:t> </a:t>
            </a:r>
          </a:p>
          <a:p>
            <a:r>
              <a:rPr lang="es-ES" b="1" u="sng" dirty="0">
                <a:solidFill>
                  <a:srgbClr val="7030A0"/>
                </a:solidFill>
              </a:rPr>
              <a:t>Entonces caí a sus pies para adorarle.</a:t>
            </a:r>
            <a:r>
              <a:rPr lang="es-ES" b="1" dirty="0">
                <a:solidFill>
                  <a:schemeClr val="bg1"/>
                </a:solidFill>
              </a:rPr>
              <a:t> Y me dijo*: </a:t>
            </a:r>
            <a:r>
              <a:rPr lang="es-ES" b="1" u="sng" dirty="0">
                <a:solidFill>
                  <a:srgbClr val="0070C0"/>
                </a:solidFill>
              </a:rPr>
              <a:t>No hagas eso; yo soy consiervo tuyo y de tus hermanos</a:t>
            </a:r>
            <a:r>
              <a:rPr lang="es-ES" b="1" dirty="0">
                <a:solidFill>
                  <a:schemeClr val="bg1"/>
                </a:solidFill>
              </a:rPr>
              <a:t> que poseen el testimonio de Jesús; adora a Dios. Pues el testimonio de Jesús es el espíritu de la profecía. </a:t>
            </a:r>
          </a:p>
          <a:p>
            <a:r>
              <a:rPr lang="es-ES" b="1" dirty="0">
                <a:solidFill>
                  <a:schemeClr val="bg1"/>
                </a:solidFill>
              </a:rPr>
              <a:t>Solo Dios merece y puede ser adorado.</a:t>
            </a:r>
            <a:endParaRPr lang="es-NI" b="1" dirty="0">
              <a:solidFill>
                <a:schemeClr val="bg1"/>
              </a:solidFill>
            </a:endParaRPr>
          </a:p>
        </p:txBody>
      </p:sp>
      <p:pic>
        <p:nvPicPr>
          <p:cNvPr id="7" name="Imagen 6">
            <a:extLst>
              <a:ext uri="{FF2B5EF4-FFF2-40B4-BE49-F238E27FC236}">
                <a16:creationId xmlns:a16="http://schemas.microsoft.com/office/drawing/2014/main" id="{C93589B3-5AC1-4170-8120-61BDF93A1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372" y="-1"/>
            <a:ext cx="3945628" cy="6857999"/>
          </a:xfrm>
          <a:prstGeom prst="rect">
            <a:avLst/>
          </a:prstGeom>
        </p:spPr>
      </p:pic>
    </p:spTree>
    <p:extLst>
      <p:ext uri="{BB962C8B-B14F-4D97-AF65-F5344CB8AC3E}">
        <p14:creationId xmlns:p14="http://schemas.microsoft.com/office/powerpoint/2010/main" val="3838149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arn(inVertical)">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Nadie mas.</a:t>
            </a:r>
          </a:p>
          <a:p>
            <a:r>
              <a:rPr lang="es-ES" b="1" dirty="0">
                <a:solidFill>
                  <a:schemeClr val="bg1"/>
                </a:solidFill>
              </a:rPr>
              <a:t>Ni Ángeles.</a:t>
            </a:r>
          </a:p>
          <a:p>
            <a:r>
              <a:rPr lang="es-ES" b="1" dirty="0">
                <a:solidFill>
                  <a:schemeClr val="bg1"/>
                </a:solidFill>
              </a:rPr>
              <a:t>No Hombres.</a:t>
            </a:r>
          </a:p>
          <a:p>
            <a:r>
              <a:rPr lang="es-ES" b="1" dirty="0">
                <a:solidFill>
                  <a:schemeClr val="bg1"/>
                </a:solidFill>
              </a:rPr>
              <a:t>Lamentablemente para resistir a esta tentación debemos de ser humildes ya que a muchos les gustas que los alaben que les adoren como si fueran Dios. </a:t>
            </a:r>
          </a:p>
          <a:p>
            <a:r>
              <a:rPr lang="es-ES" b="1" dirty="0">
                <a:solidFill>
                  <a:schemeClr val="bg1"/>
                </a:solidFill>
              </a:rPr>
              <a:t>Como Diótrefes: </a:t>
            </a:r>
          </a:p>
          <a:p>
            <a:pPr algn="ctr"/>
            <a:r>
              <a:rPr lang="es-ES" b="1" u="sng" dirty="0">
                <a:effectLst>
                  <a:outerShdw blurRad="38100" dist="38100" dir="2700000" algn="tl">
                    <a:srgbClr val="000000">
                      <a:alpha val="43137"/>
                    </a:srgbClr>
                  </a:outerShdw>
                </a:effectLst>
                <a:highlight>
                  <a:srgbClr val="FFFF00"/>
                </a:highlight>
              </a:rPr>
              <a:t>III Juan.9-10.</a:t>
            </a:r>
            <a:r>
              <a:rPr lang="es-ES" b="1" dirty="0">
                <a:solidFill>
                  <a:schemeClr val="bg1"/>
                </a:solidFill>
              </a:rPr>
              <a:t> </a:t>
            </a:r>
          </a:p>
          <a:p>
            <a:r>
              <a:rPr lang="es-ES" b="1" dirty="0">
                <a:solidFill>
                  <a:schemeClr val="bg1"/>
                </a:solidFill>
              </a:rPr>
              <a:t>Escribí algo a la iglesia, </a:t>
            </a:r>
            <a:r>
              <a:rPr lang="es-ES" b="1" u="sng" dirty="0">
                <a:solidFill>
                  <a:srgbClr val="00B0F0"/>
                </a:solidFill>
              </a:rPr>
              <a:t>pero </a:t>
            </a:r>
            <a:r>
              <a:rPr lang="es-ES" b="1" u="sng" dirty="0" err="1">
                <a:solidFill>
                  <a:srgbClr val="00B0F0"/>
                </a:solidFill>
              </a:rPr>
              <a:t>Diótrefes</a:t>
            </a:r>
            <a:r>
              <a:rPr lang="es-ES" b="1" u="sng" dirty="0">
                <a:solidFill>
                  <a:srgbClr val="00B0F0"/>
                </a:solidFill>
              </a:rPr>
              <a:t>, a quien le gusta ser el primero entre ellos,</a:t>
            </a:r>
            <a:r>
              <a:rPr lang="es-ES" b="1" dirty="0">
                <a:solidFill>
                  <a:schemeClr val="bg1"/>
                </a:solidFill>
              </a:rPr>
              <a:t> no acepta lo que decimos. </a:t>
            </a:r>
          </a:p>
          <a:p>
            <a:pPr algn="ctr"/>
            <a:r>
              <a:rPr lang="es-ES" b="1" u="sng" dirty="0">
                <a:effectLst>
                  <a:outerShdw blurRad="38100" dist="38100" dir="2700000" algn="tl">
                    <a:srgbClr val="000000">
                      <a:alpha val="43137"/>
                    </a:srgbClr>
                  </a:outerShdw>
                </a:effectLst>
                <a:highlight>
                  <a:srgbClr val="FFFF00"/>
                </a:highlight>
              </a:rPr>
              <a:t>V.10.</a:t>
            </a:r>
            <a:endParaRPr lang="es-NI" b="1" u="sng" dirty="0">
              <a:effectLst>
                <a:outerShdw blurRad="38100" dist="38100" dir="2700000" algn="tl">
                  <a:srgbClr val="000000">
                    <a:alpha val="43137"/>
                  </a:srgbClr>
                </a:outerShdw>
              </a:effectLst>
              <a:highlight>
                <a:srgbClr val="FFFF00"/>
              </a:highlight>
            </a:endParaRPr>
          </a:p>
        </p:txBody>
      </p:sp>
      <p:pic>
        <p:nvPicPr>
          <p:cNvPr id="5" name="Imagen 4">
            <a:extLst>
              <a:ext uri="{FF2B5EF4-FFF2-40B4-BE49-F238E27FC236}">
                <a16:creationId xmlns:a16="http://schemas.microsoft.com/office/drawing/2014/main" id="{6EF7490C-11F7-49E2-8C83-4331B7EC2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a:solidFill>
            <a:srgbClr val="92D050"/>
          </a:solidFill>
        </p:spPr>
      </p:pic>
    </p:spTree>
    <p:extLst>
      <p:ext uri="{BB962C8B-B14F-4D97-AF65-F5344CB8AC3E}">
        <p14:creationId xmlns:p14="http://schemas.microsoft.com/office/powerpoint/2010/main" val="1421078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Por esta razón, si voy, </a:t>
            </a:r>
            <a:r>
              <a:rPr lang="es-ES" b="1" u="sng" dirty="0">
                <a:solidFill>
                  <a:srgbClr val="FF0000"/>
                </a:solidFill>
              </a:rPr>
              <a:t>llamaré la atención a las obras que hace, acusándonos injustamente con palabras maliciosas;</a:t>
            </a:r>
            <a:r>
              <a:rPr lang="es-ES" b="1" dirty="0">
                <a:solidFill>
                  <a:schemeClr val="bg1"/>
                </a:solidFill>
              </a:rPr>
              <a:t> y no satisfecho con esto, él mismo no recibe a los hermanos, se lo prohíbe a los que quieren hacerlo y los expulsa de la iglesia. </a:t>
            </a:r>
          </a:p>
          <a:p>
            <a:r>
              <a:rPr lang="es-ES" b="1" dirty="0">
                <a:solidFill>
                  <a:schemeClr val="bg1"/>
                </a:solidFill>
              </a:rPr>
              <a:t>A muchos les gusta tener el primer lugar que solo a Dios le pertenece seamos humildes. </a:t>
            </a:r>
          </a:p>
          <a:p>
            <a:r>
              <a:rPr lang="es-ES" b="1" dirty="0">
                <a:solidFill>
                  <a:schemeClr val="bg1"/>
                </a:solidFill>
              </a:rPr>
              <a:t>No dejemos que otros nos adoren ya que la adoración y el primer lugar le pertenece a Dios.</a:t>
            </a:r>
            <a:endParaRPr lang="es-NI" b="1" dirty="0">
              <a:solidFill>
                <a:schemeClr val="bg1"/>
              </a:solidFill>
            </a:endParaRPr>
          </a:p>
        </p:txBody>
      </p:sp>
      <p:pic>
        <p:nvPicPr>
          <p:cNvPr id="5" name="Imagen 4">
            <a:extLst>
              <a:ext uri="{FF2B5EF4-FFF2-40B4-BE49-F238E27FC236}">
                <a16:creationId xmlns:a16="http://schemas.microsoft.com/office/drawing/2014/main" id="{EE74E149-8065-4B4E-B421-5EE10F93D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0"/>
            <a:ext cx="3924300" cy="6858000"/>
          </a:xfrm>
          <a:prstGeom prst="rect">
            <a:avLst/>
          </a:prstGeom>
        </p:spPr>
      </p:pic>
    </p:spTree>
    <p:extLst>
      <p:ext uri="{BB962C8B-B14F-4D97-AF65-F5344CB8AC3E}">
        <p14:creationId xmlns:p14="http://schemas.microsoft.com/office/powerpoint/2010/main" val="26325626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F29114-3E75-47DE-AEAE-AE9BF97A3B97}"/>
              </a:ext>
            </a:extLst>
          </p:cNvPr>
          <p:cNvPicPr>
            <a:picLocks noChangeAspect="1"/>
          </p:cNvPicPr>
          <p:nvPr/>
        </p:nvPicPr>
        <p:blipFill>
          <a:blip r:embed="rId2"/>
          <a:stretch>
            <a:fillRect/>
          </a:stretch>
        </p:blipFill>
        <p:spPr>
          <a:xfrm>
            <a:off x="2028" y="0"/>
            <a:ext cx="9139944" cy="6858000"/>
          </a:xfrm>
          <a:prstGeom prst="rect">
            <a:avLst/>
          </a:prstGeom>
        </p:spPr>
      </p:pic>
      <p:sp>
        <p:nvSpPr>
          <p:cNvPr id="5" name="Elipse 4">
            <a:extLst>
              <a:ext uri="{FF2B5EF4-FFF2-40B4-BE49-F238E27FC236}">
                <a16:creationId xmlns:a16="http://schemas.microsoft.com/office/drawing/2014/main" id="{A7415AD1-F996-404D-912E-623BF43EF1D1}"/>
              </a:ext>
            </a:extLst>
          </p:cNvPr>
          <p:cNvSpPr/>
          <p:nvPr/>
        </p:nvSpPr>
        <p:spPr>
          <a:xfrm>
            <a:off x="0" y="1"/>
            <a:ext cx="9141972" cy="119269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5DB4F59F-6122-4A8F-885B-BE885D6BB8D4}"/>
              </a:ext>
            </a:extLst>
          </p:cNvPr>
          <p:cNvSpPr>
            <a:spLocks noGrp="1"/>
          </p:cNvSpPr>
          <p:nvPr>
            <p:ph type="title"/>
          </p:nvPr>
        </p:nvSpPr>
        <p:spPr>
          <a:xfrm>
            <a:off x="0" y="1"/>
            <a:ext cx="9141971" cy="1192696"/>
          </a:xfrm>
        </p:spPr>
        <p:txBody>
          <a:bodyPr>
            <a:normAutofit/>
          </a:bodyPr>
          <a:lstStyle/>
          <a:p>
            <a:pPr algn="ctr"/>
            <a:r>
              <a:rPr lang="es-NI" sz="72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CONCLUSIÒN:</a:t>
            </a:r>
          </a:p>
        </p:txBody>
      </p:sp>
      <p:sp>
        <p:nvSpPr>
          <p:cNvPr id="3" name="Marcador de contenido 2">
            <a:extLst>
              <a:ext uri="{FF2B5EF4-FFF2-40B4-BE49-F238E27FC236}">
                <a16:creationId xmlns:a16="http://schemas.microsoft.com/office/drawing/2014/main" id="{198D8A8C-A392-43A6-B31B-14D2E43E4794}"/>
              </a:ext>
            </a:extLst>
          </p:cNvPr>
          <p:cNvSpPr>
            <a:spLocks noGrp="1"/>
          </p:cNvSpPr>
          <p:nvPr>
            <p:ph idx="1"/>
          </p:nvPr>
        </p:nvSpPr>
        <p:spPr>
          <a:xfrm>
            <a:off x="0" y="1290320"/>
            <a:ext cx="9144000" cy="5567679"/>
          </a:xfrm>
        </p:spPr>
        <p:txBody>
          <a:bodyPr/>
          <a:lstStyle/>
          <a:p>
            <a:r>
              <a:rPr lang="es-ES" b="1" dirty="0">
                <a:solidFill>
                  <a:schemeClr val="bg1"/>
                </a:solidFill>
              </a:rPr>
              <a:t>Hermanos hemos visto el buen ejemplo de Bernabé un discípulo muy ejemplar en el Nuevo Testamento que sirvió a Dios con toda humildad.</a:t>
            </a:r>
          </a:p>
          <a:p>
            <a:r>
              <a:rPr lang="es-ES" b="1" dirty="0">
                <a:solidFill>
                  <a:schemeClr val="bg1"/>
                </a:solidFill>
              </a:rPr>
              <a:t>Como el Apóstol Pablo dijo: </a:t>
            </a:r>
          </a:p>
          <a:p>
            <a:r>
              <a:rPr lang="es-ES" b="1" dirty="0">
                <a:solidFill>
                  <a:schemeClr val="bg1"/>
                </a:solidFill>
              </a:rPr>
              <a:t>Debemos de imitar a tales personas y ser como ellos. Para agradar a Dios imitemos las buenas cualidades de Bernabé.</a:t>
            </a:r>
          </a:p>
          <a:p>
            <a:r>
              <a:rPr lang="es-ES" b="1" dirty="0">
                <a:solidFill>
                  <a:schemeClr val="bg1"/>
                </a:solidFill>
              </a:rPr>
              <a:t>Que nuestro Padre Celestial nos ayude a cultivar estas buenas cualidades sino la tenemos todavía, y si la tenemos que crezcamos mas y mas en ella.</a:t>
            </a:r>
          </a:p>
          <a:p>
            <a:r>
              <a:rPr lang="es-ES" b="1" dirty="0">
                <a:solidFill>
                  <a:schemeClr val="bg1"/>
                </a:solidFill>
              </a:rPr>
              <a:t>Y podamos servirle como El lo desea y lo demandan en su palabra.</a:t>
            </a:r>
          </a:p>
          <a:p>
            <a:endParaRPr lang="es-NI" b="1" dirty="0">
              <a:solidFill>
                <a:schemeClr val="bg1"/>
              </a:solidFill>
            </a:endParaRPr>
          </a:p>
        </p:txBody>
      </p:sp>
    </p:spTree>
    <p:extLst>
      <p:ext uri="{BB962C8B-B14F-4D97-AF65-F5344CB8AC3E}">
        <p14:creationId xmlns:p14="http://schemas.microsoft.com/office/powerpoint/2010/main" val="38582223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CBF1BA-6D26-41DC-A3C5-DEABDFA83160}"/>
              </a:ext>
            </a:extLst>
          </p:cNvPr>
          <p:cNvPicPr>
            <a:picLocks noChangeAspect="1"/>
          </p:cNvPicPr>
          <p:nvPr/>
        </p:nvPicPr>
        <p:blipFill>
          <a:blip r:embed="rId2"/>
          <a:stretch>
            <a:fillRect/>
          </a:stretch>
        </p:blipFill>
        <p:spPr>
          <a:xfrm>
            <a:off x="2028" y="0"/>
            <a:ext cx="9139944" cy="6858000"/>
          </a:xfrm>
          <a:prstGeom prst="rect">
            <a:avLst/>
          </a:prstGeom>
        </p:spPr>
      </p:pic>
      <p:sp>
        <p:nvSpPr>
          <p:cNvPr id="5" name="Rectángulo: esquinas redondeadas 4">
            <a:extLst>
              <a:ext uri="{FF2B5EF4-FFF2-40B4-BE49-F238E27FC236}">
                <a16:creationId xmlns:a16="http://schemas.microsoft.com/office/drawing/2014/main" id="{9047E922-D46B-4220-B355-E4755AE6FE2F}"/>
              </a:ext>
            </a:extLst>
          </p:cNvPr>
          <p:cNvSpPr/>
          <p:nvPr/>
        </p:nvSpPr>
        <p:spPr>
          <a:xfrm>
            <a:off x="0" y="5760720"/>
            <a:ext cx="9144000" cy="10972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ln w="6600">
                  <a:solidFill>
                    <a:schemeClr val="accent2"/>
                  </a:solidFill>
                  <a:prstDash val="solid"/>
                </a:ln>
                <a:solidFill>
                  <a:srgbClr val="FFFFFF"/>
                </a:solidFill>
                <a:effectLst>
                  <a:outerShdw dist="38100" dir="2700000" algn="tl" rotWithShape="0">
                    <a:schemeClr val="accent2"/>
                  </a:outerShdw>
                </a:effectLst>
              </a:rPr>
              <a:t>DIOS NOS BENDIGA A TODOS.</a:t>
            </a:r>
            <a:endParaRPr lang="es-NI" sz="5400" b="1" dirty="0"/>
          </a:p>
        </p:txBody>
      </p:sp>
      <p:pic>
        <p:nvPicPr>
          <p:cNvPr id="7" name="Imagen 6">
            <a:extLst>
              <a:ext uri="{FF2B5EF4-FFF2-40B4-BE49-F238E27FC236}">
                <a16:creationId xmlns:a16="http://schemas.microsoft.com/office/drawing/2014/main" id="{C2517617-2AF9-48E4-A64C-630BEE20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71" cy="5760720"/>
          </a:xfrm>
          <a:prstGeom prst="rect">
            <a:avLst/>
          </a:prstGeom>
        </p:spPr>
      </p:pic>
      <p:sp>
        <p:nvSpPr>
          <p:cNvPr id="8" name="Bocadillo nube: nube 7">
            <a:extLst>
              <a:ext uri="{FF2B5EF4-FFF2-40B4-BE49-F238E27FC236}">
                <a16:creationId xmlns:a16="http://schemas.microsoft.com/office/drawing/2014/main" id="{D14B4DFF-43AB-4E6F-95FE-7ADBA2FD260F}"/>
              </a:ext>
            </a:extLst>
          </p:cNvPr>
          <p:cNvSpPr/>
          <p:nvPr/>
        </p:nvSpPr>
        <p:spPr>
          <a:xfrm>
            <a:off x="4678017" y="0"/>
            <a:ext cx="4465983" cy="3596640"/>
          </a:xfrm>
          <a:prstGeom prst="cloudCallout">
            <a:avLst>
              <a:gd name="adj1" fmla="val -60596"/>
              <a:gd name="adj2" fmla="val 5125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POR SU </a:t>
            </a:r>
            <a:r>
              <a:rPr lang="es-ES" sz="4400" b="1">
                <a:ln w="6600">
                  <a:solidFill>
                    <a:schemeClr val="accent2"/>
                  </a:solidFill>
                  <a:prstDash val="solid"/>
                </a:ln>
                <a:solidFill>
                  <a:srgbClr val="FFFFFF"/>
                </a:solidFill>
                <a:effectLst>
                  <a:outerShdw dist="38100" dir="2700000" algn="tl" rotWithShape="0">
                    <a:schemeClr val="accent2"/>
                  </a:outerShdw>
                </a:effectLst>
              </a:rPr>
              <a:t>FINA ATENCIÓN</a:t>
            </a:r>
            <a:r>
              <a:rPr lang="es-ES" sz="4400" b="1" dirty="0">
                <a:ln w="6600">
                  <a:solidFill>
                    <a:schemeClr val="accent2"/>
                  </a:solidFill>
                  <a:prstDash val="solid"/>
                </a:ln>
                <a:solidFill>
                  <a:srgbClr val="FFFFFF"/>
                </a:solidFill>
                <a:effectLst>
                  <a:outerShdw dist="38100" dir="2700000" algn="tl" rotWithShape="0">
                    <a:schemeClr val="accent2"/>
                  </a:outerShdw>
                </a:effectLst>
              </a:rPr>
              <a:t>.</a:t>
            </a:r>
            <a:endParaRPr lang="es-NI" sz="4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127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set>
                                      <p:cBhvr>
                                        <p:cTn id="22" dur="455" fill="hold">
                                          <p:stCondLst>
                                            <p:cond delay="0"/>
                                          </p:stCondLst>
                                        </p:cTn>
                                        <p:tgtEl>
                                          <p:spTgt spid="5"/>
                                        </p:tgtEl>
                                        <p:attrNameLst>
                                          <p:attrName>style.rotation</p:attrName>
                                        </p:attrNameLst>
                                      </p:cBhvr>
                                      <p:to>
                                        <p:strVal val="-45.0"/>
                                      </p:to>
                                    </p:set>
                                    <p:anim calcmode="lin" valueType="num">
                                      <p:cBhvr>
                                        <p:cTn id="2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5" name="Elipse 4">
            <a:extLst>
              <a:ext uri="{FF2B5EF4-FFF2-40B4-BE49-F238E27FC236}">
                <a16:creationId xmlns:a16="http://schemas.microsoft.com/office/drawing/2014/main" id="{1CEAD67F-944B-4C71-ADF9-E637C5D37430}"/>
              </a:ext>
            </a:extLst>
          </p:cNvPr>
          <p:cNvSpPr/>
          <p:nvPr/>
        </p:nvSpPr>
        <p:spPr>
          <a:xfrm>
            <a:off x="0" y="0"/>
            <a:ext cx="9144000" cy="17360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628650" y="18255"/>
            <a:ext cx="7886700" cy="1717780"/>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DONO UN TERRENO PARA LAS NECESIDADES. HECHOS.4:36-37.</a:t>
            </a:r>
            <a:endParaRPr lang="es-NI" b="1" u="sng"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931642"/>
            <a:ext cx="9144000" cy="4926358"/>
          </a:xfrm>
        </p:spPr>
        <p:txBody>
          <a:bodyPr>
            <a:normAutofit lnSpcReduction="10000"/>
          </a:bodyPr>
          <a:lstStyle/>
          <a:p>
            <a:r>
              <a:rPr lang="es-ES" b="1" dirty="0">
                <a:solidFill>
                  <a:schemeClr val="bg1"/>
                </a:solidFill>
              </a:rPr>
              <a:t>Y José, un levita natural de Chipre, a quien también los apóstoles llamaban Bernabé (que traducido significa hijo de consolación), </a:t>
            </a:r>
          </a:p>
          <a:p>
            <a:pPr algn="ctr"/>
            <a:r>
              <a:rPr lang="es-ES" b="1" u="sng" dirty="0">
                <a:effectLst>
                  <a:outerShdw blurRad="38100" dist="38100" dir="2700000" algn="tl">
                    <a:srgbClr val="000000">
                      <a:alpha val="43137"/>
                    </a:srgbClr>
                  </a:outerShdw>
                </a:effectLst>
                <a:highlight>
                  <a:srgbClr val="FFFF00"/>
                </a:highlight>
              </a:rPr>
              <a:t>V.37.</a:t>
            </a:r>
            <a:r>
              <a:rPr lang="es-ES" b="1" dirty="0">
                <a:solidFill>
                  <a:schemeClr val="bg1"/>
                </a:solidFill>
              </a:rPr>
              <a:t>  </a:t>
            </a:r>
          </a:p>
          <a:p>
            <a:r>
              <a:rPr lang="es-ES" b="1" u="sng" dirty="0">
                <a:solidFill>
                  <a:srgbClr val="7030A0"/>
                </a:solidFill>
              </a:rPr>
              <a:t>poseía un campo y lo vendió,</a:t>
            </a:r>
            <a:r>
              <a:rPr lang="es-ES" b="1" dirty="0">
                <a:solidFill>
                  <a:schemeClr val="bg1"/>
                </a:solidFill>
              </a:rPr>
              <a:t> y trajo el dinero y lo depositó a los pies de los apóstoles. </a:t>
            </a:r>
          </a:p>
          <a:p>
            <a:r>
              <a:rPr lang="es-ES" b="1" dirty="0">
                <a:solidFill>
                  <a:schemeClr val="bg1"/>
                </a:solidFill>
              </a:rPr>
              <a:t>La primera mención de Bernabé la encontramos aquí en hechos, los apóstoles le pusieron por nombre Bernabé el era levita.</a:t>
            </a:r>
          </a:p>
          <a:p>
            <a:r>
              <a:rPr lang="es-ES" b="1" dirty="0">
                <a:solidFill>
                  <a:schemeClr val="bg1"/>
                </a:solidFill>
              </a:rPr>
              <a:t>El vendió una heredad que tenia para depositar el dinero a los pies de los apóstoles quienes distribuían el dinero según la necesidad de cada miembro.</a:t>
            </a:r>
          </a:p>
          <a:p>
            <a:endParaRPr lang="es-NI" b="1" dirty="0">
              <a:solidFill>
                <a:schemeClr val="bg1"/>
              </a:solidFill>
            </a:endParaRPr>
          </a:p>
        </p:txBody>
      </p:sp>
    </p:spTree>
    <p:extLst>
      <p:ext uri="{BB962C8B-B14F-4D97-AF65-F5344CB8AC3E}">
        <p14:creationId xmlns:p14="http://schemas.microsoft.com/office/powerpoint/2010/main" val="21332858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lstStyle/>
          <a:p>
            <a:r>
              <a:rPr lang="es-ES" b="1" dirty="0">
                <a:solidFill>
                  <a:schemeClr val="bg1"/>
                </a:solidFill>
              </a:rPr>
              <a:t>Que gran ejemplo de imitar de Bernabé que vio las necesidades por la que estaban pasando los hermanos y se despojo del terreno que el tenia y lo vendió para ayudar a los necesitados.</a:t>
            </a:r>
          </a:p>
          <a:p>
            <a:r>
              <a:rPr lang="es-ES" b="1" dirty="0">
                <a:solidFill>
                  <a:schemeClr val="bg1"/>
                </a:solidFill>
              </a:rPr>
              <a:t>Nosotros debemos de tener esta misma actitud de ayudar a los demás para sus necesidades tenemos que ser despojados de las cosas materiales. </a:t>
            </a:r>
          </a:p>
          <a:p>
            <a:r>
              <a:rPr lang="es-ES" b="1" dirty="0">
                <a:solidFill>
                  <a:schemeClr val="bg1"/>
                </a:solidFill>
              </a:rPr>
              <a:t>Ayudar a los necesitados.</a:t>
            </a:r>
          </a:p>
          <a:p>
            <a:pPr algn="ctr"/>
            <a:r>
              <a:rPr lang="es-NI" b="1" u="sng" dirty="0">
                <a:effectLst>
                  <a:outerShdw blurRad="38100" dist="38100" dir="2700000" algn="tl">
                    <a:srgbClr val="000000">
                      <a:alpha val="43137"/>
                    </a:srgbClr>
                  </a:outerShdw>
                </a:effectLst>
                <a:highlight>
                  <a:srgbClr val="FFFF00"/>
                </a:highlight>
              </a:rPr>
              <a:t>Santiago.2:14-16.</a:t>
            </a:r>
            <a:r>
              <a:rPr lang="es-NI" b="1" dirty="0">
                <a:solidFill>
                  <a:schemeClr val="bg1"/>
                </a:solidFill>
              </a:rPr>
              <a:t> </a:t>
            </a:r>
          </a:p>
        </p:txBody>
      </p:sp>
      <p:pic>
        <p:nvPicPr>
          <p:cNvPr id="5" name="Imagen 4">
            <a:extLst>
              <a:ext uri="{FF2B5EF4-FFF2-40B4-BE49-F238E27FC236}">
                <a16:creationId xmlns:a16="http://schemas.microsoft.com/office/drawing/2014/main" id="{5CE34BFD-9D47-4F73-97C9-D4242A836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a:solidFill>
            <a:srgbClr val="00B0F0"/>
          </a:solidFill>
        </p:spPr>
      </p:pic>
    </p:spTree>
    <p:extLst>
      <p:ext uri="{BB962C8B-B14F-4D97-AF65-F5344CB8AC3E}">
        <p14:creationId xmlns:p14="http://schemas.microsoft.com/office/powerpoint/2010/main" val="7342975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¿De qué sirve, hermanos míos, si alguno dice que tiene fe, pero no tiene obras? ¿Acaso puede esa fe salvarlo? </a:t>
            </a:r>
          </a:p>
          <a:p>
            <a:pPr algn="ctr"/>
            <a:r>
              <a:rPr lang="es-ES" b="1" u="sng" dirty="0">
                <a:effectLst>
                  <a:outerShdw blurRad="38100" dist="38100" dir="2700000" algn="tl">
                    <a:srgbClr val="000000">
                      <a:alpha val="43137"/>
                    </a:srgbClr>
                  </a:outerShdw>
                </a:effectLst>
                <a:highlight>
                  <a:srgbClr val="FFFF00"/>
                </a:highlight>
              </a:rPr>
              <a:t>V.15.</a:t>
            </a:r>
            <a:r>
              <a:rPr lang="es-ES" b="1" dirty="0">
                <a:solidFill>
                  <a:schemeClr val="bg1"/>
                </a:solidFill>
              </a:rPr>
              <a:t>  </a:t>
            </a:r>
          </a:p>
          <a:p>
            <a:r>
              <a:rPr lang="es-ES" b="1" dirty="0">
                <a:solidFill>
                  <a:schemeClr val="bg1"/>
                </a:solidFill>
              </a:rPr>
              <a:t>Si un hermano o una hermana no tienen ropa y </a:t>
            </a:r>
            <a:r>
              <a:rPr lang="es-ES" b="1" u="sng" dirty="0">
                <a:solidFill>
                  <a:srgbClr val="0070C0"/>
                </a:solidFill>
              </a:rPr>
              <a:t>carecen del sustento diario,</a:t>
            </a:r>
            <a:r>
              <a:rPr lang="es-ES" b="1" dirty="0">
                <a:solidFill>
                  <a:schemeClr val="bg1"/>
                </a:solidFill>
              </a:rPr>
              <a:t> </a:t>
            </a:r>
          </a:p>
          <a:p>
            <a:pPr algn="ctr"/>
            <a:r>
              <a:rPr lang="es-ES" b="1" u="sng" dirty="0">
                <a:effectLst>
                  <a:outerShdw blurRad="38100" dist="38100" dir="2700000" algn="tl">
                    <a:srgbClr val="000000">
                      <a:alpha val="43137"/>
                    </a:srgbClr>
                  </a:outerShdw>
                </a:effectLst>
                <a:highlight>
                  <a:srgbClr val="FFFF00"/>
                </a:highlight>
              </a:rPr>
              <a:t>V.16.</a:t>
            </a:r>
            <a:r>
              <a:rPr lang="es-ES" b="1" dirty="0">
                <a:solidFill>
                  <a:schemeClr val="bg1"/>
                </a:solidFill>
              </a:rPr>
              <a:t>  </a:t>
            </a:r>
          </a:p>
          <a:p>
            <a:r>
              <a:rPr lang="es-ES" b="1" dirty="0">
                <a:solidFill>
                  <a:schemeClr val="bg1"/>
                </a:solidFill>
              </a:rPr>
              <a:t>y uno de vosotros les dice: Id en paz, calentaos y saciaos, </a:t>
            </a:r>
            <a:r>
              <a:rPr lang="es-ES" b="1" u="sng" dirty="0">
                <a:solidFill>
                  <a:srgbClr val="00B050"/>
                </a:solidFill>
              </a:rPr>
              <a:t>pero no les dais lo necesario</a:t>
            </a:r>
            <a:r>
              <a:rPr lang="es-ES" b="1" dirty="0">
                <a:solidFill>
                  <a:schemeClr val="bg1"/>
                </a:solidFill>
              </a:rPr>
              <a:t> para su cuerpo, ¿de qué sirve?</a:t>
            </a:r>
          </a:p>
          <a:p>
            <a:r>
              <a:rPr lang="es-ES" b="1" dirty="0">
                <a:solidFill>
                  <a:schemeClr val="bg1"/>
                </a:solidFill>
              </a:rPr>
              <a:t>Por que así demostramos el amor hacia Dios. </a:t>
            </a:r>
          </a:p>
          <a:p>
            <a:pPr algn="ctr"/>
            <a:r>
              <a:rPr lang="es-ES" b="1" u="sng" dirty="0">
                <a:effectLst>
                  <a:outerShdw blurRad="38100" dist="38100" dir="2700000" algn="tl">
                    <a:srgbClr val="000000">
                      <a:alpha val="43137"/>
                    </a:srgbClr>
                  </a:outerShdw>
                </a:effectLst>
                <a:highlight>
                  <a:srgbClr val="FFFF00"/>
                </a:highlight>
              </a:rPr>
              <a:t>I Juan.3:17-18.</a:t>
            </a:r>
            <a:endParaRPr lang="es-NI" b="1" u="sng" dirty="0">
              <a:effectLst>
                <a:outerShdw blurRad="38100" dist="38100" dir="2700000" algn="tl">
                  <a:srgbClr val="000000">
                    <a:alpha val="43137"/>
                  </a:srgbClr>
                </a:outerShdw>
              </a:effectLst>
              <a:highlight>
                <a:srgbClr val="FFFF00"/>
              </a:highlight>
            </a:endParaRPr>
          </a:p>
        </p:txBody>
      </p:sp>
      <p:pic>
        <p:nvPicPr>
          <p:cNvPr id="5" name="Imagen 4">
            <a:extLst>
              <a:ext uri="{FF2B5EF4-FFF2-40B4-BE49-F238E27FC236}">
                <a16:creationId xmlns:a16="http://schemas.microsoft.com/office/drawing/2014/main" id="{FFCEE51A-FCDF-4EB0-B611-8C3AB7607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0"/>
            <a:ext cx="4108174" cy="6858000"/>
          </a:xfrm>
          <a:prstGeom prst="rect">
            <a:avLst/>
          </a:prstGeom>
          <a:solidFill>
            <a:srgbClr val="92D050"/>
          </a:solidFill>
        </p:spPr>
      </p:pic>
    </p:spTree>
    <p:extLst>
      <p:ext uri="{BB962C8B-B14F-4D97-AF65-F5344CB8AC3E}">
        <p14:creationId xmlns:p14="http://schemas.microsoft.com/office/powerpoint/2010/main" val="62893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Pero el que tiene bienes de este mundo, y ve a su hermano en necesidad y cierra su corazón contra él, ¿cómo puede morar el amor de Dios en él? </a:t>
            </a:r>
          </a:p>
          <a:p>
            <a:pPr algn="ctr"/>
            <a:r>
              <a:rPr lang="es-ES" b="1" u="sng" dirty="0">
                <a:effectLst>
                  <a:outerShdw blurRad="38100" dist="38100" dir="2700000" algn="tl">
                    <a:srgbClr val="000000">
                      <a:alpha val="43137"/>
                    </a:srgbClr>
                  </a:outerShdw>
                </a:effectLst>
                <a:highlight>
                  <a:srgbClr val="FFFF00"/>
                </a:highlight>
              </a:rPr>
              <a:t>V.18.</a:t>
            </a:r>
          </a:p>
          <a:p>
            <a:r>
              <a:rPr lang="es-ES" b="1" dirty="0">
                <a:solidFill>
                  <a:schemeClr val="bg1"/>
                </a:solidFill>
              </a:rPr>
              <a:t>Hijos, no amemos de palabra ni de lengua, </a:t>
            </a:r>
            <a:r>
              <a:rPr lang="es-ES" b="1" u="sng" dirty="0">
                <a:solidFill>
                  <a:srgbClr val="00B0F0"/>
                </a:solidFill>
              </a:rPr>
              <a:t>sino de hecho y en verdad.</a:t>
            </a:r>
            <a:r>
              <a:rPr lang="es-ES" b="1" dirty="0">
                <a:solidFill>
                  <a:schemeClr val="bg1"/>
                </a:solidFill>
              </a:rPr>
              <a:t> </a:t>
            </a:r>
          </a:p>
          <a:p>
            <a:r>
              <a:rPr lang="es-ES" b="1" dirty="0">
                <a:solidFill>
                  <a:schemeClr val="bg1"/>
                </a:solidFill>
              </a:rPr>
              <a:t>Debemos de imitar el buen ejemplo de Bernabé que se despojo de lo que tenía para poder ayudar a los necesitados. </a:t>
            </a:r>
          </a:p>
          <a:p>
            <a:r>
              <a:rPr lang="es-ES" b="1" dirty="0">
                <a:solidFill>
                  <a:schemeClr val="bg1"/>
                </a:solidFill>
              </a:rPr>
              <a:t>Como Jesús dijo el que tiene dos túnicas de al que no tiene. </a:t>
            </a:r>
          </a:p>
        </p:txBody>
      </p:sp>
      <p:sp>
        <p:nvSpPr>
          <p:cNvPr id="2" name="Rectángulo: esquinas redondeadas 1">
            <a:extLst>
              <a:ext uri="{FF2B5EF4-FFF2-40B4-BE49-F238E27FC236}">
                <a16:creationId xmlns:a16="http://schemas.microsoft.com/office/drawing/2014/main" id="{BDBFD54C-5FB2-4BAB-A921-F84F922F572D}"/>
              </a:ext>
            </a:extLst>
          </p:cNvPr>
          <p:cNvSpPr/>
          <p:nvPr/>
        </p:nvSpPr>
        <p:spPr>
          <a:xfrm>
            <a:off x="5062330" y="4081670"/>
            <a:ext cx="4081670" cy="277633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u="sng" dirty="0">
                <a:solidFill>
                  <a:schemeClr val="tx1"/>
                </a:solidFill>
                <a:effectLst>
                  <a:outerShdw blurRad="38100" dist="38100" dir="2700000" algn="tl">
                    <a:srgbClr val="000000">
                      <a:alpha val="43137"/>
                    </a:srgbClr>
                  </a:outerShdw>
                </a:effectLst>
                <a:highlight>
                  <a:srgbClr val="FFFF00"/>
                </a:highlight>
              </a:rPr>
              <a:t>Lucas.3:11.</a:t>
            </a:r>
          </a:p>
          <a:p>
            <a:pPr algn="ctr"/>
            <a:r>
              <a:rPr lang="es-ES" sz="2400" b="1" dirty="0"/>
              <a:t>Respondiendo él, les decía: </a:t>
            </a:r>
            <a:r>
              <a:rPr lang="es-ES" sz="2400" b="1" u="sng" dirty="0">
                <a:solidFill>
                  <a:srgbClr val="FF0000"/>
                </a:solidFill>
              </a:rPr>
              <a:t>El que tiene dos túnicas, comparta con el que no tiene;</a:t>
            </a:r>
            <a:r>
              <a:rPr lang="es-ES" sz="2400" b="1" dirty="0"/>
              <a:t> y el que tiene qué comer, haga lo mismo. </a:t>
            </a:r>
            <a:endParaRPr lang="es-NI" sz="2400" b="1" dirty="0"/>
          </a:p>
        </p:txBody>
      </p:sp>
      <p:pic>
        <p:nvPicPr>
          <p:cNvPr id="6" name="Imagen 5">
            <a:extLst>
              <a:ext uri="{FF2B5EF4-FFF2-40B4-BE49-F238E27FC236}">
                <a16:creationId xmlns:a16="http://schemas.microsoft.com/office/drawing/2014/main" id="{627C34BC-A2F5-4609-B3D4-7CBE7148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760" y="0"/>
            <a:ext cx="3893240" cy="4081670"/>
          </a:xfrm>
          <a:prstGeom prst="rect">
            <a:avLst/>
          </a:prstGeom>
        </p:spPr>
      </p:pic>
    </p:spTree>
    <p:extLst>
      <p:ext uri="{BB962C8B-B14F-4D97-AF65-F5344CB8AC3E}">
        <p14:creationId xmlns:p14="http://schemas.microsoft.com/office/powerpoint/2010/main" val="2809874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down)">
                                      <p:cBhvr>
                                        <p:cTn id="46" dur="580">
                                          <p:stCondLst>
                                            <p:cond delay="0"/>
                                          </p:stCondLst>
                                        </p:cTn>
                                        <p:tgtEl>
                                          <p:spTgt spid="2">
                                            <p:txEl>
                                              <p:pRg st="0" end="0"/>
                                            </p:txEl>
                                          </p:spTgt>
                                        </p:tgtEl>
                                      </p:cBhvr>
                                    </p:animEffect>
                                    <p:anim calcmode="lin" valueType="num">
                                      <p:cBhvr>
                                        <p:cTn id="47"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2">
                                            <p:txEl>
                                              <p:pRg st="0" end="0"/>
                                            </p:txEl>
                                          </p:spTgt>
                                        </p:tgtEl>
                                      </p:cBhvr>
                                      <p:to x="100000" y="60000"/>
                                    </p:animScale>
                                    <p:animScale>
                                      <p:cBhvr>
                                        <p:cTn id="53" dur="166" decel="50000">
                                          <p:stCondLst>
                                            <p:cond delay="676"/>
                                          </p:stCondLst>
                                        </p:cTn>
                                        <p:tgtEl>
                                          <p:spTgt spid="2">
                                            <p:txEl>
                                              <p:pRg st="0" end="0"/>
                                            </p:txEl>
                                          </p:spTgt>
                                        </p:tgtEl>
                                      </p:cBhvr>
                                      <p:to x="100000" y="100000"/>
                                    </p:animScale>
                                    <p:animScale>
                                      <p:cBhvr>
                                        <p:cTn id="54" dur="26">
                                          <p:stCondLst>
                                            <p:cond delay="1312"/>
                                          </p:stCondLst>
                                        </p:cTn>
                                        <p:tgtEl>
                                          <p:spTgt spid="2">
                                            <p:txEl>
                                              <p:pRg st="0" end="0"/>
                                            </p:txEl>
                                          </p:spTgt>
                                        </p:tgtEl>
                                      </p:cBhvr>
                                      <p:to x="100000" y="80000"/>
                                    </p:animScale>
                                    <p:animScale>
                                      <p:cBhvr>
                                        <p:cTn id="55" dur="166" decel="50000">
                                          <p:stCondLst>
                                            <p:cond delay="1338"/>
                                          </p:stCondLst>
                                        </p:cTn>
                                        <p:tgtEl>
                                          <p:spTgt spid="2">
                                            <p:txEl>
                                              <p:pRg st="0" end="0"/>
                                            </p:txEl>
                                          </p:spTgt>
                                        </p:tgtEl>
                                      </p:cBhvr>
                                      <p:to x="100000" y="100000"/>
                                    </p:animScale>
                                    <p:animScale>
                                      <p:cBhvr>
                                        <p:cTn id="56" dur="26">
                                          <p:stCondLst>
                                            <p:cond delay="1642"/>
                                          </p:stCondLst>
                                        </p:cTn>
                                        <p:tgtEl>
                                          <p:spTgt spid="2">
                                            <p:txEl>
                                              <p:pRg st="0" end="0"/>
                                            </p:txEl>
                                          </p:spTgt>
                                        </p:tgtEl>
                                      </p:cBhvr>
                                      <p:to x="100000" y="90000"/>
                                    </p:animScale>
                                    <p:animScale>
                                      <p:cBhvr>
                                        <p:cTn id="57" dur="166" decel="50000">
                                          <p:stCondLst>
                                            <p:cond delay="1668"/>
                                          </p:stCondLst>
                                        </p:cTn>
                                        <p:tgtEl>
                                          <p:spTgt spid="2">
                                            <p:txEl>
                                              <p:pRg st="0" end="0"/>
                                            </p:txEl>
                                          </p:spTgt>
                                        </p:tgtEl>
                                      </p:cBhvr>
                                      <p:to x="100000" y="100000"/>
                                    </p:animScale>
                                    <p:animScale>
                                      <p:cBhvr>
                                        <p:cTn id="58" dur="26">
                                          <p:stCondLst>
                                            <p:cond delay="1808"/>
                                          </p:stCondLst>
                                        </p:cTn>
                                        <p:tgtEl>
                                          <p:spTgt spid="2">
                                            <p:txEl>
                                              <p:pRg st="0" end="0"/>
                                            </p:txEl>
                                          </p:spTgt>
                                        </p:tgtEl>
                                      </p:cBhvr>
                                      <p:to x="100000" y="95000"/>
                                    </p:animScale>
                                    <p:animScale>
                                      <p:cBhvr>
                                        <p:cTn id="59" dur="166" decel="50000">
                                          <p:stCondLst>
                                            <p:cond delay="1834"/>
                                          </p:stCondLst>
                                        </p:cTn>
                                        <p:tgtEl>
                                          <p:spTgt spid="2">
                                            <p:txEl>
                                              <p:pRg st="0" end="0"/>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 calcmode="lin" valueType="num">
                                      <p:cBhvr additive="base">
                                        <p:cTn id="6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E031E-50C0-430A-A99B-57B299042BF6}"/>
              </a:ext>
            </a:extLst>
          </p:cNvPr>
          <p:cNvPicPr>
            <a:picLocks noChangeAspect="1"/>
          </p:cNvPicPr>
          <p:nvPr/>
        </p:nvPicPr>
        <p:blipFill>
          <a:blip r:embed="rId2"/>
          <a:stretch>
            <a:fillRect/>
          </a:stretch>
        </p:blipFill>
        <p:spPr>
          <a:xfrm>
            <a:off x="2028" y="0"/>
            <a:ext cx="9139944" cy="6858000"/>
          </a:xfrm>
          <a:prstGeom prst="rect">
            <a:avLst/>
          </a:prstGeom>
        </p:spPr>
      </p:pic>
      <p:sp>
        <p:nvSpPr>
          <p:cNvPr id="5" name="Nube 4">
            <a:extLst>
              <a:ext uri="{FF2B5EF4-FFF2-40B4-BE49-F238E27FC236}">
                <a16:creationId xmlns:a16="http://schemas.microsoft.com/office/drawing/2014/main" id="{827F5B78-23C1-4B37-8BC1-B83EBF4373A0}"/>
              </a:ext>
            </a:extLst>
          </p:cNvPr>
          <p:cNvSpPr/>
          <p:nvPr/>
        </p:nvSpPr>
        <p:spPr>
          <a:xfrm>
            <a:off x="0" y="0"/>
            <a:ext cx="9037983" cy="1630017"/>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a:extLst>
              <a:ext uri="{FF2B5EF4-FFF2-40B4-BE49-F238E27FC236}">
                <a16:creationId xmlns:a16="http://schemas.microsoft.com/office/drawing/2014/main" id="{9FFA0257-D831-4043-AB89-738358F958BA}"/>
              </a:ext>
            </a:extLst>
          </p:cNvPr>
          <p:cNvSpPr>
            <a:spLocks noGrp="1"/>
          </p:cNvSpPr>
          <p:nvPr>
            <p:ph type="title"/>
          </p:nvPr>
        </p:nvSpPr>
        <p:spPr>
          <a:xfrm>
            <a:off x="1" y="18255"/>
            <a:ext cx="9144000" cy="1731032"/>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HABLO BIEN DEL APÒSTOL PABLO. HECHOS.9:27.</a:t>
            </a:r>
            <a:endParaRPr lang="es-NI" b="1" u="sng"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37F3DC0A-91C3-4134-B51E-0F122C26AC70}"/>
              </a:ext>
            </a:extLst>
          </p:cNvPr>
          <p:cNvSpPr>
            <a:spLocks noGrp="1"/>
          </p:cNvSpPr>
          <p:nvPr>
            <p:ph idx="1"/>
          </p:nvPr>
        </p:nvSpPr>
        <p:spPr>
          <a:xfrm>
            <a:off x="0" y="1767542"/>
            <a:ext cx="9144000" cy="5090458"/>
          </a:xfrm>
        </p:spPr>
        <p:txBody>
          <a:bodyPr>
            <a:normAutofit/>
          </a:bodyPr>
          <a:lstStyle/>
          <a:p>
            <a:r>
              <a:rPr lang="es-ES" b="1" u="sng" dirty="0">
                <a:solidFill>
                  <a:srgbClr val="FFFF00"/>
                </a:solidFill>
              </a:rPr>
              <a:t>Pero Bernabé lo tomó y lo presentó a los apóstoles, y les contó cómo Saulo había visto al Señor en el camino,</a:t>
            </a:r>
            <a:r>
              <a:rPr lang="es-ES" b="1" dirty="0">
                <a:solidFill>
                  <a:schemeClr val="bg1"/>
                </a:solidFill>
              </a:rPr>
              <a:t> y que El le había hablado, y cómo en Damasco había hablado con valor en el nombre de Jesús. </a:t>
            </a:r>
          </a:p>
          <a:p>
            <a:r>
              <a:rPr lang="es-ES" b="1" dirty="0">
                <a:solidFill>
                  <a:schemeClr val="bg1"/>
                </a:solidFill>
              </a:rPr>
              <a:t>Otro de los dignos ejemplos que tenemos que imitar de Bernabé es que el hablo muy bien del apóstol Pablo, al apóstol Pablo todos le tenían miedo, mas Bernabé hablo todo lo bueno que Pablo Había echo.</a:t>
            </a:r>
          </a:p>
          <a:p>
            <a:r>
              <a:rPr lang="es-ES" b="1" dirty="0">
                <a:solidFill>
                  <a:schemeClr val="bg1"/>
                </a:solidFill>
              </a:rPr>
              <a:t>Lamentablemente en muchos cristianos y aun en predicadores que deberíamos de dar el ejemplo esto no se da, en ves de hablar bien del hermano sus cualidades. </a:t>
            </a:r>
            <a:endParaRPr lang="es-NI" b="1" dirty="0">
              <a:solidFill>
                <a:schemeClr val="bg1"/>
              </a:solidFill>
            </a:endParaRPr>
          </a:p>
        </p:txBody>
      </p:sp>
    </p:spTree>
    <p:extLst>
      <p:ext uri="{BB962C8B-B14F-4D97-AF65-F5344CB8AC3E}">
        <p14:creationId xmlns:p14="http://schemas.microsoft.com/office/powerpoint/2010/main" val="3138217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EE55F-1045-4C63-AEA6-2754C6DACE8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3" name="Marcador de contenido 2">
            <a:extLst>
              <a:ext uri="{FF2B5EF4-FFF2-40B4-BE49-F238E27FC236}">
                <a16:creationId xmlns:a16="http://schemas.microsoft.com/office/drawing/2014/main" id="{26C67DFD-3055-4DB1-8356-A96A5BFD5473}"/>
              </a:ext>
            </a:extLst>
          </p:cNvPr>
          <p:cNvSpPr>
            <a:spLocks noGrp="1"/>
          </p:cNvSpPr>
          <p:nvPr>
            <p:ph idx="1"/>
          </p:nvPr>
        </p:nvSpPr>
        <p:spPr>
          <a:xfrm>
            <a:off x="0" y="0"/>
            <a:ext cx="5035826" cy="6858000"/>
          </a:xfrm>
        </p:spPr>
        <p:txBody>
          <a:bodyPr>
            <a:normAutofit lnSpcReduction="10000"/>
          </a:bodyPr>
          <a:lstStyle/>
          <a:p>
            <a:r>
              <a:rPr lang="es-ES" b="1" dirty="0">
                <a:solidFill>
                  <a:schemeClr val="bg1"/>
                </a:solidFill>
              </a:rPr>
              <a:t>Hablamos mal de los hermanos de sus errores y nunca casi nunca hacemos ver las buenas cualidades, no seamos egoístas.</a:t>
            </a:r>
          </a:p>
          <a:p>
            <a:r>
              <a:rPr lang="es-ES" b="1" dirty="0">
                <a:solidFill>
                  <a:schemeClr val="bg1"/>
                </a:solidFill>
              </a:rPr>
              <a:t>Imitemos el buen ejemplo de Bernabé que el hablo muy bien del apóstol Pablo aunque muchos, le tenían miedo así también nosotros hablemos bien de los hermanos.</a:t>
            </a:r>
          </a:p>
          <a:p>
            <a:r>
              <a:rPr lang="es-NI" b="1" dirty="0">
                <a:solidFill>
                  <a:schemeClr val="bg1"/>
                </a:solidFill>
              </a:rPr>
              <a:t>Cumplamos la regla de oro.</a:t>
            </a:r>
          </a:p>
          <a:p>
            <a:pPr algn="ctr"/>
            <a:r>
              <a:rPr lang="es-NI" b="1" u="sng" dirty="0">
                <a:effectLst>
                  <a:outerShdw blurRad="38100" dist="38100" dir="2700000" algn="tl">
                    <a:srgbClr val="000000">
                      <a:alpha val="43137"/>
                    </a:srgbClr>
                  </a:outerShdw>
                </a:effectLst>
                <a:highlight>
                  <a:srgbClr val="FFFF00"/>
                </a:highlight>
              </a:rPr>
              <a:t>Mateo.7:12.</a:t>
            </a:r>
          </a:p>
          <a:p>
            <a:r>
              <a:rPr lang="es-ES" b="1" dirty="0">
                <a:solidFill>
                  <a:schemeClr val="bg1"/>
                </a:solidFill>
              </a:rPr>
              <a:t>Por eso, todo cuanto queráis que os hagan los hombres, </a:t>
            </a:r>
            <a:r>
              <a:rPr lang="es-ES" b="1" u="sng" dirty="0">
                <a:solidFill>
                  <a:srgbClr val="7030A0"/>
                </a:solidFill>
              </a:rPr>
              <a:t>así también haced vosotros con ellos, porque esta es la ley y los profetas.</a:t>
            </a:r>
            <a:r>
              <a:rPr lang="es-ES" b="1" dirty="0">
                <a:solidFill>
                  <a:schemeClr val="bg1"/>
                </a:solidFill>
              </a:rPr>
              <a:t> </a:t>
            </a:r>
            <a:endParaRPr lang="es-NI" b="1" dirty="0">
              <a:solidFill>
                <a:schemeClr val="bg1"/>
              </a:solidFill>
            </a:endParaRPr>
          </a:p>
        </p:txBody>
      </p:sp>
      <p:pic>
        <p:nvPicPr>
          <p:cNvPr id="5" name="Imagen 4">
            <a:extLst>
              <a:ext uri="{FF2B5EF4-FFF2-40B4-BE49-F238E27FC236}">
                <a16:creationId xmlns:a16="http://schemas.microsoft.com/office/drawing/2014/main" id="{C0040F01-C07A-477E-AB96-6A26FC1C5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6" y="-1"/>
            <a:ext cx="4095750" cy="6857999"/>
          </a:xfrm>
          <a:prstGeom prst="rect">
            <a:avLst/>
          </a:prstGeom>
          <a:solidFill>
            <a:schemeClr val="accent2">
              <a:lumMod val="60000"/>
              <a:lumOff val="40000"/>
            </a:schemeClr>
          </a:solidFill>
        </p:spPr>
      </p:pic>
    </p:spTree>
    <p:extLst>
      <p:ext uri="{BB962C8B-B14F-4D97-AF65-F5344CB8AC3E}">
        <p14:creationId xmlns:p14="http://schemas.microsoft.com/office/powerpoint/2010/main" val="3367661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2991</Words>
  <Application>Microsoft Office PowerPoint</Application>
  <PresentationFormat>Presentación en pantalla (4:3)</PresentationFormat>
  <Paragraphs>197</Paragraphs>
  <Slides>35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Calibri Light</vt:lpstr>
      <vt:lpstr>Tema de Office</vt:lpstr>
      <vt:lpstr>EL EJEMPLO DE BERNABE.</vt:lpstr>
      <vt:lpstr>Presentación de PowerPoint</vt:lpstr>
      <vt:lpstr>Presentación de PowerPoint</vt:lpstr>
      <vt:lpstr>DONO UN TERRENO PARA LAS NECESIDADES. HECHOS.4:36-37.</vt:lpstr>
      <vt:lpstr>Presentación de PowerPoint</vt:lpstr>
      <vt:lpstr>Presentación de PowerPoint</vt:lpstr>
      <vt:lpstr>Presentación de PowerPoint</vt:lpstr>
      <vt:lpstr>HABLO BIEN DEL APÒSTOL PABLO. HECHOS.9:27.</vt:lpstr>
      <vt:lpstr>Presentación de PowerPoint</vt:lpstr>
      <vt:lpstr>Presentación de PowerPoint</vt:lpstr>
      <vt:lpstr>Presentación de PowerPoint</vt:lpstr>
      <vt:lpstr>Presentación de PowerPoint</vt:lpstr>
      <vt:lpstr>Presentación de PowerPoint</vt:lpstr>
      <vt:lpstr>Presentación de PowerPoint</vt:lpstr>
      <vt:lpstr>ANIMABA A LOS HERMANOS. HECHOS.11.22-23.</vt:lpstr>
      <vt:lpstr>Presentación de PowerPoint</vt:lpstr>
      <vt:lpstr>Presentación de PowerPoint</vt:lpstr>
      <vt:lpstr>Presentación de PowerPoint</vt:lpstr>
      <vt:lpstr>ERA UN HOMBRE BUENO. HECHOS.11:24.</vt:lpstr>
      <vt:lpstr>Presentación de PowerPoint</vt:lpstr>
      <vt:lpstr>Presentación de PowerPoint</vt:lpstr>
      <vt:lpstr>Presentación de PowerPoint</vt:lpstr>
      <vt:lpstr>HABLO CON VALOR. HECHOS.13:46.</vt:lpstr>
      <vt:lpstr>Presentación de PowerPoint</vt:lpstr>
      <vt:lpstr>Presentación de PowerPoint</vt:lpstr>
      <vt:lpstr>Presentación de PowerPoint</vt:lpstr>
      <vt:lpstr>Presentación de PowerPoint</vt:lpstr>
      <vt:lpstr>ERA HUMILDE.  HECHOS.14:11-15.</vt:lpstr>
      <vt:lpstr>Presentación de PowerPoint</vt:lpstr>
      <vt:lpstr>Presentación de PowerPoint</vt:lpstr>
      <vt:lpstr>Presentación de PowerPoint</vt:lpstr>
      <vt:lpstr>Presentación de PowerPoint</vt:lpstr>
      <vt:lpstr>Presentación de PowerPoint</vt:lpstr>
      <vt:lpstr>CONCLUSIÒN: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EJEMPLO DE BERNABE.</dc:title>
  <dc:creator>MARIO</dc:creator>
  <cp:lastModifiedBy>Mario Moreno</cp:lastModifiedBy>
  <cp:revision>10</cp:revision>
  <dcterms:created xsi:type="dcterms:W3CDTF">2021-07-21T14:33:50Z</dcterms:created>
  <dcterms:modified xsi:type="dcterms:W3CDTF">2025-04-26T21:41:30Z</dcterms:modified>
</cp:coreProperties>
</file>