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257" r:id="rId4"/>
    <p:sldId id="258" r:id="rId5"/>
    <p:sldId id="259" r:id="rId6"/>
    <p:sldId id="260" r:id="rId7"/>
    <p:sldId id="261" r:id="rId8"/>
    <p:sldId id="277" r:id="rId9"/>
    <p:sldId id="262" r:id="rId10"/>
    <p:sldId id="263" r:id="rId11"/>
    <p:sldId id="264" r:id="rId12"/>
    <p:sldId id="278" r:id="rId13"/>
    <p:sldId id="265" r:id="rId14"/>
    <p:sldId id="279" r:id="rId15"/>
    <p:sldId id="266" r:id="rId16"/>
    <p:sldId id="267" r:id="rId17"/>
    <p:sldId id="282" r:id="rId18"/>
    <p:sldId id="268" r:id="rId19"/>
    <p:sldId id="270" r:id="rId20"/>
    <p:sldId id="269" r:id="rId21"/>
    <p:sldId id="271" r:id="rId22"/>
    <p:sldId id="272" r:id="rId23"/>
    <p:sldId id="273" r:id="rId24"/>
    <p:sldId id="284" r:id="rId25"/>
    <p:sldId id="280" r:id="rId26"/>
    <p:sldId id="286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C2F77-D44E-47CC-B190-1C6DFFDA5859}" type="datetimeFigureOut">
              <a:rPr lang="es-ES" smtClean="0"/>
              <a:t>14/12/2024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97AC-EA7D-4F6B-9664-E63116593E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3782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C2F77-D44E-47CC-B190-1C6DFFDA5859}" type="datetimeFigureOut">
              <a:rPr lang="es-ES" smtClean="0"/>
              <a:t>14/12/2024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97AC-EA7D-4F6B-9664-E63116593E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4809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C2F77-D44E-47CC-B190-1C6DFFDA5859}" type="datetimeFigureOut">
              <a:rPr lang="es-ES" smtClean="0"/>
              <a:t>14/12/2024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97AC-EA7D-4F6B-9664-E63116593E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3028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C2F77-D44E-47CC-B190-1C6DFFDA5859}" type="datetimeFigureOut">
              <a:rPr lang="es-ES" smtClean="0"/>
              <a:t>14/12/2024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97AC-EA7D-4F6B-9664-E63116593E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3570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C2F77-D44E-47CC-B190-1C6DFFDA5859}" type="datetimeFigureOut">
              <a:rPr lang="es-ES" smtClean="0"/>
              <a:t>14/12/2024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97AC-EA7D-4F6B-9664-E63116593E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3219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C2F77-D44E-47CC-B190-1C6DFFDA5859}" type="datetimeFigureOut">
              <a:rPr lang="es-ES" smtClean="0"/>
              <a:t>14/12/2024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97AC-EA7D-4F6B-9664-E63116593E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8600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C2F77-D44E-47CC-B190-1C6DFFDA5859}" type="datetimeFigureOut">
              <a:rPr lang="es-ES" smtClean="0"/>
              <a:t>14/12/2024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97AC-EA7D-4F6B-9664-E63116593E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8321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C2F77-D44E-47CC-B190-1C6DFFDA5859}" type="datetimeFigureOut">
              <a:rPr lang="es-ES" smtClean="0"/>
              <a:t>14/12/2024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97AC-EA7D-4F6B-9664-E63116593E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659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C2F77-D44E-47CC-B190-1C6DFFDA5859}" type="datetimeFigureOut">
              <a:rPr lang="es-ES" smtClean="0"/>
              <a:t>14/12/2024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97AC-EA7D-4F6B-9664-E63116593E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231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C2F77-D44E-47CC-B190-1C6DFFDA5859}" type="datetimeFigureOut">
              <a:rPr lang="es-ES" smtClean="0"/>
              <a:t>14/12/2024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97AC-EA7D-4F6B-9664-E63116593E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2501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C2F77-D44E-47CC-B190-1C6DFFDA5859}" type="datetimeFigureOut">
              <a:rPr lang="es-ES" smtClean="0"/>
              <a:t>14/12/2024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497AC-EA7D-4F6B-9664-E63116593E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1736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C2F77-D44E-47CC-B190-1C6DFFDA5859}" type="datetimeFigureOut">
              <a:rPr lang="es-ES" smtClean="0"/>
              <a:t>14/12/2024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497AC-EA7D-4F6B-9664-E63116593E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5029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29CBD7D9-CD53-43B1-A0E8-61800C4A1033}"/>
              </a:ext>
            </a:extLst>
          </p:cNvPr>
          <p:cNvSpPr/>
          <p:nvPr/>
        </p:nvSpPr>
        <p:spPr>
          <a:xfrm>
            <a:off x="0" y="0"/>
            <a:ext cx="9144000" cy="683974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56A2D848-551A-4F96-912F-2EC984BAE781}"/>
              </a:ext>
            </a:extLst>
          </p:cNvPr>
          <p:cNvSpPr/>
          <p:nvPr/>
        </p:nvSpPr>
        <p:spPr>
          <a:xfrm>
            <a:off x="0" y="0"/>
            <a:ext cx="9143999" cy="1039019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id="{5C5AF32D-5625-43AC-98C7-F5F73E12A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8256"/>
            <a:ext cx="9143998" cy="1039019"/>
          </a:xfrm>
        </p:spPr>
        <p:txBody>
          <a:bodyPr>
            <a:normAutofit/>
          </a:bodyPr>
          <a:lstStyle/>
          <a:p>
            <a:pPr algn="ctr"/>
            <a:r>
              <a:rPr lang="es-ES" sz="54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EJEMPLO DE FILEMÓN.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A08CF49-7E8D-4DF3-9883-12039A141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57275"/>
            <a:ext cx="9144000" cy="5782470"/>
          </a:xfrm>
        </p:spPr>
        <p:txBody>
          <a:bodyPr>
            <a:normAutofit/>
          </a:bodyPr>
          <a:lstStyle/>
          <a:p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</a:rPr>
              <a:t>INTRODUCCIÓN:</a:t>
            </a:r>
          </a:p>
          <a:p>
            <a:r>
              <a:rPr lang="es-ES" b="1" dirty="0">
                <a:solidFill>
                  <a:schemeClr val="bg1"/>
                </a:solidFill>
              </a:rPr>
              <a:t>Vamos a ver algunas características buenas de Filemón, dignas de ser imitadas ella son:</a:t>
            </a:r>
          </a:p>
          <a:p>
            <a:r>
              <a:rPr lang="es-ES" b="1" dirty="0">
                <a:solidFill>
                  <a:schemeClr val="bg1"/>
                </a:solidFill>
              </a:rPr>
              <a:t>1. Su amor y fe, para con él Señor y los santos. V.5.</a:t>
            </a:r>
          </a:p>
          <a:p>
            <a:r>
              <a:rPr lang="es-ES" b="1" dirty="0">
                <a:solidFill>
                  <a:schemeClr val="bg1"/>
                </a:solidFill>
              </a:rPr>
              <a:t>2. Confortaba los corazones de los hermanos. V.7.</a:t>
            </a:r>
          </a:p>
          <a:p>
            <a:r>
              <a:rPr lang="es-ES" b="1" dirty="0">
                <a:solidFill>
                  <a:schemeClr val="bg1"/>
                </a:solidFill>
              </a:rPr>
              <a:t>3. Tenia buena voluntad. V.14.</a:t>
            </a:r>
          </a:p>
          <a:p>
            <a:r>
              <a:rPr lang="es-ES" b="1" dirty="0">
                <a:solidFill>
                  <a:schemeClr val="bg1"/>
                </a:solidFill>
              </a:rPr>
              <a:t>4. Hacía más de lo que se le pedía. V.21.</a:t>
            </a:r>
          </a:p>
          <a:p>
            <a:r>
              <a:rPr lang="es-ES" b="1" dirty="0">
                <a:solidFill>
                  <a:schemeClr val="bg1"/>
                </a:solidFill>
              </a:rPr>
              <a:t>5. Era hospitalario, hospedador. V.22.</a:t>
            </a:r>
          </a:p>
          <a:p>
            <a:r>
              <a:rPr lang="es-ES" b="1" dirty="0">
                <a:solidFill>
                  <a:schemeClr val="bg1"/>
                </a:solidFill>
              </a:rPr>
              <a:t>Estas cinco cualidades de Filemón, son dignas de ser imitadas para agradar a Dios.</a:t>
            </a:r>
          </a:p>
          <a:p>
            <a:r>
              <a:rPr lang="es-ES" b="1" dirty="0">
                <a:solidFill>
                  <a:schemeClr val="bg1"/>
                </a:solidFill>
              </a:rPr>
              <a:t>Él fiel siervo de Dios, debe tener estas cualidades, y si las tienes debe crecer en ella más y más.</a:t>
            </a:r>
          </a:p>
          <a:p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38845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/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29CBD7D9-CD53-43B1-A0E8-61800C4A1033}"/>
              </a:ext>
            </a:extLst>
          </p:cNvPr>
          <p:cNvSpPr/>
          <p:nvPr/>
        </p:nvSpPr>
        <p:spPr>
          <a:xfrm>
            <a:off x="0" y="0"/>
            <a:ext cx="9144000" cy="683974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A08CF49-7E8D-4DF3-9883-12039A141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5"/>
            <a:ext cx="9144000" cy="6821489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II Corintios.1:4.</a:t>
            </a:r>
          </a:p>
          <a:p>
            <a:r>
              <a:rPr lang="es-ES" b="1" u="sng" dirty="0">
                <a:solidFill>
                  <a:srgbClr val="7030A0"/>
                </a:solidFill>
              </a:rPr>
              <a:t>el cual nos consuela en toda tribulación nuestra,</a:t>
            </a:r>
            <a:r>
              <a:rPr lang="es-ES" b="1" dirty="0">
                <a:solidFill>
                  <a:schemeClr val="bg1"/>
                </a:solidFill>
              </a:rPr>
              <a:t> para que nosotros podamos consolar a los que están en cualquier aflicción con el consuelo con que nosotros mismos somos consolados por Dios. </a:t>
            </a:r>
          </a:p>
          <a:p>
            <a:r>
              <a:rPr lang="es-ES" b="1" dirty="0">
                <a:solidFill>
                  <a:schemeClr val="bg1"/>
                </a:solidFill>
              </a:rPr>
              <a:t>La consolación puede ser de muchas maneras:</a:t>
            </a:r>
          </a:p>
          <a:p>
            <a:r>
              <a:rPr lang="es-ES" b="1" dirty="0">
                <a:solidFill>
                  <a:schemeClr val="bg1"/>
                </a:solidFill>
              </a:rPr>
              <a:t>1. Con una visita al enfermo.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Santiago.1:27.</a:t>
            </a:r>
          </a:p>
          <a:p>
            <a:r>
              <a:rPr lang="es-ES" b="1" dirty="0">
                <a:solidFill>
                  <a:schemeClr val="bg1"/>
                </a:solidFill>
              </a:rPr>
              <a:t>La religión pura y sin mácula delante de nuestro Dios y Padre es ésta: </a:t>
            </a:r>
            <a:r>
              <a:rPr lang="es-ES" b="1" u="sng" dirty="0">
                <a:solidFill>
                  <a:srgbClr val="00B050"/>
                </a:solidFill>
              </a:rPr>
              <a:t>visitar a los huérfanos y a las viudas en sus aflicciones,</a:t>
            </a:r>
            <a:r>
              <a:rPr lang="es-ES" b="1" dirty="0">
                <a:solidFill>
                  <a:schemeClr val="bg1"/>
                </a:solidFill>
              </a:rPr>
              <a:t> y guardarse sin mancha del mundo. </a:t>
            </a:r>
          </a:p>
          <a:p>
            <a:r>
              <a:rPr lang="es-ES" b="1" dirty="0">
                <a:solidFill>
                  <a:schemeClr val="bg1"/>
                </a:solidFill>
              </a:rPr>
              <a:t>2. Al desanimado.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I Tesalonicenses.5:14.</a:t>
            </a:r>
          </a:p>
          <a:p>
            <a:r>
              <a:rPr lang="es-ES" b="1" dirty="0">
                <a:solidFill>
                  <a:schemeClr val="bg1"/>
                </a:solidFill>
              </a:rPr>
              <a:t>Y os exhortamos, hermanos, a que amonestéis a los indisciplinados, animéis a los desalentados, </a:t>
            </a:r>
            <a:r>
              <a:rPr lang="es-ES" b="1" u="sng" dirty="0">
                <a:solidFill>
                  <a:srgbClr val="FFFF00"/>
                </a:solidFill>
              </a:rPr>
              <a:t>sostengáis a los débiles y seáis pacientes con todos. </a:t>
            </a:r>
          </a:p>
          <a:p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207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29CBD7D9-CD53-43B1-A0E8-61800C4A1033}"/>
              </a:ext>
            </a:extLst>
          </p:cNvPr>
          <p:cNvSpPr/>
          <p:nvPr/>
        </p:nvSpPr>
        <p:spPr>
          <a:xfrm>
            <a:off x="0" y="0"/>
            <a:ext cx="9144000" cy="683974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A08CF49-7E8D-4DF3-9883-12039A141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5"/>
            <a:ext cx="9144000" cy="6821489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</a:rPr>
              <a:t>3. Ayudar al hermano cuando tiene necesidad.</a:t>
            </a:r>
          </a:p>
          <a:p>
            <a:r>
              <a:rPr lang="es-ES" b="1" dirty="0">
                <a:solidFill>
                  <a:schemeClr val="bg1"/>
                </a:solidFill>
              </a:rPr>
              <a:t>4. Llevar palabras de animo al hermano que a perdido a un familiar. </a:t>
            </a:r>
          </a:p>
          <a:p>
            <a:r>
              <a:rPr lang="es-ES" b="1" dirty="0">
                <a:solidFill>
                  <a:schemeClr val="bg1"/>
                </a:solidFill>
              </a:rPr>
              <a:t>O cualquier otra tragedia.</a:t>
            </a:r>
          </a:p>
          <a:p>
            <a:r>
              <a:rPr lang="es-ES" b="1" dirty="0">
                <a:solidFill>
                  <a:schemeClr val="bg1"/>
                </a:solidFill>
              </a:rPr>
              <a:t>Debemos de confortar a aquellos que están afligidos, no seamos egoístas. </a:t>
            </a:r>
          </a:p>
          <a:p>
            <a:r>
              <a:rPr lang="es-ES" b="1" dirty="0">
                <a:solidFill>
                  <a:schemeClr val="bg1"/>
                </a:solidFill>
              </a:rPr>
              <a:t>Imitemos a Filemón.</a:t>
            </a:r>
          </a:p>
          <a:p>
            <a:r>
              <a:rPr lang="es-ES" b="1" dirty="0">
                <a:solidFill>
                  <a:schemeClr val="bg1"/>
                </a:solidFill>
              </a:rPr>
              <a:t>Jesús en el juicio final nos va pedir cuenta si no estamos confortando a los demás.</a:t>
            </a:r>
          </a:p>
          <a:p>
            <a:r>
              <a:rPr lang="es-ES" b="1" dirty="0">
                <a:solidFill>
                  <a:schemeClr val="bg1"/>
                </a:solidFill>
              </a:rPr>
              <a:t>Animando.</a:t>
            </a:r>
          </a:p>
          <a:p>
            <a:r>
              <a:rPr lang="es-ES" b="1" dirty="0">
                <a:solidFill>
                  <a:schemeClr val="bg1"/>
                </a:solidFill>
              </a:rPr>
              <a:t>Visitando al hermano.</a:t>
            </a:r>
          </a:p>
          <a:p>
            <a:r>
              <a:rPr lang="es-ES" b="1" dirty="0">
                <a:solidFill>
                  <a:schemeClr val="bg1"/>
                </a:solidFill>
              </a:rPr>
              <a:t>Y lo va pedir como que no se lo hicimos a Él.</a:t>
            </a:r>
          </a:p>
          <a:p>
            <a:r>
              <a:rPr lang="es-ES" b="1" dirty="0">
                <a:solidFill>
                  <a:schemeClr val="bg1"/>
                </a:solidFill>
              </a:rPr>
              <a:t>Ya que todo lo que hagamos debemos hacerlo como para Él Señor.</a:t>
            </a:r>
          </a:p>
          <a:p>
            <a:endParaRPr lang="es-ES" b="1" dirty="0">
              <a:solidFill>
                <a:schemeClr val="bg1"/>
              </a:solidFill>
            </a:endParaRPr>
          </a:p>
          <a:p>
            <a:endParaRPr lang="es-ES" b="1" dirty="0">
              <a:solidFill>
                <a:schemeClr val="bg1"/>
              </a:solidFill>
            </a:endParaRPr>
          </a:p>
          <a:p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7921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29CBD7D9-CD53-43B1-A0E8-61800C4A1033}"/>
              </a:ext>
            </a:extLst>
          </p:cNvPr>
          <p:cNvSpPr/>
          <p:nvPr/>
        </p:nvSpPr>
        <p:spPr>
          <a:xfrm>
            <a:off x="0" y="0"/>
            <a:ext cx="9144000" cy="683974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E54856D8-D03E-4116-A4D7-64A7DFF3BC7A}"/>
              </a:ext>
            </a:extLst>
          </p:cNvPr>
          <p:cNvSpPr/>
          <p:nvPr/>
        </p:nvSpPr>
        <p:spPr>
          <a:xfrm>
            <a:off x="0" y="0"/>
            <a:ext cx="9144000" cy="105727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id="{5C5AF32D-5625-43AC-98C7-F5F73E12A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9144000" cy="1039020"/>
          </a:xfrm>
        </p:spPr>
        <p:txBody>
          <a:bodyPr/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TENIA BUENA VOLUNTAD. FILEMÓN.14. 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A08CF49-7E8D-4DF3-9883-12039A141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75533"/>
            <a:ext cx="9144000" cy="5764212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pero no quise hacer nada sin tu consentimiento, para que tu bondad no fuera como por obligación, </a:t>
            </a:r>
            <a:r>
              <a:rPr lang="es-ES" b="1" u="sng" dirty="0">
                <a:solidFill>
                  <a:srgbClr val="FF0000"/>
                </a:solidFill>
              </a:rPr>
              <a:t>sino por tu propia voluntad. </a:t>
            </a:r>
          </a:p>
          <a:p>
            <a:r>
              <a:rPr lang="es-ES" b="1" dirty="0">
                <a:solidFill>
                  <a:schemeClr val="bg1"/>
                </a:solidFill>
              </a:rPr>
              <a:t>El servicio que Filemón prestaba era de buena voluntad, y es que el servicio en el reino de Dios tiene que ser de buena voluntad, que nazca del corazón de la persona.</a:t>
            </a:r>
          </a:p>
          <a:p>
            <a:r>
              <a:rPr lang="es-ES" b="1" dirty="0">
                <a:solidFill>
                  <a:schemeClr val="bg1"/>
                </a:solidFill>
              </a:rPr>
              <a:t>1. Al dar la ofrenda, lo debemos de hacer de buena gana, no por obligación.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II Corintios.9:7.</a:t>
            </a:r>
          </a:p>
          <a:p>
            <a:r>
              <a:rPr lang="es-ES" b="1" dirty="0">
                <a:solidFill>
                  <a:schemeClr val="bg1"/>
                </a:solidFill>
              </a:rPr>
              <a:t>Que cada uno dé  como propuso en su corazón, no de mala gana ni por obligación, </a:t>
            </a:r>
            <a:r>
              <a:rPr lang="es-ES" b="1" u="sng" dirty="0">
                <a:solidFill>
                  <a:srgbClr val="7030A0"/>
                </a:solidFill>
              </a:rPr>
              <a:t>porque Dios ama al dador alegre.</a:t>
            </a:r>
            <a:r>
              <a:rPr lang="es-ES" b="1" dirty="0">
                <a:solidFill>
                  <a:schemeClr val="bg1"/>
                </a:solidFill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</a:rPr>
              <a:t>2. Los ancianos deben de cuidar la grey de Dios voluntariamente. </a:t>
            </a:r>
          </a:p>
        </p:txBody>
      </p:sp>
    </p:spTree>
    <p:extLst>
      <p:ext uri="{BB962C8B-B14F-4D97-AF65-F5344CB8AC3E}">
        <p14:creationId xmlns:p14="http://schemas.microsoft.com/office/powerpoint/2010/main" val="30703573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29CBD7D9-CD53-43B1-A0E8-61800C4A1033}"/>
              </a:ext>
            </a:extLst>
          </p:cNvPr>
          <p:cNvSpPr/>
          <p:nvPr/>
        </p:nvSpPr>
        <p:spPr>
          <a:xfrm>
            <a:off x="0" y="0"/>
            <a:ext cx="9144000" cy="683974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A08CF49-7E8D-4DF3-9883-12039A141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5"/>
            <a:ext cx="9144000" cy="6821489"/>
          </a:xfrm>
        </p:spPr>
        <p:txBody>
          <a:bodyPr/>
          <a:lstStyle/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I Pedro.5:2. </a:t>
            </a:r>
          </a:p>
          <a:p>
            <a:r>
              <a:rPr lang="es-ES" b="1" dirty="0">
                <a:solidFill>
                  <a:schemeClr val="bg1"/>
                </a:solidFill>
              </a:rPr>
              <a:t>pastoread el rebaño de Dios entre vosotros, velando por él, no por obligación, </a:t>
            </a:r>
            <a:r>
              <a:rPr lang="es-ES" b="1" u="sng" dirty="0">
                <a:solidFill>
                  <a:srgbClr val="92D050"/>
                </a:solidFill>
              </a:rPr>
              <a:t>sino voluntariamente,</a:t>
            </a:r>
            <a:r>
              <a:rPr lang="es-ES" b="1" dirty="0">
                <a:solidFill>
                  <a:schemeClr val="bg1"/>
                </a:solidFill>
              </a:rPr>
              <a:t> como quiere Dios; no por la avaricia del dinero, sino con sincero deseo; </a:t>
            </a:r>
          </a:p>
          <a:p>
            <a:r>
              <a:rPr lang="es-ES" b="1" dirty="0">
                <a:solidFill>
                  <a:schemeClr val="bg1"/>
                </a:solidFill>
              </a:rPr>
              <a:t>Pero si no hay ancianos, deben hacerlo los varones, pero debe ser de buena voluntad, nada por obligación, o como una carga.</a:t>
            </a:r>
          </a:p>
          <a:p>
            <a:r>
              <a:rPr lang="es-ES" b="1" dirty="0">
                <a:solidFill>
                  <a:schemeClr val="bg1"/>
                </a:solidFill>
              </a:rPr>
              <a:t>3. Debemos de predicar el evangelio voluntariamente.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I Corintio.9:17.</a:t>
            </a:r>
          </a:p>
          <a:p>
            <a:r>
              <a:rPr lang="es-ES" b="1" u="sng" dirty="0">
                <a:solidFill>
                  <a:srgbClr val="00B0F0"/>
                </a:solidFill>
              </a:rPr>
              <a:t>Porque si hago esto voluntariamente,</a:t>
            </a:r>
            <a:r>
              <a:rPr lang="es-ES" b="1" dirty="0">
                <a:solidFill>
                  <a:schemeClr val="bg1"/>
                </a:solidFill>
              </a:rPr>
              <a:t> tengo recompensa; pero si lo hago en contra de mi voluntad, un encargo se me ha confiado. </a:t>
            </a:r>
          </a:p>
          <a:p>
            <a:r>
              <a:rPr lang="es-ES" b="1" dirty="0">
                <a:solidFill>
                  <a:schemeClr val="bg1"/>
                </a:solidFill>
              </a:rPr>
              <a:t>4. Todo nuestro servicio a Dios debe ser voluntariamente.</a:t>
            </a:r>
          </a:p>
          <a:p>
            <a:r>
              <a:rPr lang="es-ES" b="1" dirty="0">
                <a:solidFill>
                  <a:schemeClr val="bg1"/>
                </a:solidFill>
              </a:rPr>
              <a:t>Debe nacer de nosotros no por obligación o fuerza.</a:t>
            </a:r>
          </a:p>
          <a:p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0172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29CBD7D9-CD53-43B1-A0E8-61800C4A1033}"/>
              </a:ext>
            </a:extLst>
          </p:cNvPr>
          <p:cNvSpPr/>
          <p:nvPr/>
        </p:nvSpPr>
        <p:spPr>
          <a:xfrm>
            <a:off x="0" y="0"/>
            <a:ext cx="9144000" cy="683974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0738F439-CCCD-4681-94D2-DDCFEC8F20A7}"/>
              </a:ext>
            </a:extLst>
          </p:cNvPr>
          <p:cNvSpPr/>
          <p:nvPr/>
        </p:nvSpPr>
        <p:spPr>
          <a:xfrm>
            <a:off x="0" y="18255"/>
            <a:ext cx="9144000" cy="1346719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id="{5C5AF32D-5625-43AC-98C7-F5F73E12A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9144000" cy="1346718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HACIA MÁS DE LO QUE LE PEDÍAN. FILEMÓN.21. 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A08CF49-7E8D-4DF3-9883-12039A141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64975"/>
            <a:ext cx="9144000" cy="5474770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Te escribo confiado en tu obediencia, </a:t>
            </a:r>
            <a:r>
              <a:rPr lang="es-ES" b="1" u="sng" dirty="0">
                <a:solidFill>
                  <a:srgbClr val="7030A0"/>
                </a:solidFill>
              </a:rPr>
              <a:t>sabiendo que harás aun más de lo que digo. </a:t>
            </a:r>
          </a:p>
          <a:p>
            <a:r>
              <a:rPr lang="es-ES" b="1" u="sng" dirty="0">
                <a:solidFill>
                  <a:srgbClr val="FF0000"/>
                </a:solidFill>
              </a:rPr>
              <a:t>“TE ESCRIBO CONFIADO EN TU OBEDIENCIA”.</a:t>
            </a:r>
            <a:r>
              <a:rPr lang="es-ES" b="1" dirty="0">
                <a:solidFill>
                  <a:schemeClr val="bg1"/>
                </a:solidFill>
              </a:rPr>
              <a:t> Pablo sabe que Filemón es obediente al evangelio de Cristo y por eso le escribe con confianza.</a:t>
            </a:r>
          </a:p>
          <a:p>
            <a:r>
              <a:rPr lang="es-ES" b="1" dirty="0">
                <a:solidFill>
                  <a:schemeClr val="bg1"/>
                </a:solidFill>
              </a:rPr>
              <a:t>Pablo sabia que Filemón iba a ser más de lo que le estaba pidiendo.</a:t>
            </a:r>
          </a:p>
          <a:p>
            <a:r>
              <a:rPr lang="es-ES" b="1" dirty="0">
                <a:solidFill>
                  <a:schemeClr val="bg1"/>
                </a:solidFill>
              </a:rPr>
              <a:t>1. Un ejemplo de esto es El de Abraham.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Genesis.18:1-8. </a:t>
            </a:r>
          </a:p>
          <a:p>
            <a:r>
              <a:rPr lang="es-ES" b="1" dirty="0">
                <a:solidFill>
                  <a:schemeClr val="bg1"/>
                </a:solidFill>
              </a:rPr>
              <a:t>Y el SEÑOR se le apareció en el encinar de Mamre, mientras él estaba sentado a la puerta de la tienda en el calor del día.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V.2.</a:t>
            </a:r>
          </a:p>
        </p:txBody>
      </p:sp>
    </p:spTree>
    <p:extLst>
      <p:ext uri="{BB962C8B-B14F-4D97-AF65-F5344CB8AC3E}">
        <p14:creationId xmlns:p14="http://schemas.microsoft.com/office/powerpoint/2010/main" val="27223080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29CBD7D9-CD53-43B1-A0E8-61800C4A1033}"/>
              </a:ext>
            </a:extLst>
          </p:cNvPr>
          <p:cNvSpPr/>
          <p:nvPr/>
        </p:nvSpPr>
        <p:spPr>
          <a:xfrm>
            <a:off x="0" y="0"/>
            <a:ext cx="9144000" cy="683974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A08CF49-7E8D-4DF3-9883-12039A141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5"/>
            <a:ext cx="9144000" cy="6821489"/>
          </a:xfrm>
        </p:spPr>
        <p:txBody>
          <a:bodyPr>
            <a:normAutofit fontScale="92500" lnSpcReduction="10000"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Cuando alzó los ojos y miró, he aquí, tres hombres estaban parados frente a él; y al verlos corrió de la puerta de la tienda a recibirlos, y se postró en tierra,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V.3.  </a:t>
            </a:r>
          </a:p>
          <a:p>
            <a:r>
              <a:rPr lang="es-ES" b="1" dirty="0">
                <a:solidFill>
                  <a:schemeClr val="bg1"/>
                </a:solidFill>
              </a:rPr>
              <a:t>y dijo: Señor mío, si ahora he hallado gracia ante tus ojos, te ruego que no pases de largo junto a tu siervo.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V.4.</a:t>
            </a:r>
          </a:p>
          <a:p>
            <a:r>
              <a:rPr lang="es-ES" b="1" u="sng" dirty="0">
                <a:solidFill>
                  <a:srgbClr val="FF0000"/>
                </a:solidFill>
              </a:rPr>
              <a:t>Que se traiga ahora un poco de agua</a:t>
            </a:r>
            <a:r>
              <a:rPr lang="es-ES" b="1" dirty="0">
                <a:solidFill>
                  <a:schemeClr val="bg1"/>
                </a:solidFill>
              </a:rPr>
              <a:t> y lavaos los pies, y reposad bajo el árbol;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V.5.  </a:t>
            </a:r>
          </a:p>
          <a:p>
            <a:r>
              <a:rPr lang="es-ES" b="1" u="sng" dirty="0">
                <a:solidFill>
                  <a:srgbClr val="92D050"/>
                </a:solidFill>
              </a:rPr>
              <a:t>y yo traeré un pedazo de pan para que os alimentéis,</a:t>
            </a:r>
            <a:r>
              <a:rPr lang="es-ES" b="1" dirty="0">
                <a:solidFill>
                  <a:schemeClr val="bg1"/>
                </a:solidFill>
              </a:rPr>
              <a:t> y después sigáis adelante, puesto que habéis visitado a vuestro siervo. Y ellos dijeron: Haz así como has dicho.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V.6.</a:t>
            </a:r>
          </a:p>
          <a:p>
            <a:r>
              <a:rPr lang="es-ES" b="1" dirty="0">
                <a:solidFill>
                  <a:schemeClr val="bg1"/>
                </a:solidFill>
              </a:rPr>
              <a:t>Entonces Abraham fue de prisa a la tienda donde estaba Sara, y dijo: </a:t>
            </a:r>
            <a:r>
              <a:rPr lang="es-ES" b="1" u="sng" dirty="0">
                <a:solidFill>
                  <a:srgbClr val="00B0F0"/>
                </a:solidFill>
              </a:rPr>
              <a:t>Apresúrate a preparar tres medidas de flor de harina, amásala y haz tortas de pan.</a:t>
            </a:r>
            <a:r>
              <a:rPr lang="es-ES" b="1" dirty="0">
                <a:solidFill>
                  <a:schemeClr val="bg1"/>
                </a:solidFill>
              </a:rPr>
              <a:t> </a:t>
            </a:r>
          </a:p>
          <a:p>
            <a:endParaRPr lang="es-ES" b="1" dirty="0">
              <a:solidFill>
                <a:schemeClr val="bg1"/>
              </a:solidFill>
            </a:endParaRPr>
          </a:p>
          <a:p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7640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29CBD7D9-CD53-43B1-A0E8-61800C4A1033}"/>
              </a:ext>
            </a:extLst>
          </p:cNvPr>
          <p:cNvSpPr/>
          <p:nvPr/>
        </p:nvSpPr>
        <p:spPr>
          <a:xfrm>
            <a:off x="0" y="0"/>
            <a:ext cx="9144000" cy="683974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A08CF49-7E8D-4DF3-9883-12039A141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5"/>
            <a:ext cx="9144000" cy="6821489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V.7.</a:t>
            </a:r>
          </a:p>
          <a:p>
            <a:r>
              <a:rPr lang="es-ES" b="1" u="sng" dirty="0">
                <a:solidFill>
                  <a:srgbClr val="FFFF00"/>
                </a:solidFill>
              </a:rPr>
              <a:t>Corrió también Abraham a la vacada y tomó un becerro tierno </a:t>
            </a:r>
            <a:r>
              <a:rPr lang="es-ES" b="1" dirty="0">
                <a:solidFill>
                  <a:schemeClr val="bg1"/>
                </a:solidFill>
              </a:rPr>
              <a:t>y bueno, y se lo dio al criado, que se apresuró a prepararlo.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V.8.  </a:t>
            </a:r>
          </a:p>
          <a:p>
            <a:r>
              <a:rPr lang="es-ES" b="1" u="sng" dirty="0">
                <a:solidFill>
                  <a:srgbClr val="7030A0"/>
                </a:solidFill>
              </a:rPr>
              <a:t>Tomó también cuajada y leche y el becerro que había preparado,</a:t>
            </a:r>
            <a:r>
              <a:rPr lang="es-ES" b="1" dirty="0">
                <a:solidFill>
                  <a:schemeClr val="bg1"/>
                </a:solidFill>
              </a:rPr>
              <a:t> y lo puso delante de ellos; y él se quedó de pie junto a ellos bajo el árbol mientras comían. </a:t>
            </a:r>
          </a:p>
          <a:p>
            <a:r>
              <a:rPr lang="es-ES" b="1" dirty="0">
                <a:solidFill>
                  <a:schemeClr val="bg1"/>
                </a:solidFill>
              </a:rPr>
              <a:t>Hizo más de lo que prometió.</a:t>
            </a:r>
          </a:p>
          <a:p>
            <a:r>
              <a:rPr lang="es-ES" b="1" dirty="0">
                <a:solidFill>
                  <a:schemeClr val="bg1"/>
                </a:solidFill>
              </a:rPr>
              <a:t>¿Que tanto estamos haciendo más de lo que Dios nos pide?.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Lucas.17:10. </a:t>
            </a:r>
          </a:p>
          <a:p>
            <a:r>
              <a:rPr lang="es-ES" b="1" dirty="0">
                <a:solidFill>
                  <a:schemeClr val="bg1"/>
                </a:solidFill>
              </a:rPr>
              <a:t>Así también vosotros, cuando hayáis hecho todo lo que se os ha ordenado, decid: </a:t>
            </a:r>
            <a:r>
              <a:rPr lang="es-ES" b="1" u="sng" dirty="0">
                <a:solidFill>
                  <a:srgbClr val="FF0000"/>
                </a:solidFill>
              </a:rPr>
              <a:t>"Siervos inútiles somos; hemos hecho sólo lo que debíamos haber hecho."</a:t>
            </a:r>
            <a:r>
              <a:rPr lang="es-ES" b="1" dirty="0">
                <a:solidFill>
                  <a:schemeClr val="bg1"/>
                </a:solidFill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</a:rPr>
              <a:t>Significa que hay que estarle diciendo cada día su trabajo, y aun así no lo cumple.</a:t>
            </a:r>
          </a:p>
          <a:p>
            <a:r>
              <a:rPr lang="es-ES" b="1" dirty="0">
                <a:solidFill>
                  <a:schemeClr val="bg1"/>
                </a:solidFill>
              </a:rPr>
              <a:t>Debemos de hacer más de lo que se nos pide.</a:t>
            </a:r>
          </a:p>
          <a:p>
            <a:endParaRPr lang="es-ES" b="1" dirty="0">
              <a:solidFill>
                <a:schemeClr val="bg1"/>
              </a:solidFill>
            </a:endParaRPr>
          </a:p>
          <a:p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3116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29CBD7D9-CD53-43B1-A0E8-61800C4A1033}"/>
              </a:ext>
            </a:extLst>
          </p:cNvPr>
          <p:cNvSpPr/>
          <p:nvPr/>
        </p:nvSpPr>
        <p:spPr>
          <a:xfrm>
            <a:off x="0" y="0"/>
            <a:ext cx="9144000" cy="683974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FF2E1C61-D37E-4E9C-BFC0-49AD8D89113D}"/>
              </a:ext>
            </a:extLst>
          </p:cNvPr>
          <p:cNvSpPr/>
          <p:nvPr/>
        </p:nvSpPr>
        <p:spPr>
          <a:xfrm>
            <a:off x="0" y="18256"/>
            <a:ext cx="9144000" cy="132556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id="{5C5AF32D-5625-43AC-98C7-F5F73E12A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2"/>
          </a:xfrm>
        </p:spPr>
        <p:txBody>
          <a:bodyPr>
            <a:noAutofit/>
          </a:bodyPr>
          <a:lstStyle/>
          <a:p>
            <a:pPr algn="ctr"/>
            <a:r>
              <a:rPr lang="pt-BR" sz="48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ERA HOSPEDADOR, HOSPITALARIO. FILEMÓN.22. </a:t>
            </a:r>
            <a:endParaRPr lang="es-ES" sz="48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A08CF49-7E8D-4DF3-9883-12039A141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43817"/>
            <a:ext cx="9144000" cy="549592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Y al mismo tiempo, </a:t>
            </a:r>
            <a:r>
              <a:rPr lang="es-ES" b="1" u="sng" dirty="0">
                <a:solidFill>
                  <a:srgbClr val="7030A0"/>
                </a:solidFill>
              </a:rPr>
              <a:t>prepárame también alojamiento,</a:t>
            </a:r>
            <a:r>
              <a:rPr lang="es-ES" b="1" dirty="0">
                <a:solidFill>
                  <a:schemeClr val="bg1"/>
                </a:solidFill>
              </a:rPr>
              <a:t> pues espero que por vuestras oraciones os seré concedido. </a:t>
            </a:r>
          </a:p>
          <a:p>
            <a:r>
              <a:rPr lang="es-ES" b="1" dirty="0">
                <a:solidFill>
                  <a:schemeClr val="bg1"/>
                </a:solidFill>
              </a:rPr>
              <a:t>Otra de las cualidades de Filemón es que era un hombre hospitalario. V.22.</a:t>
            </a:r>
          </a:p>
          <a:p>
            <a:r>
              <a:rPr lang="es-ES" b="1" dirty="0">
                <a:solidFill>
                  <a:schemeClr val="bg1"/>
                </a:solidFill>
              </a:rPr>
              <a:t>Debemos de ser hospitalarios, debemos de imitar algunos ejemplo de hospitalidad como:</a:t>
            </a:r>
          </a:p>
          <a:p>
            <a:r>
              <a:rPr lang="es-ES" b="1" dirty="0">
                <a:solidFill>
                  <a:schemeClr val="bg1"/>
                </a:solidFill>
              </a:rPr>
              <a:t>1. Lot.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Genesis.19:1-3.</a:t>
            </a:r>
          </a:p>
          <a:p>
            <a:r>
              <a:rPr lang="es-ES" b="1" dirty="0">
                <a:solidFill>
                  <a:schemeClr val="bg1"/>
                </a:solidFill>
              </a:rPr>
              <a:t>Llegaron, pues, los dos ángeles a Sodoma al caer la tarde, cuando Lot estaba sentado a la puerta de Sodoma. Al verlos, Lot se levantó para recibirlos y se postró rostro en tierra,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V.2.</a:t>
            </a:r>
          </a:p>
          <a:p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8857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29CBD7D9-CD53-43B1-A0E8-61800C4A1033}"/>
              </a:ext>
            </a:extLst>
          </p:cNvPr>
          <p:cNvSpPr/>
          <p:nvPr/>
        </p:nvSpPr>
        <p:spPr>
          <a:xfrm>
            <a:off x="0" y="0"/>
            <a:ext cx="9144000" cy="683974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A08CF49-7E8D-4DF3-9883-12039A141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5"/>
            <a:ext cx="9144000" cy="6821489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y dijo: He aquí ahora, señores míos, </a:t>
            </a:r>
            <a:r>
              <a:rPr lang="es-ES" b="1" u="sng" dirty="0">
                <a:solidFill>
                  <a:srgbClr val="00B050"/>
                </a:solidFill>
              </a:rPr>
              <a:t>os ruego que entréis en la casa de vuestro siervo y paséis en ella la noche</a:t>
            </a:r>
            <a:r>
              <a:rPr lang="es-ES" b="1" dirty="0">
                <a:solidFill>
                  <a:schemeClr val="bg1"/>
                </a:solidFill>
              </a:rPr>
              <a:t> y lavéis vuestros pies; entonces os levantaréis temprano y continuaréis vuestro camino. Pero ellos dijeron: No, sino que pasaremos la noche en la plaza.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V.3.  </a:t>
            </a:r>
          </a:p>
          <a:p>
            <a:r>
              <a:rPr lang="es-ES" b="1" dirty="0">
                <a:solidFill>
                  <a:schemeClr val="bg1"/>
                </a:solidFill>
              </a:rPr>
              <a:t>El, sin embargo, </a:t>
            </a:r>
            <a:r>
              <a:rPr lang="es-ES" b="1" u="sng" dirty="0">
                <a:solidFill>
                  <a:srgbClr val="00B0F0"/>
                </a:solidFill>
              </a:rPr>
              <a:t>les rogó con insistencia,</a:t>
            </a:r>
            <a:r>
              <a:rPr lang="es-ES" b="1" dirty="0">
                <a:solidFill>
                  <a:schemeClr val="bg1"/>
                </a:solidFill>
              </a:rPr>
              <a:t> y ellos fueron con él y entraron en su casa; y les preparó un banquete y coció pan sin levadura, y comieron. </a:t>
            </a:r>
          </a:p>
          <a:p>
            <a:r>
              <a:rPr lang="es-ES" b="1" dirty="0">
                <a:solidFill>
                  <a:schemeClr val="bg1"/>
                </a:solidFill>
              </a:rPr>
              <a:t>3. Labán.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Genesis.24:30-33. </a:t>
            </a:r>
          </a:p>
          <a:p>
            <a:r>
              <a:rPr lang="es-ES" b="1" dirty="0">
                <a:solidFill>
                  <a:schemeClr val="bg1"/>
                </a:solidFill>
              </a:rPr>
              <a:t>Y sucedió que cuando él vio el anillo y los brazaletes en las manos de su hermana, y cuando oyó las palabras de su hermana Rebeca, diciendo: Esto es lo que el hombre me dijo, Labán fue al hombre; y he aquí que estaba con los camellos junto a la fuente.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V.31.</a:t>
            </a:r>
          </a:p>
          <a:p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69234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29CBD7D9-CD53-43B1-A0E8-61800C4A1033}"/>
              </a:ext>
            </a:extLst>
          </p:cNvPr>
          <p:cNvSpPr/>
          <p:nvPr/>
        </p:nvSpPr>
        <p:spPr>
          <a:xfrm>
            <a:off x="0" y="0"/>
            <a:ext cx="9144000" cy="683974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A08CF49-7E8D-4DF3-9883-12039A141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5"/>
            <a:ext cx="9144000" cy="6821489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</a:rPr>
              <a:t>Y le dijo: Entra, bendito del SEÑOR. ¿Por qué estás fuera? </a:t>
            </a:r>
            <a:r>
              <a:rPr lang="es-ES" b="1" u="sng" dirty="0">
                <a:solidFill>
                  <a:srgbClr val="7030A0"/>
                </a:solidFill>
              </a:rPr>
              <a:t>Yo he preparado la casa y un lugar para los camellos.</a:t>
            </a:r>
            <a:r>
              <a:rPr lang="es-ES" b="1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V.32.  </a:t>
            </a:r>
          </a:p>
          <a:p>
            <a:r>
              <a:rPr lang="es-ES" b="1" dirty="0">
                <a:solidFill>
                  <a:schemeClr val="bg1"/>
                </a:solidFill>
              </a:rPr>
              <a:t>Entonces el hombre entró en la casa, y Labán descargó los camellos y les dio paja y forraje, y agua para lavar los pies de él y los pies de los hombres que estaban con él.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V.33.</a:t>
            </a:r>
          </a:p>
          <a:p>
            <a:r>
              <a:rPr lang="es-ES" b="1" u="sng" dirty="0">
                <a:solidFill>
                  <a:srgbClr val="92D050"/>
                </a:solidFill>
              </a:rPr>
              <a:t>Pero cuando la comida fue puesta delante</a:t>
            </a:r>
            <a:r>
              <a:rPr lang="es-ES" b="1" dirty="0">
                <a:solidFill>
                  <a:schemeClr val="bg1"/>
                </a:solidFill>
              </a:rPr>
              <a:t> de él para que comiera, dijo: No comeré hasta que haya dicho el propósito de mi viaje. Y Labán le dijo: Habla.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Genesis.29:13.</a:t>
            </a:r>
          </a:p>
          <a:p>
            <a:r>
              <a:rPr lang="es-ES" b="1" dirty="0">
                <a:solidFill>
                  <a:schemeClr val="bg1"/>
                </a:solidFill>
              </a:rPr>
              <a:t>Y sucedió que cuando Labán oyó las noticias de Jacob, hijo de su hermana, corrió a su encuentro, lo abrazó, lo besó y lo trajo a su casa. Entonces él contó a Labán todas estas cosas. </a:t>
            </a:r>
          </a:p>
          <a:p>
            <a:endParaRPr lang="es-ES" b="1" dirty="0">
              <a:solidFill>
                <a:schemeClr val="bg1"/>
              </a:solidFill>
            </a:endParaRPr>
          </a:p>
          <a:p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59753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29CBD7D9-CD53-43B1-A0E8-61800C4A1033}"/>
              </a:ext>
            </a:extLst>
          </p:cNvPr>
          <p:cNvSpPr/>
          <p:nvPr/>
        </p:nvSpPr>
        <p:spPr>
          <a:xfrm>
            <a:off x="0" y="0"/>
            <a:ext cx="9144000" cy="683974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7C7A277C-D01C-4D16-A0AC-D4761BFA71B6}"/>
              </a:ext>
            </a:extLst>
          </p:cNvPr>
          <p:cNvSpPr/>
          <p:nvPr/>
        </p:nvSpPr>
        <p:spPr>
          <a:xfrm>
            <a:off x="0" y="0"/>
            <a:ext cx="9144000" cy="137822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id="{5C5AF32D-5625-43AC-98C7-F5F73E12A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/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 AMOR Y FE PARA CON ÉL SEÑOR Y LOS SANTOS. FILEMÓN.5. 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A08CF49-7E8D-4DF3-9883-12039A141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96481"/>
            <a:ext cx="9144000" cy="5443263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porque oigo de tu amor y de la fe que tienes hacia el Señor Jesús y hacia todos los santos; </a:t>
            </a:r>
          </a:p>
          <a:p>
            <a:r>
              <a:rPr lang="es-ES" b="1" u="sng" dirty="0">
                <a:solidFill>
                  <a:srgbClr val="00B050"/>
                </a:solidFill>
              </a:rPr>
              <a:t>“POR QUE OIGO”. </a:t>
            </a:r>
          </a:p>
          <a:p>
            <a:r>
              <a:rPr lang="es-ES" b="1" dirty="0">
                <a:solidFill>
                  <a:schemeClr val="bg1"/>
                </a:solidFill>
              </a:rPr>
              <a:t>Pablo había oído del amor y de la fe de Filemón, por medio de </a:t>
            </a:r>
            <a:r>
              <a:rPr lang="es-ES" b="1" dirty="0" err="1">
                <a:solidFill>
                  <a:schemeClr val="bg1"/>
                </a:solidFill>
              </a:rPr>
              <a:t>Epafras</a:t>
            </a:r>
            <a:r>
              <a:rPr lang="es-ES" b="1" dirty="0">
                <a:solidFill>
                  <a:schemeClr val="bg1"/>
                </a:solidFill>
              </a:rPr>
              <a:t> y Onésimo, ambos eran de Colosas.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Colosenses.1:7-8. </a:t>
            </a:r>
          </a:p>
          <a:p>
            <a:r>
              <a:rPr lang="es-ES" b="1" dirty="0">
                <a:solidFill>
                  <a:schemeClr val="bg1"/>
                </a:solidFill>
              </a:rPr>
              <a:t>tal como lo aprendisteis de </a:t>
            </a:r>
            <a:r>
              <a:rPr lang="es-ES" b="1" dirty="0" err="1">
                <a:solidFill>
                  <a:schemeClr val="bg1"/>
                </a:solidFill>
              </a:rPr>
              <a:t>Epafras</a:t>
            </a:r>
            <a:r>
              <a:rPr lang="es-ES" b="1" dirty="0">
                <a:solidFill>
                  <a:schemeClr val="bg1"/>
                </a:solidFill>
              </a:rPr>
              <a:t>, nuestro amado consiervo, quien es fiel servidor de Cristo de parte nuestra,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V.8. </a:t>
            </a:r>
          </a:p>
          <a:p>
            <a:r>
              <a:rPr lang="es-ES" b="1" dirty="0">
                <a:solidFill>
                  <a:schemeClr val="bg1"/>
                </a:solidFill>
              </a:rPr>
              <a:t>el cual también nos informó acerca de vuestro amor en el Espíritu.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Colosenses.4:12.</a:t>
            </a:r>
          </a:p>
        </p:txBody>
      </p:sp>
    </p:spTree>
    <p:extLst>
      <p:ext uri="{BB962C8B-B14F-4D97-AF65-F5344CB8AC3E}">
        <p14:creationId xmlns:p14="http://schemas.microsoft.com/office/powerpoint/2010/main" val="42103264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29CBD7D9-CD53-43B1-A0E8-61800C4A1033}"/>
              </a:ext>
            </a:extLst>
          </p:cNvPr>
          <p:cNvSpPr/>
          <p:nvPr/>
        </p:nvSpPr>
        <p:spPr>
          <a:xfrm>
            <a:off x="0" y="0"/>
            <a:ext cx="9144000" cy="683974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A08CF49-7E8D-4DF3-9883-12039A141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5"/>
            <a:ext cx="9144000" cy="6821489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</a:rPr>
              <a:t>4. La Sunamita.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II Reyes.4:8-13.</a:t>
            </a:r>
          </a:p>
          <a:p>
            <a:r>
              <a:rPr lang="es-ES" b="1" dirty="0">
                <a:solidFill>
                  <a:schemeClr val="bg1"/>
                </a:solidFill>
              </a:rPr>
              <a:t>Y aconteció que un día pasaba Eliseo por </a:t>
            </a:r>
            <a:r>
              <a:rPr lang="es-ES" b="1" dirty="0" err="1">
                <a:solidFill>
                  <a:schemeClr val="bg1"/>
                </a:solidFill>
              </a:rPr>
              <a:t>Sunem</a:t>
            </a:r>
            <a:r>
              <a:rPr lang="es-ES" b="1" dirty="0">
                <a:solidFill>
                  <a:schemeClr val="bg1"/>
                </a:solidFill>
              </a:rPr>
              <a:t>, donde había una mujer distinguida, </a:t>
            </a:r>
            <a:r>
              <a:rPr lang="es-ES" b="1" u="sng" dirty="0">
                <a:solidFill>
                  <a:srgbClr val="FF0000"/>
                </a:solidFill>
              </a:rPr>
              <a:t>y ella le persuadió a que comiera.</a:t>
            </a:r>
            <a:r>
              <a:rPr lang="es-ES" b="1" dirty="0">
                <a:solidFill>
                  <a:schemeClr val="bg1"/>
                </a:solidFill>
              </a:rPr>
              <a:t> Y así fue que siempre que pasaba, entraba allí a comer.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V.9.</a:t>
            </a:r>
          </a:p>
          <a:p>
            <a:r>
              <a:rPr lang="es-ES" b="1" dirty="0">
                <a:solidFill>
                  <a:schemeClr val="bg1"/>
                </a:solidFill>
              </a:rPr>
              <a:t>Y ella dijo a su marido: He aquí, ahora entiendo que éste que siempre pasa por nuestra casa, es un hombre santo de Dios.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V.10.</a:t>
            </a:r>
          </a:p>
          <a:p>
            <a:r>
              <a:rPr lang="es-ES" b="1" u="sng" dirty="0">
                <a:solidFill>
                  <a:srgbClr val="00B0F0"/>
                </a:solidFill>
              </a:rPr>
              <a:t>Te ruego que hagamos un pequeño aposento alto,</a:t>
            </a:r>
            <a:r>
              <a:rPr lang="es-ES" b="1" dirty="0">
                <a:solidFill>
                  <a:schemeClr val="bg1"/>
                </a:solidFill>
              </a:rPr>
              <a:t> con paredes, y pongamos allí para él una cama, una mesa, una silla y un candelero; y será que cuando venga a nosotros, se podrá retirar allí. </a:t>
            </a:r>
          </a:p>
          <a:p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0703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29CBD7D9-CD53-43B1-A0E8-61800C4A1033}"/>
              </a:ext>
            </a:extLst>
          </p:cNvPr>
          <p:cNvSpPr/>
          <p:nvPr/>
        </p:nvSpPr>
        <p:spPr>
          <a:xfrm>
            <a:off x="0" y="0"/>
            <a:ext cx="9144000" cy="683974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A08CF49-7E8D-4DF3-9883-12039A141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5"/>
            <a:ext cx="9144000" cy="6821489"/>
          </a:xfrm>
        </p:spPr>
        <p:txBody>
          <a:bodyPr>
            <a:normAutofit fontScale="925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V.11.</a:t>
            </a:r>
          </a:p>
          <a:p>
            <a:r>
              <a:rPr lang="es-ES" b="1" dirty="0">
                <a:solidFill>
                  <a:schemeClr val="bg1"/>
                </a:solidFill>
              </a:rPr>
              <a:t>Y aconteció que un día vino él por allí, se retiró al aposento alto y allí se acostó.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V.12.  </a:t>
            </a:r>
          </a:p>
          <a:p>
            <a:r>
              <a:rPr lang="es-ES" b="1" dirty="0">
                <a:solidFill>
                  <a:schemeClr val="bg1"/>
                </a:solidFill>
              </a:rPr>
              <a:t>Entonces dijo a Giezi su criado: Llama a esta sunamita. Y cuando la llamó, ella se presentó delante de él.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V.13.</a:t>
            </a:r>
          </a:p>
          <a:p>
            <a:r>
              <a:rPr lang="es-ES" b="1" dirty="0">
                <a:solidFill>
                  <a:schemeClr val="bg1"/>
                </a:solidFill>
              </a:rPr>
              <a:t>Y él le dijo a Giezi: Dile ahora: </a:t>
            </a:r>
            <a:r>
              <a:rPr lang="es-ES" b="1" u="sng" dirty="0">
                <a:solidFill>
                  <a:srgbClr val="FFFF00"/>
                </a:solidFill>
              </a:rPr>
              <a:t>"He aquí, te has preocupado por nosotros con todo este cuidado;</a:t>
            </a:r>
            <a:r>
              <a:rPr lang="es-ES" b="1" dirty="0">
                <a:solidFill>
                  <a:schemeClr val="bg1"/>
                </a:solidFill>
              </a:rPr>
              <a:t> ¿qué puedo hacer por ti? ¿Quieres que hable por ti al rey o al jefe del ejército?" Y ella respondió: Yo vivo en medio de mi pueblo. </a:t>
            </a:r>
          </a:p>
          <a:p>
            <a:r>
              <a:rPr lang="es-ES" b="1" dirty="0">
                <a:solidFill>
                  <a:schemeClr val="bg1"/>
                </a:solidFill>
              </a:rPr>
              <a:t>5. Publio.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Hechos.28:7.</a:t>
            </a:r>
          </a:p>
          <a:p>
            <a:r>
              <a:rPr lang="es-ES" b="1" dirty="0">
                <a:solidFill>
                  <a:schemeClr val="bg1"/>
                </a:solidFill>
              </a:rPr>
              <a:t>Y cerca de allí había unas tierras que pertenecían al hombre principal de la isla, que se llamaba Publio, </a:t>
            </a:r>
            <a:r>
              <a:rPr lang="es-ES" b="1" u="sng" dirty="0">
                <a:solidFill>
                  <a:srgbClr val="00B050"/>
                </a:solidFill>
              </a:rPr>
              <a:t>el cual nos recibió y nos hospedó con toda amabilidad por tres días.</a:t>
            </a:r>
            <a:r>
              <a:rPr lang="es-ES" b="1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028145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29CBD7D9-CD53-43B1-A0E8-61800C4A1033}"/>
              </a:ext>
            </a:extLst>
          </p:cNvPr>
          <p:cNvSpPr/>
          <p:nvPr/>
        </p:nvSpPr>
        <p:spPr>
          <a:xfrm>
            <a:off x="0" y="0"/>
            <a:ext cx="9144000" cy="683974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A08CF49-7E8D-4DF3-9883-12039A141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5"/>
            <a:ext cx="9144000" cy="6821489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6. Gayo.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III Juan.6-8.</a:t>
            </a:r>
          </a:p>
          <a:p>
            <a:r>
              <a:rPr lang="es-ES" b="1" dirty="0">
                <a:solidFill>
                  <a:schemeClr val="bg1"/>
                </a:solidFill>
              </a:rPr>
              <a:t>pues ellos dan testimonio de tu amor ante la iglesia. Harás bien en ayudarles a proseguir su viaje de una manera digna de Dios.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V.7.  </a:t>
            </a:r>
          </a:p>
          <a:p>
            <a:r>
              <a:rPr lang="es-ES" b="1" dirty="0">
                <a:solidFill>
                  <a:schemeClr val="bg1"/>
                </a:solidFill>
              </a:rPr>
              <a:t>Pues ellos salieron por amor al Nombre, no aceptando nada de los gentiles.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V.8.</a:t>
            </a:r>
          </a:p>
          <a:p>
            <a:r>
              <a:rPr lang="es-ES" b="1" dirty="0">
                <a:solidFill>
                  <a:schemeClr val="bg1"/>
                </a:solidFill>
              </a:rPr>
              <a:t>Por tanto, </a:t>
            </a:r>
            <a:r>
              <a:rPr lang="es-ES" b="1" u="sng" dirty="0">
                <a:solidFill>
                  <a:srgbClr val="FF0000"/>
                </a:solidFill>
              </a:rPr>
              <a:t>debemos acoger a tales hombres,</a:t>
            </a:r>
            <a:r>
              <a:rPr lang="es-ES" b="1" dirty="0">
                <a:solidFill>
                  <a:schemeClr val="bg1"/>
                </a:solidFill>
              </a:rPr>
              <a:t> para que seamos colaboradores en pro de la verdad. </a:t>
            </a:r>
          </a:p>
          <a:p>
            <a:r>
              <a:rPr lang="es-ES" b="1" dirty="0">
                <a:solidFill>
                  <a:schemeClr val="bg1"/>
                </a:solidFill>
              </a:rPr>
              <a:t>No debemos de olvidar la hospitalidad.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Hebreos.13:2.</a:t>
            </a:r>
          </a:p>
          <a:p>
            <a:r>
              <a:rPr lang="es-ES" b="1" u="sng" dirty="0">
                <a:solidFill>
                  <a:srgbClr val="00B0F0"/>
                </a:solidFill>
              </a:rPr>
              <a:t>No os olvidéis de mostrar hospitalidad,</a:t>
            </a:r>
            <a:r>
              <a:rPr lang="es-ES" b="1" dirty="0">
                <a:solidFill>
                  <a:schemeClr val="bg1"/>
                </a:solidFill>
              </a:rPr>
              <a:t> porque por ella algunos, sin saberlo, hospedaron ángeles. </a:t>
            </a:r>
          </a:p>
        </p:txBody>
      </p:sp>
    </p:spTree>
    <p:extLst>
      <p:ext uri="{BB962C8B-B14F-4D97-AF65-F5344CB8AC3E}">
        <p14:creationId xmlns:p14="http://schemas.microsoft.com/office/powerpoint/2010/main" val="26689153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29CBD7D9-CD53-43B1-A0E8-61800C4A1033}"/>
              </a:ext>
            </a:extLst>
          </p:cNvPr>
          <p:cNvSpPr/>
          <p:nvPr/>
        </p:nvSpPr>
        <p:spPr>
          <a:xfrm>
            <a:off x="0" y="0"/>
            <a:ext cx="9144000" cy="683974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A08CF49-7E8D-4DF3-9883-12039A141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5"/>
            <a:ext cx="9144000" cy="6821489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Debemos de hospedar sin murmuración.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I Pedro.4:9.</a:t>
            </a:r>
          </a:p>
          <a:p>
            <a:r>
              <a:rPr lang="es-ES" b="1" u="sng" dirty="0">
                <a:solidFill>
                  <a:srgbClr val="00B0F0"/>
                </a:solidFill>
              </a:rPr>
              <a:t>Sed hospitalarios los unos para con los otros,</a:t>
            </a:r>
            <a:r>
              <a:rPr lang="es-ES" b="1" dirty="0">
                <a:solidFill>
                  <a:schemeClr val="bg1"/>
                </a:solidFill>
              </a:rPr>
              <a:t> sin murmuraciones. </a:t>
            </a:r>
          </a:p>
          <a:p>
            <a:r>
              <a:rPr lang="es-ES" b="1" dirty="0">
                <a:solidFill>
                  <a:schemeClr val="bg1"/>
                </a:solidFill>
              </a:rPr>
              <a:t>Los ancianos debe ser hospedador.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I Timoteo.3:2. </a:t>
            </a:r>
          </a:p>
          <a:p>
            <a:r>
              <a:rPr lang="es-ES" b="1" dirty="0">
                <a:solidFill>
                  <a:schemeClr val="bg1"/>
                </a:solidFill>
              </a:rPr>
              <a:t>Un obispo debe ser, pues, irreprochable, marido de una sola mujer, sobrio, prudente, de conducta decorosa, </a:t>
            </a:r>
            <a:r>
              <a:rPr lang="es-ES" b="1" u="sng" dirty="0">
                <a:solidFill>
                  <a:srgbClr val="FFFF00"/>
                </a:solidFill>
              </a:rPr>
              <a:t>hospitalario,</a:t>
            </a:r>
            <a:r>
              <a:rPr lang="es-ES" b="1" dirty="0">
                <a:solidFill>
                  <a:schemeClr val="bg1"/>
                </a:solidFill>
              </a:rPr>
              <a:t> apto para enseñar, </a:t>
            </a:r>
          </a:p>
          <a:p>
            <a:r>
              <a:rPr lang="es-ES" b="1" dirty="0">
                <a:solidFill>
                  <a:schemeClr val="bg1"/>
                </a:solidFill>
              </a:rPr>
              <a:t>Debe tener esta cualidad ante de llegar a hacer anciano.</a:t>
            </a:r>
          </a:p>
          <a:p>
            <a:r>
              <a:rPr lang="es-ES" b="1" dirty="0">
                <a:solidFill>
                  <a:schemeClr val="bg1"/>
                </a:solidFill>
              </a:rPr>
              <a:t>Las viudas que deben ponerse en la lista para que la iglesia las mantengan, una de sus cualidades es haber mostrado hospitalidad.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I Timoteo.5:10.</a:t>
            </a:r>
          </a:p>
          <a:p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99035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29CBD7D9-CD53-43B1-A0E8-61800C4A1033}"/>
              </a:ext>
            </a:extLst>
          </p:cNvPr>
          <p:cNvSpPr/>
          <p:nvPr/>
        </p:nvSpPr>
        <p:spPr>
          <a:xfrm>
            <a:off x="0" y="0"/>
            <a:ext cx="9144000" cy="683974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A08CF49-7E8D-4DF3-9883-12039A141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5"/>
            <a:ext cx="9144000" cy="6821489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</a:rPr>
              <a:t>que tenga testimonio de buenas obras; si ha criado hijos, si ha mostrado hospitalidad a extraños, si ha lavado los pies de los santos, si ha ayudado a los afligidos y si se ha consagrado a toda buena obra. </a:t>
            </a:r>
          </a:p>
          <a:p>
            <a:r>
              <a:rPr lang="es-ES" b="1" dirty="0">
                <a:solidFill>
                  <a:schemeClr val="bg1"/>
                </a:solidFill>
              </a:rPr>
              <a:t>Debemos de ser hospitalarios, “AL QUE SABE HACER LO BUENO Y NO LO HACE LE ES PECADO”.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Santiago.4:17.</a:t>
            </a:r>
          </a:p>
          <a:p>
            <a:r>
              <a:rPr lang="es-ES" b="1" dirty="0">
                <a:solidFill>
                  <a:schemeClr val="bg1"/>
                </a:solidFill>
              </a:rPr>
              <a:t>A aquel, pues, </a:t>
            </a:r>
            <a:r>
              <a:rPr lang="es-ES" b="1" u="sng" dirty="0">
                <a:solidFill>
                  <a:srgbClr val="7030A0"/>
                </a:solidFill>
              </a:rPr>
              <a:t>que sabe hacer lo bueno y no lo hace, le es pecado. </a:t>
            </a:r>
          </a:p>
          <a:p>
            <a:r>
              <a:rPr lang="es-ES" b="1" dirty="0">
                <a:solidFill>
                  <a:schemeClr val="bg1"/>
                </a:solidFill>
              </a:rPr>
              <a:t>La hospitalidad es un mandamiento de Dios.</a:t>
            </a:r>
          </a:p>
          <a:p>
            <a:r>
              <a:rPr lang="es-ES" b="1" dirty="0">
                <a:solidFill>
                  <a:schemeClr val="bg1"/>
                </a:solidFill>
              </a:rPr>
              <a:t>No es una opción, Dios nos pedirá cuenta sino lo hacemos, es una obligación y una bendición el poder brindar hospitalidad a los demás.</a:t>
            </a:r>
          </a:p>
          <a:p>
            <a:r>
              <a:rPr lang="es-ES" b="1" dirty="0">
                <a:solidFill>
                  <a:schemeClr val="bg1"/>
                </a:solidFill>
              </a:rPr>
              <a:t>Seamos hermanos hospitalario siempre.</a:t>
            </a:r>
          </a:p>
          <a:p>
            <a:endParaRPr lang="es-ES" b="1" dirty="0">
              <a:solidFill>
                <a:schemeClr val="bg1"/>
              </a:solidFill>
            </a:endParaRPr>
          </a:p>
          <a:p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1215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29CBD7D9-CD53-43B1-A0E8-61800C4A1033}"/>
              </a:ext>
            </a:extLst>
          </p:cNvPr>
          <p:cNvSpPr/>
          <p:nvPr/>
        </p:nvSpPr>
        <p:spPr>
          <a:xfrm>
            <a:off x="0" y="0"/>
            <a:ext cx="9144000" cy="683974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ECE51DFE-755A-4401-9874-2DA048E4AB03}"/>
              </a:ext>
            </a:extLst>
          </p:cNvPr>
          <p:cNvSpPr/>
          <p:nvPr/>
        </p:nvSpPr>
        <p:spPr>
          <a:xfrm>
            <a:off x="0" y="0"/>
            <a:ext cx="9144000" cy="109537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id="{5C5AF32D-5625-43AC-98C7-F5F73E12A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9144000" cy="1077120"/>
          </a:xfrm>
        </p:spPr>
        <p:txBody>
          <a:bodyPr>
            <a:noAutofit/>
          </a:bodyPr>
          <a:lstStyle/>
          <a:p>
            <a:pPr algn="ctr"/>
            <a:r>
              <a:rPr lang="es-ES" sz="8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CONCLUSIÓN: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A08CF49-7E8D-4DF3-9883-12039A141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13633"/>
            <a:ext cx="9144000" cy="5726112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</a:rPr>
              <a:t>Hemos visto algunas cualidades de Filemón, imitémoslas para agradar a Dios.</a:t>
            </a:r>
          </a:p>
          <a:p>
            <a:r>
              <a:rPr lang="es-ES" b="1" dirty="0">
                <a:solidFill>
                  <a:schemeClr val="bg1"/>
                </a:solidFill>
              </a:rPr>
              <a:t>1. Tener amor para con los santos y fe para Él Señor.</a:t>
            </a:r>
          </a:p>
          <a:p>
            <a:r>
              <a:rPr lang="es-ES" b="1" dirty="0">
                <a:solidFill>
                  <a:schemeClr val="bg1"/>
                </a:solidFill>
              </a:rPr>
              <a:t>2. Confortar los corazones de los hermanos.</a:t>
            </a:r>
          </a:p>
          <a:p>
            <a:r>
              <a:rPr lang="es-ES" b="1" dirty="0">
                <a:solidFill>
                  <a:schemeClr val="bg1"/>
                </a:solidFill>
              </a:rPr>
              <a:t>3. Hacer todo de buena voluntad.</a:t>
            </a:r>
          </a:p>
          <a:p>
            <a:r>
              <a:rPr lang="es-ES" b="1" dirty="0">
                <a:solidFill>
                  <a:schemeClr val="bg1"/>
                </a:solidFill>
              </a:rPr>
              <a:t>4. Hacer más de lo que se nos pide.</a:t>
            </a:r>
          </a:p>
          <a:p>
            <a:r>
              <a:rPr lang="es-ES" b="1" dirty="0">
                <a:solidFill>
                  <a:schemeClr val="bg1"/>
                </a:solidFill>
              </a:rPr>
              <a:t>5. Ser hospitalario.</a:t>
            </a:r>
          </a:p>
          <a:p>
            <a:r>
              <a:rPr lang="es-ES" b="1" dirty="0">
                <a:solidFill>
                  <a:schemeClr val="bg1"/>
                </a:solidFill>
              </a:rPr>
              <a:t>Sirvamos a Dios de todo corazón y cumplamos fielmente con sus mandamientos.</a:t>
            </a:r>
          </a:p>
          <a:p>
            <a:r>
              <a:rPr lang="es-ES" b="1" dirty="0">
                <a:solidFill>
                  <a:schemeClr val="bg1"/>
                </a:solidFill>
              </a:rPr>
              <a:t>Y obtendremos la recompensa de la vida eterna, ya que Dios no es injusto para olvidar lo que hacemos por Él</a:t>
            </a:r>
          </a:p>
          <a:p>
            <a:r>
              <a:rPr lang="es-ES" b="1" dirty="0">
                <a:solidFill>
                  <a:schemeClr val="bg1"/>
                </a:solidFill>
              </a:rPr>
              <a:t>Imitemos el buen ejemplo del hermano Filemón.</a:t>
            </a:r>
          </a:p>
          <a:p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57225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29CBD7D9-CD53-43B1-A0E8-61800C4A1033}"/>
              </a:ext>
            </a:extLst>
          </p:cNvPr>
          <p:cNvSpPr/>
          <p:nvPr/>
        </p:nvSpPr>
        <p:spPr>
          <a:xfrm>
            <a:off x="0" y="0"/>
            <a:ext cx="9144000" cy="683974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E3434022-0ACF-46E1-8DA9-F8B841A4ADBC}"/>
              </a:ext>
            </a:extLst>
          </p:cNvPr>
          <p:cNvSpPr/>
          <p:nvPr/>
        </p:nvSpPr>
        <p:spPr>
          <a:xfrm>
            <a:off x="0" y="5838825"/>
            <a:ext cx="9144000" cy="100092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5400" b="1" dirty="0"/>
              <a:t>DIOS NOS BENDIGA A TODOS.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69A42E9-BEAC-4CC5-8E8C-5885D9B43E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55"/>
            <a:ext cx="9143999" cy="5820570"/>
          </a:xfrm>
          <a:prstGeom prst="rect">
            <a:avLst/>
          </a:prstGeom>
        </p:spPr>
      </p:pic>
      <p:sp>
        <p:nvSpPr>
          <p:cNvPr id="7" name="Bocadillo nube: nube 6">
            <a:extLst>
              <a:ext uri="{FF2B5EF4-FFF2-40B4-BE49-F238E27FC236}">
                <a16:creationId xmlns:a16="http://schemas.microsoft.com/office/drawing/2014/main" id="{34C9D44A-D4DF-46F9-B30B-90FBB6819C17}"/>
              </a:ext>
            </a:extLst>
          </p:cNvPr>
          <p:cNvSpPr/>
          <p:nvPr/>
        </p:nvSpPr>
        <p:spPr>
          <a:xfrm>
            <a:off x="4810539" y="18253"/>
            <a:ext cx="4333461" cy="3706021"/>
          </a:xfrm>
          <a:prstGeom prst="cloudCallout">
            <a:avLst>
              <a:gd name="adj1" fmla="val -63034"/>
              <a:gd name="adj2" fmla="val 46958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400" b="1" dirty="0"/>
              <a:t>POR SU FINA ATENCION.</a:t>
            </a:r>
          </a:p>
        </p:txBody>
      </p:sp>
    </p:spTree>
    <p:extLst>
      <p:ext uri="{BB962C8B-B14F-4D97-AF65-F5344CB8AC3E}">
        <p14:creationId xmlns:p14="http://schemas.microsoft.com/office/powerpoint/2010/main" val="1870934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29CBD7D9-CD53-43B1-A0E8-61800C4A1033}"/>
              </a:ext>
            </a:extLst>
          </p:cNvPr>
          <p:cNvSpPr/>
          <p:nvPr/>
        </p:nvSpPr>
        <p:spPr>
          <a:xfrm>
            <a:off x="0" y="0"/>
            <a:ext cx="9144000" cy="683974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A08CF49-7E8D-4DF3-9883-12039A141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5"/>
            <a:ext cx="9144000" cy="6821489"/>
          </a:xfrm>
        </p:spPr>
        <p:txBody>
          <a:bodyPr>
            <a:normAutofit lnSpcReduction="10000"/>
          </a:bodyPr>
          <a:lstStyle/>
          <a:p>
            <a:r>
              <a:rPr lang="es-ES" b="1" dirty="0" err="1">
                <a:solidFill>
                  <a:schemeClr val="bg1"/>
                </a:solidFill>
              </a:rPr>
              <a:t>Epafras</a:t>
            </a:r>
            <a:r>
              <a:rPr lang="es-ES" b="1" dirty="0">
                <a:solidFill>
                  <a:schemeClr val="bg1"/>
                </a:solidFill>
              </a:rPr>
              <a:t>, que es uno de vosotros, siervo de Jesucristo, os envía saludos, siempre esforzándose intensamente a favor vuestro en sus oraciones, para que estéis firmes, perfectos y completamente seguros en toda la voluntad de Dios. </a:t>
            </a:r>
          </a:p>
          <a:p>
            <a:r>
              <a:rPr lang="es-ES" b="1" dirty="0">
                <a:solidFill>
                  <a:schemeClr val="bg1"/>
                </a:solidFill>
              </a:rPr>
              <a:t>Pablo oyó del amor para con todos los santos. Él tenia amor para con los santos, el amor caracteriza a los  seguidores de Cristo.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Juan.13:34-35.</a:t>
            </a:r>
          </a:p>
          <a:p>
            <a:r>
              <a:rPr lang="es-ES" b="1" u="sng" dirty="0">
                <a:solidFill>
                  <a:srgbClr val="00B0F0"/>
                </a:solidFill>
              </a:rPr>
              <a:t>Un mandamiento nuevo os doy:</a:t>
            </a:r>
            <a:r>
              <a:rPr lang="es-ES" b="1" dirty="0">
                <a:solidFill>
                  <a:schemeClr val="bg1"/>
                </a:solidFill>
              </a:rPr>
              <a:t> que os améis los unos a los otros. Como os he amado, amaos también vosotros los unos a los otros.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V.35.</a:t>
            </a:r>
          </a:p>
          <a:p>
            <a:r>
              <a:rPr lang="es-ES" b="1" u="sng" dirty="0">
                <a:solidFill>
                  <a:srgbClr val="FFFF00"/>
                </a:solidFill>
              </a:rPr>
              <a:t>En esto conocerán todos que sois mis discípulos,</a:t>
            </a:r>
            <a:r>
              <a:rPr lang="es-ES" b="1" dirty="0">
                <a:solidFill>
                  <a:schemeClr val="bg1"/>
                </a:solidFill>
              </a:rPr>
              <a:t> si tenéis amor los unos por los otros.</a:t>
            </a:r>
          </a:p>
          <a:p>
            <a:r>
              <a:rPr lang="es-ES" b="1" dirty="0">
                <a:solidFill>
                  <a:schemeClr val="bg1"/>
                </a:solidFill>
              </a:rPr>
              <a:t>Si hay amor hacia El Señor abra amor hacia sus seguidores. Dios desea que tengamos amor los unos con los otros. </a:t>
            </a:r>
          </a:p>
          <a:p>
            <a:r>
              <a:rPr lang="es-ES" b="1" dirty="0">
                <a:solidFill>
                  <a:schemeClr val="bg1"/>
                </a:solidFill>
              </a:rPr>
              <a:t>Este amor debe ser: </a:t>
            </a:r>
          </a:p>
          <a:p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328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29CBD7D9-CD53-43B1-A0E8-61800C4A1033}"/>
              </a:ext>
            </a:extLst>
          </p:cNvPr>
          <p:cNvSpPr/>
          <p:nvPr/>
        </p:nvSpPr>
        <p:spPr>
          <a:xfrm>
            <a:off x="0" y="0"/>
            <a:ext cx="9144000" cy="683974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A08CF49-7E8D-4DF3-9883-12039A141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5"/>
            <a:ext cx="9144000" cy="6821489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1. Sin hipocresía.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Romanos.12:9.</a:t>
            </a:r>
          </a:p>
          <a:p>
            <a:r>
              <a:rPr lang="es-ES" b="1" u="sng" dirty="0">
                <a:solidFill>
                  <a:srgbClr val="7030A0"/>
                </a:solidFill>
              </a:rPr>
              <a:t>El amor sea sin hipocresía;</a:t>
            </a:r>
            <a:r>
              <a:rPr lang="es-ES" b="1" dirty="0">
                <a:solidFill>
                  <a:schemeClr val="bg1"/>
                </a:solidFill>
              </a:rPr>
              <a:t> aborreciendo lo malo, aplicándoos a lo bueno. </a:t>
            </a:r>
          </a:p>
          <a:p>
            <a:r>
              <a:rPr lang="es-ES" b="1" dirty="0">
                <a:solidFill>
                  <a:schemeClr val="bg1"/>
                </a:solidFill>
              </a:rPr>
              <a:t>2. De hecho y en verdad.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I Juan.3:18.</a:t>
            </a:r>
          </a:p>
          <a:p>
            <a:r>
              <a:rPr lang="es-ES" b="1" dirty="0">
                <a:solidFill>
                  <a:schemeClr val="bg1"/>
                </a:solidFill>
              </a:rPr>
              <a:t>Hijos, </a:t>
            </a:r>
            <a:r>
              <a:rPr lang="es-ES" b="1" u="sng" dirty="0">
                <a:solidFill>
                  <a:srgbClr val="C00000"/>
                </a:solidFill>
              </a:rPr>
              <a:t>no amemos de palabra ni de lengua,</a:t>
            </a:r>
            <a:r>
              <a:rPr lang="es-ES" b="1" dirty="0">
                <a:solidFill>
                  <a:schemeClr val="bg1"/>
                </a:solidFill>
              </a:rPr>
              <a:t> sino de hecho y en verdad. </a:t>
            </a:r>
          </a:p>
          <a:p>
            <a:r>
              <a:rPr lang="es-ES" b="1" dirty="0">
                <a:solidFill>
                  <a:schemeClr val="bg1"/>
                </a:solidFill>
              </a:rPr>
              <a:t>3. Debemos seguir el amor.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I Corintios.14:1.</a:t>
            </a:r>
          </a:p>
          <a:p>
            <a:r>
              <a:rPr lang="es-ES" b="1" u="sng" dirty="0">
                <a:solidFill>
                  <a:srgbClr val="00B0F0"/>
                </a:solidFill>
              </a:rPr>
              <a:t>Procurad alcanzar el amor;</a:t>
            </a:r>
            <a:r>
              <a:rPr lang="es-ES" b="1" dirty="0">
                <a:solidFill>
                  <a:schemeClr val="bg1"/>
                </a:solidFill>
              </a:rPr>
              <a:t> pero también desead ardientemente los dones espirituales, sobre todo que profeticéis. </a:t>
            </a:r>
          </a:p>
          <a:p>
            <a:r>
              <a:rPr lang="es-ES" b="1" dirty="0">
                <a:solidFill>
                  <a:schemeClr val="bg1"/>
                </a:solidFill>
              </a:rPr>
              <a:t>4. Debe permanecer el amor.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I Corintios.13:13.</a:t>
            </a:r>
          </a:p>
          <a:p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4128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29CBD7D9-CD53-43B1-A0E8-61800C4A1033}"/>
              </a:ext>
            </a:extLst>
          </p:cNvPr>
          <p:cNvSpPr/>
          <p:nvPr/>
        </p:nvSpPr>
        <p:spPr>
          <a:xfrm>
            <a:off x="0" y="0"/>
            <a:ext cx="9144000" cy="683974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A08CF49-7E8D-4DF3-9883-12039A141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5"/>
            <a:ext cx="9144000" cy="6821489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Y ahora permanecen la fe, la esperanza y el amor, estos tres; </a:t>
            </a:r>
            <a:r>
              <a:rPr lang="es-ES" b="1" u="sng" dirty="0">
                <a:solidFill>
                  <a:srgbClr val="FFFF00"/>
                </a:solidFill>
              </a:rPr>
              <a:t>pero el mayor de ellos es el amor.</a:t>
            </a:r>
            <a:r>
              <a:rPr lang="es-ES" b="1" dirty="0">
                <a:solidFill>
                  <a:schemeClr val="bg1"/>
                </a:solidFill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</a:rPr>
              <a:t>5. Debemos de andar en amor.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Efesios.5:2.</a:t>
            </a:r>
          </a:p>
          <a:p>
            <a:r>
              <a:rPr lang="es-ES" b="1" u="sng" dirty="0">
                <a:solidFill>
                  <a:srgbClr val="7030A0"/>
                </a:solidFill>
              </a:rPr>
              <a:t>y andad en amor,</a:t>
            </a:r>
            <a:r>
              <a:rPr lang="es-ES" b="1" dirty="0">
                <a:solidFill>
                  <a:schemeClr val="bg1"/>
                </a:solidFill>
              </a:rPr>
              <a:t> así como también Cristo os amó y se dio a sí mismo por nosotros, ofrenda y sacrificio a Dios, como fragante aroma. </a:t>
            </a:r>
          </a:p>
          <a:p>
            <a:r>
              <a:rPr lang="es-ES" b="1" dirty="0">
                <a:solidFill>
                  <a:schemeClr val="bg1"/>
                </a:solidFill>
              </a:rPr>
              <a:t>6. Debemos de vestirnos en amor.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Colosenses.3:14.</a:t>
            </a:r>
          </a:p>
          <a:p>
            <a:r>
              <a:rPr lang="es-ES" b="1" dirty="0">
                <a:solidFill>
                  <a:schemeClr val="bg1"/>
                </a:solidFill>
              </a:rPr>
              <a:t>Y sobre todas estas cosas, </a:t>
            </a:r>
            <a:r>
              <a:rPr lang="es-ES" b="1" u="sng" dirty="0">
                <a:solidFill>
                  <a:srgbClr val="00B050"/>
                </a:solidFill>
              </a:rPr>
              <a:t>vestíos de amor,</a:t>
            </a:r>
            <a:r>
              <a:rPr lang="es-ES" b="1" dirty="0">
                <a:solidFill>
                  <a:schemeClr val="bg1"/>
                </a:solidFill>
              </a:rPr>
              <a:t> que es el vínculo de la unidad. </a:t>
            </a:r>
          </a:p>
          <a:p>
            <a:r>
              <a:rPr lang="es-ES" b="1" dirty="0">
                <a:solidFill>
                  <a:schemeClr val="bg1"/>
                </a:solidFill>
              </a:rPr>
              <a:t>7. Debemos abundar en amor.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I Tesalonicenses.3:12.</a:t>
            </a:r>
          </a:p>
          <a:p>
            <a:r>
              <a:rPr lang="es-ES" b="1" dirty="0">
                <a:solidFill>
                  <a:schemeClr val="bg1"/>
                </a:solidFill>
              </a:rPr>
              <a:t>y que el Señor os haga crecer y abundar en amor unos para con otros, y para con todos, </a:t>
            </a:r>
            <a:r>
              <a:rPr lang="es-ES" b="1" u="sng" dirty="0">
                <a:solidFill>
                  <a:srgbClr val="FF0000"/>
                </a:solidFill>
              </a:rPr>
              <a:t>como también nosotros lo hacemos para con vosotros; </a:t>
            </a:r>
          </a:p>
        </p:txBody>
      </p:sp>
    </p:spTree>
    <p:extLst>
      <p:ext uri="{BB962C8B-B14F-4D97-AF65-F5344CB8AC3E}">
        <p14:creationId xmlns:p14="http://schemas.microsoft.com/office/powerpoint/2010/main" val="24037111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29CBD7D9-CD53-43B1-A0E8-61800C4A1033}"/>
              </a:ext>
            </a:extLst>
          </p:cNvPr>
          <p:cNvSpPr/>
          <p:nvPr/>
        </p:nvSpPr>
        <p:spPr>
          <a:xfrm>
            <a:off x="0" y="0"/>
            <a:ext cx="9144000" cy="683974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A08CF49-7E8D-4DF3-9883-12039A141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5"/>
            <a:ext cx="9144000" cy="6821489"/>
          </a:xfrm>
        </p:spPr>
        <p:txBody>
          <a:bodyPr>
            <a:normAutofit fontScale="92500" lnSpcReduction="10000"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8. Debemos estimularnos al amor y las buenas obras.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Hebreos.10:24.</a:t>
            </a:r>
          </a:p>
          <a:p>
            <a:r>
              <a:rPr lang="es-ES" b="1" u="sng" dirty="0">
                <a:solidFill>
                  <a:srgbClr val="00B0F0"/>
                </a:solidFill>
              </a:rPr>
              <a:t>y consideremos cómo estimularnos unos a otros al amor</a:t>
            </a:r>
            <a:r>
              <a:rPr lang="es-ES" b="1" dirty="0">
                <a:solidFill>
                  <a:schemeClr val="bg1"/>
                </a:solidFill>
              </a:rPr>
              <a:t> y a las buenas obras, </a:t>
            </a:r>
          </a:p>
          <a:p>
            <a:r>
              <a:rPr lang="es-ES" b="1" dirty="0">
                <a:solidFill>
                  <a:schemeClr val="bg1"/>
                </a:solidFill>
              </a:rPr>
              <a:t>Si hay amor muchos problemas se evitarían, ya que:</a:t>
            </a:r>
          </a:p>
          <a:p>
            <a:r>
              <a:rPr lang="es-ES" b="1" dirty="0">
                <a:solidFill>
                  <a:schemeClr val="bg1"/>
                </a:solidFill>
              </a:rPr>
              <a:t>1. El amor no hace mal al prójimo.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Romanos.13:10.</a:t>
            </a:r>
          </a:p>
          <a:p>
            <a:r>
              <a:rPr lang="es-ES" b="1" u="sng" dirty="0">
                <a:solidFill>
                  <a:srgbClr val="FFFF00"/>
                </a:solidFill>
              </a:rPr>
              <a:t>El amor no hace mal al prójimo;</a:t>
            </a:r>
            <a:r>
              <a:rPr lang="es-ES" b="1" dirty="0">
                <a:solidFill>
                  <a:schemeClr val="bg1"/>
                </a:solidFill>
              </a:rPr>
              <a:t> por tanto, el amor es el cumplimiento de la ley. </a:t>
            </a:r>
          </a:p>
          <a:p>
            <a:r>
              <a:rPr lang="es-ES" b="1" dirty="0">
                <a:solidFill>
                  <a:schemeClr val="bg1"/>
                </a:solidFill>
              </a:rPr>
              <a:t>2. Ya que todo lo que hagamos debemos de hacerlo con amor.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I Corintios.16:14. </a:t>
            </a:r>
          </a:p>
          <a:p>
            <a:r>
              <a:rPr lang="es-ES" b="1" dirty="0">
                <a:solidFill>
                  <a:schemeClr val="bg1"/>
                </a:solidFill>
              </a:rPr>
              <a:t>Todas vuestras </a:t>
            </a:r>
            <a:r>
              <a:rPr lang="es-ES" b="1" u="sng" dirty="0">
                <a:solidFill>
                  <a:srgbClr val="FF0000"/>
                </a:solidFill>
              </a:rPr>
              <a:t>cosas sean hechas con amor.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Gálatas.5:13.</a:t>
            </a:r>
          </a:p>
          <a:p>
            <a:r>
              <a:rPr lang="es-ES" b="1" dirty="0">
                <a:solidFill>
                  <a:schemeClr val="bg1"/>
                </a:solidFill>
              </a:rPr>
              <a:t>Porque vosotros, hermanos, a libertad fuisteis llamados; sólo que no uséis la libertad como pretexto para la carne, </a:t>
            </a:r>
            <a:r>
              <a:rPr lang="es-ES" b="1" u="sng" dirty="0">
                <a:solidFill>
                  <a:srgbClr val="7030A0"/>
                </a:solidFill>
              </a:rPr>
              <a:t>sino servíos por amor los unos a los otros. </a:t>
            </a:r>
          </a:p>
        </p:txBody>
      </p:sp>
    </p:spTree>
    <p:extLst>
      <p:ext uri="{BB962C8B-B14F-4D97-AF65-F5344CB8AC3E}">
        <p14:creationId xmlns:p14="http://schemas.microsoft.com/office/powerpoint/2010/main" val="26770936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29CBD7D9-CD53-43B1-A0E8-61800C4A1033}"/>
              </a:ext>
            </a:extLst>
          </p:cNvPr>
          <p:cNvSpPr/>
          <p:nvPr/>
        </p:nvSpPr>
        <p:spPr>
          <a:xfrm>
            <a:off x="0" y="0"/>
            <a:ext cx="9144000" cy="683974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A08CF49-7E8D-4DF3-9883-12039A141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5"/>
            <a:ext cx="9144000" cy="6821489"/>
          </a:xfrm>
        </p:spPr>
        <p:txBody>
          <a:bodyPr>
            <a:normAutofit fontScale="92500" lnSpcReduction="20000"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3. Debemos soportarnos en amor.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Efesios.4:2. </a:t>
            </a:r>
          </a:p>
          <a:p>
            <a:r>
              <a:rPr lang="es-ES" b="1" dirty="0">
                <a:solidFill>
                  <a:schemeClr val="bg1"/>
                </a:solidFill>
              </a:rPr>
              <a:t>con toda humildad y mansedumbre, con paciencia, </a:t>
            </a:r>
            <a:r>
              <a:rPr lang="es-ES" b="1" u="sng" dirty="0">
                <a:solidFill>
                  <a:srgbClr val="92D050"/>
                </a:solidFill>
              </a:rPr>
              <a:t>soportándoos unos a otros en amor,</a:t>
            </a:r>
            <a:r>
              <a:rPr lang="es-ES" b="1" dirty="0">
                <a:solidFill>
                  <a:schemeClr val="bg1"/>
                </a:solidFill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</a:rPr>
              <a:t>Sin amor difícilmente podremos cumplir la ley de Cristo.</a:t>
            </a:r>
          </a:p>
          <a:p>
            <a:r>
              <a:rPr lang="es-ES" b="1" dirty="0">
                <a:solidFill>
                  <a:schemeClr val="bg1"/>
                </a:solidFill>
              </a:rPr>
              <a:t>Dios no es injusto para olvidar.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Hebreos.6:10.</a:t>
            </a:r>
          </a:p>
          <a:p>
            <a:r>
              <a:rPr lang="es-ES" b="1" u="sng" dirty="0">
                <a:solidFill>
                  <a:srgbClr val="FF0000"/>
                </a:solidFill>
              </a:rPr>
              <a:t>Porque Dios no es injusto como para olvidarse de vuestra obra y del amor que habéis mostrado hacia su nombre,</a:t>
            </a:r>
            <a:r>
              <a:rPr lang="es-ES" b="1" dirty="0">
                <a:solidFill>
                  <a:schemeClr val="bg1"/>
                </a:solidFill>
              </a:rPr>
              <a:t> habiendo servido, y sirviendo aún, a los santos. </a:t>
            </a:r>
          </a:p>
          <a:p>
            <a:r>
              <a:rPr lang="es-ES" b="1" dirty="0">
                <a:solidFill>
                  <a:schemeClr val="bg1"/>
                </a:solidFill>
              </a:rPr>
              <a:t>Pablo no solo oyó del amor de Filemón, sino también de la fe que tenia a Cristo.</a:t>
            </a:r>
          </a:p>
          <a:p>
            <a:r>
              <a:rPr lang="es-ES" b="1" dirty="0">
                <a:solidFill>
                  <a:schemeClr val="bg1"/>
                </a:solidFill>
              </a:rPr>
              <a:t>1. Sin fe es imposible agradar a Dios.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Hebreos.11:6.</a:t>
            </a:r>
          </a:p>
          <a:p>
            <a:r>
              <a:rPr lang="es-ES" b="1" u="sng" dirty="0">
                <a:solidFill>
                  <a:srgbClr val="00B0F0"/>
                </a:solidFill>
              </a:rPr>
              <a:t>Y sin fe es imposible agradar a Dios;</a:t>
            </a:r>
            <a:r>
              <a:rPr lang="es-ES" b="1" dirty="0">
                <a:solidFill>
                  <a:schemeClr val="bg1"/>
                </a:solidFill>
              </a:rPr>
              <a:t> porque es necesario que el que se acerca a Dios crea que El existe, y que es remunerador de los que le buscan. </a:t>
            </a:r>
          </a:p>
          <a:p>
            <a:r>
              <a:rPr lang="es-ES" b="1" dirty="0">
                <a:solidFill>
                  <a:schemeClr val="bg1"/>
                </a:solidFill>
              </a:rPr>
              <a:t>¿Tenemos la fe en Cristo para agradarle en todo?.</a:t>
            </a:r>
          </a:p>
          <a:p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32623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29CBD7D9-CD53-43B1-A0E8-61800C4A1033}"/>
              </a:ext>
            </a:extLst>
          </p:cNvPr>
          <p:cNvSpPr/>
          <p:nvPr/>
        </p:nvSpPr>
        <p:spPr>
          <a:xfrm>
            <a:off x="0" y="0"/>
            <a:ext cx="9144000" cy="683974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7DBE110A-E430-410F-B747-FDD95353F8B8}"/>
              </a:ext>
            </a:extLst>
          </p:cNvPr>
          <p:cNvSpPr/>
          <p:nvPr/>
        </p:nvSpPr>
        <p:spPr>
          <a:xfrm>
            <a:off x="0" y="18255"/>
            <a:ext cx="9144000" cy="1280458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id="{5C5AF32D-5625-43AC-98C7-F5F73E12A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/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CONFORTABA LOS CORAZONES DE  LOS HERMANOS. FILEMÓN.7. 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A08CF49-7E8D-4DF3-9883-12039A141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00337"/>
            <a:ext cx="9144000" cy="5239407"/>
          </a:xfrm>
        </p:spPr>
        <p:txBody>
          <a:bodyPr/>
          <a:lstStyle/>
          <a:p>
            <a:r>
              <a:rPr lang="es-ES" b="1" u="sng" dirty="0">
                <a:solidFill>
                  <a:srgbClr val="7030A0"/>
                </a:solidFill>
              </a:rPr>
              <a:t>Pues he llegado a tener mucho gozo y consuelo</a:t>
            </a:r>
            <a:r>
              <a:rPr lang="es-ES" b="1" dirty="0">
                <a:solidFill>
                  <a:schemeClr val="bg1"/>
                </a:solidFill>
              </a:rPr>
              <a:t> en tu amor, porque los corazones de los santos han sido confortados por ti, hermano. </a:t>
            </a:r>
          </a:p>
          <a:p>
            <a:r>
              <a:rPr lang="es-ES" b="1" dirty="0">
                <a:solidFill>
                  <a:schemeClr val="bg1"/>
                </a:solidFill>
              </a:rPr>
              <a:t>Pablo tenia mucho gozo y consuelo porque el amor que Filemón tenia lo llevaba a confortar los corazones de los hermanos. V.7.</a:t>
            </a:r>
          </a:p>
          <a:p>
            <a:r>
              <a:rPr lang="es-ES" b="1" u="sng" dirty="0">
                <a:solidFill>
                  <a:srgbClr val="92D050"/>
                </a:solidFill>
              </a:rPr>
              <a:t>“CONFORTADO”-</a:t>
            </a:r>
            <a:r>
              <a:rPr lang="es-ES" b="1" dirty="0">
                <a:solidFill>
                  <a:schemeClr val="bg1"/>
                </a:solidFill>
              </a:rPr>
              <a:t> Un alivio o refrigerio, los corazones de los santos habían sido confortados por la benevolencia  y caridad de Filemón en diferentes ocasiones.</a:t>
            </a:r>
          </a:p>
          <a:p>
            <a:r>
              <a:rPr lang="es-ES" b="1" dirty="0">
                <a:solidFill>
                  <a:schemeClr val="bg1"/>
                </a:solidFill>
              </a:rPr>
              <a:t>La palabra confortar, aparece en: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Mateo.11:28. </a:t>
            </a:r>
          </a:p>
          <a:p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13939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29CBD7D9-CD53-43B1-A0E8-61800C4A1033}"/>
              </a:ext>
            </a:extLst>
          </p:cNvPr>
          <p:cNvSpPr/>
          <p:nvPr/>
        </p:nvSpPr>
        <p:spPr>
          <a:xfrm>
            <a:off x="0" y="0"/>
            <a:ext cx="9144000" cy="683974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A08CF49-7E8D-4DF3-9883-12039A141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5"/>
            <a:ext cx="9144000" cy="6821489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Venid a mí, todos los que estáis cansados y cargados, </a:t>
            </a:r>
            <a:r>
              <a:rPr lang="es-ES" b="1" u="sng" dirty="0">
                <a:solidFill>
                  <a:srgbClr val="FFFF00"/>
                </a:solidFill>
              </a:rPr>
              <a:t>y yo os haré descansar.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I Corintio.16:18.</a:t>
            </a:r>
          </a:p>
          <a:p>
            <a:r>
              <a:rPr lang="es-ES" b="1" u="sng" dirty="0">
                <a:solidFill>
                  <a:srgbClr val="FF0000"/>
                </a:solidFill>
              </a:rPr>
              <a:t>Porque ellos han recreado mi espíritu</a:t>
            </a:r>
            <a:r>
              <a:rPr lang="es-ES" b="1" dirty="0">
                <a:solidFill>
                  <a:schemeClr val="bg1"/>
                </a:solidFill>
              </a:rPr>
              <a:t> y el vuestro. Por tanto, reconoced a tales personas.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II Corintios.7:13. </a:t>
            </a:r>
          </a:p>
          <a:p>
            <a:r>
              <a:rPr lang="es-ES" b="1" u="sng" dirty="0">
                <a:solidFill>
                  <a:srgbClr val="00B0F0"/>
                </a:solidFill>
              </a:rPr>
              <a:t>Por esta razón hemos sido consolados.</a:t>
            </a:r>
            <a:r>
              <a:rPr lang="es-ES" b="1" dirty="0">
                <a:solidFill>
                  <a:schemeClr val="bg1"/>
                </a:solidFill>
              </a:rPr>
              <a:t> Y aparte de nuestro consuelo, mucho más nos regocijamos por el gozo de Tito, pues su espíritu ha sido confortado por todos vosotros.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</a:rPr>
              <a:t>Hechos.16:40. </a:t>
            </a:r>
          </a:p>
          <a:p>
            <a:r>
              <a:rPr lang="es-ES" b="1" dirty="0">
                <a:solidFill>
                  <a:schemeClr val="bg1"/>
                </a:solidFill>
              </a:rPr>
              <a:t>Cuando salieron de la cárcel, fueron a casa de Lidia, y al ver a los hermanos, </a:t>
            </a:r>
            <a:r>
              <a:rPr lang="es-ES" b="1" u="sng" dirty="0">
                <a:solidFill>
                  <a:srgbClr val="92D050"/>
                </a:solidFill>
              </a:rPr>
              <a:t>los consolaron y partieron.</a:t>
            </a:r>
            <a:r>
              <a:rPr lang="es-ES" b="1" dirty="0">
                <a:solidFill>
                  <a:schemeClr val="bg1"/>
                </a:solidFill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</a:rPr>
              <a:t>Dios nos consuela para que nosotros podamos consolar a otros. </a:t>
            </a:r>
          </a:p>
          <a:p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3860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</TotalTime>
  <Words>3224</Words>
  <Application>Microsoft Office PowerPoint</Application>
  <PresentationFormat>Presentación en pantalla (4:3)</PresentationFormat>
  <Paragraphs>224</Paragraphs>
  <Slides>26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30" baseType="lpstr">
      <vt:lpstr>Arial</vt:lpstr>
      <vt:lpstr>Calibri</vt:lpstr>
      <vt:lpstr>Calibri Light</vt:lpstr>
      <vt:lpstr>Tema de Office</vt:lpstr>
      <vt:lpstr>EL EJEMPLO DE FILEMÓN.</vt:lpstr>
      <vt:lpstr>SU AMOR Y FE PARA CON ÉL SEÑOR Y LOS SANTOS. FILEMÓN.5.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CONFORTABA LOS CORAZONES DE  LOS HERMANOS. FILEMÓN.7. </vt:lpstr>
      <vt:lpstr>Presentación de PowerPoint</vt:lpstr>
      <vt:lpstr>Presentación de PowerPoint</vt:lpstr>
      <vt:lpstr>Presentación de PowerPoint</vt:lpstr>
      <vt:lpstr>TENIA BUENA VOLUNTAD. FILEMÓN.14. </vt:lpstr>
      <vt:lpstr>Presentación de PowerPoint</vt:lpstr>
      <vt:lpstr>HACIA MÁS DE LO QUE LE PEDÍAN. FILEMÓN.21. </vt:lpstr>
      <vt:lpstr>Presentación de PowerPoint</vt:lpstr>
      <vt:lpstr>Presentación de PowerPoint</vt:lpstr>
      <vt:lpstr>ERA HOSPEDADOR, HOSPITALARIO. FILEMÓN.22.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CONCLUSIÓN: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EJEMPLO DE FILEMÓN.</dc:title>
  <dc:creator>Mario Moreno</dc:creator>
  <cp:lastModifiedBy>Mario Moreno</cp:lastModifiedBy>
  <cp:revision>20</cp:revision>
  <dcterms:created xsi:type="dcterms:W3CDTF">2021-04-25T02:06:24Z</dcterms:created>
  <dcterms:modified xsi:type="dcterms:W3CDTF">2024-12-14T21:07:06Z</dcterms:modified>
</cp:coreProperties>
</file>