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9" r:id="rId3"/>
    <p:sldId id="328" r:id="rId4"/>
    <p:sldId id="330" r:id="rId5"/>
    <p:sldId id="257" r:id="rId6"/>
    <p:sldId id="262" r:id="rId7"/>
    <p:sldId id="261" r:id="rId8"/>
    <p:sldId id="259" r:id="rId9"/>
    <p:sldId id="264" r:id="rId10"/>
    <p:sldId id="265" r:id="rId11"/>
    <p:sldId id="266" r:id="rId12"/>
    <p:sldId id="267" r:id="rId13"/>
    <p:sldId id="271" r:id="rId14"/>
    <p:sldId id="270" r:id="rId15"/>
    <p:sldId id="268" r:id="rId16"/>
    <p:sldId id="274" r:id="rId17"/>
    <p:sldId id="273" r:id="rId18"/>
    <p:sldId id="277" r:id="rId19"/>
    <p:sldId id="278" r:id="rId20"/>
    <p:sldId id="276" r:id="rId21"/>
    <p:sldId id="283" r:id="rId22"/>
    <p:sldId id="281" r:id="rId23"/>
    <p:sldId id="280" r:id="rId24"/>
    <p:sldId id="288" r:id="rId25"/>
    <p:sldId id="287" r:id="rId26"/>
    <p:sldId id="285" r:id="rId27"/>
    <p:sldId id="292" r:id="rId28"/>
    <p:sldId id="291" r:id="rId29"/>
    <p:sldId id="289" r:id="rId30"/>
    <p:sldId id="297" r:id="rId31"/>
    <p:sldId id="296" r:id="rId32"/>
    <p:sldId id="294" r:id="rId33"/>
    <p:sldId id="306" r:id="rId34"/>
    <p:sldId id="304" r:id="rId35"/>
    <p:sldId id="303" r:id="rId36"/>
    <p:sldId id="300" r:id="rId37"/>
    <p:sldId id="299" r:id="rId38"/>
    <p:sldId id="301" r:id="rId39"/>
    <p:sldId id="293" r:id="rId40"/>
    <p:sldId id="311" r:id="rId41"/>
    <p:sldId id="310" r:id="rId42"/>
    <p:sldId id="308" r:id="rId43"/>
    <p:sldId id="307" r:id="rId44"/>
    <p:sldId id="313" r:id="rId45"/>
    <p:sldId id="314" r:id="rId46"/>
    <p:sldId id="315" r:id="rId47"/>
    <p:sldId id="317" r:id="rId48"/>
    <p:sldId id="319" r:id="rId49"/>
    <p:sldId id="320" r:id="rId50"/>
    <p:sldId id="322" r:id="rId51"/>
    <p:sldId id="323" r:id="rId52"/>
    <p:sldId id="326" r:id="rId53"/>
    <p:sldId id="325" r:id="rId54"/>
    <p:sldId id="324" r:id="rId5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59" d="100"/>
          <a:sy n="59" d="100"/>
        </p:scale>
        <p:origin x="152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E95557FA-F9DA-4E01-9500-B46D12CB8D41}" type="datetimeFigureOut">
              <a:rPr lang="es-NI" smtClean="0"/>
              <a:t>29/10/2024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2089273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95557FA-F9DA-4E01-9500-B46D12CB8D41}" type="datetimeFigureOut">
              <a:rPr lang="es-NI" smtClean="0"/>
              <a:t>29/10/2024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746364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95557FA-F9DA-4E01-9500-B46D12CB8D41}" type="datetimeFigureOut">
              <a:rPr lang="es-NI" smtClean="0"/>
              <a:t>29/10/2024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4145695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95557FA-F9DA-4E01-9500-B46D12CB8D41}" type="datetimeFigureOut">
              <a:rPr lang="es-NI" smtClean="0"/>
              <a:t>29/10/2024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1222210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95557FA-F9DA-4E01-9500-B46D12CB8D41}" type="datetimeFigureOut">
              <a:rPr lang="es-NI" smtClean="0"/>
              <a:t>29/10/2024</a:t>
            </a:fld>
            <a:endParaRPr lang="es-NI"/>
          </a:p>
        </p:txBody>
      </p:sp>
      <p:sp>
        <p:nvSpPr>
          <p:cNvPr id="5" name="Footer Placeholder 4"/>
          <p:cNvSpPr>
            <a:spLocks noGrp="1"/>
          </p:cNvSpPr>
          <p:nvPr>
            <p:ph type="ftr" sz="quarter" idx="11"/>
          </p:nvPr>
        </p:nvSpPr>
        <p:spPr/>
        <p:txBody>
          <a:bodyPr/>
          <a:lstStyle/>
          <a:p>
            <a:endParaRPr lang="es-NI"/>
          </a:p>
        </p:txBody>
      </p:sp>
      <p:sp>
        <p:nvSpPr>
          <p:cNvPr id="6" name="Slide Number Placeholder 5"/>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1946244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95557FA-F9DA-4E01-9500-B46D12CB8D41}" type="datetimeFigureOut">
              <a:rPr lang="es-NI" smtClean="0"/>
              <a:t>29/10/2024</a:t>
            </a:fld>
            <a:endParaRPr lang="es-NI"/>
          </a:p>
        </p:txBody>
      </p:sp>
      <p:sp>
        <p:nvSpPr>
          <p:cNvPr id="6" name="Footer Placeholder 5"/>
          <p:cNvSpPr>
            <a:spLocks noGrp="1"/>
          </p:cNvSpPr>
          <p:nvPr>
            <p:ph type="ftr" sz="quarter" idx="11"/>
          </p:nvPr>
        </p:nvSpPr>
        <p:spPr/>
        <p:txBody>
          <a:bodyPr/>
          <a:lstStyle/>
          <a:p>
            <a:endParaRPr lang="es-NI"/>
          </a:p>
        </p:txBody>
      </p:sp>
      <p:sp>
        <p:nvSpPr>
          <p:cNvPr id="7" name="Slide Number Placeholder 6"/>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1681980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95557FA-F9DA-4E01-9500-B46D12CB8D41}" type="datetimeFigureOut">
              <a:rPr lang="es-NI" smtClean="0"/>
              <a:t>29/10/2024</a:t>
            </a:fld>
            <a:endParaRPr lang="es-NI"/>
          </a:p>
        </p:txBody>
      </p:sp>
      <p:sp>
        <p:nvSpPr>
          <p:cNvPr id="8" name="Footer Placeholder 7"/>
          <p:cNvSpPr>
            <a:spLocks noGrp="1"/>
          </p:cNvSpPr>
          <p:nvPr>
            <p:ph type="ftr" sz="quarter" idx="11"/>
          </p:nvPr>
        </p:nvSpPr>
        <p:spPr/>
        <p:txBody>
          <a:bodyPr/>
          <a:lstStyle/>
          <a:p>
            <a:endParaRPr lang="es-NI"/>
          </a:p>
        </p:txBody>
      </p:sp>
      <p:sp>
        <p:nvSpPr>
          <p:cNvPr id="9" name="Slide Number Placeholder 8"/>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1176327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95557FA-F9DA-4E01-9500-B46D12CB8D41}" type="datetimeFigureOut">
              <a:rPr lang="es-NI" smtClean="0"/>
              <a:t>29/10/2024</a:t>
            </a:fld>
            <a:endParaRPr lang="es-NI"/>
          </a:p>
        </p:txBody>
      </p:sp>
      <p:sp>
        <p:nvSpPr>
          <p:cNvPr id="4" name="Footer Placeholder 3"/>
          <p:cNvSpPr>
            <a:spLocks noGrp="1"/>
          </p:cNvSpPr>
          <p:nvPr>
            <p:ph type="ftr" sz="quarter" idx="11"/>
          </p:nvPr>
        </p:nvSpPr>
        <p:spPr/>
        <p:txBody>
          <a:bodyPr/>
          <a:lstStyle/>
          <a:p>
            <a:endParaRPr lang="es-NI"/>
          </a:p>
        </p:txBody>
      </p:sp>
      <p:sp>
        <p:nvSpPr>
          <p:cNvPr id="5" name="Slide Number Placeholder 4"/>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4099317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5557FA-F9DA-4E01-9500-B46D12CB8D41}" type="datetimeFigureOut">
              <a:rPr lang="es-NI" smtClean="0"/>
              <a:t>29/10/2024</a:t>
            </a:fld>
            <a:endParaRPr lang="es-NI"/>
          </a:p>
        </p:txBody>
      </p:sp>
      <p:sp>
        <p:nvSpPr>
          <p:cNvPr id="3" name="Footer Placeholder 2"/>
          <p:cNvSpPr>
            <a:spLocks noGrp="1"/>
          </p:cNvSpPr>
          <p:nvPr>
            <p:ph type="ftr" sz="quarter" idx="11"/>
          </p:nvPr>
        </p:nvSpPr>
        <p:spPr/>
        <p:txBody>
          <a:bodyPr/>
          <a:lstStyle/>
          <a:p>
            <a:endParaRPr lang="es-NI"/>
          </a:p>
        </p:txBody>
      </p:sp>
      <p:sp>
        <p:nvSpPr>
          <p:cNvPr id="4" name="Slide Number Placeholder 3"/>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1675411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95557FA-F9DA-4E01-9500-B46D12CB8D41}" type="datetimeFigureOut">
              <a:rPr lang="es-NI" smtClean="0"/>
              <a:t>29/10/2024</a:t>
            </a:fld>
            <a:endParaRPr lang="es-NI"/>
          </a:p>
        </p:txBody>
      </p:sp>
      <p:sp>
        <p:nvSpPr>
          <p:cNvPr id="6" name="Footer Placeholder 5"/>
          <p:cNvSpPr>
            <a:spLocks noGrp="1"/>
          </p:cNvSpPr>
          <p:nvPr>
            <p:ph type="ftr" sz="quarter" idx="11"/>
          </p:nvPr>
        </p:nvSpPr>
        <p:spPr/>
        <p:txBody>
          <a:bodyPr/>
          <a:lstStyle/>
          <a:p>
            <a:endParaRPr lang="es-NI"/>
          </a:p>
        </p:txBody>
      </p:sp>
      <p:sp>
        <p:nvSpPr>
          <p:cNvPr id="7" name="Slide Number Placeholder 6"/>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2585918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95557FA-F9DA-4E01-9500-B46D12CB8D41}" type="datetimeFigureOut">
              <a:rPr lang="es-NI" smtClean="0"/>
              <a:t>29/10/2024</a:t>
            </a:fld>
            <a:endParaRPr lang="es-NI"/>
          </a:p>
        </p:txBody>
      </p:sp>
      <p:sp>
        <p:nvSpPr>
          <p:cNvPr id="6" name="Footer Placeholder 5"/>
          <p:cNvSpPr>
            <a:spLocks noGrp="1"/>
          </p:cNvSpPr>
          <p:nvPr>
            <p:ph type="ftr" sz="quarter" idx="11"/>
          </p:nvPr>
        </p:nvSpPr>
        <p:spPr/>
        <p:txBody>
          <a:bodyPr/>
          <a:lstStyle/>
          <a:p>
            <a:endParaRPr lang="es-NI"/>
          </a:p>
        </p:txBody>
      </p:sp>
      <p:sp>
        <p:nvSpPr>
          <p:cNvPr id="7" name="Slide Number Placeholder 6"/>
          <p:cNvSpPr>
            <a:spLocks noGrp="1"/>
          </p:cNvSpPr>
          <p:nvPr>
            <p:ph type="sldNum" sz="quarter" idx="12"/>
          </p:nvPr>
        </p:nvSpPr>
        <p:spPr/>
        <p:txBody>
          <a:bodyPr/>
          <a:lstStyle/>
          <a:p>
            <a:fld id="{D8762128-A510-4323-87E0-039CB214DBD3}" type="slidenum">
              <a:rPr lang="es-NI" smtClean="0"/>
              <a:t>‹Nº›</a:t>
            </a:fld>
            <a:endParaRPr lang="es-NI"/>
          </a:p>
        </p:txBody>
      </p:sp>
    </p:spTree>
    <p:extLst>
      <p:ext uri="{BB962C8B-B14F-4D97-AF65-F5344CB8AC3E}">
        <p14:creationId xmlns:p14="http://schemas.microsoft.com/office/powerpoint/2010/main" val="2651083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5557FA-F9DA-4E01-9500-B46D12CB8D41}" type="datetimeFigureOut">
              <a:rPr lang="es-NI" smtClean="0"/>
              <a:t>29/10/2024</a:t>
            </a:fld>
            <a:endParaRPr lang="es-NI"/>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NI"/>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62128-A510-4323-87E0-039CB214DBD3}" type="slidenum">
              <a:rPr lang="es-NI" smtClean="0"/>
              <a:t>‹Nº›</a:t>
            </a:fld>
            <a:endParaRPr lang="es-NI"/>
          </a:p>
        </p:txBody>
      </p:sp>
    </p:spTree>
    <p:extLst>
      <p:ext uri="{BB962C8B-B14F-4D97-AF65-F5344CB8AC3E}">
        <p14:creationId xmlns:p14="http://schemas.microsoft.com/office/powerpoint/2010/main" val="16556249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5"/>
            <a:ext cx="9144000" cy="1008687"/>
          </a:xfrm>
        </p:spPr>
        <p:txBody>
          <a:bodyPr/>
          <a:lstStyle/>
          <a:p>
            <a:pPr algn="ctr"/>
            <a:r>
              <a:rPr lang="es-ES" b="1" dirty="0">
                <a:solidFill>
                  <a:srgbClr val="00B0F0"/>
                </a:solidFill>
                <a:highlight>
                  <a:srgbClr val="800080"/>
                </a:highlight>
                <a:latin typeface="Maiandra GD" panose="020E0502030308020204" pitchFamily="34" charset="0"/>
              </a:rPr>
              <a:t>EL EJEMPLO DEL REY SAÚL.</a:t>
            </a:r>
            <a:endParaRPr lang="es-NI" b="1"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1126435"/>
            <a:ext cx="9144000" cy="5713309"/>
          </a:xfrm>
        </p:spPr>
        <p:txBody>
          <a:bodyPr>
            <a:normAutofit lnSpcReduction="10000"/>
          </a:bodyPr>
          <a:lstStyle/>
          <a:p>
            <a:r>
              <a:rPr lang="es-NI" b="1" u="sng" dirty="0">
                <a:solidFill>
                  <a:srgbClr val="FFFF00"/>
                </a:solidFill>
                <a:latin typeface="Maiandra GD" panose="020E0502030308020204" pitchFamily="34" charset="0"/>
              </a:rPr>
              <a:t>INTRODUCCIÓN:</a:t>
            </a:r>
          </a:p>
          <a:p>
            <a:r>
              <a:rPr lang="es-ES" b="1" dirty="0">
                <a:solidFill>
                  <a:schemeClr val="bg1"/>
                </a:solidFill>
                <a:latin typeface="Maiandra GD" panose="020E0502030308020204" pitchFamily="34" charset="0"/>
              </a:rPr>
              <a:t>Saúl fue él primer rey que tuvo el pueblo de Israel.</a:t>
            </a:r>
          </a:p>
          <a:p>
            <a:r>
              <a:rPr lang="es-ES" b="1" dirty="0">
                <a:solidFill>
                  <a:schemeClr val="bg1"/>
                </a:solidFill>
                <a:latin typeface="Maiandra GD" panose="020E0502030308020204" pitchFamily="34" charset="0"/>
              </a:rPr>
              <a:t>Su padre fue Cis. </a:t>
            </a:r>
          </a:p>
          <a:p>
            <a:pPr algn="ctr"/>
            <a:r>
              <a:rPr lang="es-ES" b="1" u="sng" dirty="0">
                <a:solidFill>
                  <a:srgbClr val="00FF00"/>
                </a:solidFill>
                <a:latin typeface="Maiandra GD" panose="020E0502030308020204" pitchFamily="34" charset="0"/>
              </a:rPr>
              <a:t>I Samuel.9:1-3.</a:t>
            </a:r>
          </a:p>
          <a:p>
            <a:r>
              <a:rPr lang="es-ES" b="1" dirty="0">
                <a:solidFill>
                  <a:schemeClr val="bg1"/>
                </a:solidFill>
                <a:latin typeface="Maiandra GD" panose="020E0502030308020204" pitchFamily="34" charset="0"/>
              </a:rPr>
              <a:t>Había un hombre de Benjamín que se llamaba Cis, hijo de Abiel, hijo de </a:t>
            </a:r>
            <a:r>
              <a:rPr lang="es-ES" b="1" dirty="0" err="1">
                <a:solidFill>
                  <a:schemeClr val="bg1"/>
                </a:solidFill>
                <a:latin typeface="Maiandra GD" panose="020E0502030308020204" pitchFamily="34" charset="0"/>
              </a:rPr>
              <a:t>Zeror</a:t>
            </a:r>
            <a:r>
              <a:rPr lang="es-ES" b="1" dirty="0">
                <a:solidFill>
                  <a:schemeClr val="bg1"/>
                </a:solidFill>
                <a:latin typeface="Maiandra GD" panose="020E0502030308020204" pitchFamily="34" charset="0"/>
              </a:rPr>
              <a:t>, hijo de </a:t>
            </a:r>
            <a:r>
              <a:rPr lang="es-ES" b="1" dirty="0" err="1">
                <a:solidFill>
                  <a:schemeClr val="bg1"/>
                </a:solidFill>
                <a:latin typeface="Maiandra GD" panose="020E0502030308020204" pitchFamily="34" charset="0"/>
              </a:rPr>
              <a:t>Becorat</a:t>
            </a:r>
            <a:r>
              <a:rPr lang="es-ES" b="1" dirty="0">
                <a:solidFill>
                  <a:schemeClr val="bg1"/>
                </a:solidFill>
                <a:latin typeface="Maiandra GD" panose="020E0502030308020204" pitchFamily="34" charset="0"/>
              </a:rPr>
              <a:t>, hijo de </a:t>
            </a:r>
            <a:r>
              <a:rPr lang="es-ES" b="1" dirty="0" err="1">
                <a:solidFill>
                  <a:schemeClr val="bg1"/>
                </a:solidFill>
                <a:latin typeface="Maiandra GD" panose="020E0502030308020204" pitchFamily="34" charset="0"/>
              </a:rPr>
              <a:t>Afía</a:t>
            </a:r>
            <a:r>
              <a:rPr lang="es-ES" b="1" dirty="0">
                <a:solidFill>
                  <a:schemeClr val="bg1"/>
                </a:solidFill>
                <a:latin typeface="Maiandra GD" panose="020E0502030308020204" pitchFamily="34" charset="0"/>
              </a:rPr>
              <a:t>, hijo de un benjamita, un hombre poderoso e influyente.</a:t>
            </a:r>
          </a:p>
          <a:p>
            <a:pPr algn="ctr"/>
            <a:r>
              <a:rPr lang="es-NI" b="1" u="sng" dirty="0">
                <a:solidFill>
                  <a:srgbClr val="00FF00"/>
                </a:solidFill>
                <a:latin typeface="Maiandra GD" panose="020E0502030308020204" pitchFamily="34" charset="0"/>
              </a:rPr>
              <a:t>V.2.</a:t>
            </a:r>
          </a:p>
          <a:p>
            <a:r>
              <a:rPr lang="es-ES" b="1" dirty="0">
                <a:solidFill>
                  <a:schemeClr val="bg1"/>
                </a:solidFill>
                <a:latin typeface="Maiandra GD" panose="020E0502030308020204" pitchFamily="34" charset="0"/>
              </a:rPr>
              <a:t>Y tenía un hijo que se llamaba Saúl, joven y bien parecido. No había otro más bien parecido que él entre los hijos de Israel; de los hombros arriba sobrepasaba a cualquiera del pueblo. </a:t>
            </a:r>
          </a:p>
        </p:txBody>
      </p:sp>
    </p:spTree>
    <p:extLst>
      <p:ext uri="{BB962C8B-B14F-4D97-AF65-F5344CB8AC3E}">
        <p14:creationId xmlns:p14="http://schemas.microsoft.com/office/powerpoint/2010/main" val="37523751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
                                            <p:txEl>
                                              <p:pRg st="5" end="5"/>
                                            </p:txEl>
                                          </p:spTgt>
                                        </p:tgtEl>
                                        <p:attrNameLst>
                                          <p:attrName>style.visibility</p:attrName>
                                        </p:attrNameLst>
                                      </p:cBhvr>
                                      <p:to>
                                        <p:strVal val="visible"/>
                                      </p:to>
                                    </p:set>
                                    <p:anim calcmode="lin" valueType="num">
                                      <p:cBhvr additive="base">
                                        <p:cTn id="44"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5">
                                            <p:txEl>
                                              <p:pRg st="6" end="6"/>
                                            </p:txEl>
                                          </p:spTgt>
                                        </p:tgtEl>
                                        <p:attrNameLst>
                                          <p:attrName>style.visibility</p:attrName>
                                        </p:attrNameLst>
                                      </p:cBhvr>
                                      <p:to>
                                        <p:strVal val="visible"/>
                                      </p:to>
                                    </p:set>
                                    <p:anim calcmode="lin" valueType="num">
                                      <p:cBhvr additive="base">
                                        <p:cTn id="50"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7447722"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CARACTERÍSTICA DE SAÚL.</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lstStyle/>
          <a:p>
            <a:r>
              <a:rPr lang="es-ES" b="1" dirty="0">
                <a:solidFill>
                  <a:schemeClr val="bg1"/>
                </a:solidFill>
                <a:latin typeface="Maiandra GD" panose="020E0502030308020204" pitchFamily="34" charset="0"/>
              </a:rPr>
              <a:t>Controlaba sus emociones.</a:t>
            </a:r>
          </a:p>
          <a:p>
            <a:r>
              <a:rPr lang="es-ES" b="1" dirty="0">
                <a:solidFill>
                  <a:schemeClr val="bg1"/>
                </a:solidFill>
                <a:latin typeface="Maiandra GD" panose="020E0502030308020204" pitchFamily="34" charset="0"/>
              </a:rPr>
              <a:t>Tenia dominio propio.</a:t>
            </a:r>
          </a:p>
          <a:p>
            <a:pPr algn="ctr"/>
            <a:r>
              <a:rPr lang="es-ES" b="1" u="sng" dirty="0">
                <a:solidFill>
                  <a:srgbClr val="00FF00"/>
                </a:solidFill>
                <a:latin typeface="Maiandra GD" panose="020E0502030308020204" pitchFamily="34" charset="0"/>
              </a:rPr>
              <a:t>I Samuel.10:24. </a:t>
            </a:r>
          </a:p>
          <a:p>
            <a:r>
              <a:rPr lang="es-ES" b="1" dirty="0">
                <a:solidFill>
                  <a:schemeClr val="bg1"/>
                </a:solidFill>
                <a:latin typeface="Maiandra GD" panose="020E0502030308020204" pitchFamily="34" charset="0"/>
              </a:rPr>
              <a:t>Y Samuel dijo a todo el pueblo: ¿Veis al que el SEÑOR ha escogido? En verdad que no hay otro como él entre todo el pueblo. Entonces todo el pueblo gritó, y dijo: ¡Viva el rey! </a:t>
            </a:r>
          </a:p>
          <a:p>
            <a:r>
              <a:rPr lang="es-ES" b="1" dirty="0">
                <a:solidFill>
                  <a:schemeClr val="bg1"/>
                </a:solidFill>
                <a:latin typeface="Maiandra GD" panose="020E0502030308020204" pitchFamily="34" charset="0"/>
              </a:rPr>
              <a:t>Aunque el pueblo lo alabo él no comenzó a dar saltos de alegría, o a jactarse por haber sido escogido, o porque era muy alto, tanto que sobrepasaba al pueblo.</a:t>
            </a:r>
          </a:p>
          <a:p>
            <a:r>
              <a:rPr lang="it-IT" b="1" dirty="0">
                <a:solidFill>
                  <a:schemeClr val="bg1"/>
                </a:solidFill>
                <a:latin typeface="Maiandra GD" panose="020E0502030308020204" pitchFamily="34" charset="0"/>
              </a:rPr>
              <a:t>No era vengativo.</a:t>
            </a:r>
          </a:p>
          <a:p>
            <a:pPr algn="ctr"/>
            <a:r>
              <a:rPr lang="it-IT" b="1" u="sng" dirty="0">
                <a:solidFill>
                  <a:srgbClr val="00FF00"/>
                </a:solidFill>
                <a:latin typeface="Maiandra GD" panose="020E0502030308020204" pitchFamily="34" charset="0"/>
              </a:rPr>
              <a:t>I Samuel.10:27.</a:t>
            </a:r>
          </a:p>
          <a:p>
            <a:endParaRPr lang="it-IT"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2226332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7447722"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CARACTERÍSTICA DE SAÚL.</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Pero ciertos hombres indignos dijeron: ¿Cómo puede éste salvarnos? Y lo menospreciaron y no le trajeron presente alguno. Mas él guardó silencio. </a:t>
            </a:r>
          </a:p>
          <a:p>
            <a:r>
              <a:rPr lang="it-IT" b="1" dirty="0">
                <a:solidFill>
                  <a:schemeClr val="bg1"/>
                </a:solidFill>
                <a:latin typeface="Maiandra GD" panose="020E0502030308020204" pitchFamily="34" charset="0"/>
              </a:rPr>
              <a:t>Algunos lo menospreciaron y El no tomo ninguna venganza sobre ellos.</a:t>
            </a:r>
          </a:p>
          <a:p>
            <a:r>
              <a:rPr lang="it-IT" b="1" dirty="0">
                <a:solidFill>
                  <a:schemeClr val="bg1"/>
                </a:solidFill>
                <a:latin typeface="Maiandra GD" panose="020E0502030308020204" pitchFamily="34" charset="0"/>
              </a:rPr>
              <a:t>Como Rey bien pudo tomar venganza sobre estos hombres pero no lo hizo.</a:t>
            </a:r>
          </a:p>
          <a:p>
            <a:r>
              <a:rPr lang="es-ES" b="1" dirty="0">
                <a:solidFill>
                  <a:schemeClr val="bg1"/>
                </a:solidFill>
                <a:latin typeface="Maiandra GD" panose="020E0502030308020204" pitchFamily="34" charset="0"/>
              </a:rPr>
              <a:t>Era obediente a su padre. </a:t>
            </a:r>
          </a:p>
          <a:p>
            <a:pPr algn="ctr"/>
            <a:r>
              <a:rPr lang="es-ES" b="1" u="sng" dirty="0">
                <a:solidFill>
                  <a:srgbClr val="00FF00"/>
                </a:solidFill>
                <a:latin typeface="Maiandra GD" panose="020E0502030308020204" pitchFamily="34" charset="0"/>
              </a:rPr>
              <a:t>I Samuel.9:1-2, 5. </a:t>
            </a:r>
          </a:p>
          <a:p>
            <a:r>
              <a:rPr lang="es-ES" b="1" dirty="0">
                <a:solidFill>
                  <a:schemeClr val="bg1"/>
                </a:solidFill>
                <a:latin typeface="Maiandra GD" panose="020E0502030308020204" pitchFamily="34" charset="0"/>
              </a:rPr>
              <a:t>había un hombre de Benjamín que se llamaba Cis, hijo de Abiel, hijo de Zeror, hijo de Becorat, hijo de Afía, hijo de un benjamita, un hombre poderoso e influyente. </a:t>
            </a:r>
          </a:p>
          <a:p>
            <a:pPr algn="ctr"/>
            <a:r>
              <a:rPr lang="es-ES" b="1" u="sng" dirty="0">
                <a:solidFill>
                  <a:srgbClr val="00FF00"/>
                </a:solidFill>
                <a:latin typeface="Maiandra GD" panose="020E0502030308020204" pitchFamily="34" charset="0"/>
              </a:rPr>
              <a:t>V.2. </a:t>
            </a:r>
            <a:endParaRPr lang="it-IT" b="1" u="sng" dirty="0">
              <a:solidFill>
                <a:srgbClr val="00FF00"/>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2245820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Y tenía un hijo que se llamaba Saúl, joven y bien parecido. No había otro más bien parecido que él entre los hijos de Israel; de los hombros arriba sobrepasaba a cualquiera del pueblo. </a:t>
            </a:r>
          </a:p>
          <a:p>
            <a:pPr algn="ctr"/>
            <a:r>
              <a:rPr lang="es-ES" b="1" u="sng" dirty="0">
                <a:solidFill>
                  <a:srgbClr val="00FF00"/>
                </a:solidFill>
                <a:latin typeface="Maiandra GD" panose="020E0502030308020204" pitchFamily="34" charset="0"/>
              </a:rPr>
              <a:t>V.5.  </a:t>
            </a:r>
          </a:p>
          <a:p>
            <a:r>
              <a:rPr lang="es-ES" b="1" dirty="0">
                <a:solidFill>
                  <a:schemeClr val="bg1"/>
                </a:solidFill>
                <a:latin typeface="Maiandra GD" panose="020E0502030308020204" pitchFamily="34" charset="0"/>
              </a:rPr>
              <a:t>Cuando llegaron a la tierra de Zuf, Saúl dijo al criado que estaba con él: Ven, regresemos, no sea que mi padre deje de preocuparse por las asnas y se angustie por nosotros. </a:t>
            </a:r>
          </a:p>
          <a:p>
            <a:r>
              <a:rPr lang="es-ES" b="1" dirty="0">
                <a:solidFill>
                  <a:schemeClr val="bg1"/>
                </a:solidFill>
                <a:latin typeface="Maiandra GD" panose="020E0502030308020204" pitchFamily="34" charset="0"/>
              </a:rPr>
              <a:t>¿Cuántos de nosotros somos obedientes a nuestros padres?. </a:t>
            </a:r>
          </a:p>
          <a:p>
            <a:pPr algn="ctr"/>
            <a:r>
              <a:rPr lang="es-ES" b="1" u="sng" dirty="0">
                <a:solidFill>
                  <a:srgbClr val="00FF00"/>
                </a:solidFill>
                <a:latin typeface="Maiandra GD" panose="020E0502030308020204" pitchFamily="34" charset="0"/>
              </a:rPr>
              <a:t>Efesios.6:1-3. </a:t>
            </a:r>
          </a:p>
          <a:p>
            <a:r>
              <a:rPr lang="es-ES" b="1" dirty="0">
                <a:solidFill>
                  <a:schemeClr val="bg1"/>
                </a:solidFill>
                <a:latin typeface="Maiandra GD" panose="020E0502030308020204" pitchFamily="34" charset="0"/>
              </a:rPr>
              <a:t>Hijos, obedeced a vuestros padres en el Señor, porque esto es justo. </a:t>
            </a:r>
          </a:p>
        </p:txBody>
      </p:sp>
    </p:spTree>
    <p:extLst>
      <p:ext uri="{BB962C8B-B14F-4D97-AF65-F5344CB8AC3E}">
        <p14:creationId xmlns:p14="http://schemas.microsoft.com/office/powerpoint/2010/main" val="11557444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
                                            <p:txEl>
                                              <p:pRg st="5" end="5"/>
                                            </p:txEl>
                                          </p:spTgt>
                                        </p:tgtEl>
                                        <p:attrNameLst>
                                          <p:attrName>style.visibility</p:attrName>
                                        </p:attrNameLst>
                                      </p:cBhvr>
                                      <p:to>
                                        <p:strVal val="visible"/>
                                      </p:to>
                                    </p:set>
                                    <p:anim calcmode="lin" valueType="num">
                                      <p:cBhvr additive="base">
                                        <p:cTn id="44"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pPr algn="ctr"/>
            <a:r>
              <a:rPr lang="es-ES" b="1" u="sng" dirty="0">
                <a:solidFill>
                  <a:srgbClr val="00FF00"/>
                </a:solidFill>
                <a:latin typeface="Maiandra GD" panose="020E0502030308020204" pitchFamily="34" charset="0"/>
              </a:rPr>
              <a:t>V.2. </a:t>
            </a:r>
            <a:endParaRPr lang="es-ES" b="1" dirty="0">
              <a:solidFill>
                <a:schemeClr val="bg1"/>
              </a:solidFill>
              <a:latin typeface="Maiandra GD" panose="020E0502030308020204" pitchFamily="34" charset="0"/>
            </a:endParaRPr>
          </a:p>
          <a:p>
            <a:r>
              <a:rPr lang="es-ES" b="1" dirty="0">
                <a:solidFill>
                  <a:schemeClr val="bg1"/>
                </a:solidFill>
                <a:latin typeface="Maiandra GD" panose="020E0502030308020204" pitchFamily="34" charset="0"/>
              </a:rPr>
              <a:t>HONRA A TU PADRE Y A tu MADRE (que es el primer mandamiento con promesa), </a:t>
            </a:r>
          </a:p>
          <a:p>
            <a:pPr algn="ctr"/>
            <a:r>
              <a:rPr lang="es-ES" b="1" u="sng" dirty="0">
                <a:solidFill>
                  <a:srgbClr val="00FF00"/>
                </a:solidFill>
                <a:latin typeface="Maiandra GD" panose="020E0502030308020204" pitchFamily="34" charset="0"/>
              </a:rPr>
              <a:t>V.3.</a:t>
            </a:r>
          </a:p>
          <a:p>
            <a:r>
              <a:rPr lang="es-ES" b="1" dirty="0">
                <a:solidFill>
                  <a:schemeClr val="bg1"/>
                </a:solidFill>
                <a:latin typeface="Maiandra GD" panose="020E0502030308020204" pitchFamily="34" charset="0"/>
              </a:rPr>
              <a:t>PARA QUE TE VAYA BIEN, Y PARA QUE TENGAS LARGA VIDA SOBRE LA TIERRA.</a:t>
            </a:r>
          </a:p>
          <a:p>
            <a:pPr algn="ctr"/>
            <a:r>
              <a:rPr lang="es-ES" b="1" u="sng" dirty="0">
                <a:solidFill>
                  <a:srgbClr val="00FF00"/>
                </a:solidFill>
                <a:latin typeface="Maiandra GD" panose="020E0502030308020204" pitchFamily="34" charset="0"/>
              </a:rPr>
              <a:t>Colosenses.3:20. </a:t>
            </a:r>
          </a:p>
          <a:p>
            <a:r>
              <a:rPr lang="es-ES" b="1" dirty="0">
                <a:solidFill>
                  <a:schemeClr val="bg1"/>
                </a:solidFill>
                <a:latin typeface="Maiandra GD" panose="020E0502030308020204" pitchFamily="34" charset="0"/>
              </a:rPr>
              <a:t>Hijos, sed obedientes a vuestros padres en todo, porque esto es agradable al Señor. </a:t>
            </a:r>
            <a:endParaRPr lang="it-IT" b="1" dirty="0">
              <a:solidFill>
                <a:schemeClr val="bg1"/>
              </a:solidFill>
              <a:latin typeface="Maiandra GD" panose="020E0502030308020204" pitchFamily="34" charset="0"/>
            </a:endParaRPr>
          </a:p>
          <a:p>
            <a:r>
              <a:rPr lang="es-NI" b="1" dirty="0">
                <a:solidFill>
                  <a:schemeClr val="bg1"/>
                </a:solidFill>
                <a:latin typeface="Maiandra GD" panose="020E0502030308020204" pitchFamily="34" charset="0"/>
              </a:rPr>
              <a:t>Los hijos deben ser obedientes a sus padres en todo.</a:t>
            </a:r>
          </a:p>
          <a:p>
            <a:r>
              <a:rPr lang="es-ES" b="1" dirty="0">
                <a:solidFill>
                  <a:schemeClr val="bg1"/>
                </a:solidFill>
                <a:latin typeface="Maiandra GD" panose="020E0502030308020204" pitchFamily="34" charset="0"/>
              </a:rPr>
              <a:t>Y a recompensarlos cuantos estos llegan a una edad muy avanzada. </a:t>
            </a:r>
          </a:p>
          <a:p>
            <a:pPr algn="ctr"/>
            <a:r>
              <a:rPr lang="es-ES" b="1" u="sng" dirty="0">
                <a:solidFill>
                  <a:srgbClr val="00FF00"/>
                </a:solidFill>
                <a:latin typeface="Maiandra GD" panose="020E0502030308020204" pitchFamily="34" charset="0"/>
              </a:rPr>
              <a:t>I Timoteo.5:4.</a:t>
            </a:r>
          </a:p>
        </p:txBody>
      </p:sp>
    </p:spTree>
    <p:extLst>
      <p:ext uri="{BB962C8B-B14F-4D97-AF65-F5344CB8AC3E}">
        <p14:creationId xmlns:p14="http://schemas.microsoft.com/office/powerpoint/2010/main" val="1915880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pero si alguna viuda tiene hijos o nietos, que aprendan éstos primero a mostrar piedad para con su propia familia y a recompensar a sus padres, porque esto es agradable delante de Dios. </a:t>
            </a:r>
            <a:endParaRPr lang="it-IT" b="1" dirty="0">
              <a:solidFill>
                <a:schemeClr val="bg1"/>
              </a:solidFill>
              <a:latin typeface="Maiandra GD" panose="020E0502030308020204" pitchFamily="34" charset="0"/>
            </a:endParaRPr>
          </a:p>
          <a:p>
            <a:r>
              <a:rPr lang="es-ES" b="1" dirty="0">
                <a:solidFill>
                  <a:schemeClr val="bg1"/>
                </a:solidFill>
                <a:latin typeface="Maiandra GD" panose="020E0502030308020204" pitchFamily="34" charset="0"/>
              </a:rPr>
              <a:t>Era humilde por que no se llenó de orgullo cuando oyó que sería rey. </a:t>
            </a:r>
          </a:p>
          <a:p>
            <a:pPr algn="ctr"/>
            <a:r>
              <a:rPr lang="es-ES" b="1" u="sng" dirty="0">
                <a:solidFill>
                  <a:srgbClr val="00FF00"/>
                </a:solidFill>
                <a:latin typeface="Maiandra GD" panose="020E0502030308020204" pitchFamily="34" charset="0"/>
              </a:rPr>
              <a:t>I Samuel.10:1. </a:t>
            </a:r>
          </a:p>
          <a:p>
            <a:r>
              <a:rPr lang="es-ES" b="1" dirty="0">
                <a:solidFill>
                  <a:schemeClr val="bg1"/>
                </a:solidFill>
                <a:latin typeface="Maiandra GD" panose="020E0502030308020204" pitchFamily="34" charset="0"/>
              </a:rPr>
              <a:t>Tomó entonces Samuel la redoma de aceite, la derramó sobre la cabeza de Saúl, lo besó y le dijo: ¿No te ha ungido el SEÑOR por príncipe sobre su heredad? </a:t>
            </a:r>
          </a:p>
          <a:p>
            <a:r>
              <a:rPr lang="es-ES" b="1" dirty="0">
                <a:solidFill>
                  <a:schemeClr val="bg1"/>
                </a:solidFill>
                <a:latin typeface="Maiandra GD" panose="020E0502030308020204" pitchFamily="34" charset="0"/>
              </a:rPr>
              <a:t>¿Cuántos de nosotros somos humildes?. </a:t>
            </a:r>
          </a:p>
          <a:p>
            <a:r>
              <a:rPr lang="es-ES" b="1" dirty="0">
                <a:solidFill>
                  <a:schemeClr val="bg1"/>
                </a:solidFill>
                <a:latin typeface="Maiandra GD" panose="020E0502030308020204" pitchFamily="34" charset="0"/>
              </a:rPr>
              <a:t>¿Tenemos esta característica de ser humildes?. </a:t>
            </a:r>
          </a:p>
          <a:p>
            <a:pPr algn="ctr"/>
            <a:r>
              <a:rPr lang="es-ES" b="1" u="sng" dirty="0">
                <a:solidFill>
                  <a:srgbClr val="00FF00"/>
                </a:solidFill>
                <a:latin typeface="Maiandra GD" panose="020E0502030308020204" pitchFamily="34" charset="0"/>
              </a:rPr>
              <a:t>Mateo.5:5.</a:t>
            </a:r>
            <a:endParaRPr lang="es-ES"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454653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Bienaventurados los humildes, pues ellos heredarán la tierra. </a:t>
            </a:r>
          </a:p>
          <a:p>
            <a:r>
              <a:rPr lang="es-ES" b="1" dirty="0">
                <a:solidFill>
                  <a:schemeClr val="bg1"/>
                </a:solidFill>
                <a:latin typeface="Maiandra GD" panose="020E0502030308020204" pitchFamily="34" charset="0"/>
              </a:rPr>
              <a:t>Era amable por que busco llevar un presente a Samuel cuando fue a verlo. </a:t>
            </a:r>
          </a:p>
          <a:p>
            <a:pPr algn="ctr"/>
            <a:r>
              <a:rPr lang="es-ES" b="1" u="sng" dirty="0">
                <a:solidFill>
                  <a:srgbClr val="00FF00"/>
                </a:solidFill>
                <a:latin typeface="Maiandra GD" panose="020E0502030308020204" pitchFamily="34" charset="0"/>
              </a:rPr>
              <a:t>I Samuel.9:7. </a:t>
            </a:r>
          </a:p>
          <a:p>
            <a:r>
              <a:rPr lang="es-ES" b="1" dirty="0">
                <a:solidFill>
                  <a:schemeClr val="bg1"/>
                </a:solidFill>
                <a:latin typeface="Maiandra GD" panose="020E0502030308020204" pitchFamily="34" charset="0"/>
              </a:rPr>
              <a:t>Entonces Saúl dijo a su criado: Pero he aquí, si vamos, ¿qué le llevaremos al hombre? Porque el pan de nuestras alforjas se ha acabado y no hay presente para llevar al hombre de Dios. ¿Qué tenemos? </a:t>
            </a:r>
          </a:p>
          <a:p>
            <a:r>
              <a:rPr lang="es-ES" b="1" dirty="0">
                <a:solidFill>
                  <a:schemeClr val="bg1"/>
                </a:solidFill>
                <a:latin typeface="Maiandra GD" panose="020E0502030308020204" pitchFamily="34" charset="0"/>
              </a:rPr>
              <a:t>¿Cuántos de nosotros tenemos esta actitud de amabilidad?. </a:t>
            </a:r>
          </a:p>
          <a:p>
            <a:pPr algn="ctr"/>
            <a:r>
              <a:rPr lang="es-ES" b="1" u="sng" dirty="0">
                <a:solidFill>
                  <a:srgbClr val="00FF00"/>
                </a:solidFill>
                <a:latin typeface="Maiandra GD" panose="020E0502030308020204" pitchFamily="34" charset="0"/>
              </a:rPr>
              <a:t>Hechos.9:36.</a:t>
            </a:r>
            <a:endParaRPr lang="it-IT" b="1" u="sng" dirty="0">
              <a:solidFill>
                <a:srgbClr val="00FF00"/>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22597623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Había entonces en Jope una discípula llamada Tabita (que traducido al griego es Dorcas); esta mujer era rica en obras buenas y de caridad que hacía continuamente. </a:t>
            </a:r>
          </a:p>
          <a:p>
            <a:r>
              <a:rPr lang="es-ES" b="1" dirty="0">
                <a:solidFill>
                  <a:schemeClr val="bg1"/>
                </a:solidFill>
                <a:latin typeface="Maiandra GD" panose="020E0502030308020204" pitchFamily="34" charset="0"/>
              </a:rPr>
              <a:t>Era pacífico por que ignoro a los que lo rechazaron para ser rey. </a:t>
            </a:r>
          </a:p>
          <a:p>
            <a:pPr algn="ctr"/>
            <a:r>
              <a:rPr lang="es-ES" b="1" u="sng" dirty="0">
                <a:solidFill>
                  <a:srgbClr val="00FF00"/>
                </a:solidFill>
                <a:latin typeface="Maiandra GD" panose="020E0502030308020204" pitchFamily="34" charset="0"/>
              </a:rPr>
              <a:t>I Samuel.10:27. </a:t>
            </a:r>
          </a:p>
          <a:p>
            <a:r>
              <a:rPr lang="es-ES" b="1" dirty="0">
                <a:solidFill>
                  <a:schemeClr val="bg1"/>
                </a:solidFill>
                <a:latin typeface="Maiandra GD" panose="020E0502030308020204" pitchFamily="34" charset="0"/>
              </a:rPr>
              <a:t>Pero ciertos hombres indignos dijeron: ¿Cómo puede éste salvarnos? Y lo menospreciaron y no le trajeron presente alguno. Mas él guardó silencio. </a:t>
            </a:r>
          </a:p>
          <a:p>
            <a:r>
              <a:rPr lang="es-ES" b="1" dirty="0">
                <a:solidFill>
                  <a:schemeClr val="bg1"/>
                </a:solidFill>
                <a:latin typeface="Maiandra GD" panose="020E0502030308020204" pitchFamily="34" charset="0"/>
              </a:rPr>
              <a:t>¿Cuántos de nosotros tenemos esta actitud?. </a:t>
            </a:r>
          </a:p>
          <a:p>
            <a:pPr algn="ctr"/>
            <a:r>
              <a:rPr lang="es-ES" b="1" u="sng" dirty="0">
                <a:solidFill>
                  <a:srgbClr val="00FF00"/>
                </a:solidFill>
                <a:latin typeface="Maiandra GD" panose="020E0502030308020204" pitchFamily="34" charset="0"/>
              </a:rPr>
              <a:t>Romanos.12:17.</a:t>
            </a:r>
          </a:p>
          <a:p>
            <a:r>
              <a:rPr lang="es-ES" b="1" dirty="0">
                <a:solidFill>
                  <a:schemeClr val="bg1"/>
                </a:solidFill>
                <a:latin typeface="Maiandra GD" panose="020E0502030308020204" pitchFamily="34" charset="0"/>
              </a:rPr>
              <a:t>Nunca paguéis a nadie mal por mal. Respetad lo bueno delante de todos los hombres.</a:t>
            </a:r>
          </a:p>
          <a:p>
            <a:endParaRPr lang="es-ES"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24889425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De ignorar cuando nos hacen algún daño. </a:t>
            </a:r>
          </a:p>
          <a:p>
            <a:r>
              <a:rPr lang="es-ES" b="1" dirty="0">
                <a:solidFill>
                  <a:schemeClr val="bg1"/>
                </a:solidFill>
                <a:latin typeface="Maiandra GD" panose="020E0502030308020204" pitchFamily="34" charset="0"/>
              </a:rPr>
              <a:t>Por ejemplo cuando algún hermano no quiere que prediquemos o demos la clase o sirvamos la mesa. </a:t>
            </a:r>
          </a:p>
          <a:p>
            <a:r>
              <a:rPr lang="es-ES" b="1" dirty="0">
                <a:solidFill>
                  <a:schemeClr val="bg1"/>
                </a:solidFill>
                <a:latin typeface="Maiandra GD" panose="020E0502030308020204" pitchFamily="34" charset="0"/>
              </a:rPr>
              <a:t>¿Ignoramos sus comentarios? O </a:t>
            </a:r>
          </a:p>
          <a:p>
            <a:r>
              <a:rPr lang="es-ES" b="1" dirty="0">
                <a:solidFill>
                  <a:schemeClr val="bg1"/>
                </a:solidFill>
                <a:latin typeface="Maiandra GD" panose="020E0502030308020204" pitchFamily="34" charset="0"/>
              </a:rPr>
              <a:t>¿Nos enojamos con él?.</a:t>
            </a:r>
          </a:p>
          <a:p>
            <a:r>
              <a:rPr lang="es-ES" b="1" dirty="0">
                <a:solidFill>
                  <a:schemeClr val="bg1"/>
                </a:solidFill>
                <a:latin typeface="Maiandra GD" panose="020E0502030308020204" pitchFamily="34" charset="0"/>
              </a:rPr>
              <a:t>¿Porque no sufrir mejor el agravio?.</a:t>
            </a:r>
          </a:p>
          <a:p>
            <a:pPr algn="ctr"/>
            <a:r>
              <a:rPr lang="es-ES" b="1" u="sng" dirty="0">
                <a:solidFill>
                  <a:srgbClr val="00FF00"/>
                </a:solidFill>
                <a:latin typeface="Maiandra GD" panose="020E0502030308020204" pitchFamily="34" charset="0"/>
              </a:rPr>
              <a:t>I Corintios.6:7.</a:t>
            </a:r>
          </a:p>
          <a:p>
            <a:r>
              <a:rPr lang="es-ES" b="1" dirty="0">
                <a:solidFill>
                  <a:schemeClr val="bg1"/>
                </a:solidFill>
                <a:latin typeface="Maiandra GD" panose="020E0502030308020204" pitchFamily="34" charset="0"/>
              </a:rPr>
              <a:t>Así que, en efecto, es ya un fallo entre vosotros el hecho de que tengáis litigios entre vosotros. ¿Por qué no sufrís mejor la injusticia? ¿Por qué no ser mejor defraudados? </a:t>
            </a:r>
          </a:p>
          <a:p>
            <a:r>
              <a:rPr lang="es-ES" b="1" dirty="0">
                <a:solidFill>
                  <a:schemeClr val="bg1"/>
                </a:solidFill>
                <a:latin typeface="Maiandra GD" panose="020E0502030308020204" pitchFamily="34" charset="0"/>
              </a:rPr>
              <a:t>Era valiente por que hizo frente al enemigo de Israel. </a:t>
            </a:r>
          </a:p>
          <a:p>
            <a:pPr algn="ctr"/>
            <a:r>
              <a:rPr lang="es-ES" b="1" u="sng" dirty="0">
                <a:solidFill>
                  <a:srgbClr val="00FF00"/>
                </a:solidFill>
                <a:latin typeface="Maiandra GD" panose="020E0502030308020204" pitchFamily="34" charset="0"/>
              </a:rPr>
              <a:t>I Samuel.11:3-8. </a:t>
            </a:r>
          </a:p>
          <a:p>
            <a:endParaRPr lang="es-ES"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406194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Y los ancianos de Jabes le dijeron: Danos siete días para que enviemos mensajeros por todo el territorio de Israel. Y si no hay quien nos libre, nos entregaremos a ti. </a:t>
            </a:r>
          </a:p>
          <a:p>
            <a:pPr algn="ctr"/>
            <a:r>
              <a:rPr lang="es-ES" b="1" u="sng" dirty="0">
                <a:solidFill>
                  <a:srgbClr val="00FF00"/>
                </a:solidFill>
                <a:latin typeface="Maiandra GD" panose="020E0502030308020204" pitchFamily="34" charset="0"/>
              </a:rPr>
              <a:t>V.4.</a:t>
            </a:r>
          </a:p>
          <a:p>
            <a:r>
              <a:rPr lang="es-ES" b="1" dirty="0">
                <a:solidFill>
                  <a:schemeClr val="bg1"/>
                </a:solidFill>
                <a:latin typeface="Maiandra GD" panose="020E0502030308020204" pitchFamily="34" charset="0"/>
              </a:rPr>
              <a:t>Entonces los mensajeros fueron a </a:t>
            </a:r>
            <a:r>
              <a:rPr lang="es-ES" b="1" dirty="0" err="1">
                <a:solidFill>
                  <a:schemeClr val="bg1"/>
                </a:solidFill>
                <a:latin typeface="Maiandra GD" panose="020E0502030308020204" pitchFamily="34" charset="0"/>
              </a:rPr>
              <a:t>Guibeá</a:t>
            </a:r>
            <a:r>
              <a:rPr lang="es-ES" b="1" dirty="0">
                <a:solidFill>
                  <a:schemeClr val="bg1"/>
                </a:solidFill>
                <a:latin typeface="Maiandra GD" panose="020E0502030308020204" pitchFamily="34" charset="0"/>
              </a:rPr>
              <a:t> de Saúl y hablaron estas palabras a oídos del pueblo, y todo el pueblo alzó la voz y lloró. </a:t>
            </a:r>
          </a:p>
          <a:p>
            <a:pPr algn="ctr"/>
            <a:r>
              <a:rPr lang="es-ES" b="1" u="sng" dirty="0">
                <a:solidFill>
                  <a:srgbClr val="00FF00"/>
                </a:solidFill>
                <a:latin typeface="Maiandra GD" panose="020E0502030308020204" pitchFamily="34" charset="0"/>
              </a:rPr>
              <a:t>V.5.  </a:t>
            </a:r>
          </a:p>
          <a:p>
            <a:r>
              <a:rPr lang="es-ES" b="1" dirty="0">
                <a:solidFill>
                  <a:schemeClr val="bg1"/>
                </a:solidFill>
                <a:latin typeface="Maiandra GD" panose="020E0502030308020204" pitchFamily="34" charset="0"/>
              </a:rPr>
              <a:t>Y sucedió que Saúl regresaba del campo detrás de los bueyes, y dijo: ¿Qué pasa con el pueblo que está llorando? Entonces le contaron las palabras de los mensajeros de Jabes. </a:t>
            </a:r>
          </a:p>
          <a:p>
            <a:pPr algn="ctr"/>
            <a:r>
              <a:rPr lang="es-ES" b="1" u="sng" dirty="0">
                <a:solidFill>
                  <a:srgbClr val="00FF00"/>
                </a:solidFill>
                <a:latin typeface="Maiandra GD" panose="020E0502030308020204" pitchFamily="34" charset="0"/>
              </a:rPr>
              <a:t>V.6.</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5076112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Y el Espíritu de Dios vino con poder sobre Saúl al escuchar estas palabras, y Saúl se enojó grandemente. </a:t>
            </a:r>
          </a:p>
          <a:p>
            <a:r>
              <a:rPr lang="es-ES" b="1" dirty="0">
                <a:solidFill>
                  <a:schemeClr val="bg1"/>
                </a:solidFill>
                <a:latin typeface="Maiandra GD" panose="020E0502030308020204" pitchFamily="34" charset="0"/>
              </a:rPr>
              <a:t>Saul se enojó grandemente por lo que habían acordado los ancianos.</a:t>
            </a:r>
          </a:p>
          <a:p>
            <a:pPr algn="ctr"/>
            <a:r>
              <a:rPr lang="es-ES" b="1" u="sng" dirty="0">
                <a:solidFill>
                  <a:srgbClr val="00FF00"/>
                </a:solidFill>
                <a:latin typeface="Maiandra GD" panose="020E0502030308020204" pitchFamily="34" charset="0"/>
              </a:rPr>
              <a:t>V.7.</a:t>
            </a:r>
          </a:p>
          <a:p>
            <a:r>
              <a:rPr lang="es-ES" b="1" dirty="0">
                <a:solidFill>
                  <a:schemeClr val="bg1"/>
                </a:solidFill>
                <a:latin typeface="Maiandra GD" panose="020E0502030308020204" pitchFamily="34" charset="0"/>
              </a:rPr>
              <a:t>Y tomando una yunta de bueyes, los cortó en pedazos y los mandó por todo el territorio de Israel por medio de mensajeros, diciendo: Así se hará a los bueyes del que no salga en pos de Saúl y en pos de Samuel. Entonces el terror del SEÑOR cayó sobre el pueblo, y salieron como un solo hombre.</a:t>
            </a:r>
          </a:p>
          <a:p>
            <a:pPr algn="ctr"/>
            <a:r>
              <a:rPr lang="es-ES" b="1" u="sng" dirty="0">
                <a:solidFill>
                  <a:srgbClr val="00FF00"/>
                </a:solidFill>
                <a:latin typeface="Maiandra GD" panose="020E0502030308020204" pitchFamily="34" charset="0"/>
              </a:rPr>
              <a:t>V.8.</a:t>
            </a:r>
          </a:p>
          <a:p>
            <a:r>
              <a:rPr lang="es-ES" b="1" dirty="0">
                <a:solidFill>
                  <a:schemeClr val="bg1"/>
                </a:solidFill>
                <a:latin typeface="Maiandra GD" panose="020E0502030308020204" pitchFamily="34" charset="0"/>
              </a:rPr>
              <a:t>Y los contó en Bezec, y los hijos de Israel eran trescientos mil y los hombres de Judá treinta mil. </a:t>
            </a:r>
          </a:p>
        </p:txBody>
      </p:sp>
    </p:spTree>
    <p:extLst>
      <p:ext uri="{BB962C8B-B14F-4D97-AF65-F5344CB8AC3E}">
        <p14:creationId xmlns:p14="http://schemas.microsoft.com/office/powerpoint/2010/main" val="4146199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0"/>
            <a:ext cx="4572000" cy="856388"/>
          </a:xfrm>
        </p:spPr>
        <p:txBody>
          <a:bodyPr>
            <a:normAutofit/>
          </a:bodyPr>
          <a:lstStyle/>
          <a:p>
            <a:pPr algn="ctr"/>
            <a:r>
              <a:rPr lang="es-ES" sz="4000" b="1" u="sng" dirty="0">
                <a:solidFill>
                  <a:srgbClr val="00B0F0"/>
                </a:solidFill>
                <a:highlight>
                  <a:srgbClr val="800080"/>
                </a:highlight>
                <a:latin typeface="Maiandra GD" panose="020E0502030308020204" pitchFamily="34" charset="0"/>
              </a:rPr>
              <a:t>INTRODUCCION:</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56388"/>
            <a:ext cx="9143999" cy="5983358"/>
          </a:xfrm>
        </p:spPr>
        <p:txBody>
          <a:bodyPr>
            <a:normAutofit/>
          </a:bodyPr>
          <a:lstStyle/>
          <a:p>
            <a:pPr algn="ctr"/>
            <a:r>
              <a:rPr lang="es-ES" b="1" u="sng" dirty="0">
                <a:solidFill>
                  <a:srgbClr val="00FF00"/>
                </a:solidFill>
                <a:latin typeface="Maiandra GD" panose="020E0502030308020204" pitchFamily="34" charset="0"/>
              </a:rPr>
              <a:t>V.3.</a:t>
            </a:r>
          </a:p>
          <a:p>
            <a:r>
              <a:rPr lang="es-ES" b="1" dirty="0">
                <a:solidFill>
                  <a:schemeClr val="bg1"/>
                </a:solidFill>
                <a:latin typeface="Maiandra GD" panose="020E0502030308020204" pitchFamily="34" charset="0"/>
              </a:rPr>
              <a:t>Y las asnas de Cis, padre de Saúl, se habían perdido, por lo cual dijo Cis a su hijo Saúl: Toma ahora contigo uno de los criados, levántate, y ve en busca de las asnas. </a:t>
            </a:r>
          </a:p>
          <a:p>
            <a:r>
              <a:rPr lang="es-ES" b="1" dirty="0">
                <a:solidFill>
                  <a:schemeClr val="bg1"/>
                </a:solidFill>
                <a:latin typeface="Maiandra GD" panose="020E0502030308020204" pitchFamily="34" charset="0"/>
              </a:rPr>
              <a:t>Su madre no se menciona.</a:t>
            </a:r>
          </a:p>
          <a:p>
            <a:r>
              <a:rPr lang="es-NI" b="1" dirty="0">
                <a:solidFill>
                  <a:schemeClr val="bg1"/>
                </a:solidFill>
                <a:latin typeface="Maiandra GD" panose="020E0502030308020204" pitchFamily="34" charset="0"/>
              </a:rPr>
              <a:t>Su mujer fue </a:t>
            </a:r>
            <a:r>
              <a:rPr lang="es-NI" b="1" dirty="0" err="1">
                <a:solidFill>
                  <a:schemeClr val="bg1"/>
                </a:solidFill>
                <a:latin typeface="Maiandra GD" panose="020E0502030308020204" pitchFamily="34" charset="0"/>
              </a:rPr>
              <a:t>Ahinoam</a:t>
            </a:r>
            <a:r>
              <a:rPr lang="es-NI" b="1" dirty="0">
                <a:solidFill>
                  <a:schemeClr val="bg1"/>
                </a:solidFill>
                <a:latin typeface="Maiandra GD" panose="020E0502030308020204" pitchFamily="34" charset="0"/>
              </a:rPr>
              <a:t>. </a:t>
            </a:r>
          </a:p>
          <a:p>
            <a:pPr algn="ctr"/>
            <a:r>
              <a:rPr lang="es-ES" b="1" u="sng" dirty="0">
                <a:solidFill>
                  <a:srgbClr val="00FF00"/>
                </a:solidFill>
                <a:latin typeface="Maiandra GD" panose="020E0502030308020204" pitchFamily="34" charset="0"/>
              </a:rPr>
              <a:t>I Samuel.14:50.</a:t>
            </a:r>
          </a:p>
          <a:p>
            <a:r>
              <a:rPr lang="es-ES" b="1" dirty="0">
                <a:solidFill>
                  <a:schemeClr val="bg1"/>
                </a:solidFill>
                <a:latin typeface="Maiandra GD" panose="020E0502030308020204" pitchFamily="34" charset="0"/>
              </a:rPr>
              <a:t>El nombre de la mujer de Saúl era </a:t>
            </a:r>
            <a:r>
              <a:rPr lang="es-ES" b="1" dirty="0" err="1">
                <a:solidFill>
                  <a:schemeClr val="bg1"/>
                </a:solidFill>
                <a:latin typeface="Maiandra GD" panose="020E0502030308020204" pitchFamily="34" charset="0"/>
              </a:rPr>
              <a:t>Ahinoam</a:t>
            </a:r>
            <a:r>
              <a:rPr lang="es-ES" b="1" dirty="0">
                <a:solidFill>
                  <a:schemeClr val="bg1"/>
                </a:solidFill>
                <a:latin typeface="Maiandra GD" panose="020E0502030308020204" pitchFamily="34" charset="0"/>
              </a:rPr>
              <a:t>, hija de Ahimaas. Y el nombre del jefe de su ejército era Abner, hijo de Ner, tío de Saúl. </a:t>
            </a:r>
          </a:p>
          <a:p>
            <a:r>
              <a:rPr lang="es-ES" b="1" dirty="0">
                <a:solidFill>
                  <a:schemeClr val="bg1"/>
                </a:solidFill>
                <a:latin typeface="Maiandra GD" panose="020E0502030308020204" pitchFamily="34" charset="0"/>
              </a:rPr>
              <a:t>Sus hijos fueron Jonatan, Isúi o Abinadab, Malquisúa,  Es-baal o Is- boset. </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19026329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
                                            <p:txEl>
                                              <p:pRg st="5" end="5"/>
                                            </p:txEl>
                                          </p:spTgt>
                                        </p:tgtEl>
                                        <p:attrNameLst>
                                          <p:attrName>style.visibility</p:attrName>
                                        </p:attrNameLst>
                                      </p:cBhvr>
                                      <p:to>
                                        <p:strVal val="visible"/>
                                      </p:to>
                                    </p:set>
                                    <p:anim calcmode="lin" valueType="num">
                                      <p:cBhvr additive="base">
                                        <p:cTn id="44"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5">
                                            <p:txEl>
                                              <p:pRg st="6" end="6"/>
                                            </p:txEl>
                                          </p:spTgt>
                                        </p:tgtEl>
                                        <p:attrNameLst>
                                          <p:attrName>style.visibility</p:attrName>
                                        </p:attrNameLst>
                                      </p:cBhvr>
                                      <p:to>
                                        <p:strVal val="visible"/>
                                      </p:to>
                                    </p:set>
                                    <p:anim calcmode="lin" valueType="num">
                                      <p:cBhvr additive="base">
                                        <p:cTn id="50"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pPr algn="ctr"/>
            <a:r>
              <a:rPr lang="es-ES" b="1" u="sng" dirty="0">
                <a:solidFill>
                  <a:srgbClr val="00FF00"/>
                </a:solidFill>
                <a:latin typeface="Maiandra GD" panose="020E0502030308020204" pitchFamily="34" charset="0"/>
              </a:rPr>
              <a:t>I Samuel.11:11-12. </a:t>
            </a:r>
          </a:p>
          <a:p>
            <a:r>
              <a:rPr lang="es-ES" b="1" dirty="0">
                <a:solidFill>
                  <a:schemeClr val="bg1"/>
                </a:solidFill>
                <a:latin typeface="Maiandra GD" panose="020E0502030308020204" pitchFamily="34" charset="0"/>
              </a:rPr>
              <a:t>A la mañana siguiente Saúl dispuso al pueblo en tres compañías; y entraron en medio del campamento a la vigilia de la mañana, e hirieron a los amonitas hasta que calentó el día. Y sucedió que los que quedaron fueron dispersados, no quedando dos de ellos juntos. </a:t>
            </a:r>
          </a:p>
          <a:p>
            <a:r>
              <a:rPr lang="es-ES" b="1" dirty="0">
                <a:solidFill>
                  <a:schemeClr val="bg1"/>
                </a:solidFill>
                <a:latin typeface="Maiandra GD" panose="020E0502030308020204" pitchFamily="34" charset="0"/>
              </a:rPr>
              <a:t>Por la valentía de Saul el pueblo fue liberado de sus enemigos.</a:t>
            </a:r>
          </a:p>
          <a:p>
            <a:pPr algn="ctr"/>
            <a:r>
              <a:rPr lang="es-ES" b="1" u="sng" dirty="0">
                <a:solidFill>
                  <a:srgbClr val="00FF00"/>
                </a:solidFill>
                <a:latin typeface="Maiandra GD" panose="020E0502030308020204" pitchFamily="34" charset="0"/>
              </a:rPr>
              <a:t>V.12.</a:t>
            </a:r>
          </a:p>
          <a:p>
            <a:r>
              <a:rPr lang="es-ES" b="1" dirty="0">
                <a:solidFill>
                  <a:schemeClr val="bg1"/>
                </a:solidFill>
                <a:latin typeface="Maiandra GD" panose="020E0502030308020204" pitchFamily="34" charset="0"/>
              </a:rPr>
              <a:t>Y el pueblo dijo a Samuel: ¿Quién es el que dijo: "¿Ha de reinar Saúl sobre nosotros?" Traed a esos hombres para que los matemos. </a:t>
            </a:r>
          </a:p>
          <a:p>
            <a:r>
              <a:rPr lang="es-ES" b="1" dirty="0">
                <a:solidFill>
                  <a:schemeClr val="bg1"/>
                </a:solidFill>
                <a:latin typeface="Maiandra GD" panose="020E0502030308020204" pitchFamily="34" charset="0"/>
              </a:rPr>
              <a:t>Nosotros debemos de ser valientes para enfrentar a Satanás.</a:t>
            </a:r>
          </a:p>
          <a:p>
            <a:endParaRPr lang="es-ES" b="1" dirty="0">
              <a:solidFill>
                <a:schemeClr val="bg1"/>
              </a:solidFill>
              <a:latin typeface="Maiandra GD" panose="020E0502030308020204" pitchFamily="34" charset="0"/>
            </a:endParaRPr>
          </a:p>
          <a:p>
            <a:endParaRPr lang="es-ES" b="1" dirty="0">
              <a:solidFill>
                <a:schemeClr val="bg1"/>
              </a:solidFill>
              <a:latin typeface="Maiandra GD" panose="020E0502030308020204" pitchFamily="34" charset="0"/>
            </a:endParaRPr>
          </a:p>
          <a:p>
            <a:endParaRPr lang="it-IT"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5359156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lstStyle/>
          <a:p>
            <a:pPr algn="ctr"/>
            <a:r>
              <a:rPr lang="es-ES" b="1" u="sng" dirty="0">
                <a:solidFill>
                  <a:srgbClr val="00FF00"/>
                </a:solidFill>
                <a:latin typeface="Maiandra GD" panose="020E0502030308020204" pitchFamily="34" charset="0"/>
              </a:rPr>
              <a:t>Santiago.4:7. </a:t>
            </a:r>
          </a:p>
          <a:p>
            <a:r>
              <a:rPr lang="es-ES" b="1" dirty="0">
                <a:solidFill>
                  <a:schemeClr val="bg1"/>
                </a:solidFill>
                <a:latin typeface="Maiandra GD" panose="020E0502030308020204" pitchFamily="34" charset="0"/>
              </a:rPr>
              <a:t>Por tanto, someteos a Dios. Resistid, pues, al diablo y huirá de vosotros. </a:t>
            </a:r>
          </a:p>
          <a:p>
            <a:r>
              <a:rPr lang="es-ES" b="1" dirty="0">
                <a:solidFill>
                  <a:schemeClr val="bg1"/>
                </a:solidFill>
                <a:latin typeface="Maiandra GD" panose="020E0502030308020204" pitchFamily="34" charset="0"/>
              </a:rPr>
              <a:t>Resistamos siempre la batalla.</a:t>
            </a:r>
          </a:p>
          <a:p>
            <a:r>
              <a:rPr lang="es-ES" b="1" dirty="0">
                <a:solidFill>
                  <a:schemeClr val="bg1"/>
                </a:solidFill>
                <a:latin typeface="Maiandra GD" panose="020E0502030308020204" pitchFamily="34" charset="0"/>
              </a:rPr>
              <a:t>Dios no nos ha dado espíritu de cobardía. </a:t>
            </a:r>
          </a:p>
          <a:p>
            <a:pPr algn="ctr"/>
            <a:r>
              <a:rPr lang="es-ES" b="1" u="sng" dirty="0">
                <a:solidFill>
                  <a:srgbClr val="00FF00"/>
                </a:solidFill>
                <a:latin typeface="Maiandra GD" panose="020E0502030308020204" pitchFamily="34" charset="0"/>
              </a:rPr>
              <a:t>II Timoteo.1:7;</a:t>
            </a:r>
          </a:p>
          <a:p>
            <a:r>
              <a:rPr lang="es-ES" b="1" dirty="0">
                <a:solidFill>
                  <a:schemeClr val="bg1"/>
                </a:solidFill>
                <a:latin typeface="Maiandra GD" panose="020E0502030308020204" pitchFamily="34" charset="0"/>
              </a:rPr>
              <a:t>Porque no nos ha dado Dios espíritu de cobardía, sino de poder, de amor y de dominio propio. </a:t>
            </a:r>
          </a:p>
          <a:p>
            <a:r>
              <a:rPr lang="es-ES" b="1" dirty="0">
                <a:solidFill>
                  <a:schemeClr val="bg1"/>
                </a:solidFill>
                <a:latin typeface="Maiandra GD" panose="020E0502030308020204" pitchFamily="34" charset="0"/>
              </a:rPr>
              <a:t>Debemos portarnos varonilmente. </a:t>
            </a:r>
          </a:p>
          <a:p>
            <a:pPr algn="ctr"/>
            <a:r>
              <a:rPr lang="es-ES" b="1" u="sng" dirty="0">
                <a:solidFill>
                  <a:srgbClr val="00FF00"/>
                </a:solidFill>
                <a:latin typeface="Maiandra GD" panose="020E0502030308020204" pitchFamily="34" charset="0"/>
              </a:rPr>
              <a:t>I Corintios.16:13. </a:t>
            </a:r>
          </a:p>
          <a:p>
            <a:r>
              <a:rPr lang="es-ES" b="1" dirty="0">
                <a:solidFill>
                  <a:schemeClr val="bg1"/>
                </a:solidFill>
                <a:latin typeface="Maiandra GD" panose="020E0502030308020204" pitchFamily="34" charset="0"/>
              </a:rPr>
              <a:t>Estad alerta, permaneced firmes en la fe, portaos varonilmente, sed fuertes. </a:t>
            </a:r>
          </a:p>
          <a:p>
            <a:endParaRPr lang="es-ES"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8719399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Debemos de ser valientes en todas las cosas. Cuando hay algún error de doctrina debemos de ser valientes y enfrentar a los falsos. </a:t>
            </a:r>
          </a:p>
          <a:p>
            <a:r>
              <a:rPr lang="es-ES" b="1" dirty="0">
                <a:solidFill>
                  <a:schemeClr val="bg1"/>
                </a:solidFill>
                <a:latin typeface="Maiandra GD" panose="020E0502030308020204" pitchFamily="34" charset="0"/>
              </a:rPr>
              <a:t>Debemos de ser valientes para decir la verdad aunque nos echemos a la persona de enemiga. </a:t>
            </a:r>
          </a:p>
          <a:p>
            <a:pPr algn="ctr"/>
            <a:r>
              <a:rPr lang="es-ES" b="1" u="sng" dirty="0">
                <a:solidFill>
                  <a:srgbClr val="00FF00"/>
                </a:solidFill>
                <a:latin typeface="Maiandra GD" panose="020E0502030308020204" pitchFamily="34" charset="0"/>
              </a:rPr>
              <a:t>Gálatas.4:16.</a:t>
            </a:r>
          </a:p>
          <a:p>
            <a:r>
              <a:rPr lang="es-ES" b="1" dirty="0">
                <a:solidFill>
                  <a:schemeClr val="bg1"/>
                </a:solidFill>
                <a:latin typeface="Maiandra GD" panose="020E0502030308020204" pitchFamily="34" charset="0"/>
              </a:rPr>
              <a:t>¿Me he vuelto, por tanto, vuestro enemigo al deciros la verdad? </a:t>
            </a:r>
          </a:p>
          <a:p>
            <a:r>
              <a:rPr lang="es-ES" b="1" dirty="0">
                <a:solidFill>
                  <a:schemeClr val="bg1"/>
                </a:solidFill>
                <a:latin typeface="Maiandra GD" panose="020E0502030308020204" pitchFamily="34" charset="0"/>
              </a:rPr>
              <a:t>Era hombre de gran fe. </a:t>
            </a:r>
          </a:p>
          <a:p>
            <a:pPr algn="ctr"/>
            <a:r>
              <a:rPr lang="es-ES" b="1" u="sng" dirty="0">
                <a:solidFill>
                  <a:srgbClr val="00FF00"/>
                </a:solidFill>
                <a:latin typeface="Maiandra GD" panose="020E0502030308020204" pitchFamily="34" charset="0"/>
              </a:rPr>
              <a:t>I Samuel.11:13. </a:t>
            </a:r>
          </a:p>
          <a:p>
            <a:r>
              <a:rPr lang="es-ES" b="1" dirty="0">
                <a:solidFill>
                  <a:schemeClr val="bg1"/>
                </a:solidFill>
                <a:latin typeface="Maiandra GD" panose="020E0502030308020204" pitchFamily="34" charset="0"/>
              </a:rPr>
              <a:t>Pero Saúl dijo: A nadie se matará hoy, porque hoy el SEÑOR ha hecho liberación en Israel. </a:t>
            </a:r>
          </a:p>
          <a:p>
            <a:r>
              <a:rPr lang="es-ES" b="1" dirty="0">
                <a:solidFill>
                  <a:schemeClr val="bg1"/>
                </a:solidFill>
                <a:latin typeface="Maiandra GD" panose="020E0502030308020204" pitchFamily="34" charset="0"/>
              </a:rPr>
              <a:t>Nosotros debemos de ser de gran fe, porque sin fe es imposible agradar a Dios. </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13021204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5473148"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ACTITUD DE SAÚL. </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3999" cy="5951848"/>
          </a:xfrm>
        </p:spPr>
        <p:txBody>
          <a:bodyPr>
            <a:normAutofit lnSpcReduction="10000"/>
          </a:bodyPr>
          <a:lstStyle/>
          <a:p>
            <a:pPr algn="ctr"/>
            <a:r>
              <a:rPr lang="es-ES" b="1" u="sng" dirty="0">
                <a:solidFill>
                  <a:srgbClr val="00FF00"/>
                </a:solidFill>
                <a:latin typeface="Maiandra GD" panose="020E0502030308020204" pitchFamily="34" charset="0"/>
              </a:rPr>
              <a:t>Hebreos.11.6. </a:t>
            </a:r>
          </a:p>
          <a:p>
            <a:r>
              <a:rPr lang="es-ES" b="1" dirty="0">
                <a:solidFill>
                  <a:schemeClr val="bg1"/>
                </a:solidFill>
                <a:latin typeface="Maiandra GD" panose="020E0502030308020204" pitchFamily="34" charset="0"/>
              </a:rPr>
              <a:t>Y sin fe es imposible agradar a Dios; porque es necesario que el que se acerca a Dios crea que El existe, y que es remunerador de los que le buscan. </a:t>
            </a:r>
          </a:p>
          <a:p>
            <a:r>
              <a:rPr lang="es-ES" b="1" dirty="0">
                <a:solidFill>
                  <a:schemeClr val="bg1"/>
                </a:solidFill>
                <a:latin typeface="Maiandra GD" panose="020E0502030308020204" pitchFamily="34" charset="0"/>
              </a:rPr>
              <a:t>Tenemos que tener una fe viva.</a:t>
            </a:r>
          </a:p>
          <a:p>
            <a:r>
              <a:rPr lang="es-ES" b="1" dirty="0">
                <a:solidFill>
                  <a:schemeClr val="bg1"/>
                </a:solidFill>
                <a:latin typeface="Maiandra GD" panose="020E0502030308020204" pitchFamily="34" charset="0"/>
              </a:rPr>
              <a:t>Una fe que actúa.</a:t>
            </a:r>
          </a:p>
          <a:p>
            <a:r>
              <a:rPr lang="es-ES" b="1" dirty="0">
                <a:solidFill>
                  <a:schemeClr val="bg1"/>
                </a:solidFill>
                <a:latin typeface="Maiandra GD" panose="020E0502030308020204" pitchFamily="34" charset="0"/>
              </a:rPr>
              <a:t>Cuando era viejo, era desesperado por que perdió la fe. </a:t>
            </a:r>
          </a:p>
          <a:p>
            <a:pPr algn="ctr"/>
            <a:r>
              <a:rPr lang="es-ES" b="1" u="sng" dirty="0">
                <a:solidFill>
                  <a:srgbClr val="00FF00"/>
                </a:solidFill>
                <a:latin typeface="Maiandra GD" panose="020E0502030308020204" pitchFamily="34" charset="0"/>
              </a:rPr>
              <a:t>I Samuel.13:5-13. </a:t>
            </a:r>
          </a:p>
          <a:p>
            <a:r>
              <a:rPr lang="es-ES" b="1" dirty="0">
                <a:solidFill>
                  <a:schemeClr val="bg1"/>
                </a:solidFill>
                <a:latin typeface="Maiandra GD" panose="020E0502030308020204" pitchFamily="34" charset="0"/>
              </a:rPr>
              <a:t>Y los filisteos se reunieron para pelear contra Israel: treinta mil carros, seis mil hombres de a caballo y gente tan numerosa como la arena a la orilla del mar; y subieron y acamparon en Micmas, al oriente de Bet-avén.</a:t>
            </a:r>
          </a:p>
          <a:p>
            <a:r>
              <a:rPr lang="es-ES" b="1" dirty="0">
                <a:solidFill>
                  <a:schemeClr val="bg1"/>
                </a:solidFill>
                <a:latin typeface="Maiandra GD" panose="020E0502030308020204" pitchFamily="34" charset="0"/>
              </a:rPr>
              <a:t>Venia una lucha contra el pueblo de Israel. </a:t>
            </a:r>
          </a:p>
        </p:txBody>
      </p:sp>
    </p:spTree>
    <p:extLst>
      <p:ext uri="{BB962C8B-B14F-4D97-AF65-F5344CB8AC3E}">
        <p14:creationId xmlns:p14="http://schemas.microsoft.com/office/powerpoint/2010/main" val="41514354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2" y="18256"/>
            <a:ext cx="8521149" cy="1028664"/>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1046921"/>
            <a:ext cx="9144000" cy="5792823"/>
          </a:xfrm>
        </p:spPr>
        <p:txBody>
          <a:bodyPr/>
          <a:lstStyle/>
          <a:p>
            <a:pPr algn="ctr"/>
            <a:r>
              <a:rPr lang="es-ES" b="1" u="sng" dirty="0">
                <a:solidFill>
                  <a:srgbClr val="00FF00"/>
                </a:solidFill>
                <a:latin typeface="Maiandra GD" panose="020E0502030308020204" pitchFamily="34" charset="0"/>
              </a:rPr>
              <a:t>V.6. </a:t>
            </a:r>
            <a:endParaRPr lang="es-ES" b="1" dirty="0">
              <a:solidFill>
                <a:schemeClr val="bg1"/>
              </a:solidFill>
              <a:latin typeface="Maiandra GD" panose="020E0502030308020204" pitchFamily="34" charset="0"/>
            </a:endParaRPr>
          </a:p>
          <a:p>
            <a:r>
              <a:rPr lang="es-ES" b="1" dirty="0">
                <a:solidFill>
                  <a:schemeClr val="bg1"/>
                </a:solidFill>
                <a:latin typeface="Maiandra GD" panose="020E0502030308020204" pitchFamily="34" charset="0"/>
              </a:rPr>
              <a:t>Cuando los hombres de Israel vieron que estaban en un apuro (pues el pueblo estaba en gran aprieto), el pueblo se escondió en cuevas, en matorrales, en peñascos, en sótanos y en fosos.</a:t>
            </a:r>
          </a:p>
          <a:p>
            <a:pPr algn="ctr"/>
            <a:r>
              <a:rPr lang="es-ES" b="1" u="sng" dirty="0">
                <a:solidFill>
                  <a:srgbClr val="00FF00"/>
                </a:solidFill>
                <a:latin typeface="Maiandra GD" panose="020E0502030308020204" pitchFamily="34" charset="0"/>
              </a:rPr>
              <a:t>V.7.</a:t>
            </a:r>
          </a:p>
          <a:p>
            <a:r>
              <a:rPr lang="es-ES" b="1" dirty="0">
                <a:solidFill>
                  <a:schemeClr val="bg1"/>
                </a:solidFill>
                <a:latin typeface="Maiandra GD" panose="020E0502030308020204" pitchFamily="34" charset="0"/>
              </a:rPr>
              <a:t>También algunos de los hebreos pasaron el Jordán a la tierra de Gad y de Galaad. Pero Saúl estaba todavía en </a:t>
            </a:r>
            <a:r>
              <a:rPr lang="es-ES" b="1" dirty="0" err="1">
                <a:solidFill>
                  <a:schemeClr val="bg1"/>
                </a:solidFill>
                <a:latin typeface="Maiandra GD" panose="020E0502030308020204" pitchFamily="34" charset="0"/>
              </a:rPr>
              <a:t>Gilgal</a:t>
            </a:r>
            <a:r>
              <a:rPr lang="es-ES" b="1" dirty="0">
                <a:solidFill>
                  <a:schemeClr val="bg1"/>
                </a:solidFill>
                <a:latin typeface="Maiandra GD" panose="020E0502030308020204" pitchFamily="34" charset="0"/>
              </a:rPr>
              <a:t>, y todo el pueblo le seguía tembloroso. </a:t>
            </a:r>
          </a:p>
          <a:p>
            <a:pPr algn="ctr"/>
            <a:r>
              <a:rPr lang="es-ES" b="1" u="sng" dirty="0">
                <a:solidFill>
                  <a:srgbClr val="00FF00"/>
                </a:solidFill>
                <a:latin typeface="Maiandra GD" panose="020E0502030308020204" pitchFamily="34" charset="0"/>
              </a:rPr>
              <a:t>V.8.</a:t>
            </a:r>
          </a:p>
          <a:p>
            <a:r>
              <a:rPr lang="es-ES" b="1" dirty="0">
                <a:solidFill>
                  <a:schemeClr val="bg1"/>
                </a:solidFill>
                <a:latin typeface="Maiandra GD" panose="020E0502030308020204" pitchFamily="34" charset="0"/>
              </a:rPr>
              <a:t>El esperó siete días, conforme al tiempo que Samuel había señalado, pero Samuel no llegaba a Gilgal, y el pueblo se le dispersaba. </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40702378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
                                            <p:txEl>
                                              <p:pRg st="5" end="5"/>
                                            </p:txEl>
                                          </p:spTgt>
                                        </p:tgtEl>
                                        <p:attrNameLst>
                                          <p:attrName>style.visibility</p:attrName>
                                        </p:attrNameLst>
                                      </p:cBhvr>
                                      <p:to>
                                        <p:strVal val="visible"/>
                                      </p:to>
                                    </p:set>
                                    <p:anim calcmode="lin" valueType="num">
                                      <p:cBhvr additive="base">
                                        <p:cTn id="44"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94643"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pPr algn="ctr"/>
            <a:r>
              <a:rPr lang="es-NI" b="1" u="sng" dirty="0">
                <a:solidFill>
                  <a:srgbClr val="00FF00"/>
                </a:solidFill>
                <a:latin typeface="Maiandra GD" panose="020E0502030308020204" pitchFamily="34" charset="0"/>
              </a:rPr>
              <a:t>V.9.</a:t>
            </a:r>
          </a:p>
          <a:p>
            <a:r>
              <a:rPr lang="es-ES" b="1" dirty="0">
                <a:solidFill>
                  <a:schemeClr val="bg1"/>
                </a:solidFill>
                <a:latin typeface="Maiandra GD" panose="020E0502030308020204" pitchFamily="34" charset="0"/>
              </a:rPr>
              <a:t>Entonces Saúl dijo: Traedme el holocausto y las ofrendas de paz. Y él ofreció el holocausto. </a:t>
            </a:r>
          </a:p>
          <a:p>
            <a:pPr algn="ctr"/>
            <a:r>
              <a:rPr lang="es-ES" b="1" u="sng" dirty="0">
                <a:solidFill>
                  <a:srgbClr val="00FF00"/>
                </a:solidFill>
                <a:latin typeface="Maiandra GD" panose="020E0502030308020204" pitchFamily="34" charset="0"/>
              </a:rPr>
              <a:t>V.10.  </a:t>
            </a:r>
          </a:p>
          <a:p>
            <a:r>
              <a:rPr lang="es-ES" b="1" dirty="0">
                <a:solidFill>
                  <a:schemeClr val="bg1"/>
                </a:solidFill>
                <a:latin typeface="Maiandra GD" panose="020E0502030308020204" pitchFamily="34" charset="0"/>
              </a:rPr>
              <a:t>Y sucedió que tan pronto como terminó de ofrecer el holocausto, he aquí que Samuel vino; y Saúl salió a su encuentro para saludarle. </a:t>
            </a:r>
          </a:p>
          <a:p>
            <a:pPr algn="ctr"/>
            <a:r>
              <a:rPr lang="es-ES" b="1" u="sng" dirty="0">
                <a:solidFill>
                  <a:srgbClr val="00FF00"/>
                </a:solidFill>
                <a:latin typeface="Maiandra GD" panose="020E0502030308020204" pitchFamily="34" charset="0"/>
              </a:rPr>
              <a:t>V.11.</a:t>
            </a:r>
          </a:p>
          <a:p>
            <a:r>
              <a:rPr lang="es-ES" b="1" dirty="0">
                <a:solidFill>
                  <a:schemeClr val="bg1"/>
                </a:solidFill>
                <a:latin typeface="Maiandra GD" panose="020E0502030308020204" pitchFamily="34" charset="0"/>
              </a:rPr>
              <a:t>Pero Samuel dijo: ¿Qué has hecho? Y Saúl respondió: Como vi que el pueblo se me dispersaba, que tú no llegabas dentro de los días señalados y que los filisteos estaban reunidos en Micmas, </a:t>
            </a:r>
          </a:p>
          <a:p>
            <a:pPr algn="ctr"/>
            <a:r>
              <a:rPr lang="es-ES" b="1" u="sng" dirty="0">
                <a:solidFill>
                  <a:srgbClr val="00FF00"/>
                </a:solidFill>
                <a:latin typeface="Maiandra GD" panose="020E0502030308020204" pitchFamily="34" charset="0"/>
              </a:rPr>
              <a:t>V.12. </a:t>
            </a:r>
            <a:endParaRPr lang="es-NI" b="1" u="sng" dirty="0">
              <a:solidFill>
                <a:srgbClr val="00FF00"/>
              </a:solidFill>
              <a:latin typeface="Maiandra GD" panose="020E0502030308020204" pitchFamily="34" charset="0"/>
            </a:endParaRPr>
          </a:p>
        </p:txBody>
      </p:sp>
    </p:spTree>
    <p:extLst>
      <p:ext uri="{BB962C8B-B14F-4D97-AF65-F5344CB8AC3E}">
        <p14:creationId xmlns:p14="http://schemas.microsoft.com/office/powerpoint/2010/main" val="7598882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me dije: "Ahora los filisteos descenderán contra mí en Gilgal, y no he implorado el favor del SEÑOR." Así que me vi forzado, y ofrecí el holocausto. </a:t>
            </a:r>
          </a:p>
          <a:p>
            <a:pPr algn="ctr"/>
            <a:r>
              <a:rPr lang="es-ES" b="1" u="sng" dirty="0">
                <a:solidFill>
                  <a:srgbClr val="00FF00"/>
                </a:solidFill>
                <a:latin typeface="Maiandra GD" panose="020E0502030308020204" pitchFamily="34" charset="0"/>
              </a:rPr>
              <a:t>V.13. </a:t>
            </a:r>
          </a:p>
          <a:p>
            <a:r>
              <a:rPr lang="es-ES" b="1" dirty="0">
                <a:solidFill>
                  <a:schemeClr val="bg1"/>
                </a:solidFill>
                <a:latin typeface="Maiandra GD" panose="020E0502030308020204" pitchFamily="34" charset="0"/>
              </a:rPr>
              <a:t>Y Samuel dijo a Saúl: Has obrado neciamente; no has guardado el mandamiento que el SEÑOR tu Dios te ordenó, pues ahora el SEÑOR hubiera establecido tu reino sobre Israel para siempre. </a:t>
            </a:r>
          </a:p>
          <a:p>
            <a:r>
              <a:rPr lang="es-ES" b="1" dirty="0">
                <a:solidFill>
                  <a:schemeClr val="bg1"/>
                </a:solidFill>
                <a:latin typeface="Maiandra GD" panose="020E0502030308020204" pitchFamily="34" charset="0"/>
              </a:rPr>
              <a:t>Cuantos de nosotros cuando tenemos muchos años de ser cristianos perdemos la fe. </a:t>
            </a:r>
          </a:p>
          <a:p>
            <a:r>
              <a:rPr lang="es-ES" b="1" dirty="0">
                <a:solidFill>
                  <a:schemeClr val="bg1"/>
                </a:solidFill>
                <a:latin typeface="Maiandra GD" panose="020E0502030308020204" pitchFamily="34" charset="0"/>
              </a:rPr>
              <a:t>Y ya no trabajamos tan arduamente como cuando joven, y muchas veces creemos que nuestra carrera ya término y dejamos el cristianismo.</a:t>
            </a:r>
          </a:p>
          <a:p>
            <a:r>
              <a:rPr lang="es-ES" b="1" dirty="0">
                <a:solidFill>
                  <a:schemeClr val="bg1"/>
                </a:solidFill>
                <a:latin typeface="Maiandra GD" panose="020E0502030308020204" pitchFamily="34" charset="0"/>
              </a:rPr>
              <a:t> Era rebelde porque no temía y desobedeció. </a:t>
            </a:r>
          </a:p>
        </p:txBody>
      </p:sp>
    </p:spTree>
    <p:extLst>
      <p:ext uri="{BB962C8B-B14F-4D97-AF65-F5344CB8AC3E}">
        <p14:creationId xmlns:p14="http://schemas.microsoft.com/office/powerpoint/2010/main" val="6117475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2" y="887897"/>
            <a:ext cx="9144002" cy="5951848"/>
          </a:xfrm>
        </p:spPr>
        <p:txBody>
          <a:bodyPr>
            <a:normAutofit lnSpcReduction="10000"/>
          </a:bodyPr>
          <a:lstStyle/>
          <a:p>
            <a:pPr algn="ctr"/>
            <a:r>
              <a:rPr lang="es-ES" b="1" u="sng" dirty="0">
                <a:solidFill>
                  <a:srgbClr val="00FF00"/>
                </a:solidFill>
                <a:latin typeface="Maiandra GD" panose="020E0502030308020204" pitchFamily="34" charset="0"/>
              </a:rPr>
              <a:t>I Samuel.13:13. </a:t>
            </a:r>
          </a:p>
          <a:p>
            <a:r>
              <a:rPr lang="es-ES" b="1" dirty="0">
                <a:solidFill>
                  <a:schemeClr val="bg1"/>
                </a:solidFill>
                <a:latin typeface="Maiandra GD" panose="020E0502030308020204" pitchFamily="34" charset="0"/>
              </a:rPr>
              <a:t>Y Samuel dijo a Saúl: Has obrado neciamente; no has guardado el mandamiento que el SEÑOR tu Dios te ordenó, pues ahora el SEÑOR hubiera establecido tu reino sobre Israel para siempre. </a:t>
            </a:r>
          </a:p>
          <a:p>
            <a:r>
              <a:rPr lang="es-ES" b="1" dirty="0">
                <a:solidFill>
                  <a:schemeClr val="bg1"/>
                </a:solidFill>
                <a:latin typeface="Maiandra GD" panose="020E0502030308020204" pitchFamily="34" charset="0"/>
              </a:rPr>
              <a:t>Cuantos de nosotros somos rebeldes y desobedecemos los mandamientos de Dios. Por ejemplo:</a:t>
            </a:r>
          </a:p>
          <a:p>
            <a:r>
              <a:rPr lang="es-ES" b="1" dirty="0">
                <a:solidFill>
                  <a:schemeClr val="bg1"/>
                </a:solidFill>
                <a:latin typeface="Maiandra GD" panose="020E0502030308020204" pitchFamily="34" charset="0"/>
              </a:rPr>
              <a:t>Los hijos desobedecen a los padres. </a:t>
            </a:r>
          </a:p>
          <a:p>
            <a:pPr algn="ctr"/>
            <a:r>
              <a:rPr lang="es-ES" b="1" u="sng" dirty="0">
                <a:solidFill>
                  <a:srgbClr val="00FF00"/>
                </a:solidFill>
                <a:latin typeface="Maiandra GD" panose="020E0502030308020204" pitchFamily="34" charset="0"/>
              </a:rPr>
              <a:t>Efesios.6:1-3.</a:t>
            </a:r>
          </a:p>
          <a:p>
            <a:r>
              <a:rPr lang="es-ES" b="1" dirty="0">
                <a:solidFill>
                  <a:schemeClr val="bg1"/>
                </a:solidFill>
                <a:latin typeface="Maiandra GD" panose="020E0502030308020204" pitchFamily="34" charset="0"/>
              </a:rPr>
              <a:t>Hijos, obedeced a vuestros padres en el Señor, porque esto es justo. </a:t>
            </a:r>
          </a:p>
          <a:p>
            <a:pPr algn="ctr"/>
            <a:r>
              <a:rPr lang="es-ES" b="1" u="sng" dirty="0">
                <a:solidFill>
                  <a:srgbClr val="00FF00"/>
                </a:solidFill>
                <a:latin typeface="Maiandra GD" panose="020E0502030308020204" pitchFamily="34" charset="0"/>
              </a:rPr>
              <a:t>V.2.  </a:t>
            </a:r>
          </a:p>
          <a:p>
            <a:r>
              <a:rPr lang="es-ES" b="1" dirty="0">
                <a:solidFill>
                  <a:schemeClr val="bg1"/>
                </a:solidFill>
                <a:latin typeface="Maiandra GD" panose="020E0502030308020204" pitchFamily="34" charset="0"/>
              </a:rPr>
              <a:t>HONRA A TU PADRE Y A tu MADRE (que es el primer mandamiento con promesa), </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12293519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2" y="887897"/>
            <a:ext cx="9144002" cy="5951848"/>
          </a:xfrm>
        </p:spPr>
        <p:txBody>
          <a:bodyPr>
            <a:normAutofit/>
          </a:bodyPr>
          <a:lstStyle/>
          <a:p>
            <a:pPr algn="ctr"/>
            <a:r>
              <a:rPr lang="es-ES" b="1" u="sng" dirty="0">
                <a:solidFill>
                  <a:srgbClr val="00FF00"/>
                </a:solidFill>
                <a:latin typeface="Maiandra GD" panose="020E0502030308020204" pitchFamily="34" charset="0"/>
              </a:rPr>
              <a:t>V.3.  </a:t>
            </a:r>
          </a:p>
          <a:p>
            <a:r>
              <a:rPr lang="es-ES" b="1" dirty="0">
                <a:solidFill>
                  <a:schemeClr val="bg1"/>
                </a:solidFill>
                <a:latin typeface="Maiandra GD" panose="020E0502030308020204" pitchFamily="34" charset="0"/>
              </a:rPr>
              <a:t>PARA QUE TE VAYA BIEN, Y PARA QUE TENGAS LARGA VIDA SOBRE LA TIERRA. </a:t>
            </a:r>
          </a:p>
          <a:p>
            <a:r>
              <a:rPr lang="es-ES" b="1" dirty="0">
                <a:solidFill>
                  <a:schemeClr val="bg1"/>
                </a:solidFill>
                <a:latin typeface="Maiandra GD" panose="020E0502030308020204" pitchFamily="34" charset="0"/>
              </a:rPr>
              <a:t>Los maridos no aman a su esposa. </a:t>
            </a:r>
          </a:p>
          <a:p>
            <a:pPr algn="ctr"/>
            <a:r>
              <a:rPr lang="es-ES" b="1" u="sng" dirty="0">
                <a:solidFill>
                  <a:srgbClr val="00FF00"/>
                </a:solidFill>
                <a:latin typeface="Maiandra GD" panose="020E0502030308020204" pitchFamily="34" charset="0"/>
              </a:rPr>
              <a:t>Efesios.5:25, 28-29.</a:t>
            </a:r>
          </a:p>
          <a:p>
            <a:r>
              <a:rPr lang="es-ES" b="1" dirty="0">
                <a:solidFill>
                  <a:schemeClr val="bg1"/>
                </a:solidFill>
                <a:latin typeface="Maiandra GD" panose="020E0502030308020204" pitchFamily="34" charset="0"/>
              </a:rPr>
              <a:t>Maridos, amad a vuestras mujeres, así como Cristo amó a la iglesia y se dio a sí mismo por ella, </a:t>
            </a:r>
          </a:p>
          <a:p>
            <a:pPr algn="ctr"/>
            <a:r>
              <a:rPr lang="es-ES" b="1" u="sng" dirty="0">
                <a:solidFill>
                  <a:srgbClr val="00FF00"/>
                </a:solidFill>
                <a:latin typeface="Maiandra GD" panose="020E0502030308020204" pitchFamily="34" charset="0"/>
              </a:rPr>
              <a:t>V.28.</a:t>
            </a:r>
          </a:p>
          <a:p>
            <a:r>
              <a:rPr lang="es-ES" b="1" dirty="0">
                <a:solidFill>
                  <a:schemeClr val="bg1"/>
                </a:solidFill>
                <a:latin typeface="Maiandra GD" panose="020E0502030308020204" pitchFamily="34" charset="0"/>
              </a:rPr>
              <a:t>Así también deben amar los maridos a sus mujeres, como a sus propios cuerpos. El que ama a su mujer, a sí mismo se ama. </a:t>
            </a:r>
          </a:p>
          <a:p>
            <a:pPr algn="ctr"/>
            <a:r>
              <a:rPr lang="es-ES" b="1" u="sng" dirty="0">
                <a:solidFill>
                  <a:srgbClr val="00FF00"/>
                </a:solidFill>
                <a:latin typeface="Maiandra GD" panose="020E0502030308020204" pitchFamily="34" charset="0"/>
              </a:rPr>
              <a:t>V.29.</a:t>
            </a:r>
          </a:p>
          <a:p>
            <a:endParaRPr lang="es-ES" b="1" dirty="0">
              <a:solidFill>
                <a:schemeClr val="bg1"/>
              </a:solidFill>
              <a:latin typeface="Maiandra GD" panose="020E0502030308020204" pitchFamily="34" charset="0"/>
            </a:endParaRPr>
          </a:p>
          <a:p>
            <a:endParaRPr lang="es-ES"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317881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Porque nadie aborreció jamás su propio cuerpo, sino que lo sustenta y lo cuida, así como también Cristo a la iglesia; </a:t>
            </a:r>
          </a:p>
          <a:p>
            <a:r>
              <a:rPr lang="es-ES" b="1" dirty="0">
                <a:solidFill>
                  <a:schemeClr val="bg1"/>
                </a:solidFill>
                <a:latin typeface="Maiandra GD" panose="020E0502030308020204" pitchFamily="34" charset="0"/>
              </a:rPr>
              <a:t>Las esposas no respetan a su marido ni se sujetan a su esposo. </a:t>
            </a:r>
          </a:p>
          <a:p>
            <a:pPr algn="ctr"/>
            <a:r>
              <a:rPr lang="es-ES" b="1" u="sng" dirty="0">
                <a:solidFill>
                  <a:srgbClr val="00FF00"/>
                </a:solidFill>
                <a:latin typeface="Maiandra GD" panose="020E0502030308020204" pitchFamily="34" charset="0"/>
              </a:rPr>
              <a:t>Efesios.5:22, 33.</a:t>
            </a:r>
          </a:p>
          <a:p>
            <a:r>
              <a:rPr lang="es-ES" b="1" dirty="0">
                <a:solidFill>
                  <a:schemeClr val="bg1"/>
                </a:solidFill>
                <a:latin typeface="Maiandra GD" panose="020E0502030308020204" pitchFamily="34" charset="0"/>
              </a:rPr>
              <a:t>Las mujeres estén sometidas a sus propios maridos como al Señor. </a:t>
            </a:r>
          </a:p>
          <a:p>
            <a:pPr algn="ctr"/>
            <a:r>
              <a:rPr lang="es-ES" b="1" u="sng" dirty="0">
                <a:solidFill>
                  <a:srgbClr val="00FF00"/>
                </a:solidFill>
                <a:latin typeface="Maiandra GD" panose="020E0502030308020204" pitchFamily="34" charset="0"/>
              </a:rPr>
              <a:t>V.33.</a:t>
            </a:r>
          </a:p>
          <a:p>
            <a:r>
              <a:rPr lang="es-ES" b="1" dirty="0">
                <a:solidFill>
                  <a:schemeClr val="bg1"/>
                </a:solidFill>
                <a:latin typeface="Maiandra GD" panose="020E0502030308020204" pitchFamily="34" charset="0"/>
              </a:rPr>
              <a:t>En todo caso, cada uno de vosotros ame también a su mujer como a sí mismo, y que la mujer respete a su marido. </a:t>
            </a:r>
          </a:p>
          <a:p>
            <a:r>
              <a:rPr lang="es-ES" b="1" dirty="0">
                <a:solidFill>
                  <a:schemeClr val="bg1"/>
                </a:solidFill>
                <a:latin typeface="Maiandra GD" panose="020E0502030308020204" pitchFamily="34" charset="0"/>
              </a:rPr>
              <a:t>No predicamos el evangelio. </a:t>
            </a:r>
          </a:p>
          <a:p>
            <a:pPr algn="ctr"/>
            <a:r>
              <a:rPr lang="es-ES" b="1" u="sng" dirty="0">
                <a:solidFill>
                  <a:srgbClr val="00FF00"/>
                </a:solidFill>
                <a:latin typeface="Maiandra GD" panose="020E0502030308020204" pitchFamily="34" charset="0"/>
              </a:rPr>
              <a:t>Mateo.28:18-20.</a:t>
            </a:r>
          </a:p>
        </p:txBody>
      </p:sp>
    </p:spTree>
    <p:extLst>
      <p:ext uri="{BB962C8B-B14F-4D97-AF65-F5344CB8AC3E}">
        <p14:creationId xmlns:p14="http://schemas.microsoft.com/office/powerpoint/2010/main" val="35814116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0"/>
            <a:ext cx="4572000" cy="856388"/>
          </a:xfrm>
        </p:spPr>
        <p:txBody>
          <a:bodyPr>
            <a:normAutofit/>
          </a:bodyPr>
          <a:lstStyle/>
          <a:p>
            <a:pPr algn="ctr"/>
            <a:r>
              <a:rPr lang="es-ES" sz="4000" b="1" u="sng" dirty="0">
                <a:solidFill>
                  <a:srgbClr val="00B0F0"/>
                </a:solidFill>
                <a:highlight>
                  <a:srgbClr val="800080"/>
                </a:highlight>
                <a:latin typeface="Maiandra GD" panose="020E0502030308020204" pitchFamily="34" charset="0"/>
              </a:rPr>
              <a:t>INTRODUCCION:</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56388"/>
            <a:ext cx="9143999" cy="5983358"/>
          </a:xfrm>
        </p:spPr>
        <p:txBody>
          <a:bodyPr>
            <a:normAutofit/>
          </a:bodyPr>
          <a:lstStyle/>
          <a:p>
            <a:pPr algn="ctr"/>
            <a:r>
              <a:rPr lang="es-NI" b="1" u="sng" dirty="0">
                <a:solidFill>
                  <a:srgbClr val="00FF00"/>
                </a:solidFill>
                <a:latin typeface="Maiandra GD" panose="020E0502030308020204" pitchFamily="34" charset="0"/>
              </a:rPr>
              <a:t>I Cronicas.8:33.</a:t>
            </a:r>
          </a:p>
          <a:p>
            <a:r>
              <a:rPr lang="es-NI" b="1" dirty="0" err="1">
                <a:solidFill>
                  <a:schemeClr val="bg1"/>
                </a:solidFill>
                <a:latin typeface="Maiandra GD" panose="020E0502030308020204" pitchFamily="34" charset="0"/>
              </a:rPr>
              <a:t>Ner</a:t>
            </a:r>
            <a:r>
              <a:rPr lang="es-NI" b="1" dirty="0">
                <a:solidFill>
                  <a:schemeClr val="bg1"/>
                </a:solidFill>
                <a:latin typeface="Maiandra GD" panose="020E0502030308020204" pitchFamily="34" charset="0"/>
              </a:rPr>
              <a:t> engendró a Cis, Cis engendró a Saúl y Saúl engendró a Jonatán, </a:t>
            </a:r>
            <a:r>
              <a:rPr lang="es-NI" b="1" dirty="0" err="1">
                <a:solidFill>
                  <a:schemeClr val="bg1"/>
                </a:solidFill>
                <a:latin typeface="Maiandra GD" panose="020E0502030308020204" pitchFamily="34" charset="0"/>
              </a:rPr>
              <a:t>Malquisúa</a:t>
            </a:r>
            <a:r>
              <a:rPr lang="es-NI" b="1" dirty="0">
                <a:solidFill>
                  <a:schemeClr val="bg1"/>
                </a:solidFill>
                <a:latin typeface="Maiandra GD" panose="020E0502030308020204" pitchFamily="34" charset="0"/>
              </a:rPr>
              <a:t>, Abinadab y Es-</a:t>
            </a:r>
            <a:r>
              <a:rPr lang="es-NI" b="1" dirty="0" err="1">
                <a:solidFill>
                  <a:schemeClr val="bg1"/>
                </a:solidFill>
                <a:latin typeface="Maiandra GD" panose="020E0502030308020204" pitchFamily="34" charset="0"/>
              </a:rPr>
              <a:t>baal</a:t>
            </a:r>
            <a:r>
              <a:rPr lang="es-NI" b="1" dirty="0">
                <a:solidFill>
                  <a:schemeClr val="bg1"/>
                </a:solidFill>
                <a:latin typeface="Maiandra GD" panose="020E0502030308020204" pitchFamily="34" charset="0"/>
              </a:rPr>
              <a:t>. </a:t>
            </a:r>
          </a:p>
          <a:p>
            <a:r>
              <a:rPr lang="es-ES" b="1" dirty="0">
                <a:solidFill>
                  <a:schemeClr val="bg1"/>
                </a:solidFill>
                <a:latin typeface="Maiandra GD" panose="020E0502030308020204" pitchFamily="34" charset="0"/>
              </a:rPr>
              <a:t>Sus hijas eran Merab, y Mical. </a:t>
            </a:r>
          </a:p>
          <a:p>
            <a:pPr algn="ctr"/>
            <a:r>
              <a:rPr lang="es-ES" b="1" u="sng" dirty="0">
                <a:solidFill>
                  <a:srgbClr val="00FF00"/>
                </a:solidFill>
                <a:latin typeface="Maiandra GD" panose="020E0502030308020204" pitchFamily="34" charset="0"/>
              </a:rPr>
              <a:t>I Samuel.14:49.</a:t>
            </a:r>
          </a:p>
          <a:p>
            <a:r>
              <a:rPr lang="es-ES" b="1" dirty="0">
                <a:solidFill>
                  <a:schemeClr val="bg1"/>
                </a:solidFill>
                <a:latin typeface="Maiandra GD" panose="020E0502030308020204" pitchFamily="34" charset="0"/>
              </a:rPr>
              <a:t>Los hijos de Saúl fueron Jonatán, Isúi y Malquisúa. Y estos eran los nombres de sus dos hijas: el nombre de la mayor, Merab, y el nombre de la menor, Mical. </a:t>
            </a:r>
          </a:p>
          <a:p>
            <a:r>
              <a:rPr lang="es-ES" b="1" dirty="0">
                <a:solidFill>
                  <a:schemeClr val="bg1"/>
                </a:solidFill>
                <a:latin typeface="Maiandra GD" panose="020E0502030308020204" pitchFamily="34" charset="0"/>
              </a:rPr>
              <a:t>Fue suegro del rey David. </a:t>
            </a:r>
          </a:p>
          <a:p>
            <a:r>
              <a:rPr lang="es-ES" b="1" dirty="0">
                <a:solidFill>
                  <a:schemeClr val="bg1"/>
                </a:solidFill>
                <a:latin typeface="Maiandra GD" panose="020E0502030308020204" pitchFamily="34" charset="0"/>
              </a:rPr>
              <a:t>David se caso con una hija de Saul, quien llego hacer su suegro con el tiempo.</a:t>
            </a:r>
          </a:p>
          <a:p>
            <a:pPr algn="ctr"/>
            <a:r>
              <a:rPr lang="es-ES" b="1" u="sng" dirty="0">
                <a:solidFill>
                  <a:srgbClr val="00FF00"/>
                </a:solidFill>
                <a:latin typeface="Maiandra GD" panose="020E0502030308020204" pitchFamily="34" charset="0"/>
              </a:rPr>
              <a:t>I Samuel.18:17.</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0392885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Y acercándose Jesús, les habló, diciendo: Toda autoridad me ha sido dada en el cielo y en la tierra. </a:t>
            </a:r>
          </a:p>
          <a:p>
            <a:pPr algn="ctr"/>
            <a:r>
              <a:rPr lang="es-ES" b="1" u="sng" dirty="0">
                <a:solidFill>
                  <a:srgbClr val="00FF00"/>
                </a:solidFill>
                <a:latin typeface="Maiandra GD" panose="020E0502030308020204" pitchFamily="34" charset="0"/>
              </a:rPr>
              <a:t>V.19.  </a:t>
            </a:r>
          </a:p>
          <a:p>
            <a:r>
              <a:rPr lang="es-ES" b="1" dirty="0">
                <a:solidFill>
                  <a:schemeClr val="bg1"/>
                </a:solidFill>
                <a:latin typeface="Maiandra GD" panose="020E0502030308020204" pitchFamily="34" charset="0"/>
              </a:rPr>
              <a:t>Id, pues, y haced discípulos de todas las naciones, bautizándolos en el nombre del Padre y del Hijo y del Espíritu Santo, </a:t>
            </a:r>
          </a:p>
          <a:p>
            <a:pPr algn="ctr"/>
            <a:r>
              <a:rPr lang="es-ES" b="1" u="sng" dirty="0">
                <a:solidFill>
                  <a:srgbClr val="00FF00"/>
                </a:solidFill>
                <a:latin typeface="Maiandra GD" panose="020E0502030308020204" pitchFamily="34" charset="0"/>
              </a:rPr>
              <a:t>V.20.  </a:t>
            </a:r>
          </a:p>
          <a:p>
            <a:r>
              <a:rPr lang="es-ES" b="1" dirty="0">
                <a:solidFill>
                  <a:schemeClr val="bg1"/>
                </a:solidFill>
                <a:latin typeface="Maiandra GD" panose="020E0502030308020204" pitchFamily="34" charset="0"/>
              </a:rPr>
              <a:t>enseñándoles a guardar todo lo que os he mandado; y he aquí, yo estoy con vosotros todos los días, hasta el fin del mundo. </a:t>
            </a:r>
          </a:p>
          <a:p>
            <a:r>
              <a:rPr lang="es-ES" b="1" dirty="0">
                <a:solidFill>
                  <a:schemeClr val="bg1"/>
                </a:solidFill>
                <a:latin typeface="Maiandra GD" panose="020E0502030308020204" pitchFamily="34" charset="0"/>
              </a:rPr>
              <a:t>No visitamos a los enfermos. </a:t>
            </a:r>
          </a:p>
          <a:p>
            <a:pPr algn="ctr"/>
            <a:r>
              <a:rPr lang="es-ES" b="1" u="sng" dirty="0">
                <a:solidFill>
                  <a:srgbClr val="00FF00"/>
                </a:solidFill>
                <a:latin typeface="Maiandra GD" panose="020E0502030308020204" pitchFamily="34" charset="0"/>
              </a:rPr>
              <a:t>Santiago.1:27.</a:t>
            </a:r>
            <a:endParaRPr lang="es-ES" b="1" dirty="0">
              <a:solidFill>
                <a:schemeClr val="bg1"/>
              </a:solidFill>
              <a:latin typeface="Maiandra GD" panose="020E0502030308020204" pitchFamily="34" charset="0"/>
            </a:endParaRPr>
          </a:p>
          <a:p>
            <a:endParaRPr lang="es-NI" b="1" u="sng"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4525452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2" y="887897"/>
            <a:ext cx="9144002" cy="5951848"/>
          </a:xfrm>
        </p:spPr>
        <p:txBody>
          <a:bodyPr>
            <a:normAutofit lnSpcReduction="10000"/>
          </a:bodyPr>
          <a:lstStyle/>
          <a:p>
            <a:r>
              <a:rPr lang="es-ES" b="1" dirty="0">
                <a:solidFill>
                  <a:schemeClr val="bg1"/>
                </a:solidFill>
                <a:latin typeface="Maiandra GD" panose="020E0502030308020204" pitchFamily="34" charset="0"/>
              </a:rPr>
              <a:t>La religión pura y sin mácula delante de nuestro Dios y Padre es ésta: visitar a los huérfanos y a las viudas en sus aflicciones, y guardarse sin mancha del mundo. </a:t>
            </a:r>
            <a:endParaRPr lang="es-NI" b="1" dirty="0">
              <a:solidFill>
                <a:schemeClr val="bg1"/>
              </a:solidFill>
              <a:latin typeface="Maiandra GD" panose="020E0502030308020204" pitchFamily="34" charset="0"/>
            </a:endParaRPr>
          </a:p>
          <a:p>
            <a:r>
              <a:rPr lang="es-NI" b="1" dirty="0">
                <a:solidFill>
                  <a:schemeClr val="bg1"/>
                </a:solidFill>
                <a:latin typeface="Maiandra GD" panose="020E0502030308020204" pitchFamily="34" charset="0"/>
              </a:rPr>
              <a:t>No animamos a los desalentados. </a:t>
            </a:r>
          </a:p>
          <a:p>
            <a:pPr algn="ctr"/>
            <a:r>
              <a:rPr lang="es-NI" b="1" u="sng" dirty="0">
                <a:solidFill>
                  <a:srgbClr val="00FF00"/>
                </a:solidFill>
                <a:latin typeface="Maiandra GD" panose="020E0502030308020204" pitchFamily="34" charset="0"/>
              </a:rPr>
              <a:t>I Tesalonicenses.5:14.</a:t>
            </a:r>
          </a:p>
          <a:p>
            <a:r>
              <a:rPr lang="es-ES" b="1" dirty="0">
                <a:solidFill>
                  <a:schemeClr val="bg1"/>
                </a:solidFill>
                <a:latin typeface="Maiandra GD" panose="020E0502030308020204" pitchFamily="34" charset="0"/>
              </a:rPr>
              <a:t>Y os exhortamos, hermanos, a que amonestéis a los indisciplinados, animéis a los desalentados, sostengáis a los débiles y seáis pacientes con todos. </a:t>
            </a:r>
          </a:p>
          <a:p>
            <a:r>
              <a:rPr lang="es-ES" b="1" dirty="0">
                <a:solidFill>
                  <a:schemeClr val="bg1"/>
                </a:solidFill>
                <a:latin typeface="Maiandra GD" panose="020E0502030308020204" pitchFamily="34" charset="0"/>
              </a:rPr>
              <a:t>Era parcial por que no mató a su hijo cuando este violo la ley.</a:t>
            </a:r>
          </a:p>
          <a:p>
            <a:r>
              <a:rPr lang="es-ES" b="1" dirty="0">
                <a:solidFill>
                  <a:schemeClr val="bg1"/>
                </a:solidFill>
                <a:latin typeface="Maiandra GD" panose="020E0502030308020204" pitchFamily="34" charset="0"/>
              </a:rPr>
              <a:t>Había un juramento y todos sin excepción tenían que cumplir.</a:t>
            </a:r>
          </a:p>
          <a:p>
            <a:r>
              <a:rPr lang="es-ES" b="1" dirty="0">
                <a:solidFill>
                  <a:schemeClr val="bg1"/>
                </a:solidFill>
                <a:latin typeface="Maiandra GD" panose="020E0502030308020204" pitchFamily="34" charset="0"/>
              </a:rPr>
              <a:t>Nadie podía violar este juramento.</a:t>
            </a:r>
          </a:p>
          <a:p>
            <a:pPr algn="ctr"/>
            <a:r>
              <a:rPr lang="es-ES" b="1" u="sng" dirty="0">
                <a:solidFill>
                  <a:srgbClr val="00FF00"/>
                </a:solidFill>
                <a:latin typeface="Maiandra GD" panose="020E0502030308020204" pitchFamily="34" charset="0"/>
              </a:rPr>
              <a:t>I Samuel.14:24-35, 39, 43-45.</a:t>
            </a:r>
          </a:p>
          <a:p>
            <a:endParaRPr lang="es-NI"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40780460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Mas los hombres de Israel estaban en gran aprieto aquel día, porque Saúl había puesto al pueblo bajo juramento, diciendo: Maldito sea el hombre que tome alimento antes del anochecer, antes que me haya vengado de mis enemigos. Y nadie del pueblo probó alimento. </a:t>
            </a:r>
          </a:p>
          <a:p>
            <a:pPr algn="ctr"/>
            <a:r>
              <a:rPr lang="es-ES" b="1" u="sng" dirty="0">
                <a:solidFill>
                  <a:srgbClr val="00FF00"/>
                </a:solidFill>
                <a:latin typeface="Maiandra GD" panose="020E0502030308020204" pitchFamily="34" charset="0"/>
              </a:rPr>
              <a:t>V.25.</a:t>
            </a:r>
          </a:p>
          <a:p>
            <a:r>
              <a:rPr lang="es-ES" b="1" dirty="0">
                <a:solidFill>
                  <a:schemeClr val="bg1"/>
                </a:solidFill>
                <a:latin typeface="Maiandra GD" panose="020E0502030308020204" pitchFamily="34" charset="0"/>
              </a:rPr>
              <a:t>Y todo el pueblo de la tierra entró en el bosque, y había miel en el suelo. </a:t>
            </a:r>
          </a:p>
          <a:p>
            <a:pPr algn="ctr"/>
            <a:r>
              <a:rPr lang="es-ES" b="1" u="sng" dirty="0">
                <a:solidFill>
                  <a:srgbClr val="00FF00"/>
                </a:solidFill>
                <a:latin typeface="Maiandra GD" panose="020E0502030308020204" pitchFamily="34" charset="0"/>
              </a:rPr>
              <a:t>V.26.</a:t>
            </a:r>
          </a:p>
          <a:p>
            <a:r>
              <a:rPr lang="es-ES" b="1" dirty="0">
                <a:solidFill>
                  <a:schemeClr val="bg1"/>
                </a:solidFill>
                <a:latin typeface="Maiandra GD" panose="020E0502030308020204" pitchFamily="34" charset="0"/>
              </a:rPr>
              <a:t>Y al entrar el pueblo en el bosque, he aquí que la miel fluía, pero nadie se llevó la mano a la boca, porque el pueblo temía el juramento. </a:t>
            </a:r>
          </a:p>
          <a:p>
            <a:pPr algn="ctr"/>
            <a:r>
              <a:rPr lang="es-ES" b="1" u="sng" dirty="0">
                <a:solidFill>
                  <a:srgbClr val="00FF00"/>
                </a:solidFill>
                <a:latin typeface="Maiandra GD" panose="020E0502030308020204" pitchFamily="34" charset="0"/>
              </a:rPr>
              <a:t>V.27. </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1545314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Pero Jonatán no había oído cuando su padre puso al pueblo bajo juramento; por lo cual extendió la punta de la vara que llevaba en su mano, la metió en un panal de miel y se llevó la mano a la boca, y brillaron sus ojos. </a:t>
            </a:r>
          </a:p>
          <a:p>
            <a:pPr algn="ctr"/>
            <a:r>
              <a:rPr lang="es-ES" b="1" u="sng" dirty="0">
                <a:solidFill>
                  <a:srgbClr val="00FF00"/>
                </a:solidFill>
                <a:latin typeface="Maiandra GD" panose="020E0502030308020204" pitchFamily="34" charset="0"/>
              </a:rPr>
              <a:t>V.28.  </a:t>
            </a:r>
          </a:p>
          <a:p>
            <a:r>
              <a:rPr lang="es-ES" b="1" dirty="0">
                <a:solidFill>
                  <a:schemeClr val="bg1"/>
                </a:solidFill>
                <a:latin typeface="Maiandra GD" panose="020E0502030308020204" pitchFamily="34" charset="0"/>
              </a:rPr>
              <a:t>Entonces uno del pueblo le habló, y dijo: Tu padre puso bajo estricto juramento al pueblo, diciendo: "Maldito sea el hombre que tome alimento hoy." Y el pueblo estaba desfallecido. </a:t>
            </a:r>
          </a:p>
          <a:p>
            <a:pPr algn="ctr"/>
            <a:r>
              <a:rPr lang="es-ES" b="1" u="sng" dirty="0">
                <a:solidFill>
                  <a:srgbClr val="00FF00"/>
                </a:solidFill>
                <a:latin typeface="Maiandra GD" panose="020E0502030308020204" pitchFamily="34" charset="0"/>
              </a:rPr>
              <a:t>V.29.</a:t>
            </a:r>
          </a:p>
          <a:p>
            <a:r>
              <a:rPr lang="es-ES" b="1" dirty="0">
                <a:solidFill>
                  <a:schemeClr val="bg1"/>
                </a:solidFill>
                <a:latin typeface="Maiandra GD" panose="020E0502030308020204" pitchFamily="34" charset="0"/>
              </a:rPr>
              <a:t>Entonces Jonatán dijo: Mi padre ha traído dificultades a esta tierra. Ved ahora cómo brillan mis ojos porque probé un poco de esta miel. </a:t>
            </a:r>
          </a:p>
          <a:p>
            <a:pPr algn="ctr"/>
            <a:r>
              <a:rPr lang="es-ES" b="1" u="sng" dirty="0">
                <a:solidFill>
                  <a:srgbClr val="00FF00"/>
                </a:solidFill>
                <a:latin typeface="Maiandra GD" panose="020E0502030308020204" pitchFamily="34" charset="0"/>
              </a:rPr>
              <a:t>V.30.</a:t>
            </a:r>
          </a:p>
          <a:p>
            <a:endParaRPr lang="es-ES"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10575593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Cuánto más, si el pueblo hubiera comido hoy libremente del despojo que encontraron de sus enemigos. Pues hasta ahora la matanza entre los filisteos no ha sido grande. </a:t>
            </a:r>
          </a:p>
          <a:p>
            <a:pPr algn="ctr"/>
            <a:r>
              <a:rPr lang="es-ES" b="1" u="sng" dirty="0">
                <a:solidFill>
                  <a:srgbClr val="00FF00"/>
                </a:solidFill>
                <a:latin typeface="Maiandra GD" panose="020E0502030308020204" pitchFamily="34" charset="0"/>
              </a:rPr>
              <a:t>V.31.  </a:t>
            </a:r>
          </a:p>
          <a:p>
            <a:r>
              <a:rPr lang="es-ES" b="1" dirty="0">
                <a:solidFill>
                  <a:schemeClr val="bg1"/>
                </a:solidFill>
                <a:latin typeface="Maiandra GD" panose="020E0502030308020204" pitchFamily="34" charset="0"/>
              </a:rPr>
              <a:t>Aquel día, después de herir a los filisteos desde </a:t>
            </a:r>
            <a:r>
              <a:rPr lang="es-ES" b="1" dirty="0" err="1">
                <a:solidFill>
                  <a:schemeClr val="bg1"/>
                </a:solidFill>
                <a:latin typeface="Maiandra GD" panose="020E0502030308020204" pitchFamily="34" charset="0"/>
              </a:rPr>
              <a:t>Micmas</a:t>
            </a:r>
            <a:r>
              <a:rPr lang="es-ES" b="1" dirty="0">
                <a:solidFill>
                  <a:schemeClr val="bg1"/>
                </a:solidFill>
                <a:latin typeface="Maiandra GD" panose="020E0502030308020204" pitchFamily="34" charset="0"/>
              </a:rPr>
              <a:t> hasta </a:t>
            </a:r>
            <a:r>
              <a:rPr lang="es-ES" b="1" dirty="0" err="1">
                <a:solidFill>
                  <a:schemeClr val="bg1"/>
                </a:solidFill>
                <a:latin typeface="Maiandra GD" panose="020E0502030308020204" pitchFamily="34" charset="0"/>
              </a:rPr>
              <a:t>Ajalón</a:t>
            </a:r>
            <a:r>
              <a:rPr lang="es-ES" b="1" dirty="0">
                <a:solidFill>
                  <a:schemeClr val="bg1"/>
                </a:solidFill>
                <a:latin typeface="Maiandra GD" panose="020E0502030308020204" pitchFamily="34" charset="0"/>
              </a:rPr>
              <a:t>, el pueblo estaba muy cansado. </a:t>
            </a:r>
          </a:p>
          <a:p>
            <a:pPr algn="ctr"/>
            <a:r>
              <a:rPr lang="es-ES" b="1" u="sng" dirty="0">
                <a:solidFill>
                  <a:srgbClr val="00FF00"/>
                </a:solidFill>
                <a:latin typeface="Maiandra GD" panose="020E0502030308020204" pitchFamily="34" charset="0"/>
              </a:rPr>
              <a:t>V.32.  </a:t>
            </a:r>
          </a:p>
          <a:p>
            <a:r>
              <a:rPr lang="es-ES" b="1" dirty="0">
                <a:solidFill>
                  <a:schemeClr val="bg1"/>
                </a:solidFill>
                <a:latin typeface="Maiandra GD" panose="020E0502030308020204" pitchFamily="34" charset="0"/>
              </a:rPr>
              <a:t>Entonces el pueblo se lanzó sobre el despojo, y tomó ovejas, bueyes y becerros y los mataron en el suelo; y el pueblo los comió con la sangre. </a:t>
            </a:r>
          </a:p>
          <a:p>
            <a:pPr algn="ctr"/>
            <a:r>
              <a:rPr lang="es-ES" b="1" u="sng" dirty="0">
                <a:solidFill>
                  <a:srgbClr val="00FF00"/>
                </a:solidFill>
                <a:latin typeface="Maiandra GD" panose="020E0502030308020204" pitchFamily="34" charset="0"/>
              </a:rPr>
              <a:t>V.33.</a:t>
            </a:r>
          </a:p>
          <a:p>
            <a:endParaRPr lang="es-ES"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7003978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1" y="887897"/>
            <a:ext cx="9144001" cy="5951848"/>
          </a:xfrm>
        </p:spPr>
        <p:txBody>
          <a:bodyPr>
            <a:normAutofit lnSpcReduction="10000"/>
          </a:bodyPr>
          <a:lstStyle/>
          <a:p>
            <a:r>
              <a:rPr lang="es-ES" b="1" dirty="0">
                <a:solidFill>
                  <a:schemeClr val="bg1"/>
                </a:solidFill>
                <a:latin typeface="Maiandra GD" panose="020E0502030308020204" pitchFamily="34" charset="0"/>
              </a:rPr>
              <a:t>Y avisaron a Saúl, diciéndole: He aquí, el pueblo está pecando contra el SEÑOR, comiendo carne con la sangre. Y él dijo: Habéis obrado pérfidamente. Traedme hoy una piedra grande. </a:t>
            </a:r>
          </a:p>
          <a:p>
            <a:pPr algn="ctr"/>
            <a:r>
              <a:rPr lang="es-ES" b="1" u="sng" dirty="0">
                <a:solidFill>
                  <a:srgbClr val="00FF00"/>
                </a:solidFill>
                <a:latin typeface="Maiandra GD" panose="020E0502030308020204" pitchFamily="34" charset="0"/>
              </a:rPr>
              <a:t>V.34.</a:t>
            </a:r>
          </a:p>
          <a:p>
            <a:r>
              <a:rPr lang="es-ES" b="1" dirty="0">
                <a:solidFill>
                  <a:schemeClr val="bg1"/>
                </a:solidFill>
                <a:latin typeface="Maiandra GD" panose="020E0502030308020204" pitchFamily="34" charset="0"/>
              </a:rPr>
              <a:t>Y Saúl añadió: Dispersaos entre el pueblo, y decidles: "Tráigame cada uno de vosotros su buey o su oveja; matadlos aquí y comed, pero no pequéis contra el SEÑOR comiendo carne con sangre." Y aquella noche todo el pueblo trajo cada cual su buey consigo, y los mataron allí. </a:t>
            </a:r>
          </a:p>
          <a:p>
            <a:pPr algn="ctr"/>
            <a:r>
              <a:rPr lang="es-ES" b="1" u="sng" dirty="0">
                <a:solidFill>
                  <a:srgbClr val="00FF00"/>
                </a:solidFill>
                <a:latin typeface="Maiandra GD" panose="020E0502030308020204" pitchFamily="34" charset="0"/>
              </a:rPr>
              <a:t>V.35.  </a:t>
            </a:r>
          </a:p>
          <a:p>
            <a:r>
              <a:rPr lang="es-ES" b="1" dirty="0">
                <a:solidFill>
                  <a:schemeClr val="bg1"/>
                </a:solidFill>
                <a:latin typeface="Maiandra GD" panose="020E0502030308020204" pitchFamily="34" charset="0"/>
              </a:rPr>
              <a:t>Y edificó Saúl un altar al SEÑOR; este fue el primer altar que él edificó al SEÑOR. </a:t>
            </a:r>
          </a:p>
          <a:p>
            <a:endParaRPr lang="es-ES"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1229729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lstStyle/>
          <a:p>
            <a:pPr algn="ctr"/>
            <a:r>
              <a:rPr lang="es-ES" b="1" u="sng" dirty="0">
                <a:solidFill>
                  <a:srgbClr val="00FF00"/>
                </a:solidFill>
                <a:latin typeface="Maiandra GD" panose="020E0502030308020204" pitchFamily="34" charset="0"/>
              </a:rPr>
              <a:t>I Samuel.14:38-39.</a:t>
            </a:r>
          </a:p>
          <a:p>
            <a:r>
              <a:rPr lang="es-ES" b="1" dirty="0">
                <a:solidFill>
                  <a:schemeClr val="bg1"/>
                </a:solidFill>
                <a:latin typeface="Maiandra GD" panose="020E0502030308020204" pitchFamily="34" charset="0"/>
              </a:rPr>
              <a:t>Y Saúl dijo: Acercaos aquí todos vosotros, jefes del pueblo, y averiguad y ved cómo este pecado ha acontecido hoy. </a:t>
            </a:r>
          </a:p>
          <a:p>
            <a:pPr algn="ctr"/>
            <a:r>
              <a:rPr lang="es-ES" b="1" u="sng" dirty="0">
                <a:solidFill>
                  <a:srgbClr val="00FF00"/>
                </a:solidFill>
                <a:latin typeface="Maiandra GD" panose="020E0502030308020204" pitchFamily="34" charset="0"/>
              </a:rPr>
              <a:t>V.39.  </a:t>
            </a:r>
          </a:p>
          <a:p>
            <a:r>
              <a:rPr lang="es-ES" b="1" dirty="0">
                <a:solidFill>
                  <a:schemeClr val="bg1"/>
                </a:solidFill>
                <a:latin typeface="Maiandra GD" panose="020E0502030308020204" pitchFamily="34" charset="0"/>
              </a:rPr>
              <a:t>Porque vive el SEÑOR que libra a Israel, que aunque la culpa esté en mi hijo Jonatán, ciertamente morirá. Pero nadie, en todo el pueblo, le respondió.</a:t>
            </a:r>
          </a:p>
          <a:p>
            <a:pPr algn="ctr"/>
            <a:r>
              <a:rPr lang="es-ES" b="1" u="sng" dirty="0">
                <a:solidFill>
                  <a:srgbClr val="00FF00"/>
                </a:solidFill>
                <a:latin typeface="Maiandra GD" panose="020E0502030308020204" pitchFamily="34" charset="0"/>
              </a:rPr>
              <a:t> I Samuel.14:43-45.</a:t>
            </a:r>
          </a:p>
          <a:p>
            <a:r>
              <a:rPr lang="es-ES" b="1" dirty="0">
                <a:solidFill>
                  <a:schemeClr val="bg1"/>
                </a:solidFill>
                <a:latin typeface="Maiandra GD" panose="020E0502030308020204" pitchFamily="34" charset="0"/>
              </a:rPr>
              <a:t>Dijo, pues, Saúl a Jonatán: Cuéntame lo que has hecho. Y Jonatán le respondió, y dijo: En verdad probé un poco de miel con la punta de la vara que tenía en la mano. Heme aquí, debo morir. </a:t>
            </a:r>
          </a:p>
        </p:txBody>
      </p:sp>
    </p:spTree>
    <p:extLst>
      <p:ext uri="{BB962C8B-B14F-4D97-AF65-F5344CB8AC3E}">
        <p14:creationId xmlns:p14="http://schemas.microsoft.com/office/powerpoint/2010/main" val="23731973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lstStyle/>
          <a:p>
            <a:pPr algn="ctr"/>
            <a:r>
              <a:rPr lang="es-ES" b="1" u="sng" dirty="0">
                <a:solidFill>
                  <a:srgbClr val="00FF00"/>
                </a:solidFill>
                <a:latin typeface="Maiandra GD" panose="020E0502030308020204" pitchFamily="34" charset="0"/>
              </a:rPr>
              <a:t>V.44.  </a:t>
            </a:r>
          </a:p>
          <a:p>
            <a:r>
              <a:rPr lang="es-ES" b="1" dirty="0">
                <a:solidFill>
                  <a:schemeClr val="bg1"/>
                </a:solidFill>
                <a:latin typeface="Maiandra GD" panose="020E0502030308020204" pitchFamily="34" charset="0"/>
              </a:rPr>
              <a:t>Y dijo Saúl: Que Dios me haga esto, y aun más, pues ciertamente morirás, Jonatán. </a:t>
            </a:r>
          </a:p>
          <a:p>
            <a:r>
              <a:rPr lang="es-ES" b="1" dirty="0">
                <a:solidFill>
                  <a:schemeClr val="bg1"/>
                </a:solidFill>
                <a:latin typeface="Maiandra GD" panose="020E0502030308020204" pitchFamily="34" charset="0"/>
              </a:rPr>
              <a:t>Pero no cumplido su juramento.</a:t>
            </a:r>
          </a:p>
          <a:p>
            <a:pPr algn="ctr"/>
            <a:r>
              <a:rPr lang="es-ES" b="1" u="sng" dirty="0">
                <a:solidFill>
                  <a:srgbClr val="00FF00"/>
                </a:solidFill>
                <a:latin typeface="Maiandra GD" panose="020E0502030308020204" pitchFamily="34" charset="0"/>
              </a:rPr>
              <a:t>V.45.</a:t>
            </a:r>
          </a:p>
          <a:p>
            <a:r>
              <a:rPr lang="es-ES" b="1" dirty="0">
                <a:solidFill>
                  <a:schemeClr val="bg1"/>
                </a:solidFill>
                <a:latin typeface="Maiandra GD" panose="020E0502030308020204" pitchFamily="34" charset="0"/>
              </a:rPr>
              <a:t>Pero el pueblo dijo a Saúl: ¿Debe morir Jonatán, el que ha obtenido esta gran liberación en Israel? No sea así. Vive el SEÑOR que ni un cabello de su cabeza caerá a tierra, porque él ha obrado con Dios en este día. Así el pueblo rescató a Jonatán, y no murió. </a:t>
            </a:r>
          </a:p>
          <a:p>
            <a:r>
              <a:rPr lang="es-ES" b="1" dirty="0">
                <a:solidFill>
                  <a:schemeClr val="bg1"/>
                </a:solidFill>
                <a:latin typeface="Maiandra GD" panose="020E0502030308020204" pitchFamily="34" charset="0"/>
              </a:rPr>
              <a:t>Muchas veces nosotros actuamos con parcialidad en muchos casos.</a:t>
            </a:r>
          </a:p>
          <a:p>
            <a:r>
              <a:rPr lang="es-ES" b="1" dirty="0">
                <a:solidFill>
                  <a:schemeClr val="bg1"/>
                </a:solidFill>
                <a:latin typeface="Maiandra GD" panose="020E0502030308020204" pitchFamily="34" charset="0"/>
              </a:rPr>
              <a:t>Por ejemplo:</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23952816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Cuando van a disciplinar a un hijo nuestro porque es nuestro hijo no queremos que lo disciplinen o lo corrijan, pero cuando es otro hermano allí así actuamos duramente. </a:t>
            </a:r>
          </a:p>
          <a:p>
            <a:r>
              <a:rPr lang="es-ES" b="1" dirty="0">
                <a:solidFill>
                  <a:schemeClr val="bg1"/>
                </a:solidFill>
                <a:latin typeface="Maiandra GD" panose="020E0502030308020204" pitchFamily="34" charset="0"/>
              </a:rPr>
              <a:t>No debemos de ser parciales. </a:t>
            </a:r>
          </a:p>
          <a:p>
            <a:pPr algn="ctr"/>
            <a:r>
              <a:rPr lang="es-ES" b="1" u="sng" dirty="0">
                <a:solidFill>
                  <a:srgbClr val="00FF00"/>
                </a:solidFill>
                <a:latin typeface="Maiandra GD" panose="020E0502030308020204" pitchFamily="34" charset="0"/>
              </a:rPr>
              <a:t>I Timoteo.5:21.</a:t>
            </a:r>
          </a:p>
          <a:p>
            <a:r>
              <a:rPr lang="es-ES" b="1" dirty="0">
                <a:solidFill>
                  <a:schemeClr val="bg1"/>
                </a:solidFill>
                <a:latin typeface="Maiandra GD" panose="020E0502030308020204" pitchFamily="34" charset="0"/>
              </a:rPr>
              <a:t>Te encargo solemnemente en la presencia de Dios y de Cristo Jesús y de sus ángeles escogidos, que conserves estos principios sin prejuicios, no haciendo nada con espíritu de parcialidad.  </a:t>
            </a:r>
          </a:p>
          <a:p>
            <a:pPr algn="ctr"/>
            <a:r>
              <a:rPr lang="es-ES" b="1" u="sng" dirty="0">
                <a:solidFill>
                  <a:srgbClr val="00FF00"/>
                </a:solidFill>
                <a:latin typeface="Maiandra GD" panose="020E0502030308020204" pitchFamily="34" charset="0"/>
              </a:rPr>
              <a:t>Proverbios.18:5. </a:t>
            </a:r>
          </a:p>
          <a:p>
            <a:r>
              <a:rPr lang="es-ES" b="1" dirty="0">
                <a:solidFill>
                  <a:schemeClr val="bg1"/>
                </a:solidFill>
                <a:latin typeface="Maiandra GD" panose="020E0502030308020204" pitchFamily="34" charset="0"/>
              </a:rPr>
              <a:t>No es bueno mostrar preferencia por el impío, para ignorar al justo en el juicio.</a:t>
            </a:r>
          </a:p>
        </p:txBody>
      </p:sp>
    </p:spTree>
    <p:extLst>
      <p:ext uri="{BB962C8B-B14F-4D97-AF65-F5344CB8AC3E}">
        <p14:creationId xmlns:p14="http://schemas.microsoft.com/office/powerpoint/2010/main" val="38962198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fontScale="92500" lnSpcReduction="20000"/>
          </a:bodyPr>
          <a:lstStyle/>
          <a:p>
            <a:pPr algn="ctr"/>
            <a:r>
              <a:rPr lang="es-ES" b="1" u="sng" dirty="0">
                <a:solidFill>
                  <a:srgbClr val="00FF00"/>
                </a:solidFill>
                <a:latin typeface="Maiandra GD" panose="020E0502030308020204" pitchFamily="34" charset="0"/>
              </a:rPr>
              <a:t>Proverbios.24:23. </a:t>
            </a:r>
          </a:p>
          <a:p>
            <a:r>
              <a:rPr lang="es-ES" b="1" dirty="0">
                <a:solidFill>
                  <a:schemeClr val="bg1"/>
                </a:solidFill>
                <a:latin typeface="Maiandra GD" panose="020E0502030308020204" pitchFamily="34" charset="0"/>
              </a:rPr>
              <a:t>También éstos son dichos de los sabios: Hacer acepción de personas en el juicio no es bueno. </a:t>
            </a:r>
          </a:p>
          <a:p>
            <a:pPr algn="ctr"/>
            <a:r>
              <a:rPr lang="es-ES" b="1" u="sng" dirty="0">
                <a:solidFill>
                  <a:srgbClr val="00FF00"/>
                </a:solidFill>
                <a:latin typeface="Maiandra GD" panose="020E0502030308020204" pitchFamily="34" charset="0"/>
              </a:rPr>
              <a:t>Proverbios.28:21. </a:t>
            </a:r>
          </a:p>
          <a:p>
            <a:r>
              <a:rPr lang="es-ES" b="1" dirty="0">
                <a:solidFill>
                  <a:schemeClr val="bg1"/>
                </a:solidFill>
                <a:latin typeface="Maiandra GD" panose="020E0502030308020204" pitchFamily="34" charset="0"/>
              </a:rPr>
              <a:t>Hacer acepción de personas no es bueno, pues por un bocado de pan el hombre pecará. </a:t>
            </a:r>
          </a:p>
          <a:p>
            <a:r>
              <a:rPr lang="es-ES" b="1" dirty="0">
                <a:solidFill>
                  <a:schemeClr val="bg1"/>
                </a:solidFill>
                <a:latin typeface="Maiandra GD" panose="020E0502030308020204" pitchFamily="34" charset="0"/>
              </a:rPr>
              <a:t>No debemos hacer acepción de persona.</a:t>
            </a:r>
          </a:p>
          <a:p>
            <a:r>
              <a:rPr lang="es-ES" b="1" dirty="0">
                <a:solidFill>
                  <a:schemeClr val="bg1"/>
                </a:solidFill>
                <a:latin typeface="Maiandra GD" panose="020E0502030308020204" pitchFamily="34" charset="0"/>
              </a:rPr>
              <a:t>Tenemos que ser imparciales en todos los casos aun cuando nos toque con nuestra familia.</a:t>
            </a:r>
          </a:p>
          <a:p>
            <a:r>
              <a:rPr lang="es-ES" b="1" dirty="0">
                <a:solidFill>
                  <a:schemeClr val="bg1"/>
                </a:solidFill>
                <a:latin typeface="Maiandra GD" panose="020E0502030308020204" pitchFamily="34" charset="0"/>
              </a:rPr>
              <a:t>Era mentiroso por que dijo que había obedecido a Dios, cuando era mentira. </a:t>
            </a:r>
          </a:p>
          <a:p>
            <a:pPr algn="ctr"/>
            <a:r>
              <a:rPr lang="es-ES" b="1" u="sng" dirty="0">
                <a:solidFill>
                  <a:srgbClr val="00FF00"/>
                </a:solidFill>
                <a:latin typeface="Maiandra GD" panose="020E0502030308020204" pitchFamily="34" charset="0"/>
              </a:rPr>
              <a:t>I Samuel.15:13, 20. </a:t>
            </a:r>
          </a:p>
          <a:p>
            <a:r>
              <a:rPr lang="es-ES" b="1" dirty="0">
                <a:solidFill>
                  <a:schemeClr val="bg1"/>
                </a:solidFill>
                <a:latin typeface="Maiandra GD" panose="020E0502030308020204" pitchFamily="34" charset="0"/>
              </a:rPr>
              <a:t>Entonces Samuel vino a Saúl, y Saúl le dijo: ¡Bendito seas del SEÑOR! He cumplido el mandamiento del SEÑOR. </a:t>
            </a:r>
          </a:p>
          <a:p>
            <a:r>
              <a:rPr lang="es-ES" b="1" dirty="0">
                <a:solidFill>
                  <a:schemeClr val="bg1"/>
                </a:solidFill>
                <a:latin typeface="Maiandra GD" panose="020E0502030308020204" pitchFamily="34" charset="0"/>
              </a:rPr>
              <a:t>V.20.</a:t>
            </a:r>
          </a:p>
          <a:p>
            <a:endParaRPr lang="es-ES"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26112055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9" end="9"/>
                                            </p:txEl>
                                          </p:spTgt>
                                        </p:tgtEl>
                                        <p:attrNameLst>
                                          <p:attrName>style.visibility</p:attrName>
                                        </p:attrNameLst>
                                      </p:cBhvr>
                                      <p:to>
                                        <p:strVal val="visible"/>
                                      </p:to>
                                    </p:set>
                                    <p:anim calcmode="lin" valueType="num">
                                      <p:cBhvr additive="base">
                                        <p:cTn id="61"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0"/>
            <a:ext cx="4572000" cy="856388"/>
          </a:xfrm>
        </p:spPr>
        <p:txBody>
          <a:bodyPr>
            <a:normAutofit/>
          </a:bodyPr>
          <a:lstStyle/>
          <a:p>
            <a:pPr algn="ctr"/>
            <a:r>
              <a:rPr lang="es-ES" sz="4000" b="1" u="sng" dirty="0">
                <a:solidFill>
                  <a:srgbClr val="00B0F0"/>
                </a:solidFill>
                <a:highlight>
                  <a:srgbClr val="800080"/>
                </a:highlight>
                <a:latin typeface="Maiandra GD" panose="020E0502030308020204" pitchFamily="34" charset="0"/>
              </a:rPr>
              <a:t>INTRODUCCION:</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56388"/>
            <a:ext cx="9143999" cy="5983358"/>
          </a:xfrm>
        </p:spPr>
        <p:txBody>
          <a:bodyPr>
            <a:normAutofit/>
          </a:bodyPr>
          <a:lstStyle/>
          <a:p>
            <a:r>
              <a:rPr lang="es-ES" b="1" dirty="0">
                <a:solidFill>
                  <a:schemeClr val="bg1"/>
                </a:solidFill>
                <a:latin typeface="Maiandra GD" panose="020E0502030308020204" pitchFamily="34" charset="0"/>
              </a:rPr>
              <a:t>Entonces Saúl dijo a David: He aquí, Merab, mi hija mayor; te la daré por mujer, con tal que me seas hombre valiente y pelees las batallas del SEÑOR. Porque Saúl se decía: No será mi mano contra él, sino sea contra él la mano de los filisteos. </a:t>
            </a:r>
          </a:p>
          <a:p>
            <a:r>
              <a:rPr lang="es-ES" b="1" dirty="0">
                <a:solidFill>
                  <a:schemeClr val="bg1"/>
                </a:solidFill>
                <a:latin typeface="Maiandra GD" panose="020E0502030308020204" pitchFamily="34" charset="0"/>
              </a:rPr>
              <a:t>Fue el primer rey de Israel. </a:t>
            </a:r>
          </a:p>
          <a:p>
            <a:pPr algn="ctr"/>
            <a:r>
              <a:rPr lang="es-ES" b="1" u="sng" dirty="0">
                <a:solidFill>
                  <a:srgbClr val="00FF00"/>
                </a:solidFill>
                <a:latin typeface="Maiandra GD" panose="020E0502030308020204" pitchFamily="34" charset="0"/>
              </a:rPr>
              <a:t>I Samuel.10:1-27.</a:t>
            </a:r>
          </a:p>
          <a:p>
            <a:r>
              <a:rPr lang="es-ES" b="1" dirty="0">
                <a:solidFill>
                  <a:schemeClr val="bg1"/>
                </a:solidFill>
                <a:latin typeface="Maiandra GD" panose="020E0502030308020204" pitchFamily="34" charset="0"/>
              </a:rPr>
              <a:t>Saúl fue rey por la murmuración del pueblo de querer tener rey como las naciones paganas. </a:t>
            </a:r>
          </a:p>
          <a:p>
            <a:pPr algn="ctr"/>
            <a:r>
              <a:rPr lang="es-ES" b="1" u="sng" dirty="0">
                <a:solidFill>
                  <a:srgbClr val="00FF00"/>
                </a:solidFill>
                <a:latin typeface="Maiandra GD" panose="020E0502030308020204" pitchFamily="34" charset="0"/>
              </a:rPr>
              <a:t>I Samuel.8:5.</a:t>
            </a:r>
          </a:p>
          <a:p>
            <a:r>
              <a:rPr lang="es-ES" b="1" dirty="0">
                <a:solidFill>
                  <a:schemeClr val="bg1"/>
                </a:solidFill>
                <a:latin typeface="Maiandra GD" panose="020E0502030308020204" pitchFamily="34" charset="0"/>
              </a:rPr>
              <a:t>y le dijeron: Mira, has envejecido y tus hijos no andan en tus caminos. Ahora pues, danos un rey para que nos juzgue, como todas las naciones.</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7331545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Entonces Saúl dijo a Samuel: Yo obedecí la voz del SEÑOR, y fui en la misión a la cual el SEÑOR me envió, y he traído a </a:t>
            </a:r>
            <a:r>
              <a:rPr lang="es-ES" b="1" dirty="0" err="1">
                <a:solidFill>
                  <a:schemeClr val="bg1"/>
                </a:solidFill>
                <a:latin typeface="Maiandra GD" panose="020E0502030308020204" pitchFamily="34" charset="0"/>
              </a:rPr>
              <a:t>Agag</a:t>
            </a:r>
            <a:r>
              <a:rPr lang="es-ES" b="1" dirty="0">
                <a:solidFill>
                  <a:schemeClr val="bg1"/>
                </a:solidFill>
                <a:latin typeface="Maiandra GD" panose="020E0502030308020204" pitchFamily="34" charset="0"/>
              </a:rPr>
              <a:t>, rey de Amalec, y he destruido por completo a los amalecitas. </a:t>
            </a:r>
          </a:p>
          <a:p>
            <a:r>
              <a:rPr lang="es-ES" b="1" dirty="0">
                <a:solidFill>
                  <a:schemeClr val="bg1"/>
                </a:solidFill>
                <a:latin typeface="Maiandra GD" panose="020E0502030308020204" pitchFamily="34" charset="0"/>
              </a:rPr>
              <a:t>Nosotros también caemos muchas veces en la mentira. </a:t>
            </a:r>
          </a:p>
          <a:p>
            <a:r>
              <a:rPr lang="es-ES" b="1" dirty="0">
                <a:solidFill>
                  <a:schemeClr val="bg1"/>
                </a:solidFill>
                <a:latin typeface="Maiandra GD" panose="020E0502030308020204" pitchFamily="34" charset="0"/>
              </a:rPr>
              <a:t>Por ejemplo:</a:t>
            </a:r>
          </a:p>
          <a:p>
            <a:r>
              <a:rPr lang="es-ES" b="1" dirty="0">
                <a:solidFill>
                  <a:schemeClr val="bg1"/>
                </a:solidFill>
                <a:latin typeface="Maiandra GD" panose="020E0502030308020204" pitchFamily="34" charset="0"/>
              </a:rPr>
              <a:t>Cuándo el niño está neceando le decimos hay viene el mono o Satanás. </a:t>
            </a:r>
          </a:p>
          <a:p>
            <a:r>
              <a:rPr lang="es-ES" b="1" dirty="0">
                <a:solidFill>
                  <a:schemeClr val="bg1"/>
                </a:solidFill>
                <a:latin typeface="Maiandra GD" panose="020E0502030308020204" pitchFamily="34" charset="0"/>
              </a:rPr>
              <a:t>Y estamos engañando al niño, cuando le decimos hay viene el viejo con un saco para llevarte. </a:t>
            </a:r>
          </a:p>
          <a:p>
            <a:r>
              <a:rPr lang="es-ES" b="1" dirty="0">
                <a:solidFill>
                  <a:schemeClr val="bg1"/>
                </a:solidFill>
                <a:latin typeface="Maiandra GD" panose="020E0502030308020204" pitchFamily="34" charset="0"/>
              </a:rPr>
              <a:t>Todo eso es mentira.</a:t>
            </a:r>
          </a:p>
          <a:p>
            <a:r>
              <a:rPr lang="es-ES" b="1" dirty="0">
                <a:solidFill>
                  <a:schemeClr val="bg1"/>
                </a:solidFill>
                <a:latin typeface="Maiandra GD" panose="020E0502030308020204" pitchFamily="34" charset="0"/>
              </a:rPr>
              <a:t>Cuando no hablamos la verdad, o la contamos a media. </a:t>
            </a:r>
          </a:p>
          <a:p>
            <a:r>
              <a:rPr lang="es-ES" b="1" dirty="0">
                <a:solidFill>
                  <a:schemeClr val="bg1"/>
                </a:solidFill>
                <a:latin typeface="Maiandra GD" panose="020E0502030308020204" pitchFamily="34" charset="0"/>
              </a:rPr>
              <a:t>Estamos mintiendo. </a:t>
            </a:r>
          </a:p>
        </p:txBody>
      </p:sp>
    </p:spTree>
    <p:extLst>
      <p:ext uri="{BB962C8B-B14F-4D97-AF65-F5344CB8AC3E}">
        <p14:creationId xmlns:p14="http://schemas.microsoft.com/office/powerpoint/2010/main" val="34879558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Y no debemos mentir. </a:t>
            </a:r>
          </a:p>
          <a:p>
            <a:pPr algn="ctr"/>
            <a:r>
              <a:rPr lang="es-ES" b="1" u="sng" dirty="0">
                <a:solidFill>
                  <a:srgbClr val="00FF00"/>
                </a:solidFill>
                <a:latin typeface="Maiandra GD" panose="020E0502030308020204" pitchFamily="34" charset="0"/>
              </a:rPr>
              <a:t>Efesios.4:25.</a:t>
            </a:r>
          </a:p>
          <a:p>
            <a:r>
              <a:rPr lang="es-ES" b="1" dirty="0">
                <a:solidFill>
                  <a:schemeClr val="bg1"/>
                </a:solidFill>
                <a:latin typeface="Maiandra GD" panose="020E0502030308020204" pitchFamily="34" charset="0"/>
              </a:rPr>
              <a:t>Por tanto, dejando a un lado la falsedad, HABLAD VERDAD CADA CUAL CON SU PROJIMO, porque somos miembros los unos de los otros.  </a:t>
            </a:r>
          </a:p>
          <a:p>
            <a:pPr algn="ctr"/>
            <a:r>
              <a:rPr lang="es-ES" b="1" u="sng" dirty="0">
                <a:solidFill>
                  <a:srgbClr val="00FF00"/>
                </a:solidFill>
                <a:latin typeface="Maiandra GD" panose="020E0502030308020204" pitchFamily="34" charset="0"/>
              </a:rPr>
              <a:t>Colosenses.3:9.</a:t>
            </a:r>
          </a:p>
          <a:p>
            <a:r>
              <a:rPr lang="es-ES" b="1" dirty="0">
                <a:solidFill>
                  <a:schemeClr val="bg1"/>
                </a:solidFill>
                <a:latin typeface="Maiandra GD" panose="020E0502030308020204" pitchFamily="34" charset="0"/>
              </a:rPr>
              <a:t>No mintáis los unos a los otros, puesto que habéis desechado al viejo hombre con sus malos hábitos, </a:t>
            </a:r>
          </a:p>
          <a:p>
            <a:r>
              <a:rPr lang="es-ES" b="1" dirty="0">
                <a:solidFill>
                  <a:schemeClr val="bg1"/>
                </a:solidFill>
                <a:latin typeface="Maiandra GD" panose="020E0502030308020204" pitchFamily="34" charset="0"/>
              </a:rPr>
              <a:t>Era cruel porque quería matar a David. </a:t>
            </a:r>
          </a:p>
          <a:p>
            <a:r>
              <a:rPr lang="es-ES" b="1" dirty="0">
                <a:solidFill>
                  <a:schemeClr val="bg1"/>
                </a:solidFill>
                <a:latin typeface="Maiandra GD" panose="020E0502030308020204" pitchFamily="34" charset="0"/>
              </a:rPr>
              <a:t>Aunque David nunca le hizo nada malo, siempre lo respeto pero aun </a:t>
            </a:r>
            <a:r>
              <a:rPr lang="es-ES" b="1" dirty="0" err="1">
                <a:solidFill>
                  <a:schemeClr val="bg1"/>
                </a:solidFill>
                <a:latin typeface="Maiandra GD" panose="020E0502030308020204" pitchFamily="34" charset="0"/>
              </a:rPr>
              <a:t>asi</a:t>
            </a:r>
            <a:r>
              <a:rPr lang="es-ES" b="1" dirty="0">
                <a:solidFill>
                  <a:schemeClr val="bg1"/>
                </a:solidFill>
                <a:latin typeface="Maiandra GD" panose="020E0502030308020204" pitchFamily="34" charset="0"/>
              </a:rPr>
              <a:t> lo quería matar.</a:t>
            </a:r>
          </a:p>
          <a:p>
            <a:pPr algn="ctr"/>
            <a:r>
              <a:rPr lang="es-ES" b="1" u="sng" dirty="0">
                <a:solidFill>
                  <a:srgbClr val="00FF00"/>
                </a:solidFill>
                <a:latin typeface="Maiandra GD" panose="020E0502030308020204" pitchFamily="34" charset="0"/>
              </a:rPr>
              <a:t>I Samuel.18:10-11. </a:t>
            </a:r>
          </a:p>
          <a:p>
            <a:endParaRPr lang="es-NI"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12149548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Y aconteció al día siguiente que un espíritu malo de parte de Dios se apoderó de Saúl, y éste deliraba en medio de la casa, mientras David tocaba el arpa con su mano como de costumbre. Saúl tenía la lanza en la mano, </a:t>
            </a:r>
          </a:p>
          <a:p>
            <a:pPr algn="ctr"/>
            <a:r>
              <a:rPr lang="es-ES" b="1" u="sng" dirty="0">
                <a:solidFill>
                  <a:srgbClr val="00FF00"/>
                </a:solidFill>
                <a:latin typeface="Maiandra GD" panose="020E0502030308020204" pitchFamily="34" charset="0"/>
              </a:rPr>
              <a:t>V.11. </a:t>
            </a:r>
          </a:p>
          <a:p>
            <a:r>
              <a:rPr lang="es-ES" b="1" dirty="0">
                <a:solidFill>
                  <a:schemeClr val="bg1"/>
                </a:solidFill>
                <a:latin typeface="Maiandra GD" panose="020E0502030308020204" pitchFamily="34" charset="0"/>
              </a:rPr>
              <a:t>y arrojó Saúl la lanza, pues se dijo: Clavaré a David en la pared. Pero David lo evadió dos veces. </a:t>
            </a:r>
          </a:p>
          <a:p>
            <a:r>
              <a:rPr lang="es-ES" b="1" dirty="0">
                <a:solidFill>
                  <a:schemeClr val="bg1"/>
                </a:solidFill>
                <a:latin typeface="Maiandra GD" panose="020E0502030308020204" pitchFamily="34" charset="0"/>
              </a:rPr>
              <a:t>También a su hijo. </a:t>
            </a:r>
          </a:p>
          <a:p>
            <a:pPr algn="ctr"/>
            <a:r>
              <a:rPr lang="es-ES" b="1" u="sng" dirty="0">
                <a:solidFill>
                  <a:srgbClr val="00FF00"/>
                </a:solidFill>
                <a:latin typeface="Maiandra GD" panose="020E0502030308020204" pitchFamily="34" charset="0"/>
              </a:rPr>
              <a:t>I Samuel.20:33. </a:t>
            </a:r>
          </a:p>
          <a:p>
            <a:r>
              <a:rPr lang="es-ES" b="1" dirty="0">
                <a:solidFill>
                  <a:schemeClr val="bg1"/>
                </a:solidFill>
                <a:latin typeface="Maiandra GD" panose="020E0502030308020204" pitchFamily="34" charset="0"/>
              </a:rPr>
              <a:t>Entonces Saúl le arrojó la lanza para matarlo; así Jonatán supo que su padre había decidido matar a David. </a:t>
            </a:r>
          </a:p>
        </p:txBody>
      </p:sp>
    </p:spTree>
    <p:extLst>
      <p:ext uri="{BB962C8B-B14F-4D97-AF65-F5344CB8AC3E}">
        <p14:creationId xmlns:p14="http://schemas.microsoft.com/office/powerpoint/2010/main" val="23172906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No le importo querer matar a su hijo solo porque este defendía a David.</a:t>
            </a:r>
            <a:endParaRPr lang="es-NI" b="1" dirty="0">
              <a:solidFill>
                <a:schemeClr val="bg1"/>
              </a:solidFill>
              <a:latin typeface="Maiandra GD" panose="020E0502030308020204" pitchFamily="34" charset="0"/>
            </a:endParaRPr>
          </a:p>
          <a:p>
            <a:r>
              <a:rPr lang="es-NI" b="1" dirty="0">
                <a:solidFill>
                  <a:schemeClr val="bg1"/>
                </a:solidFill>
                <a:latin typeface="Maiandra GD" panose="020E0502030308020204" pitchFamily="34" charset="0"/>
              </a:rPr>
              <a:t>Era matón </a:t>
            </a:r>
            <a:r>
              <a:rPr lang="es-ES" b="1" dirty="0">
                <a:solidFill>
                  <a:schemeClr val="bg1"/>
                </a:solidFill>
                <a:latin typeface="Maiandra GD" panose="020E0502030308020204" pitchFamily="34" charset="0"/>
              </a:rPr>
              <a:t>por que mató a los sacerdotes por que estos estaban con David. </a:t>
            </a:r>
          </a:p>
          <a:p>
            <a:r>
              <a:rPr lang="es-ES" b="1" dirty="0">
                <a:solidFill>
                  <a:schemeClr val="bg1"/>
                </a:solidFill>
                <a:latin typeface="Maiandra GD" panose="020E0502030308020204" pitchFamily="34" charset="0"/>
              </a:rPr>
              <a:t>Por venganza de haber apoyado a David.</a:t>
            </a:r>
          </a:p>
          <a:p>
            <a:pPr algn="ctr"/>
            <a:r>
              <a:rPr lang="es-ES" b="1" u="sng" dirty="0">
                <a:solidFill>
                  <a:srgbClr val="00FF00"/>
                </a:solidFill>
                <a:latin typeface="Maiandra GD" panose="020E0502030308020204" pitchFamily="34" charset="0"/>
              </a:rPr>
              <a:t>I Samuel.22:17-21.</a:t>
            </a:r>
          </a:p>
          <a:p>
            <a:r>
              <a:rPr lang="es-ES" b="1" dirty="0">
                <a:solidFill>
                  <a:schemeClr val="bg1"/>
                </a:solidFill>
                <a:latin typeface="Maiandra GD" panose="020E0502030308020204" pitchFamily="34" charset="0"/>
              </a:rPr>
              <a:t>Y el rey dijo a los guardias que le asistían: Volveos y dad muerte a los sacerdotes del SEÑOR, porque la mano de ellos también está con David, y porque sabían que él estaba huyendo y no me lo revelaron. Pero los siervos del rey no quisieron levantar la mano para atacar a los sacerdotes del SEÑOR. </a:t>
            </a:r>
          </a:p>
          <a:p>
            <a:pPr algn="ctr"/>
            <a:r>
              <a:rPr lang="es-ES" b="1" u="sng" dirty="0">
                <a:solidFill>
                  <a:srgbClr val="00FF00"/>
                </a:solidFill>
                <a:latin typeface="Maiandra GD" panose="020E0502030308020204" pitchFamily="34" charset="0"/>
              </a:rPr>
              <a:t>V.18.</a:t>
            </a:r>
            <a:endParaRPr lang="es-NI" b="1" u="sng" dirty="0">
              <a:solidFill>
                <a:srgbClr val="00FF00"/>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23740553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Entonces el rey dijo a </a:t>
            </a:r>
            <a:r>
              <a:rPr lang="es-ES" b="1" dirty="0" err="1">
                <a:solidFill>
                  <a:schemeClr val="bg1"/>
                </a:solidFill>
                <a:latin typeface="Maiandra GD" panose="020E0502030308020204" pitchFamily="34" charset="0"/>
              </a:rPr>
              <a:t>Doeg</a:t>
            </a:r>
            <a:r>
              <a:rPr lang="es-ES" b="1" dirty="0">
                <a:solidFill>
                  <a:schemeClr val="bg1"/>
                </a:solidFill>
                <a:latin typeface="Maiandra GD" panose="020E0502030308020204" pitchFamily="34" charset="0"/>
              </a:rPr>
              <a:t>: Vuélvete y ataca a los sacerdotes. Y </a:t>
            </a:r>
            <a:r>
              <a:rPr lang="es-ES" b="1" dirty="0" err="1">
                <a:solidFill>
                  <a:schemeClr val="bg1"/>
                </a:solidFill>
                <a:latin typeface="Maiandra GD" panose="020E0502030308020204" pitchFamily="34" charset="0"/>
              </a:rPr>
              <a:t>Doeg</a:t>
            </a:r>
            <a:r>
              <a:rPr lang="es-ES" b="1" dirty="0">
                <a:solidFill>
                  <a:schemeClr val="bg1"/>
                </a:solidFill>
                <a:latin typeface="Maiandra GD" panose="020E0502030308020204" pitchFamily="34" charset="0"/>
              </a:rPr>
              <a:t> edomita, se volvió y atacó a los sacerdotes, y mató aquel día a ochenta y cinco hombres que vestían el efod de lino. </a:t>
            </a:r>
          </a:p>
          <a:p>
            <a:pPr algn="ctr"/>
            <a:r>
              <a:rPr lang="es-ES" b="1" u="sng" dirty="0">
                <a:solidFill>
                  <a:srgbClr val="00FF00"/>
                </a:solidFill>
                <a:latin typeface="Maiandra GD" panose="020E0502030308020204" pitchFamily="34" charset="0"/>
              </a:rPr>
              <a:t>V.19.  </a:t>
            </a:r>
          </a:p>
          <a:p>
            <a:r>
              <a:rPr lang="es-ES" b="1" dirty="0">
                <a:solidFill>
                  <a:schemeClr val="bg1"/>
                </a:solidFill>
                <a:latin typeface="Maiandra GD" panose="020E0502030308020204" pitchFamily="34" charset="0"/>
              </a:rPr>
              <a:t>Y a Nob, ciudad de los sacerdotes, la hirió a filo de espada, tanto a hombres como a mujeres, tanto a niños como a niños de pecho; también hirió a filo de espada bueyes, asnos y ovejas. </a:t>
            </a:r>
          </a:p>
          <a:p>
            <a:pPr algn="ctr"/>
            <a:r>
              <a:rPr lang="es-ES" b="1" u="sng" dirty="0">
                <a:solidFill>
                  <a:srgbClr val="00FF00"/>
                </a:solidFill>
                <a:latin typeface="Maiandra GD" panose="020E0502030308020204" pitchFamily="34" charset="0"/>
              </a:rPr>
              <a:t>V.20.</a:t>
            </a:r>
          </a:p>
          <a:p>
            <a:r>
              <a:rPr lang="es-ES" b="1" dirty="0">
                <a:solidFill>
                  <a:schemeClr val="bg1"/>
                </a:solidFill>
                <a:latin typeface="Maiandra GD" panose="020E0502030308020204" pitchFamily="34" charset="0"/>
              </a:rPr>
              <a:t>Pero un hijo de Ahimelec, hijo de Ahitob, llamado Abiatar, escapó y huyó tras David. </a:t>
            </a:r>
          </a:p>
          <a:p>
            <a:pPr algn="ctr"/>
            <a:r>
              <a:rPr lang="es-ES" b="1" u="sng" dirty="0">
                <a:solidFill>
                  <a:srgbClr val="00FF00"/>
                </a:solidFill>
                <a:latin typeface="Maiandra GD" panose="020E0502030308020204" pitchFamily="34" charset="0"/>
              </a:rPr>
              <a:t>V.21.  </a:t>
            </a:r>
          </a:p>
          <a:p>
            <a:endParaRPr lang="es-ES"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5188651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Era idolatra por que fue a visitar a una adivina que estaba prohibido y era ley matarla. </a:t>
            </a:r>
          </a:p>
          <a:p>
            <a:pPr algn="ctr"/>
            <a:r>
              <a:rPr lang="es-ES" b="1" u="sng" dirty="0">
                <a:solidFill>
                  <a:srgbClr val="00FF00"/>
                </a:solidFill>
                <a:latin typeface="Maiandra GD" panose="020E0502030308020204" pitchFamily="34" charset="0"/>
              </a:rPr>
              <a:t>I Samuel.28:8-10. </a:t>
            </a:r>
          </a:p>
          <a:p>
            <a:r>
              <a:rPr lang="es-ES" b="1" dirty="0">
                <a:solidFill>
                  <a:schemeClr val="bg1"/>
                </a:solidFill>
                <a:latin typeface="Maiandra GD" panose="020E0502030308020204" pitchFamily="34" charset="0"/>
              </a:rPr>
              <a:t>Y Abiatar avisó a David que Saúl había matado a los sacerdotes del SEÑOR. </a:t>
            </a:r>
          </a:p>
          <a:p>
            <a:r>
              <a:rPr lang="es-ES" b="1" dirty="0">
                <a:solidFill>
                  <a:schemeClr val="bg1"/>
                </a:solidFill>
                <a:latin typeface="Maiandra GD" panose="020E0502030308020204" pitchFamily="34" charset="0"/>
              </a:rPr>
              <a:t>Saúl se disfrazó poniéndose otras ropas y fue con dos hombres; llegaron a la mujer de noche, y él dijo: Te ruego que evoques por mí a un espíritu, y que hagas subir al que yo te diga. </a:t>
            </a:r>
          </a:p>
          <a:p>
            <a:pPr algn="ctr"/>
            <a:r>
              <a:rPr lang="es-ES" b="1" u="sng" dirty="0">
                <a:solidFill>
                  <a:srgbClr val="00FF00"/>
                </a:solidFill>
                <a:latin typeface="Maiandra GD" panose="020E0502030308020204" pitchFamily="34" charset="0"/>
              </a:rPr>
              <a:t>V.9.  </a:t>
            </a:r>
          </a:p>
          <a:p>
            <a:r>
              <a:rPr lang="es-ES" b="1" dirty="0">
                <a:solidFill>
                  <a:schemeClr val="bg1"/>
                </a:solidFill>
                <a:latin typeface="Maiandra GD" panose="020E0502030308020204" pitchFamily="34" charset="0"/>
              </a:rPr>
              <a:t>Pero la mujer le dijo: He aquí, tú sabes lo que Saúl ha hecho, cómo ha echado de la tierra a los que son médium y espiritistas. ¿Por qué, pues, pones trampa contra mi vida para hacerme morir? </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1008495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pPr algn="ctr"/>
            <a:r>
              <a:rPr lang="es-ES" b="1" u="sng" dirty="0">
                <a:solidFill>
                  <a:srgbClr val="00FF00"/>
                </a:solidFill>
                <a:latin typeface="Maiandra GD" panose="020E0502030308020204" pitchFamily="34" charset="0"/>
              </a:rPr>
              <a:t>V.10.</a:t>
            </a:r>
          </a:p>
          <a:p>
            <a:r>
              <a:rPr lang="es-ES" b="1" dirty="0">
                <a:solidFill>
                  <a:schemeClr val="bg1"/>
                </a:solidFill>
                <a:latin typeface="Maiandra GD" panose="020E0502030308020204" pitchFamily="34" charset="0"/>
              </a:rPr>
              <a:t>Y Saúl le juró por el SEÑOR diciendo: Vive el SEÑOR que ningún castigo vendrá sobre ti por esto. </a:t>
            </a:r>
          </a:p>
          <a:p>
            <a:r>
              <a:rPr lang="es-ES" b="1" dirty="0">
                <a:solidFill>
                  <a:schemeClr val="bg1"/>
                </a:solidFill>
                <a:latin typeface="Maiandra GD" panose="020E0502030308020204" pitchFamily="34" charset="0"/>
              </a:rPr>
              <a:t>Cuantos de nosotros caemos en este pecado:</a:t>
            </a:r>
          </a:p>
          <a:p>
            <a:r>
              <a:rPr lang="es-ES" b="1" dirty="0">
                <a:solidFill>
                  <a:schemeClr val="bg1"/>
                </a:solidFill>
                <a:latin typeface="Maiandra GD" panose="020E0502030308020204" pitchFamily="34" charset="0"/>
              </a:rPr>
              <a:t>Vamos a consultar a los horóscopos. </a:t>
            </a:r>
          </a:p>
          <a:p>
            <a:r>
              <a:rPr lang="es-ES" b="1" dirty="0">
                <a:solidFill>
                  <a:schemeClr val="bg1"/>
                </a:solidFill>
                <a:latin typeface="Maiandra GD" panose="020E0502030308020204" pitchFamily="34" charset="0"/>
              </a:rPr>
              <a:t>O a las mujeres que supuesta mente adivinan.</a:t>
            </a:r>
          </a:p>
          <a:p>
            <a:r>
              <a:rPr lang="pt-BR" b="1" dirty="0">
                <a:solidFill>
                  <a:schemeClr val="bg1"/>
                </a:solidFill>
                <a:latin typeface="Maiandra GD" panose="020E0502030308020204" pitchFamily="34" charset="0"/>
              </a:rPr>
              <a:t>Era cobarde por que se mato solo. </a:t>
            </a:r>
          </a:p>
          <a:p>
            <a:pPr algn="ctr"/>
            <a:r>
              <a:rPr lang="pt-BR" b="1" u="sng" dirty="0">
                <a:solidFill>
                  <a:srgbClr val="00FF00"/>
                </a:solidFill>
                <a:latin typeface="Maiandra GD" panose="020E0502030308020204" pitchFamily="34" charset="0"/>
              </a:rPr>
              <a:t>I Samuel.31:4-5.</a:t>
            </a:r>
          </a:p>
          <a:p>
            <a:r>
              <a:rPr lang="es-ES" b="1" dirty="0">
                <a:solidFill>
                  <a:schemeClr val="bg1"/>
                </a:solidFill>
                <a:latin typeface="Maiandra GD" panose="020E0502030308020204" pitchFamily="34" charset="0"/>
              </a:rPr>
              <a:t>Entonces Saúl dijo a su escudero: Saca tu espada y traspásame con ella, no sea que vengan estos incircuncisos y me traspasen y hagan burla de mí. Pero su escudero no quiso, porque tenía mucho miedo. Por lo cual Saúl tomó su espada y se echó sobre ella. </a:t>
            </a:r>
          </a:p>
        </p:txBody>
      </p:sp>
    </p:spTree>
    <p:extLst>
      <p:ext uri="{BB962C8B-B14F-4D97-AF65-F5344CB8AC3E}">
        <p14:creationId xmlns:p14="http://schemas.microsoft.com/office/powerpoint/2010/main" val="687025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pPr algn="ctr"/>
            <a:r>
              <a:rPr lang="es-ES" b="1" u="sng" dirty="0">
                <a:solidFill>
                  <a:srgbClr val="00FF00"/>
                </a:solidFill>
                <a:latin typeface="Maiandra GD" panose="020E0502030308020204" pitchFamily="34" charset="0"/>
              </a:rPr>
              <a:t>V.5.  </a:t>
            </a:r>
          </a:p>
          <a:p>
            <a:r>
              <a:rPr lang="es-ES" b="1" dirty="0">
                <a:solidFill>
                  <a:schemeClr val="bg1"/>
                </a:solidFill>
                <a:latin typeface="Maiandra GD" panose="020E0502030308020204" pitchFamily="34" charset="0"/>
              </a:rPr>
              <a:t>Al ver su escudero que Saúl había muerto, él también se echó sobre su espada y murió con él. </a:t>
            </a:r>
          </a:p>
          <a:p>
            <a:r>
              <a:rPr lang="es-ES" b="1" dirty="0">
                <a:solidFill>
                  <a:schemeClr val="bg1"/>
                </a:solidFill>
                <a:latin typeface="Maiandra GD" panose="020E0502030308020204" pitchFamily="34" charset="0"/>
              </a:rPr>
              <a:t>Esto nos recuerdas de Judas quien fue y se ahorco. </a:t>
            </a:r>
          </a:p>
          <a:p>
            <a:pPr algn="ctr"/>
            <a:r>
              <a:rPr lang="es-ES" b="1" u="sng" dirty="0">
                <a:solidFill>
                  <a:srgbClr val="00FF00"/>
                </a:solidFill>
                <a:latin typeface="Maiandra GD" panose="020E0502030308020204" pitchFamily="34" charset="0"/>
              </a:rPr>
              <a:t>Mateo.27:5. </a:t>
            </a:r>
          </a:p>
          <a:p>
            <a:r>
              <a:rPr lang="es-ES" b="1" dirty="0">
                <a:solidFill>
                  <a:schemeClr val="bg1"/>
                </a:solidFill>
                <a:latin typeface="Maiandra GD" panose="020E0502030308020204" pitchFamily="34" charset="0"/>
              </a:rPr>
              <a:t>Y él, arrojando las piezas de plata en el santuario, se marchó; y fue y se ahorcó.</a:t>
            </a:r>
          </a:p>
          <a:p>
            <a:r>
              <a:rPr lang="es-ES" b="1" dirty="0">
                <a:solidFill>
                  <a:schemeClr val="bg1"/>
                </a:solidFill>
                <a:latin typeface="Maiandra GD" panose="020E0502030308020204" pitchFamily="34" charset="0"/>
              </a:rPr>
              <a:t>Igual que Ahitófel. </a:t>
            </a:r>
          </a:p>
          <a:p>
            <a:pPr algn="ctr"/>
            <a:r>
              <a:rPr lang="es-ES" b="1" u="sng" dirty="0">
                <a:solidFill>
                  <a:srgbClr val="00FF00"/>
                </a:solidFill>
                <a:latin typeface="Maiandra GD" panose="020E0502030308020204" pitchFamily="34" charset="0"/>
              </a:rPr>
              <a:t>II Samuel.17:23. </a:t>
            </a:r>
          </a:p>
          <a:p>
            <a:r>
              <a:rPr lang="es-ES" b="1" dirty="0">
                <a:solidFill>
                  <a:schemeClr val="bg1"/>
                </a:solidFill>
                <a:latin typeface="Maiandra GD" panose="020E0502030308020204" pitchFamily="34" charset="0"/>
              </a:rPr>
              <a:t>Viendo Ahitofel que no habían seguido su consejo, aparejó su asno, se levantó y fue a su casa, a su ciudad, puso en orden su casa y se ahorcó. Así murió, y fue sepultado en la tumba de su padre. </a:t>
            </a:r>
          </a:p>
        </p:txBody>
      </p:sp>
    </p:spTree>
    <p:extLst>
      <p:ext uri="{BB962C8B-B14F-4D97-AF65-F5344CB8AC3E}">
        <p14:creationId xmlns:p14="http://schemas.microsoft.com/office/powerpoint/2010/main" val="30890786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lstStyle/>
          <a:p>
            <a:r>
              <a:rPr lang="es-ES" b="1" dirty="0">
                <a:solidFill>
                  <a:schemeClr val="bg1"/>
                </a:solidFill>
                <a:latin typeface="Maiandra GD" panose="020E0502030308020204" pitchFamily="34" charset="0"/>
              </a:rPr>
              <a:t>Cuantas personas se quitan la vida por algún problema económico, o emocional. </a:t>
            </a:r>
          </a:p>
          <a:p>
            <a:r>
              <a:rPr lang="es-ES" b="1" dirty="0">
                <a:solidFill>
                  <a:schemeClr val="bg1"/>
                </a:solidFill>
                <a:latin typeface="Maiandra GD" panose="020E0502030308020204" pitchFamily="34" charset="0"/>
              </a:rPr>
              <a:t>Pensando que así van a resolver su situación, nosotros debemos de hacer frente a cualquier dificultad que se nos venga, confiando siempre en él Señor.</a:t>
            </a:r>
          </a:p>
          <a:p>
            <a:pPr algn="ctr"/>
            <a:r>
              <a:rPr lang="es-NI" b="1" u="sng" dirty="0">
                <a:solidFill>
                  <a:srgbClr val="00FF00"/>
                </a:solidFill>
                <a:latin typeface="Maiandra GD" panose="020E0502030308020204" pitchFamily="34" charset="0"/>
              </a:rPr>
              <a:t>Hebreos.13:5-6. </a:t>
            </a:r>
          </a:p>
          <a:p>
            <a:r>
              <a:rPr lang="es-ES" b="1" dirty="0">
                <a:solidFill>
                  <a:schemeClr val="bg1"/>
                </a:solidFill>
                <a:latin typeface="Maiandra GD" panose="020E0502030308020204" pitchFamily="34" charset="0"/>
              </a:rPr>
              <a:t>Sea vuestro carácter sin avaricia, contentos con lo que tenéis, porque El mismo ha dicho: NUNCA TE DEJARE NI TE DESAMPARARE, </a:t>
            </a:r>
          </a:p>
          <a:p>
            <a:pPr algn="ctr"/>
            <a:r>
              <a:rPr lang="es-ES" b="1" u="sng" dirty="0">
                <a:solidFill>
                  <a:srgbClr val="00FF00"/>
                </a:solidFill>
                <a:latin typeface="Maiandra GD" panose="020E0502030308020204" pitchFamily="34" charset="0"/>
              </a:rPr>
              <a:t>V.6.</a:t>
            </a:r>
          </a:p>
          <a:p>
            <a:r>
              <a:rPr lang="es-ES" b="1" dirty="0">
                <a:solidFill>
                  <a:schemeClr val="bg1"/>
                </a:solidFill>
                <a:latin typeface="Maiandra GD" panose="020E0502030308020204" pitchFamily="34" charset="0"/>
              </a:rPr>
              <a:t>de manera que decimos confiadamente: EL SEÑOR ES EL QUE ME AYUDA; NO TEMERE. ¿QUE PODRA HACERME EL HOMBRE? </a:t>
            </a:r>
          </a:p>
        </p:txBody>
      </p:sp>
    </p:spTree>
    <p:extLst>
      <p:ext uri="{BB962C8B-B14F-4D97-AF65-F5344CB8AC3E}">
        <p14:creationId xmlns:p14="http://schemas.microsoft.com/office/powerpoint/2010/main" val="21724283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2" y="887897"/>
            <a:ext cx="9144002" cy="5951848"/>
          </a:xfrm>
        </p:spPr>
        <p:txBody>
          <a:bodyPr>
            <a:normAutofit/>
          </a:bodyPr>
          <a:lstStyle/>
          <a:p>
            <a:pPr algn="ctr"/>
            <a:r>
              <a:rPr lang="es-ES" b="1" u="sng" dirty="0">
                <a:solidFill>
                  <a:srgbClr val="00FF00"/>
                </a:solidFill>
                <a:latin typeface="Maiandra GD" panose="020E0502030308020204" pitchFamily="34" charset="0"/>
              </a:rPr>
              <a:t>Romanos.8:31. </a:t>
            </a:r>
          </a:p>
          <a:p>
            <a:r>
              <a:rPr lang="es-ES" b="1" dirty="0">
                <a:solidFill>
                  <a:schemeClr val="bg1"/>
                </a:solidFill>
                <a:latin typeface="Maiandra GD" panose="020E0502030308020204" pitchFamily="34" charset="0"/>
              </a:rPr>
              <a:t>Entonces, ¿qué diremos a esto? Si Dios está por nosotros, ¿quién estará contra nosotros? </a:t>
            </a:r>
          </a:p>
          <a:p>
            <a:r>
              <a:rPr lang="es-ES" b="1" dirty="0">
                <a:solidFill>
                  <a:schemeClr val="bg1"/>
                </a:solidFill>
                <a:latin typeface="Maiandra GD" panose="020E0502030308020204" pitchFamily="34" charset="0"/>
              </a:rPr>
              <a:t>Debemos confiar en Dios.</a:t>
            </a:r>
          </a:p>
          <a:p>
            <a:r>
              <a:rPr lang="es-ES" b="1" dirty="0">
                <a:solidFill>
                  <a:schemeClr val="bg1"/>
                </a:solidFill>
                <a:latin typeface="Maiandra GD" panose="020E0502030308020204" pitchFamily="34" charset="0"/>
              </a:rPr>
              <a:t>“ÉL SEÑOR ESTÁ A MI FAVOR”.</a:t>
            </a:r>
          </a:p>
          <a:p>
            <a:pPr algn="ctr"/>
            <a:r>
              <a:rPr lang="es-ES" b="1" u="sng" dirty="0">
                <a:solidFill>
                  <a:srgbClr val="00FF00"/>
                </a:solidFill>
                <a:latin typeface="Maiandra GD" panose="020E0502030308020204" pitchFamily="34" charset="0"/>
              </a:rPr>
              <a:t>Salmos.118:6. </a:t>
            </a:r>
          </a:p>
          <a:p>
            <a:r>
              <a:rPr lang="es-ES" b="1" dirty="0">
                <a:solidFill>
                  <a:schemeClr val="bg1"/>
                </a:solidFill>
                <a:latin typeface="Maiandra GD" panose="020E0502030308020204" pitchFamily="34" charset="0"/>
              </a:rPr>
              <a:t>El SEÑOR está a mi favor; no temeré. ¿Qué puede hacerme el hombre? </a:t>
            </a:r>
          </a:p>
          <a:p>
            <a:r>
              <a:rPr lang="es-ES" b="1" dirty="0">
                <a:solidFill>
                  <a:schemeClr val="bg1"/>
                </a:solidFill>
                <a:latin typeface="Maiandra GD" panose="020E0502030308020204" pitchFamily="34" charset="0"/>
              </a:rPr>
              <a:t>No nos acobardemos cualquiera que sea nuestra situación. </a:t>
            </a:r>
          </a:p>
          <a:p>
            <a:r>
              <a:rPr lang="es-ES" b="1" dirty="0">
                <a:solidFill>
                  <a:schemeClr val="bg1"/>
                </a:solidFill>
                <a:latin typeface="Maiandra GD" panose="020E0502030308020204" pitchFamily="34" charset="0"/>
              </a:rPr>
              <a:t>Confiemos en Dios. </a:t>
            </a:r>
          </a:p>
          <a:p>
            <a:r>
              <a:rPr lang="es-ES" b="1" dirty="0">
                <a:solidFill>
                  <a:schemeClr val="bg1"/>
                </a:solidFill>
                <a:latin typeface="Maiandra GD" panose="020E0502030308020204" pitchFamily="34" charset="0"/>
              </a:rPr>
              <a:t>Él dará la salida a cualquier tentación. </a:t>
            </a:r>
          </a:p>
        </p:txBody>
      </p:sp>
    </p:spTree>
    <p:extLst>
      <p:ext uri="{BB962C8B-B14F-4D97-AF65-F5344CB8AC3E}">
        <p14:creationId xmlns:p14="http://schemas.microsoft.com/office/powerpoint/2010/main" val="58457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0"/>
            <a:ext cx="7765774" cy="856388"/>
          </a:xfrm>
        </p:spPr>
        <p:txBody>
          <a:bodyPr>
            <a:normAutofit fontScale="90000"/>
          </a:bodyPr>
          <a:lstStyle/>
          <a:p>
            <a:pPr algn="ctr"/>
            <a:r>
              <a:rPr lang="es-ES" b="1" u="sng" dirty="0">
                <a:solidFill>
                  <a:srgbClr val="00B0F0"/>
                </a:solidFill>
                <a:highlight>
                  <a:srgbClr val="800080"/>
                </a:highlight>
                <a:latin typeface="Maiandra GD" panose="020E0502030308020204" pitchFamily="34" charset="0"/>
              </a:rPr>
              <a:t>LA POSICIÓN QUE TENÍA SAÚL. </a:t>
            </a:r>
            <a:endParaRPr lang="es-NI"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56388"/>
            <a:ext cx="9144000" cy="5983357"/>
          </a:xfrm>
        </p:spPr>
        <p:txBody>
          <a:bodyPr/>
          <a:lstStyle/>
          <a:p>
            <a:r>
              <a:rPr lang="es-ES" b="1" dirty="0">
                <a:solidFill>
                  <a:schemeClr val="bg1"/>
                </a:solidFill>
                <a:latin typeface="Maiandra GD" panose="020E0502030308020204" pitchFamily="34" charset="0"/>
              </a:rPr>
              <a:t>Saúl fue escogido por Dios. </a:t>
            </a:r>
          </a:p>
          <a:p>
            <a:pPr algn="ctr"/>
            <a:r>
              <a:rPr lang="es-ES" b="1" dirty="0">
                <a:solidFill>
                  <a:srgbClr val="00FF00"/>
                </a:solidFill>
                <a:latin typeface="Maiandra GD" panose="020E0502030308020204" pitchFamily="34" charset="0"/>
              </a:rPr>
              <a:t>I Samuel.9:15-19; 10:17-27. </a:t>
            </a:r>
          </a:p>
          <a:p>
            <a:r>
              <a:rPr lang="es-ES" b="1" dirty="0">
                <a:solidFill>
                  <a:schemeClr val="bg1"/>
                </a:solidFill>
                <a:latin typeface="Maiandra GD" panose="020E0502030308020204" pitchFamily="34" charset="0"/>
              </a:rPr>
              <a:t>Saúl fue aceptado por unos y rechazados por otros. </a:t>
            </a:r>
          </a:p>
          <a:p>
            <a:pPr algn="ctr"/>
            <a:r>
              <a:rPr lang="es-ES" b="1" u="sng" dirty="0">
                <a:solidFill>
                  <a:srgbClr val="00FF00"/>
                </a:solidFill>
                <a:latin typeface="Maiandra GD" panose="020E0502030308020204" pitchFamily="34" charset="0"/>
              </a:rPr>
              <a:t>I Samuel.10:26-27.</a:t>
            </a:r>
          </a:p>
          <a:p>
            <a:r>
              <a:rPr lang="es-ES" b="1" dirty="0">
                <a:solidFill>
                  <a:schemeClr val="bg1"/>
                </a:solidFill>
                <a:latin typeface="Maiandra GD" panose="020E0502030308020204" pitchFamily="34" charset="0"/>
              </a:rPr>
              <a:t>También Saúl se fue a su casa en Guibeá, y con él fueron los valientes cuyos corazones Dios había tocado. </a:t>
            </a:r>
          </a:p>
          <a:p>
            <a:pPr algn="ctr"/>
            <a:r>
              <a:rPr lang="es-ES" b="1" u="sng" dirty="0">
                <a:solidFill>
                  <a:srgbClr val="00FF00"/>
                </a:solidFill>
                <a:latin typeface="Maiandra GD" panose="020E0502030308020204" pitchFamily="34" charset="0"/>
              </a:rPr>
              <a:t>V.27.</a:t>
            </a:r>
          </a:p>
          <a:p>
            <a:r>
              <a:rPr lang="es-ES" b="1" dirty="0">
                <a:solidFill>
                  <a:schemeClr val="bg1"/>
                </a:solidFill>
                <a:latin typeface="Maiandra GD" panose="020E0502030308020204" pitchFamily="34" charset="0"/>
              </a:rPr>
              <a:t>Pero ciertos hombres indignos dijeron: ¿Cómo puede éste salvarnos? Y lo menospreciaron y no le trajeron presente alguno. Mas él guardó silencio. </a:t>
            </a:r>
          </a:p>
          <a:p>
            <a:r>
              <a:rPr lang="es-ES" b="1" dirty="0">
                <a:solidFill>
                  <a:schemeClr val="bg1"/>
                </a:solidFill>
                <a:latin typeface="Maiandra GD" panose="020E0502030308020204" pitchFamily="34" charset="0"/>
              </a:rPr>
              <a:t>Entonces Saúl era muy humilde. </a:t>
            </a:r>
          </a:p>
          <a:p>
            <a:r>
              <a:rPr lang="es-ES" b="1" dirty="0">
                <a:solidFill>
                  <a:schemeClr val="bg1"/>
                </a:solidFill>
                <a:latin typeface="Maiandra GD" panose="020E0502030308020204" pitchFamily="34" charset="0"/>
              </a:rPr>
              <a:t>Dios lo escogió por Rey.</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19228038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
                                            <p:txEl>
                                              <p:pRg st="5" end="5"/>
                                            </p:txEl>
                                          </p:spTgt>
                                        </p:tgtEl>
                                        <p:attrNameLst>
                                          <p:attrName>style.visibility</p:attrName>
                                        </p:attrNameLst>
                                      </p:cBhvr>
                                      <p:to>
                                        <p:strVal val="visible"/>
                                      </p:to>
                                    </p:set>
                                    <p:anim calcmode="lin" valueType="num">
                                      <p:cBhvr additive="base">
                                        <p:cTn id="44"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5">
                                            <p:txEl>
                                              <p:pRg st="6" end="6"/>
                                            </p:txEl>
                                          </p:spTgt>
                                        </p:tgtEl>
                                        <p:attrNameLst>
                                          <p:attrName>style.visibility</p:attrName>
                                        </p:attrNameLst>
                                      </p:cBhvr>
                                      <p:to>
                                        <p:strVal val="visible"/>
                                      </p:to>
                                    </p:set>
                                    <p:anim calcmode="lin" valueType="num">
                                      <p:cBhvr additive="base">
                                        <p:cTn id="50"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 calcmode="lin" valueType="num">
                                      <p:cBhvr additive="base">
                                        <p:cTn id="56"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5">
                                            <p:txEl>
                                              <p:pRg st="8" end="8"/>
                                            </p:txEl>
                                          </p:spTgt>
                                        </p:tgtEl>
                                        <p:attrNameLst>
                                          <p:attrName>style.visibility</p:attrName>
                                        </p:attrNameLst>
                                      </p:cBhvr>
                                      <p:to>
                                        <p:strVal val="visible"/>
                                      </p:to>
                                    </p:set>
                                    <p:anim calcmode="lin" valueType="num">
                                      <p:cBhvr additive="base">
                                        <p:cTn id="62"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8481392" cy="869640"/>
          </a:xfrm>
        </p:spPr>
        <p:txBody>
          <a:bodyPr>
            <a:noAutofit/>
          </a:bodyPr>
          <a:lstStyle/>
          <a:p>
            <a:pPr algn="ctr"/>
            <a:r>
              <a:rPr lang="es-ES" sz="4000" b="1" u="sng" dirty="0">
                <a:solidFill>
                  <a:srgbClr val="00B0F0"/>
                </a:solidFill>
                <a:highlight>
                  <a:srgbClr val="800080"/>
                </a:highlight>
                <a:latin typeface="Maiandra GD" panose="020E0502030308020204" pitchFamily="34" charset="0"/>
              </a:rPr>
              <a:t>CUANDO YA ESTABA EN EL PODER.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A cualquiera situación que nos enfrentemos en esta vida Dios siempre estará con nosotros nunca nos va a dejar solo.</a:t>
            </a:r>
          </a:p>
          <a:p>
            <a:pPr algn="ctr"/>
            <a:r>
              <a:rPr lang="es-ES" b="1" u="sng" dirty="0">
                <a:solidFill>
                  <a:srgbClr val="00FF00"/>
                </a:solidFill>
                <a:latin typeface="Maiandra GD" panose="020E0502030308020204" pitchFamily="34" charset="0"/>
              </a:rPr>
              <a:t>I Corintios.10:13. </a:t>
            </a:r>
          </a:p>
          <a:p>
            <a:r>
              <a:rPr lang="es-ES" b="1" dirty="0">
                <a:solidFill>
                  <a:schemeClr val="bg1"/>
                </a:solidFill>
                <a:latin typeface="Maiandra GD" panose="020E0502030308020204" pitchFamily="34" charset="0"/>
              </a:rPr>
              <a:t>No os ha sobrevenido ninguna tentación que no sea común a los hombres; y fiel es Dios, que no permitirá que vosotros seáis tentados más allá de lo que podéis soportar, sino que con la tentación proveerá también la vía de escape, a fin de que podáis resistirla. </a:t>
            </a:r>
            <a:endParaRPr lang="pt-BR" b="1" dirty="0">
              <a:solidFill>
                <a:schemeClr val="bg1"/>
              </a:solidFill>
              <a:latin typeface="Maiandra GD" panose="020E0502030308020204" pitchFamily="34" charset="0"/>
            </a:endParaRPr>
          </a:p>
          <a:p>
            <a:pPr algn="ctr"/>
            <a:r>
              <a:rPr lang="pt-BR" b="1" u="sng" dirty="0">
                <a:solidFill>
                  <a:srgbClr val="00FF00"/>
                </a:solidFill>
                <a:latin typeface="Maiandra GD" panose="020E0502030308020204" pitchFamily="34" charset="0"/>
              </a:rPr>
              <a:t>II Pedro.2:9. </a:t>
            </a:r>
          </a:p>
          <a:p>
            <a:r>
              <a:rPr lang="es-ES" b="1" dirty="0">
                <a:solidFill>
                  <a:schemeClr val="bg1"/>
                </a:solidFill>
                <a:latin typeface="Maiandra GD" panose="020E0502030308020204" pitchFamily="34" charset="0"/>
              </a:rPr>
              <a:t>el Señor, entonces, sabe rescatar de tentación a los piadosos, y reservar a los injustos bajo castigo para el día del juicio, </a:t>
            </a:r>
            <a:endParaRPr lang="pt-BR"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26005189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3776871" cy="869640"/>
          </a:xfrm>
        </p:spPr>
        <p:txBody>
          <a:bodyPr>
            <a:noAutofit/>
          </a:bodyPr>
          <a:lstStyle/>
          <a:p>
            <a:pPr algn="ctr"/>
            <a:r>
              <a:rPr lang="es-NI" sz="4000" b="1" u="sng" dirty="0">
                <a:solidFill>
                  <a:srgbClr val="00B0F0"/>
                </a:solidFill>
                <a:highlight>
                  <a:srgbClr val="800080"/>
                </a:highlight>
                <a:latin typeface="Maiandra GD" panose="020E0502030308020204" pitchFamily="34" charset="0"/>
              </a:rPr>
              <a:t>CONCLUSIÓN:</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6"/>
            <a:ext cx="9143999" cy="5951849"/>
          </a:xfrm>
        </p:spPr>
        <p:txBody>
          <a:bodyPr>
            <a:normAutofit lnSpcReduction="10000"/>
          </a:bodyPr>
          <a:lstStyle/>
          <a:p>
            <a:r>
              <a:rPr lang="es-ES" b="1" dirty="0">
                <a:solidFill>
                  <a:schemeClr val="bg1"/>
                </a:solidFill>
                <a:latin typeface="Maiandra GD" panose="020E0502030308020204" pitchFamily="34" charset="0"/>
              </a:rPr>
              <a:t>Hemos visto la vida del rey Saúl que al principio de su vida fue un hombre ejemplar.</a:t>
            </a:r>
          </a:p>
          <a:p>
            <a:r>
              <a:rPr lang="es-ES" b="1" dirty="0">
                <a:solidFill>
                  <a:schemeClr val="bg1"/>
                </a:solidFill>
                <a:latin typeface="Maiandra GD" panose="020E0502030308020204" pitchFamily="34" charset="0"/>
              </a:rPr>
              <a:t>1. Obedecía a su padre. </a:t>
            </a:r>
          </a:p>
          <a:p>
            <a:r>
              <a:rPr lang="es-ES" b="1" dirty="0">
                <a:solidFill>
                  <a:schemeClr val="bg1"/>
                </a:solidFill>
                <a:latin typeface="Maiandra GD" panose="020E0502030308020204" pitchFamily="34" charset="0"/>
              </a:rPr>
              <a:t>¿Obedecemos nosotros a nuestros padres?.</a:t>
            </a:r>
          </a:p>
          <a:p>
            <a:r>
              <a:rPr lang="es-ES" b="1" dirty="0">
                <a:solidFill>
                  <a:schemeClr val="bg1"/>
                </a:solidFill>
                <a:latin typeface="Maiandra GD" panose="020E0502030308020204" pitchFamily="34" charset="0"/>
              </a:rPr>
              <a:t>2. Fue escogido por Dios. </a:t>
            </a:r>
          </a:p>
          <a:p>
            <a:r>
              <a:rPr lang="es-ES" b="1" dirty="0">
                <a:solidFill>
                  <a:schemeClr val="bg1"/>
                </a:solidFill>
                <a:latin typeface="Maiandra GD" panose="020E0502030308020204" pitchFamily="34" charset="0"/>
              </a:rPr>
              <a:t>Nosotros también somos escogidos por Dios.</a:t>
            </a:r>
          </a:p>
          <a:p>
            <a:r>
              <a:rPr lang="es-ES" b="1" dirty="0">
                <a:solidFill>
                  <a:schemeClr val="bg1"/>
                </a:solidFill>
                <a:latin typeface="Maiandra GD" panose="020E0502030308020204" pitchFamily="34" charset="0"/>
              </a:rPr>
              <a:t>3. Era humilde. </a:t>
            </a:r>
          </a:p>
          <a:p>
            <a:r>
              <a:rPr lang="es-ES" b="1" dirty="0">
                <a:solidFill>
                  <a:schemeClr val="bg1"/>
                </a:solidFill>
                <a:latin typeface="Maiandra GD" panose="020E0502030308020204" pitchFamily="34" charset="0"/>
              </a:rPr>
              <a:t>¿Somos nosotros humildes?.</a:t>
            </a:r>
          </a:p>
          <a:p>
            <a:r>
              <a:rPr lang="es-ES" b="1" dirty="0">
                <a:solidFill>
                  <a:schemeClr val="bg1"/>
                </a:solidFill>
                <a:latin typeface="Maiandra GD" panose="020E0502030308020204" pitchFamily="34" charset="0"/>
              </a:rPr>
              <a:t>4. Era amable. </a:t>
            </a:r>
          </a:p>
          <a:p>
            <a:r>
              <a:rPr lang="es-ES" b="1" dirty="0">
                <a:solidFill>
                  <a:schemeClr val="bg1"/>
                </a:solidFill>
                <a:latin typeface="Maiandra GD" panose="020E0502030308020204" pitchFamily="34" charset="0"/>
              </a:rPr>
              <a:t>¿Somos amables nosotros?. </a:t>
            </a:r>
          </a:p>
          <a:p>
            <a:r>
              <a:rPr lang="es-ES" b="1" dirty="0">
                <a:solidFill>
                  <a:schemeClr val="bg1"/>
                </a:solidFill>
                <a:latin typeface="Maiandra GD" panose="020E0502030308020204" pitchFamily="34" charset="0"/>
              </a:rPr>
              <a:t>Hasta para enseñar debemos de ser amables. </a:t>
            </a:r>
          </a:p>
          <a:p>
            <a:pPr algn="ctr"/>
            <a:r>
              <a:rPr lang="es-NI" b="1" u="sng" dirty="0">
                <a:solidFill>
                  <a:srgbClr val="00FF00"/>
                </a:solidFill>
                <a:latin typeface="Maiandra GD" panose="020E0502030308020204" pitchFamily="34" charset="0"/>
              </a:rPr>
              <a:t>II Timoteo.2:24-25.</a:t>
            </a: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2694705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
                                            <p:txEl>
                                              <p:pRg st="5" end="5"/>
                                            </p:txEl>
                                          </p:spTgt>
                                        </p:tgtEl>
                                        <p:attrNameLst>
                                          <p:attrName>style.visibility</p:attrName>
                                        </p:attrNameLst>
                                      </p:cBhvr>
                                      <p:to>
                                        <p:strVal val="visible"/>
                                      </p:to>
                                    </p:set>
                                    <p:anim calcmode="lin" valueType="num">
                                      <p:cBhvr additive="base">
                                        <p:cTn id="44"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5">
                                            <p:txEl>
                                              <p:pRg st="6" end="6"/>
                                            </p:txEl>
                                          </p:spTgt>
                                        </p:tgtEl>
                                        <p:attrNameLst>
                                          <p:attrName>style.visibility</p:attrName>
                                        </p:attrNameLst>
                                      </p:cBhvr>
                                      <p:to>
                                        <p:strVal val="visible"/>
                                      </p:to>
                                    </p:set>
                                    <p:anim calcmode="lin" valueType="num">
                                      <p:cBhvr additive="base">
                                        <p:cTn id="50"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 calcmode="lin" valueType="num">
                                      <p:cBhvr additive="base">
                                        <p:cTn id="56"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5">
                                            <p:txEl>
                                              <p:pRg st="8" end="8"/>
                                            </p:txEl>
                                          </p:spTgt>
                                        </p:tgtEl>
                                        <p:attrNameLst>
                                          <p:attrName>style.visibility</p:attrName>
                                        </p:attrNameLst>
                                      </p:cBhvr>
                                      <p:to>
                                        <p:strVal val="visible"/>
                                      </p:to>
                                    </p:set>
                                    <p:anim calcmode="lin" valueType="num">
                                      <p:cBhvr additive="base">
                                        <p:cTn id="62"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5">
                                            <p:txEl>
                                              <p:pRg st="9" end="9"/>
                                            </p:txEl>
                                          </p:spTgt>
                                        </p:tgtEl>
                                        <p:attrNameLst>
                                          <p:attrName>style.visibility</p:attrName>
                                        </p:attrNameLst>
                                      </p:cBhvr>
                                      <p:to>
                                        <p:strVal val="visible"/>
                                      </p:to>
                                    </p:set>
                                    <p:anim calcmode="lin" valueType="num">
                                      <p:cBhvr additive="base">
                                        <p:cTn id="68"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5">
                                            <p:txEl>
                                              <p:pRg st="10" end="10"/>
                                            </p:txEl>
                                          </p:spTgt>
                                        </p:tgtEl>
                                        <p:attrNameLst>
                                          <p:attrName>style.visibility</p:attrName>
                                        </p:attrNameLst>
                                      </p:cBhvr>
                                      <p:to>
                                        <p:strVal val="visible"/>
                                      </p:to>
                                    </p:set>
                                    <p:anim calcmode="lin" valueType="num">
                                      <p:cBhvr additive="base">
                                        <p:cTn id="74"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3776871" cy="869640"/>
          </a:xfrm>
        </p:spPr>
        <p:txBody>
          <a:bodyPr>
            <a:noAutofit/>
          </a:bodyPr>
          <a:lstStyle/>
          <a:p>
            <a:pPr algn="ctr"/>
            <a:r>
              <a:rPr lang="es-NI" sz="4000" b="1" u="sng" dirty="0">
                <a:solidFill>
                  <a:srgbClr val="00B0F0"/>
                </a:solidFill>
                <a:highlight>
                  <a:srgbClr val="800080"/>
                </a:highlight>
                <a:latin typeface="Maiandra GD" panose="020E0502030308020204" pitchFamily="34" charset="0"/>
              </a:rPr>
              <a:t>CONCLUSIÓN:</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787791"/>
            <a:ext cx="9143999" cy="6051954"/>
          </a:xfrm>
        </p:spPr>
        <p:txBody>
          <a:bodyPr>
            <a:normAutofit lnSpcReduction="10000"/>
          </a:bodyPr>
          <a:lstStyle/>
          <a:p>
            <a:r>
              <a:rPr lang="es-ES" b="1" dirty="0">
                <a:solidFill>
                  <a:schemeClr val="bg1"/>
                </a:solidFill>
                <a:latin typeface="Maiandra GD" panose="020E0502030308020204" pitchFamily="34" charset="0"/>
              </a:rPr>
              <a:t>Y el siervo del Señor no debe ser rencilloso, sino amable para con todos, apto para enseñar, sufrido, </a:t>
            </a:r>
          </a:p>
          <a:p>
            <a:pPr algn="ctr"/>
            <a:r>
              <a:rPr lang="es-ES" b="1" u="sng" dirty="0">
                <a:solidFill>
                  <a:srgbClr val="00FF00"/>
                </a:solidFill>
                <a:latin typeface="Maiandra GD" panose="020E0502030308020204" pitchFamily="34" charset="0"/>
              </a:rPr>
              <a:t>V.25.  </a:t>
            </a:r>
          </a:p>
          <a:p>
            <a:r>
              <a:rPr lang="es-ES" b="1" dirty="0">
                <a:solidFill>
                  <a:schemeClr val="bg1"/>
                </a:solidFill>
                <a:latin typeface="Maiandra GD" panose="020E0502030308020204" pitchFamily="34" charset="0"/>
              </a:rPr>
              <a:t>corrigiendo tiernamente a los que se oponen, por si acaso Dios les da el arrepentimiento que conduce al pleno conocimiento de la verdad, </a:t>
            </a:r>
          </a:p>
          <a:p>
            <a:r>
              <a:rPr lang="es-ES" b="1" dirty="0">
                <a:solidFill>
                  <a:schemeClr val="bg1"/>
                </a:solidFill>
                <a:latin typeface="Maiandra GD" panose="020E0502030308020204" pitchFamily="34" charset="0"/>
              </a:rPr>
              <a:t>5. Era pacífico. </a:t>
            </a:r>
          </a:p>
          <a:p>
            <a:r>
              <a:rPr lang="es-ES" b="1" dirty="0">
                <a:solidFill>
                  <a:schemeClr val="bg1"/>
                </a:solidFill>
                <a:latin typeface="Maiandra GD" panose="020E0502030308020204" pitchFamily="34" charset="0"/>
              </a:rPr>
              <a:t>¿Somos pacíficos nosotros?.</a:t>
            </a:r>
          </a:p>
          <a:p>
            <a:r>
              <a:rPr lang="es-ES" b="1" dirty="0">
                <a:solidFill>
                  <a:schemeClr val="bg1"/>
                </a:solidFill>
                <a:latin typeface="Maiandra GD" panose="020E0502030308020204" pitchFamily="34" charset="0"/>
              </a:rPr>
              <a:t>6. Era valiente. </a:t>
            </a:r>
          </a:p>
          <a:p>
            <a:r>
              <a:rPr lang="es-ES" b="1" dirty="0">
                <a:solidFill>
                  <a:schemeClr val="bg1"/>
                </a:solidFill>
                <a:latin typeface="Maiandra GD" panose="020E0502030308020204" pitchFamily="34" charset="0"/>
              </a:rPr>
              <a:t>¿Somos valientes nosotros?. </a:t>
            </a:r>
          </a:p>
          <a:p>
            <a:r>
              <a:rPr lang="es-ES" b="1" dirty="0">
                <a:solidFill>
                  <a:schemeClr val="bg1"/>
                </a:solidFill>
                <a:latin typeface="Maiandra GD" panose="020E0502030308020204" pitchFamily="34" charset="0"/>
              </a:rPr>
              <a:t>O dejamos que la palabra de Dios sea violada y no decimos nada para no tener problemas, debemos tapar la boca de los falsos maestros. </a:t>
            </a:r>
          </a:p>
          <a:p>
            <a:pPr algn="ctr"/>
            <a:r>
              <a:rPr lang="es-ES" b="1" u="sng" dirty="0">
                <a:solidFill>
                  <a:srgbClr val="00FF00"/>
                </a:solidFill>
                <a:latin typeface="Maiandra GD" panose="020E0502030308020204" pitchFamily="34" charset="0"/>
              </a:rPr>
              <a:t>Tito.1:10-11.</a:t>
            </a:r>
          </a:p>
        </p:txBody>
      </p:sp>
      <p:sp>
        <p:nvSpPr>
          <p:cNvPr id="6" name="CuadroTexto 5">
            <a:extLst>
              <a:ext uri="{FF2B5EF4-FFF2-40B4-BE49-F238E27FC236}">
                <a16:creationId xmlns:a16="http://schemas.microsoft.com/office/drawing/2014/main" id="{54F2917C-696C-4059-AE5E-8E11284AA4BE}"/>
              </a:ext>
            </a:extLst>
          </p:cNvPr>
          <p:cNvSpPr txBox="1"/>
          <p:nvPr/>
        </p:nvSpPr>
        <p:spPr>
          <a:xfrm>
            <a:off x="4572001" y="3288323"/>
            <a:ext cx="4571999" cy="1569660"/>
          </a:xfrm>
          <a:prstGeom prst="rect">
            <a:avLst/>
          </a:prstGeom>
          <a:noFill/>
        </p:spPr>
        <p:txBody>
          <a:bodyPr wrap="square">
            <a:spAutoFit/>
          </a:bodyPr>
          <a:lstStyle/>
          <a:p>
            <a:pPr algn="ctr"/>
            <a:r>
              <a:rPr lang="es-ES" sz="2400" b="1" dirty="0">
                <a:solidFill>
                  <a:schemeClr val="bg1"/>
                </a:solidFill>
                <a:latin typeface="Maiandra GD" panose="020E0502030308020204" pitchFamily="34" charset="0"/>
              </a:rPr>
              <a:t>Porque hay muchos rebeldes, habladores vanos y engañadores, especialmente los de la circuncisión.</a:t>
            </a:r>
            <a:endParaRPr lang="es-ES" sz="2400" dirty="0"/>
          </a:p>
        </p:txBody>
      </p:sp>
    </p:spTree>
    <p:extLst>
      <p:ext uri="{BB962C8B-B14F-4D97-AF65-F5344CB8AC3E}">
        <p14:creationId xmlns:p14="http://schemas.microsoft.com/office/powerpoint/2010/main" val="16986248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8" end="8"/>
                                            </p:txEl>
                                          </p:spTgt>
                                        </p:tgtEl>
                                        <p:attrNameLst>
                                          <p:attrName>style.visibility</p:attrName>
                                        </p:attrNameLst>
                                      </p:cBhvr>
                                      <p:to>
                                        <p:strVal val="visible"/>
                                      </p:to>
                                    </p:set>
                                    <p:anim calcmode="lin" valueType="num">
                                      <p:cBhvr additive="base">
                                        <p:cTn id="5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1" y="18256"/>
            <a:ext cx="3776871" cy="869640"/>
          </a:xfrm>
        </p:spPr>
        <p:txBody>
          <a:bodyPr>
            <a:noAutofit/>
          </a:bodyPr>
          <a:lstStyle/>
          <a:p>
            <a:pPr algn="ctr"/>
            <a:r>
              <a:rPr lang="es-NI" sz="4000" b="1" u="sng" dirty="0">
                <a:solidFill>
                  <a:srgbClr val="00B0F0"/>
                </a:solidFill>
                <a:highlight>
                  <a:srgbClr val="800080"/>
                </a:highlight>
                <a:latin typeface="Maiandra GD" panose="020E0502030308020204" pitchFamily="34" charset="0"/>
              </a:rPr>
              <a:t>CONCLUSIÓN:</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6"/>
            <a:ext cx="9143999" cy="5951849"/>
          </a:xfrm>
        </p:spPr>
        <p:txBody>
          <a:bodyPr>
            <a:normAutofit/>
          </a:bodyPr>
          <a:lstStyle/>
          <a:p>
            <a:pPr algn="ctr"/>
            <a:r>
              <a:rPr lang="es-ES" b="1" u="sng" dirty="0">
                <a:solidFill>
                  <a:srgbClr val="00FF00"/>
                </a:solidFill>
                <a:latin typeface="Maiandra GD" panose="020E0502030308020204" pitchFamily="34" charset="0"/>
              </a:rPr>
              <a:t>V.11.  </a:t>
            </a:r>
          </a:p>
          <a:p>
            <a:r>
              <a:rPr lang="es-ES" b="1" dirty="0">
                <a:solidFill>
                  <a:schemeClr val="bg1"/>
                </a:solidFill>
                <a:latin typeface="Maiandra GD" panose="020E0502030308020204" pitchFamily="34" charset="0"/>
              </a:rPr>
              <a:t>a quienes es preciso tapar la boca, porque están trastornando familias enteras, enseñando, por ganancias deshonestas, cosas que no deben. </a:t>
            </a:r>
          </a:p>
          <a:p>
            <a:r>
              <a:rPr lang="es-ES" b="1" dirty="0">
                <a:solidFill>
                  <a:schemeClr val="bg1"/>
                </a:solidFill>
                <a:latin typeface="Maiandra GD" panose="020E0502030308020204" pitchFamily="34" charset="0"/>
              </a:rPr>
              <a:t>7. Era de gran fe. </a:t>
            </a:r>
          </a:p>
          <a:p>
            <a:r>
              <a:rPr lang="es-ES" b="1" dirty="0">
                <a:solidFill>
                  <a:schemeClr val="bg1"/>
                </a:solidFill>
                <a:latin typeface="Maiandra GD" panose="020E0502030308020204" pitchFamily="34" charset="0"/>
              </a:rPr>
              <a:t>Debemos de ser de gran fe para agradar a Dios. </a:t>
            </a:r>
          </a:p>
          <a:p>
            <a:r>
              <a:rPr lang="es-ES" b="1" dirty="0">
                <a:solidFill>
                  <a:schemeClr val="bg1"/>
                </a:solidFill>
                <a:latin typeface="Maiandra GD" panose="020E0502030308020204" pitchFamily="34" charset="0"/>
              </a:rPr>
              <a:t>Si no será imposible hacerlo.</a:t>
            </a:r>
          </a:p>
          <a:p>
            <a:r>
              <a:rPr lang="es-ES" b="1" dirty="0">
                <a:solidFill>
                  <a:schemeClr val="bg1"/>
                </a:solidFill>
                <a:latin typeface="Maiandra GD" panose="020E0502030308020204" pitchFamily="34" charset="0"/>
              </a:rPr>
              <a:t>8. Seamos fieles a Dios, imitemos los buenos ejemplos de Saúl. Pero desechemos los malos que Él tubo y que lo llevaron al fracaso. </a:t>
            </a:r>
          </a:p>
          <a:p>
            <a:r>
              <a:rPr lang="es-ES" b="1" dirty="0">
                <a:solidFill>
                  <a:schemeClr val="bg1"/>
                </a:solidFill>
                <a:latin typeface="Maiandra GD" panose="020E0502030308020204" pitchFamily="34" charset="0"/>
              </a:rPr>
              <a:t>Es increíble como un hombre cambio por completo cuando fue Rey. No seamos como Saul cuando se revelo contra Dios.</a:t>
            </a:r>
          </a:p>
          <a:p>
            <a:endParaRPr lang="es-ES"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384569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6" name="Rectángulo: esquinas redondeadas 5">
            <a:extLst>
              <a:ext uri="{FF2B5EF4-FFF2-40B4-BE49-F238E27FC236}">
                <a16:creationId xmlns:a16="http://schemas.microsoft.com/office/drawing/2014/main" id="{69C5786D-AA48-4CC2-85E3-83EC55832D49}"/>
              </a:ext>
            </a:extLst>
          </p:cNvPr>
          <p:cNvSpPr/>
          <p:nvPr/>
        </p:nvSpPr>
        <p:spPr>
          <a:xfrm>
            <a:off x="0" y="5738192"/>
            <a:ext cx="9144000" cy="1101552"/>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800" b="1" dirty="0">
                <a:ln w="6600">
                  <a:solidFill>
                    <a:schemeClr val="accent2"/>
                  </a:solidFill>
                  <a:prstDash val="solid"/>
                </a:ln>
                <a:solidFill>
                  <a:srgbClr val="FFFFFF"/>
                </a:solidFill>
                <a:effectLst>
                  <a:outerShdw dist="38100" dir="2700000" algn="tl" rotWithShape="0">
                    <a:schemeClr val="accent2"/>
                  </a:outerShdw>
                </a:effectLst>
                <a:latin typeface="Maiandra GD" panose="020E0502030308020204" pitchFamily="34" charset="0"/>
              </a:rPr>
              <a:t>DIOS NOS BENDIGA A TODOS.</a:t>
            </a:r>
            <a:endParaRPr lang="es-NI" sz="4800" b="1" dirty="0">
              <a:ln w="6600">
                <a:solidFill>
                  <a:schemeClr val="accent2"/>
                </a:solidFill>
                <a:prstDash val="solid"/>
              </a:ln>
              <a:solidFill>
                <a:srgbClr val="FFFFFF"/>
              </a:solidFill>
              <a:effectLst>
                <a:outerShdw dist="38100" dir="2700000" algn="tl" rotWithShape="0">
                  <a:schemeClr val="accent2"/>
                </a:outerShdw>
              </a:effectLst>
              <a:latin typeface="Maiandra GD" panose="020E0502030308020204" pitchFamily="34" charset="0"/>
            </a:endParaRPr>
          </a:p>
        </p:txBody>
      </p:sp>
      <p:pic>
        <p:nvPicPr>
          <p:cNvPr id="9" name="Imagen 8">
            <a:extLst>
              <a:ext uri="{FF2B5EF4-FFF2-40B4-BE49-F238E27FC236}">
                <a16:creationId xmlns:a16="http://schemas.microsoft.com/office/drawing/2014/main" id="{43A3477C-9C69-4AA4-823B-45144C66E7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8255"/>
            <a:ext cx="9144000" cy="5719935"/>
          </a:xfrm>
          <a:prstGeom prst="rect">
            <a:avLst/>
          </a:prstGeom>
        </p:spPr>
      </p:pic>
    </p:spTree>
    <p:extLst>
      <p:ext uri="{BB962C8B-B14F-4D97-AF65-F5344CB8AC3E}">
        <p14:creationId xmlns:p14="http://schemas.microsoft.com/office/powerpoint/2010/main" val="124254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iterate type="lt">
                                    <p:tmPct val="10000"/>
                                  </p:iterate>
                                  <p:childTnLst>
                                    <p:set>
                                      <p:cBhvr>
                                        <p:cTn id="13" dur="1" fill="hold">
                                          <p:stCondLst>
                                            <p:cond delay="0"/>
                                          </p:stCondLst>
                                        </p:cTn>
                                        <p:tgtEl>
                                          <p:spTgt spid="6"/>
                                        </p:tgtEl>
                                        <p:attrNameLst>
                                          <p:attrName>style.visibility</p:attrName>
                                        </p:attrNameLst>
                                      </p:cBhvr>
                                      <p:to>
                                        <p:strVal val="visible"/>
                                      </p:to>
                                    </p:set>
                                    <p:anim by="(-#ppt_w*2)" calcmode="lin" valueType="num">
                                      <p:cBhvr rctx="PPT">
                                        <p:cTn id="14" dur="500" autoRev="1" fill="hold">
                                          <p:stCondLst>
                                            <p:cond delay="0"/>
                                          </p:stCondLst>
                                        </p:cTn>
                                        <p:tgtEl>
                                          <p:spTgt spid="6"/>
                                        </p:tgtEl>
                                        <p:attrNameLst>
                                          <p:attrName>ppt_w</p:attrName>
                                        </p:attrNameLst>
                                      </p:cBhvr>
                                    </p:anim>
                                    <p:anim by="(#ppt_w*0.50)" calcmode="lin" valueType="num">
                                      <p:cBhvr>
                                        <p:cTn id="15" dur="500" decel="50000" autoRev="1" fill="hold">
                                          <p:stCondLst>
                                            <p:cond delay="0"/>
                                          </p:stCondLst>
                                        </p:cTn>
                                        <p:tgtEl>
                                          <p:spTgt spid="6"/>
                                        </p:tgtEl>
                                        <p:attrNameLst>
                                          <p:attrName>ppt_x</p:attrName>
                                        </p:attrNameLst>
                                      </p:cBhvr>
                                    </p:anim>
                                    <p:anim from="(-#ppt_h/2)" to="(#ppt_y)" calcmode="lin" valueType="num">
                                      <p:cBhvr>
                                        <p:cTn id="16" dur="1000" fill="hold">
                                          <p:stCondLst>
                                            <p:cond delay="0"/>
                                          </p:stCondLst>
                                        </p:cTn>
                                        <p:tgtEl>
                                          <p:spTgt spid="6"/>
                                        </p:tgtEl>
                                        <p:attrNameLst>
                                          <p:attrName>ppt_y</p:attrName>
                                        </p:attrNameLst>
                                      </p:cBhvr>
                                    </p:anim>
                                    <p:animRot by="21600000">
                                      <p:cBhvr>
                                        <p:cTn id="17" dur="1000" fill="hold">
                                          <p:stCondLst>
                                            <p:cond delay="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7739270" cy="869640"/>
          </a:xfrm>
        </p:spPr>
        <p:txBody>
          <a:bodyPr>
            <a:normAutofit/>
          </a:bodyPr>
          <a:lstStyle/>
          <a:p>
            <a:pPr algn="ctr"/>
            <a:r>
              <a:rPr lang="es-ES" sz="4000" b="1" u="sng" dirty="0">
                <a:solidFill>
                  <a:srgbClr val="00B0F0"/>
                </a:solidFill>
                <a:highlight>
                  <a:srgbClr val="800080"/>
                </a:highlight>
                <a:latin typeface="Maiandra GD" panose="020E0502030308020204" pitchFamily="34" charset="0"/>
              </a:rPr>
              <a:t>LA POSICIÓN QUE TENÍA SAÚL.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pPr algn="ctr"/>
            <a:r>
              <a:rPr lang="es-ES" b="1" u="sng" dirty="0">
                <a:solidFill>
                  <a:srgbClr val="00FF00"/>
                </a:solidFill>
                <a:latin typeface="Maiandra GD" panose="020E0502030308020204" pitchFamily="34" charset="0"/>
              </a:rPr>
              <a:t>I Samuel.10:22-24. </a:t>
            </a:r>
          </a:p>
          <a:p>
            <a:r>
              <a:rPr lang="es-ES" b="1" dirty="0">
                <a:solidFill>
                  <a:schemeClr val="bg1"/>
                </a:solidFill>
                <a:latin typeface="Maiandra GD" panose="020E0502030308020204" pitchFamily="34" charset="0"/>
              </a:rPr>
              <a:t>Volvieron, pues, a inquirir del SEÑOR: ¿Ha llegado ya el hombre aquí? Y el SEÑOR respondió: "He aquí, está escondido junto al bagaje." </a:t>
            </a:r>
          </a:p>
          <a:p>
            <a:pPr algn="ctr"/>
            <a:r>
              <a:rPr lang="es-ES" b="1" u="sng" dirty="0">
                <a:solidFill>
                  <a:srgbClr val="00FF00"/>
                </a:solidFill>
                <a:latin typeface="Maiandra GD" panose="020E0502030308020204" pitchFamily="34" charset="0"/>
              </a:rPr>
              <a:t>V.23.  </a:t>
            </a:r>
          </a:p>
          <a:p>
            <a:r>
              <a:rPr lang="es-ES" b="1" dirty="0">
                <a:solidFill>
                  <a:schemeClr val="bg1"/>
                </a:solidFill>
                <a:latin typeface="Maiandra GD" panose="020E0502030308020204" pitchFamily="34" charset="0"/>
              </a:rPr>
              <a:t>Corrieron y lo trajeron de allí, y cuando estuvo en medio del pueblo, de los hombros arriba sobrepasaba a todo el pueblo. </a:t>
            </a:r>
          </a:p>
          <a:p>
            <a:pPr algn="ctr"/>
            <a:r>
              <a:rPr lang="es-ES" b="1" u="sng" dirty="0">
                <a:solidFill>
                  <a:srgbClr val="00FF00"/>
                </a:solidFill>
                <a:latin typeface="Maiandra GD" panose="020E0502030308020204" pitchFamily="34" charset="0"/>
              </a:rPr>
              <a:t>V.24.  </a:t>
            </a:r>
          </a:p>
          <a:p>
            <a:r>
              <a:rPr lang="es-ES" b="1" dirty="0">
                <a:solidFill>
                  <a:schemeClr val="bg1"/>
                </a:solidFill>
                <a:latin typeface="Maiandra GD" panose="020E0502030308020204" pitchFamily="34" charset="0"/>
              </a:rPr>
              <a:t>Y Samuel dijo a todo el pueblo: ¿Veis al que el SEÑOR ha escogido? En verdad que no hay otro como él entre todo el pueblo. Entonces todo el pueblo gritó, y dijo: ¡Viva el rey! </a:t>
            </a:r>
          </a:p>
          <a:p>
            <a:r>
              <a:rPr lang="es-ES" b="1" dirty="0">
                <a:solidFill>
                  <a:schemeClr val="bg1"/>
                </a:solidFill>
                <a:latin typeface="Maiandra GD" panose="020E0502030308020204" pitchFamily="34" charset="0"/>
              </a:rPr>
              <a:t>Tenía un gran honor, dirigir al pueblo de Dios.</a:t>
            </a:r>
          </a:p>
        </p:txBody>
      </p:sp>
    </p:spTree>
    <p:extLst>
      <p:ext uri="{BB962C8B-B14F-4D97-AF65-F5344CB8AC3E}">
        <p14:creationId xmlns:p14="http://schemas.microsoft.com/office/powerpoint/2010/main" val="27117654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7739270" cy="869640"/>
          </a:xfrm>
        </p:spPr>
        <p:txBody>
          <a:bodyPr>
            <a:normAutofit/>
          </a:bodyPr>
          <a:lstStyle/>
          <a:p>
            <a:pPr algn="ctr"/>
            <a:r>
              <a:rPr lang="es-ES" sz="4000" b="1" u="sng" dirty="0">
                <a:solidFill>
                  <a:srgbClr val="00B0F0"/>
                </a:solidFill>
                <a:highlight>
                  <a:srgbClr val="800080"/>
                </a:highlight>
                <a:latin typeface="Maiandra GD" panose="020E0502030308020204" pitchFamily="34" charset="0"/>
              </a:rPr>
              <a:t>LA POSICIÓN QUE TENÍA SAÚL.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a:bodyPr>
          <a:lstStyle/>
          <a:p>
            <a:r>
              <a:rPr lang="es-ES" b="1" dirty="0">
                <a:solidFill>
                  <a:schemeClr val="bg1"/>
                </a:solidFill>
                <a:latin typeface="Maiandra GD" panose="020E0502030308020204" pitchFamily="34" charset="0"/>
              </a:rPr>
              <a:t>Nosotros también tenemos el privilegio de ser escogidos por Dios como hijos suyos.</a:t>
            </a:r>
          </a:p>
          <a:p>
            <a:r>
              <a:rPr lang="es-ES" b="1" dirty="0">
                <a:solidFill>
                  <a:schemeClr val="bg1"/>
                </a:solidFill>
                <a:latin typeface="Maiandra GD" panose="020E0502030308020204" pitchFamily="34" charset="0"/>
              </a:rPr>
              <a:t>Dios nos escogió antes de la fundación del mundo. </a:t>
            </a:r>
          </a:p>
          <a:p>
            <a:pPr algn="ctr"/>
            <a:r>
              <a:rPr lang="es-ES" b="1" u="sng" dirty="0">
                <a:solidFill>
                  <a:srgbClr val="00FF00"/>
                </a:solidFill>
                <a:latin typeface="Maiandra GD" panose="020E0502030308020204" pitchFamily="34" charset="0"/>
              </a:rPr>
              <a:t>Efesios.1:4.</a:t>
            </a:r>
          </a:p>
          <a:p>
            <a:r>
              <a:rPr lang="es-ES" b="1" dirty="0">
                <a:solidFill>
                  <a:schemeClr val="bg1"/>
                </a:solidFill>
                <a:latin typeface="Maiandra GD" panose="020E0502030308020204" pitchFamily="34" charset="0"/>
              </a:rPr>
              <a:t>según nos escogió en El antes de la fundación del mundo, para que fuéramos santos y sin mancha delante de El. En amor </a:t>
            </a:r>
          </a:p>
          <a:p>
            <a:r>
              <a:rPr lang="es-ES" b="1" dirty="0">
                <a:solidFill>
                  <a:schemeClr val="bg1"/>
                </a:solidFill>
                <a:latin typeface="Maiandra GD" panose="020E0502030308020204" pitchFamily="34" charset="0"/>
              </a:rPr>
              <a:t>Somos linaje escogido. </a:t>
            </a:r>
          </a:p>
          <a:p>
            <a:pPr algn="ctr"/>
            <a:r>
              <a:rPr lang="es-ES" b="1" u="sng" dirty="0">
                <a:solidFill>
                  <a:srgbClr val="00FF00"/>
                </a:solidFill>
                <a:latin typeface="Maiandra GD" panose="020E0502030308020204" pitchFamily="34" charset="0"/>
              </a:rPr>
              <a:t>I Pedro.2:9.</a:t>
            </a:r>
          </a:p>
          <a:p>
            <a:r>
              <a:rPr lang="es-ES" b="1" dirty="0">
                <a:solidFill>
                  <a:schemeClr val="bg1"/>
                </a:solidFill>
                <a:latin typeface="Maiandra GD" panose="020E0502030308020204" pitchFamily="34" charset="0"/>
              </a:rPr>
              <a:t>Pero vosotros sois linaje escogido, real sacerdocio, nación santa, pueblo adquirido para posesión de Dios , a fin de que anunciéis las virtudes de aquel que os llamó de las tinieblas a su luz admirable; </a:t>
            </a:r>
          </a:p>
          <a:p>
            <a:endParaRPr lang="es-ES" b="1" dirty="0">
              <a:solidFill>
                <a:schemeClr val="bg1"/>
              </a:solidFill>
              <a:latin typeface="Maiandra GD" panose="020E0502030308020204" pitchFamily="34" charset="0"/>
            </a:endParaRPr>
          </a:p>
          <a:p>
            <a:endParaRPr lang="es-ES" b="1" dirty="0">
              <a:solidFill>
                <a:schemeClr val="bg1"/>
              </a:solidFill>
              <a:latin typeface="Maiandra GD" panose="020E0502030308020204" pitchFamily="34" charset="0"/>
            </a:endParaRPr>
          </a:p>
          <a:p>
            <a:endParaRPr lang="es-NI" b="1" dirty="0">
              <a:solidFill>
                <a:schemeClr val="bg1"/>
              </a:solidFill>
              <a:latin typeface="Maiandra GD" panose="020E0502030308020204" pitchFamily="34" charset="0"/>
            </a:endParaRPr>
          </a:p>
        </p:txBody>
      </p:sp>
    </p:spTree>
    <p:extLst>
      <p:ext uri="{BB962C8B-B14F-4D97-AF65-F5344CB8AC3E}">
        <p14:creationId xmlns:p14="http://schemas.microsoft.com/office/powerpoint/2010/main" val="21692070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7739270" cy="869640"/>
          </a:xfrm>
        </p:spPr>
        <p:txBody>
          <a:bodyPr>
            <a:normAutofit/>
          </a:bodyPr>
          <a:lstStyle/>
          <a:p>
            <a:pPr algn="ctr"/>
            <a:r>
              <a:rPr lang="es-ES" sz="4000" b="1" u="sng" dirty="0">
                <a:solidFill>
                  <a:srgbClr val="00B0F0"/>
                </a:solidFill>
                <a:highlight>
                  <a:srgbClr val="800080"/>
                </a:highlight>
                <a:latin typeface="Maiandra GD" panose="020E0502030308020204" pitchFamily="34" charset="0"/>
              </a:rPr>
              <a:t>LA POSICIÓN QUE TENÍA SAÚL. </a:t>
            </a:r>
            <a:endParaRPr lang="es-NI" sz="4000" b="1" u="sng" dirty="0">
              <a:solidFill>
                <a:srgbClr val="00B0F0"/>
              </a:solidFill>
              <a:highlight>
                <a:srgbClr val="800080"/>
              </a:highlight>
              <a:latin typeface="Maiandra GD" panose="020E0502030308020204" pitchFamily="34" charset="0"/>
            </a:endParaRP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0" y="887897"/>
            <a:ext cx="9144000" cy="5951848"/>
          </a:xfrm>
        </p:spPr>
        <p:txBody>
          <a:bodyPr>
            <a:normAutofit lnSpcReduction="10000"/>
          </a:bodyPr>
          <a:lstStyle/>
          <a:p>
            <a:r>
              <a:rPr lang="es-ES" b="1" dirty="0">
                <a:solidFill>
                  <a:schemeClr val="bg1"/>
                </a:solidFill>
                <a:latin typeface="Maiandra GD" panose="020E0502030308020204" pitchFamily="34" charset="0"/>
              </a:rPr>
              <a:t>Aunque hay mucha gente que no nos acepta como somos Dios si nos acepta para ser sus hijos. Tenemos que ser humildes. </a:t>
            </a:r>
          </a:p>
          <a:p>
            <a:pPr algn="ctr"/>
            <a:r>
              <a:rPr lang="es-ES" b="1" u="sng" dirty="0">
                <a:solidFill>
                  <a:srgbClr val="00FF00"/>
                </a:solidFill>
                <a:latin typeface="Maiandra GD" panose="020E0502030308020204" pitchFamily="34" charset="0"/>
              </a:rPr>
              <a:t>Efesios.4:2. </a:t>
            </a:r>
          </a:p>
          <a:p>
            <a:r>
              <a:rPr lang="es-ES" b="1" dirty="0">
                <a:solidFill>
                  <a:schemeClr val="bg1"/>
                </a:solidFill>
                <a:latin typeface="Maiandra GD" panose="020E0502030308020204" pitchFamily="34" charset="0"/>
              </a:rPr>
              <a:t>con toda humildad y mansedumbre, con paciencia, soportándoos unos a otros en amor, </a:t>
            </a:r>
          </a:p>
          <a:p>
            <a:pPr algn="ctr"/>
            <a:r>
              <a:rPr lang="es-ES" b="1" u="sng" dirty="0">
                <a:solidFill>
                  <a:srgbClr val="00FF00"/>
                </a:solidFill>
                <a:latin typeface="Maiandra GD" panose="020E0502030308020204" pitchFamily="34" charset="0"/>
              </a:rPr>
              <a:t>Filipenses.2:3. </a:t>
            </a:r>
          </a:p>
          <a:p>
            <a:r>
              <a:rPr lang="es-ES" b="1" dirty="0">
                <a:solidFill>
                  <a:schemeClr val="bg1"/>
                </a:solidFill>
                <a:latin typeface="Maiandra GD" panose="020E0502030308020204" pitchFamily="34" charset="0"/>
              </a:rPr>
              <a:t>Nada hagáis por egoísmo o por vanagloria, sino que con actitud humilde cada uno de vosotros considere al otro como más importante que a sí mismo, </a:t>
            </a:r>
          </a:p>
          <a:p>
            <a:r>
              <a:rPr lang="es-NI" b="1" dirty="0">
                <a:solidFill>
                  <a:schemeClr val="bg1"/>
                </a:solidFill>
                <a:latin typeface="Maiandra GD" panose="020E0502030308020204" pitchFamily="34" charset="0"/>
              </a:rPr>
              <a:t>Su persona:</a:t>
            </a:r>
          </a:p>
          <a:p>
            <a:r>
              <a:rPr lang="es-NI" b="1" dirty="0">
                <a:solidFill>
                  <a:schemeClr val="bg1"/>
                </a:solidFill>
                <a:latin typeface="Maiandra GD" panose="020E0502030308020204" pitchFamily="34" charset="0"/>
              </a:rPr>
              <a:t>Era joven de hermoso parecer, Era fuerte. </a:t>
            </a:r>
          </a:p>
          <a:p>
            <a:pPr algn="ctr"/>
            <a:r>
              <a:rPr lang="es-NI" b="1" u="sng" dirty="0">
                <a:solidFill>
                  <a:srgbClr val="00FF00"/>
                </a:solidFill>
                <a:latin typeface="Maiandra GD" panose="020E0502030308020204" pitchFamily="34" charset="0"/>
              </a:rPr>
              <a:t>I Samuel.9:2.</a:t>
            </a:r>
          </a:p>
        </p:txBody>
      </p:sp>
    </p:spTree>
    <p:extLst>
      <p:ext uri="{BB962C8B-B14F-4D97-AF65-F5344CB8AC3E}">
        <p14:creationId xmlns:p14="http://schemas.microsoft.com/office/powerpoint/2010/main" val="25883230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 calcmode="lin" valueType="num">
                                      <p:cBhvr additive="base">
                                        <p:cTn id="4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additive="base">
                                        <p:cTn id="4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8872B824-25DA-43E5-8E4B-B57A6A0C0D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39743"/>
          </a:xfrm>
          <a:prstGeom prst="rect">
            <a:avLst/>
          </a:prstGeom>
        </p:spPr>
      </p:pic>
      <p:sp>
        <p:nvSpPr>
          <p:cNvPr id="4" name="Título 3">
            <a:extLst>
              <a:ext uri="{FF2B5EF4-FFF2-40B4-BE49-F238E27FC236}">
                <a16:creationId xmlns:a16="http://schemas.microsoft.com/office/drawing/2014/main" id="{3A141CA5-C4F7-4443-871B-EFFB6B7C415B}"/>
              </a:ext>
            </a:extLst>
          </p:cNvPr>
          <p:cNvSpPr>
            <a:spLocks noGrp="1"/>
          </p:cNvSpPr>
          <p:nvPr>
            <p:ph type="title"/>
          </p:nvPr>
        </p:nvSpPr>
        <p:spPr>
          <a:xfrm>
            <a:off x="0" y="18256"/>
            <a:ext cx="7460974" cy="869640"/>
          </a:xfrm>
        </p:spPr>
        <p:txBody>
          <a:bodyPr>
            <a:normAutofit/>
          </a:bodyPr>
          <a:lstStyle/>
          <a:p>
            <a:pPr algn="ctr"/>
            <a:r>
              <a:rPr lang="es-NI" sz="4000" b="1" u="sng" dirty="0">
                <a:solidFill>
                  <a:srgbClr val="00B0F0"/>
                </a:solidFill>
                <a:highlight>
                  <a:srgbClr val="800080"/>
                </a:highlight>
                <a:latin typeface="Maiandra GD" panose="020E0502030308020204" pitchFamily="34" charset="0"/>
              </a:rPr>
              <a:t>LA CARACTERÍSTICA DE SAÚL.</a:t>
            </a:r>
          </a:p>
        </p:txBody>
      </p:sp>
      <p:sp>
        <p:nvSpPr>
          <p:cNvPr id="5" name="Marcador de contenido 4">
            <a:extLst>
              <a:ext uri="{FF2B5EF4-FFF2-40B4-BE49-F238E27FC236}">
                <a16:creationId xmlns:a16="http://schemas.microsoft.com/office/drawing/2014/main" id="{228DC923-42B9-4B5F-888D-9B9789261225}"/>
              </a:ext>
            </a:extLst>
          </p:cNvPr>
          <p:cNvSpPr>
            <a:spLocks noGrp="1"/>
          </p:cNvSpPr>
          <p:nvPr>
            <p:ph idx="1"/>
          </p:nvPr>
        </p:nvSpPr>
        <p:spPr>
          <a:xfrm>
            <a:off x="-98474" y="887897"/>
            <a:ext cx="9242474" cy="5951848"/>
          </a:xfrm>
        </p:spPr>
        <p:txBody>
          <a:bodyPr>
            <a:normAutofit lnSpcReduction="10000"/>
          </a:bodyPr>
          <a:lstStyle/>
          <a:p>
            <a:r>
              <a:rPr lang="es-ES" b="1" dirty="0">
                <a:solidFill>
                  <a:schemeClr val="bg1"/>
                </a:solidFill>
                <a:latin typeface="Maiandra GD" panose="020E0502030308020204" pitchFamily="34" charset="0"/>
              </a:rPr>
              <a:t>Y tenía un hijo que se llamaba Saúl, joven y bien parecido. No había otro más bien parecido que él entre los hijos de Israel; de los hombros arriba sobrepasaba a cualquiera del pueblo. </a:t>
            </a:r>
            <a:endParaRPr lang="es-NI" b="1" dirty="0">
              <a:solidFill>
                <a:schemeClr val="bg1"/>
              </a:solidFill>
              <a:latin typeface="Maiandra GD" panose="020E0502030308020204" pitchFamily="34" charset="0"/>
            </a:endParaRPr>
          </a:p>
          <a:p>
            <a:r>
              <a:rPr lang="it-IT" b="1" dirty="0">
                <a:solidFill>
                  <a:schemeClr val="bg1"/>
                </a:solidFill>
                <a:latin typeface="Maiandra GD" panose="020E0502030308020204" pitchFamily="34" charset="0"/>
              </a:rPr>
              <a:t>Era alto. </a:t>
            </a:r>
          </a:p>
          <a:p>
            <a:pPr algn="ctr"/>
            <a:r>
              <a:rPr lang="it-IT" b="1" u="sng" dirty="0">
                <a:solidFill>
                  <a:srgbClr val="00FF00"/>
                </a:solidFill>
                <a:latin typeface="Maiandra GD" panose="020E0502030308020204" pitchFamily="34" charset="0"/>
              </a:rPr>
              <a:t>I Samuel.10:23.</a:t>
            </a:r>
          </a:p>
          <a:p>
            <a:r>
              <a:rPr lang="es-ES" b="1" dirty="0">
                <a:solidFill>
                  <a:schemeClr val="bg1"/>
                </a:solidFill>
                <a:latin typeface="Maiandra GD" panose="020E0502030308020204" pitchFamily="34" charset="0"/>
              </a:rPr>
              <a:t>Corrieron y lo trajeron de allí, y cuando estuvo en medio del pueblo, de los hombros arriba sobrepasaba a todo el pueblo. </a:t>
            </a:r>
          </a:p>
          <a:p>
            <a:r>
              <a:rPr lang="es-ES" b="1" dirty="0">
                <a:solidFill>
                  <a:schemeClr val="bg1"/>
                </a:solidFill>
                <a:latin typeface="Maiandra GD" panose="020E0502030308020204" pitchFamily="34" charset="0"/>
              </a:rPr>
              <a:t>Era tímido. </a:t>
            </a:r>
          </a:p>
          <a:p>
            <a:pPr algn="ctr"/>
            <a:r>
              <a:rPr lang="es-ES" b="1" u="sng" dirty="0">
                <a:solidFill>
                  <a:srgbClr val="00FF00"/>
                </a:solidFill>
                <a:latin typeface="Maiandra GD" panose="020E0502030308020204" pitchFamily="34" charset="0"/>
              </a:rPr>
              <a:t>I Samuel.10:22.</a:t>
            </a:r>
          </a:p>
          <a:p>
            <a:r>
              <a:rPr lang="es-ES" b="1" dirty="0">
                <a:solidFill>
                  <a:schemeClr val="bg1"/>
                </a:solidFill>
                <a:latin typeface="Maiandra GD" panose="020E0502030308020204" pitchFamily="34" charset="0"/>
              </a:rPr>
              <a:t>Volvieron, pues, a inquirir del SEÑOR: ¿Ha llegado ya el hombre aquí? Y el SEÑOR respondió: "He aquí, está escondido junto al bagaje."</a:t>
            </a:r>
          </a:p>
        </p:txBody>
      </p:sp>
    </p:spTree>
    <p:extLst>
      <p:ext uri="{BB962C8B-B14F-4D97-AF65-F5344CB8AC3E}">
        <p14:creationId xmlns:p14="http://schemas.microsoft.com/office/powerpoint/2010/main" val="15525154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additive="base">
                                        <p:cTn id="20"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 calcmode="lin" valueType="num">
                                      <p:cBhvr additive="base">
                                        <p:cTn id="2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5">
                                            <p:txEl>
                                              <p:pRg st="3" end="3"/>
                                            </p:txEl>
                                          </p:spTgt>
                                        </p:tgtEl>
                                        <p:attrNameLst>
                                          <p:attrName>style.visibility</p:attrName>
                                        </p:attrNameLst>
                                      </p:cBhvr>
                                      <p:to>
                                        <p:strVal val="visible"/>
                                      </p:to>
                                    </p:set>
                                    <p:anim calcmode="lin" valueType="num">
                                      <p:cBhvr additive="base">
                                        <p:cTn id="32"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5">
                                            <p:txEl>
                                              <p:pRg st="4" end="4"/>
                                            </p:txEl>
                                          </p:spTgt>
                                        </p:tgtEl>
                                        <p:attrNameLst>
                                          <p:attrName>style.visibility</p:attrName>
                                        </p:attrNameLst>
                                      </p:cBhvr>
                                      <p:to>
                                        <p:strVal val="visible"/>
                                      </p:to>
                                    </p:set>
                                    <p:anim calcmode="lin" valueType="num">
                                      <p:cBhvr additive="base">
                                        <p:cTn id="3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5">
                                            <p:txEl>
                                              <p:pRg st="5" end="5"/>
                                            </p:txEl>
                                          </p:spTgt>
                                        </p:tgtEl>
                                        <p:attrNameLst>
                                          <p:attrName>style.visibility</p:attrName>
                                        </p:attrNameLst>
                                      </p:cBhvr>
                                      <p:to>
                                        <p:strVal val="visible"/>
                                      </p:to>
                                    </p:set>
                                    <p:anim calcmode="lin" valueType="num">
                                      <p:cBhvr additive="base">
                                        <p:cTn id="44"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5">
                                            <p:txEl>
                                              <p:pRg st="6" end="6"/>
                                            </p:txEl>
                                          </p:spTgt>
                                        </p:tgtEl>
                                        <p:attrNameLst>
                                          <p:attrName>style.visibility</p:attrName>
                                        </p:attrNameLst>
                                      </p:cBhvr>
                                      <p:to>
                                        <p:strVal val="visible"/>
                                      </p:to>
                                    </p:set>
                                    <p:anim calcmode="lin" valueType="num">
                                      <p:cBhvr additive="base">
                                        <p:cTn id="50"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TotalTime>
  <Words>5980</Words>
  <Application>Microsoft Office PowerPoint</Application>
  <PresentationFormat>Presentación en pantalla (4:3)</PresentationFormat>
  <Paragraphs>439</Paragraphs>
  <Slides>54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54</vt:i4>
      </vt:variant>
    </vt:vector>
  </HeadingPairs>
  <TitlesOfParts>
    <vt:vector size="59" baseType="lpstr">
      <vt:lpstr>Arial</vt:lpstr>
      <vt:lpstr>Calibri</vt:lpstr>
      <vt:lpstr>Calibri Light</vt:lpstr>
      <vt:lpstr>Maiandra GD</vt:lpstr>
      <vt:lpstr>Tema de Office</vt:lpstr>
      <vt:lpstr>EL EJEMPLO DEL REY SAÚL.</vt:lpstr>
      <vt:lpstr>INTRODUCCION:</vt:lpstr>
      <vt:lpstr>INTRODUCCION:</vt:lpstr>
      <vt:lpstr>INTRODUCCION:</vt:lpstr>
      <vt:lpstr>LA POSICIÓN QUE TENÍA SAÚL. </vt:lpstr>
      <vt:lpstr>LA POSICIÓN QUE TENÍA SAÚL. </vt:lpstr>
      <vt:lpstr>LA POSICIÓN QUE TENÍA SAÚL. </vt:lpstr>
      <vt:lpstr>LA POSICIÓN QUE TENÍA SAÚL. </vt:lpstr>
      <vt:lpstr>LA CARACTERÍSTICA DE SAÚL.</vt:lpstr>
      <vt:lpstr>LA CARACTERÍSTICA DE SAÚL.</vt:lpstr>
      <vt:lpstr>LA CARACTERÍSTICA DE SAÚL.</vt:lpstr>
      <vt:lpstr>LA ACTITUD DE SAÚL. </vt:lpstr>
      <vt:lpstr>LA ACTITUD DE SAÚL. </vt:lpstr>
      <vt:lpstr>LA ACTITUD DE SAÚL. </vt:lpstr>
      <vt:lpstr>LA ACTITUD DE SAÚL. </vt:lpstr>
      <vt:lpstr>LA ACTITUD DE SAÚL. </vt:lpstr>
      <vt:lpstr>LA ACTITUD DE SAÚL. </vt:lpstr>
      <vt:lpstr>LA ACTITUD DE SAÚL. </vt:lpstr>
      <vt:lpstr>LA ACTITUD DE SAÚL. </vt:lpstr>
      <vt:lpstr>LA ACTITUD DE SAÚL. </vt:lpstr>
      <vt:lpstr>LA ACTITUD DE SAÚL. </vt:lpstr>
      <vt:lpstr>LA ACTITUD DE SAÚL. </vt:lpstr>
      <vt:lpstr>LA ACTITUD DE SAÚL.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CUANDO YA ESTABA EN EL PODER. </vt:lpstr>
      <vt:lpstr>CONCLUSIÓN:</vt:lpstr>
      <vt:lpstr>CONCLUSIÓN:</vt:lpstr>
      <vt:lpstr>CONCLUSIÓN:</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EJEMPLO DEL REY SAÚL.</dc:title>
  <dc:creator>Mario Moreno</dc:creator>
  <cp:lastModifiedBy>Mario Moreno</cp:lastModifiedBy>
  <cp:revision>8</cp:revision>
  <dcterms:created xsi:type="dcterms:W3CDTF">2021-09-13T15:22:48Z</dcterms:created>
  <dcterms:modified xsi:type="dcterms:W3CDTF">2024-10-29T21:46:30Z</dcterms:modified>
</cp:coreProperties>
</file>