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67" r:id="rId6"/>
    <p:sldId id="268" r:id="rId7"/>
    <p:sldId id="269" r:id="rId8"/>
    <p:sldId id="270" r:id="rId9"/>
    <p:sldId id="314" r:id="rId10"/>
    <p:sldId id="271" r:id="rId11"/>
    <p:sldId id="272" r:id="rId12"/>
    <p:sldId id="273" r:id="rId13"/>
    <p:sldId id="274" r:id="rId14"/>
    <p:sldId id="275" r:id="rId15"/>
    <p:sldId id="276" r:id="rId16"/>
    <p:sldId id="277" r:id="rId17"/>
    <p:sldId id="278" r:id="rId18"/>
    <p:sldId id="316" r:id="rId19"/>
    <p:sldId id="279" r:id="rId20"/>
    <p:sldId id="280" r:id="rId21"/>
    <p:sldId id="281" r:id="rId22"/>
    <p:sldId id="282" r:id="rId23"/>
    <p:sldId id="283" r:id="rId24"/>
    <p:sldId id="286" r:id="rId25"/>
    <p:sldId id="287" r:id="rId26"/>
    <p:sldId id="288" r:id="rId27"/>
    <p:sldId id="289" r:id="rId28"/>
    <p:sldId id="291" r:id="rId29"/>
    <p:sldId id="292" r:id="rId30"/>
    <p:sldId id="293" r:id="rId31"/>
    <p:sldId id="294" r:id="rId32"/>
    <p:sldId id="295" r:id="rId33"/>
    <p:sldId id="296" r:id="rId34"/>
    <p:sldId id="318" r:id="rId35"/>
    <p:sldId id="320" r:id="rId36"/>
    <p:sldId id="319" r:id="rId37"/>
    <p:sldId id="317" r:id="rId38"/>
    <p:sldId id="297" r:id="rId39"/>
    <p:sldId id="321" r:id="rId40"/>
    <p:sldId id="322" r:id="rId41"/>
    <p:sldId id="298" r:id="rId42"/>
    <p:sldId id="323" r:id="rId43"/>
    <p:sldId id="324" r:id="rId44"/>
    <p:sldId id="325" r:id="rId45"/>
    <p:sldId id="301" r:id="rId46"/>
    <p:sldId id="302" r:id="rId47"/>
    <p:sldId id="305" r:id="rId48"/>
    <p:sldId id="306" r:id="rId49"/>
    <p:sldId id="307" r:id="rId50"/>
    <p:sldId id="308" r:id="rId51"/>
    <p:sldId id="309" r:id="rId52"/>
    <p:sldId id="310" r:id="rId53"/>
    <p:sldId id="311"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FF"/>
    <a:srgbClr val="9966FF"/>
    <a:srgbClr val="FF3399"/>
    <a:srgbClr val="FF33CC"/>
    <a:srgbClr val="9900FF"/>
    <a:srgbClr val="6600CC"/>
    <a:srgbClr val="9900CC"/>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3B155-CE7B-7463-F2BC-635826BA5AF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7847D1CA-36E3-0F14-0F5B-A4FCAA2B4B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7286483B-D42B-2A33-F805-789839E37C96}"/>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5" name="Marcador de pie de página 4">
            <a:extLst>
              <a:ext uri="{FF2B5EF4-FFF2-40B4-BE49-F238E27FC236}">
                <a16:creationId xmlns:a16="http://schemas.microsoft.com/office/drawing/2014/main" id="{68407EE9-41D3-D881-16B1-36E4191D69C4}"/>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92717A9C-2853-EA4D-50EF-F7C34EF96113}"/>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2518152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594219-3362-5E62-5445-B32A88134B8D}"/>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615E19A6-ACED-E050-998A-8E2CDB0088D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BC6EE2FA-5136-5D74-2805-CC983D341810}"/>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5" name="Marcador de pie de página 4">
            <a:extLst>
              <a:ext uri="{FF2B5EF4-FFF2-40B4-BE49-F238E27FC236}">
                <a16:creationId xmlns:a16="http://schemas.microsoft.com/office/drawing/2014/main" id="{FCEDE3E8-CB92-DC4F-CD15-0FA1E3C5C20F}"/>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44DAE5E0-A6C2-20D0-BC5E-C1D1C703F0CA}"/>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164991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D2162CB-5B16-BB49-48E9-90B8D80804E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1D0F09F4-E007-D8BF-1E88-3F2D42DA0884}"/>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1932C4FE-B192-C0FB-2835-D23CED09E3CE}"/>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5" name="Marcador de pie de página 4">
            <a:extLst>
              <a:ext uri="{FF2B5EF4-FFF2-40B4-BE49-F238E27FC236}">
                <a16:creationId xmlns:a16="http://schemas.microsoft.com/office/drawing/2014/main" id="{CC2C4372-25D9-D586-D5E7-DDA052D62761}"/>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2041C45A-85DC-FD21-7F8E-A015372F1520}"/>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1800551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770EBE-2891-1F66-8077-526C1C647F47}"/>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35D7E2DD-BBAB-6943-A219-73596F1ED30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93A7252B-858F-8628-7DBB-449D4E406683}"/>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5" name="Marcador de pie de página 4">
            <a:extLst>
              <a:ext uri="{FF2B5EF4-FFF2-40B4-BE49-F238E27FC236}">
                <a16:creationId xmlns:a16="http://schemas.microsoft.com/office/drawing/2014/main" id="{277E875C-4FBE-47DF-321D-CEE884C67264}"/>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B4E95489-B203-0B1F-207A-F297E984D2DE}"/>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3962425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08D94D-D908-06C4-1BD0-C6058B04C58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58157CF7-6B8F-2641-9AFB-B42CB43A9C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4040AC13-7444-367C-F719-B08571E54293}"/>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5" name="Marcador de pie de página 4">
            <a:extLst>
              <a:ext uri="{FF2B5EF4-FFF2-40B4-BE49-F238E27FC236}">
                <a16:creationId xmlns:a16="http://schemas.microsoft.com/office/drawing/2014/main" id="{9514B53B-BD11-C7E2-3D03-749CF40DD8DA}"/>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05DE880A-0217-06C6-819D-C48289A34668}"/>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2848175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501DF1-EFCB-54C4-2DA9-BA9992CE58F7}"/>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9DCC9ABC-C6A6-6730-AEDA-0ECFC392E7D7}"/>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601EF30B-7948-441B-13DC-010E3947CB0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6081E7E2-F407-A2A0-ADFB-D1EE17D8211D}"/>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6" name="Marcador de pie de página 5">
            <a:extLst>
              <a:ext uri="{FF2B5EF4-FFF2-40B4-BE49-F238E27FC236}">
                <a16:creationId xmlns:a16="http://schemas.microsoft.com/office/drawing/2014/main" id="{1764E1F4-50BE-C414-51AC-E0EA48807B44}"/>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520DAC78-4259-FA6F-30F0-4FB6F45712DC}"/>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3786013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2F9D0A-2E9A-DB18-42F2-930FC82AE29F}"/>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0D6E48DB-C15A-5AF0-FD0C-76AF9FE68F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1C5A160-5947-DEAD-8D31-14183D926BF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71429FB3-1237-9851-590C-698B9CF019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3739A86-9BB9-9E14-BF49-92BC5EAE4CF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854B0980-F96D-09EE-2021-3BED8A07A8BC}"/>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8" name="Marcador de pie de página 7">
            <a:extLst>
              <a:ext uri="{FF2B5EF4-FFF2-40B4-BE49-F238E27FC236}">
                <a16:creationId xmlns:a16="http://schemas.microsoft.com/office/drawing/2014/main" id="{B69892AC-50C6-A215-89A7-B6CD36D46272}"/>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58E18C90-0FAF-F865-CD18-5654DEA9E8FD}"/>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230818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5A4F17-05DE-BC95-A271-80EFBCBF1167}"/>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AD5BE961-ED55-0C66-912A-1FCE962768D0}"/>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4" name="Marcador de pie de página 3">
            <a:extLst>
              <a:ext uri="{FF2B5EF4-FFF2-40B4-BE49-F238E27FC236}">
                <a16:creationId xmlns:a16="http://schemas.microsoft.com/office/drawing/2014/main" id="{9D656AB9-736B-4EDE-532B-C07B8A4F311E}"/>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0672D308-EBE5-BC8D-9660-EB74812DD89D}"/>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3914135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4B9CEA1-C0B9-B745-3F15-127199907E7B}"/>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3" name="Marcador de pie de página 2">
            <a:extLst>
              <a:ext uri="{FF2B5EF4-FFF2-40B4-BE49-F238E27FC236}">
                <a16:creationId xmlns:a16="http://schemas.microsoft.com/office/drawing/2014/main" id="{69109DAE-E7F2-5B07-DEAD-C11231CBE5EC}"/>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E44307C9-ED6A-6D93-1046-B6D773DB843C}"/>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1369720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C909A7-8AFB-0406-6420-30215543B42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423B643A-1032-8022-3CB8-1816165CE9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3EDDD4EA-1EFF-0D5A-BAB7-5F0D2C3738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20AE3EB-2AD3-C695-FC21-FE9AF1A10AA3}"/>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6" name="Marcador de pie de página 5">
            <a:extLst>
              <a:ext uri="{FF2B5EF4-FFF2-40B4-BE49-F238E27FC236}">
                <a16:creationId xmlns:a16="http://schemas.microsoft.com/office/drawing/2014/main" id="{BDD6B9CE-7DFA-DFE2-662D-77078488F72F}"/>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D6F1E7C2-8986-CE63-2EDA-E01D4C2B5C06}"/>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954395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77683F-5DC8-8CE7-EBB3-7681BB0D81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161EFE85-9BA5-3243-8490-979FF1024C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3B7DA332-BE2E-2297-326F-081E178801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3728664-8539-4E35-45B0-BADDED177EB2}"/>
              </a:ext>
            </a:extLst>
          </p:cNvPr>
          <p:cNvSpPr>
            <a:spLocks noGrp="1"/>
          </p:cNvSpPr>
          <p:nvPr>
            <p:ph type="dt" sz="half" idx="10"/>
          </p:nvPr>
        </p:nvSpPr>
        <p:spPr/>
        <p:txBody>
          <a:bodyPr/>
          <a:lstStyle/>
          <a:p>
            <a:fld id="{224BA668-35B9-450F-9F83-C13672A535CB}" type="datetimeFigureOut">
              <a:rPr lang="en-US" smtClean="0"/>
              <a:t>7/22/2025</a:t>
            </a:fld>
            <a:endParaRPr lang="en-US"/>
          </a:p>
        </p:txBody>
      </p:sp>
      <p:sp>
        <p:nvSpPr>
          <p:cNvPr id="6" name="Marcador de pie de página 5">
            <a:extLst>
              <a:ext uri="{FF2B5EF4-FFF2-40B4-BE49-F238E27FC236}">
                <a16:creationId xmlns:a16="http://schemas.microsoft.com/office/drawing/2014/main" id="{022B1B71-2B9C-8C99-C059-AFE5A7798710}"/>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DC1E26D4-F7D2-A4E3-2FCB-20ECB0BCB19D}"/>
              </a:ext>
            </a:extLst>
          </p:cNvPr>
          <p:cNvSpPr>
            <a:spLocks noGrp="1"/>
          </p:cNvSpPr>
          <p:nvPr>
            <p:ph type="sldNum" sz="quarter" idx="12"/>
          </p:nvPr>
        </p:nvSpPr>
        <p:spPr/>
        <p:txBody>
          <a:bodyPr/>
          <a:lstStyle/>
          <a:p>
            <a:fld id="{BC99B43B-0F80-402D-89EA-C001BFA14C95}" type="slidenum">
              <a:rPr lang="en-US" smtClean="0"/>
              <a:t>‹Nº›</a:t>
            </a:fld>
            <a:endParaRPr lang="en-US"/>
          </a:p>
        </p:txBody>
      </p:sp>
    </p:spTree>
    <p:extLst>
      <p:ext uri="{BB962C8B-B14F-4D97-AF65-F5344CB8AC3E}">
        <p14:creationId xmlns:p14="http://schemas.microsoft.com/office/powerpoint/2010/main" val="4090978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629E4A9-A279-8255-FD80-B762C9DB4C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9470F25E-0B86-0FD6-BFDA-688C1E1378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6B955F9F-AD3E-1CAE-6E65-F831C4E844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4BA668-35B9-450F-9F83-C13672A535CB}" type="datetimeFigureOut">
              <a:rPr lang="en-US" smtClean="0"/>
              <a:t>7/22/2025</a:t>
            </a:fld>
            <a:endParaRPr lang="en-US"/>
          </a:p>
        </p:txBody>
      </p:sp>
      <p:sp>
        <p:nvSpPr>
          <p:cNvPr id="5" name="Marcador de pie de página 4">
            <a:extLst>
              <a:ext uri="{FF2B5EF4-FFF2-40B4-BE49-F238E27FC236}">
                <a16:creationId xmlns:a16="http://schemas.microsoft.com/office/drawing/2014/main" id="{260C71FD-8D1E-46DD-E602-56417D4E0D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F0AF1A9C-A84C-A8C5-D7D0-90A79C3346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9B43B-0F80-402D-89EA-C001BFA14C95}" type="slidenum">
              <a:rPr lang="en-US" smtClean="0"/>
              <a:t>‹Nº›</a:t>
            </a:fld>
            <a:endParaRPr lang="en-US"/>
          </a:p>
        </p:txBody>
      </p:sp>
    </p:spTree>
    <p:extLst>
      <p:ext uri="{BB962C8B-B14F-4D97-AF65-F5344CB8AC3E}">
        <p14:creationId xmlns:p14="http://schemas.microsoft.com/office/powerpoint/2010/main" val="925608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A29D9170-CBC4-01E0-5FFD-F09291AFE029}"/>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AB38FAC1-B243-F7D0-1D71-EA608CCD299C}"/>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86420305-3FA0-0D26-220E-2D723E82E4BE}"/>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5400" b="1" u="sng" dirty="0">
                <a:effectLst>
                  <a:outerShdw blurRad="38100" dist="38100" dir="2700000" algn="tl">
                    <a:srgbClr val="000000">
                      <a:alpha val="43137"/>
                    </a:srgbClr>
                  </a:outerShdw>
                </a:effectLst>
                <a:latin typeface="Maiandra GD" panose="020E0502030308020204" pitchFamily="34" charset="0"/>
              </a:rPr>
              <a:t>EL GRAN Y ASOMBROSO DIOS.</a:t>
            </a:r>
            <a:br>
              <a:rPr lang="es-ES" sz="5400" b="1" u="sng" dirty="0">
                <a:effectLst>
                  <a:outerShdw blurRad="38100" dist="38100" dir="2700000" algn="tl">
                    <a:srgbClr val="000000">
                      <a:alpha val="43137"/>
                    </a:srgbClr>
                  </a:outerShdw>
                </a:effectLst>
                <a:latin typeface="Maiandra GD" panose="020E0502030308020204" pitchFamily="34" charset="0"/>
              </a:rPr>
            </a:br>
            <a:r>
              <a:rPr lang="es-ES" sz="5400" b="1" u="sng" dirty="0">
                <a:effectLst>
                  <a:outerShdw blurRad="38100" dist="38100" dir="2700000" algn="tl">
                    <a:srgbClr val="000000">
                      <a:alpha val="43137"/>
                    </a:srgbClr>
                  </a:outerShdw>
                </a:effectLst>
                <a:latin typeface="Maiandra GD" panose="020E0502030308020204" pitchFamily="34" charset="0"/>
              </a:rPr>
              <a:t>SALMOS.33:1-22.</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38EB7B90-DC3E-FBA4-D5AB-91405C56089E}"/>
              </a:ext>
            </a:extLst>
          </p:cNvPr>
          <p:cNvSpPr>
            <a:spLocks noGrp="1"/>
          </p:cNvSpPr>
          <p:nvPr>
            <p:ph idx="1"/>
          </p:nvPr>
        </p:nvSpPr>
        <p:spPr>
          <a:xfrm>
            <a:off x="4169228" y="1343818"/>
            <a:ext cx="8022771" cy="5495927"/>
          </a:xfrm>
        </p:spPr>
        <p:txBody>
          <a:bodyPr>
            <a:normAutofit lnSpcReduction="10000"/>
          </a:bodyPr>
          <a:lstStyle/>
          <a:p>
            <a:r>
              <a:rPr lang="es-419" b="1" u="sng" dirty="0">
                <a:effectLst>
                  <a:outerShdw blurRad="38100" dist="38100" dir="2700000" algn="tl">
                    <a:srgbClr val="000000">
                      <a:alpha val="43137"/>
                    </a:srgbClr>
                  </a:outerShdw>
                </a:effectLst>
                <a:highlight>
                  <a:srgbClr val="FFFF00"/>
                </a:highlight>
                <a:latin typeface="Maiandra GD" panose="020E0502030308020204" pitchFamily="34" charset="0"/>
              </a:rPr>
              <a:t>INTRODUCCIÓN:</a:t>
            </a:r>
          </a:p>
          <a:p>
            <a:r>
              <a:rPr lang="es-ES" b="1" dirty="0">
                <a:latin typeface="Maiandra GD" panose="020E0502030308020204" pitchFamily="34" charset="0"/>
              </a:rPr>
              <a:t>En este Salmo encontramos las alabanzas del pueblo redimido. Dios es adorado como Él Creador y como un Soberano providencial. </a:t>
            </a:r>
          </a:p>
          <a:p>
            <a:r>
              <a:rPr lang="es-ES" b="1" dirty="0">
                <a:latin typeface="Maiandra GD" panose="020E0502030308020204" pitchFamily="34" charset="0"/>
              </a:rPr>
              <a:t>Él es alabado por Su gracia majestuosa e inigualable, este es un Salmo al parecer anónimo, porque su autor no se menciona. </a:t>
            </a:r>
          </a:p>
          <a:p>
            <a:r>
              <a:rPr lang="es-ES" b="1" dirty="0">
                <a:latin typeface="Maiandra GD" panose="020E0502030308020204" pitchFamily="34" charset="0"/>
              </a:rPr>
              <a:t>Este es un salmo en la breve sección de salmos, que podría no haber sido escrito por David.</a:t>
            </a:r>
          </a:p>
          <a:p>
            <a:r>
              <a:rPr lang="es-ES" b="1" dirty="0">
                <a:latin typeface="Maiandra GD" panose="020E0502030308020204" pitchFamily="34" charset="0"/>
              </a:rPr>
              <a:t>La adoración a Dios debe ser sincera y continua, nacida de la confianza en Su soberanía. </a:t>
            </a:r>
          </a:p>
          <a:p>
            <a:r>
              <a:rPr lang="es-ES" b="1" dirty="0">
                <a:latin typeface="Maiandra GD" panose="020E0502030308020204" pitchFamily="34" charset="0"/>
              </a:rPr>
              <a:t>Adorándolo en todo momento, tanto en el gozo como en la tribulación.</a:t>
            </a:r>
          </a:p>
        </p:txBody>
      </p:sp>
      <p:pic>
        <p:nvPicPr>
          <p:cNvPr id="6" name="Imagen 5">
            <a:extLst>
              <a:ext uri="{FF2B5EF4-FFF2-40B4-BE49-F238E27FC236}">
                <a16:creationId xmlns:a16="http://schemas.microsoft.com/office/drawing/2014/main" id="{007435D6-D55E-8C5C-D821-5E74288E5E20}"/>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22599216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3DB99-FF3E-881F-BA4F-7AF94664095D}"/>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FF1D7A6-13D0-D8AC-2035-38FA582EC05B}"/>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8B81306E-3824-E50C-1B65-BA080533CCCB}"/>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6F2DD4D6-B652-B690-BFCE-A3EE10883B50}"/>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ES EXPRESADA EN SU CARÁCTER, EN QUIEN ÉL ES. SALMOS.33:4-5.</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E25B86A-A7A2-EBF6-2B67-6C326CED7406}"/>
              </a:ext>
            </a:extLst>
          </p:cNvPr>
          <p:cNvSpPr>
            <a:spLocks noGrp="1"/>
          </p:cNvSpPr>
          <p:nvPr>
            <p:ph idx="1"/>
          </p:nvPr>
        </p:nvSpPr>
        <p:spPr>
          <a:xfrm>
            <a:off x="4169228" y="1343818"/>
            <a:ext cx="8022771" cy="5495927"/>
          </a:xfrm>
        </p:spPr>
        <p:txBody>
          <a:bodyPr>
            <a:normAutofit lnSpcReduction="10000"/>
          </a:bodyPr>
          <a:lstStyle/>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Porque la palabra del SEÑOR es recta,</a:t>
            </a:r>
            <a:r>
              <a:rPr lang="es-ES" b="1" dirty="0">
                <a:latin typeface="Maiandra GD" panose="020E0502030308020204" pitchFamily="34" charset="0"/>
              </a:rPr>
              <a:t> Y toda su obra es hecha con fidelidad. </a:t>
            </a:r>
          </a:p>
          <a:p>
            <a:r>
              <a:rPr lang="es-ES" b="1" dirty="0">
                <a:latin typeface="Maiandra GD" panose="020E0502030308020204" pitchFamily="34" charset="0"/>
              </a:rPr>
              <a:t>La fidelidad de la palabra de Dios es un motivo más de alabanza. Además, Dios hace Su obra en la verdad no con engaño o manipulación.</a:t>
            </a:r>
          </a:p>
          <a:p>
            <a:r>
              <a:rPr lang="es-ES" b="1" dirty="0">
                <a:latin typeface="Maiandra GD" panose="020E0502030308020204" pitchFamily="34" charset="0"/>
              </a:rPr>
              <a:t>“Su palabra y Su obra son inseparables, porque sus palabras nunca son vacías”. </a:t>
            </a:r>
          </a:p>
          <a:p>
            <a:r>
              <a:rPr lang="es-ES" b="1" dirty="0">
                <a:latin typeface="Maiandra GD" panose="020E0502030308020204" pitchFamily="34" charset="0"/>
              </a:rPr>
              <a:t>Esto significa que la Palabra de Dios es verdadera y justa, y que todo lo que Él hace, lo hace con fidelidad y confiabilidad.</a:t>
            </a:r>
          </a:p>
          <a:p>
            <a:r>
              <a:rPr lang="es-ES" b="1" dirty="0">
                <a:latin typeface="Maiandra GD" panose="020E0502030308020204" pitchFamily="34" charset="0"/>
              </a:rPr>
              <a:t>“En todo esto encontramos el verdadero secreto de nuestra confianza y, por tanto, de nuestra alegría. </a:t>
            </a:r>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B7617E61-8E4C-736D-4DC0-1BD2A54F3F33}"/>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30764210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1EFD3-9A1E-4076-C139-8C2A6EE3294B}"/>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2DA65321-A25D-4C84-637D-FCAA40C14D79}"/>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6AA7B9C3-1F7B-7EAC-04CD-D6BBD05D69D9}"/>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7DE0DBCC-8944-9C77-D501-F03648BB2D5E}"/>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ES EXPRESADA EN SU CARÁCTER, EN QUIEN ÉL ES. SALMOS.33:4-5.</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76812485-B125-EAD6-BDDF-A31E80EE31D2}"/>
              </a:ext>
            </a:extLst>
          </p:cNvPr>
          <p:cNvSpPr>
            <a:spLocks noGrp="1"/>
          </p:cNvSpPr>
          <p:nvPr>
            <p:ph idx="1"/>
          </p:nvPr>
        </p:nvSpPr>
        <p:spPr>
          <a:xfrm>
            <a:off x="4169228" y="1343818"/>
            <a:ext cx="8022771" cy="5495927"/>
          </a:xfrm>
        </p:spPr>
        <p:txBody>
          <a:bodyPr>
            <a:normAutofit lnSpcReduction="10000"/>
          </a:bodyPr>
          <a:lstStyle/>
          <a:p>
            <a:r>
              <a:rPr lang="es-ES" b="1" dirty="0">
                <a:latin typeface="Maiandra GD" panose="020E0502030308020204" pitchFamily="34" charset="0"/>
              </a:rPr>
              <a:t>La palabra y la obra de Dios son siempre una. </a:t>
            </a:r>
          </a:p>
          <a:p>
            <a:r>
              <a:rPr lang="es-ES" b="1" dirty="0">
                <a:latin typeface="Maiandra GD" panose="020E0502030308020204" pitchFamily="34" charset="0"/>
              </a:rPr>
              <a:t>Su palabra nunca regresa a Él vacía ella logra lo que Él quiere”.</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Juan.17:17.</a:t>
            </a:r>
            <a:r>
              <a:rPr lang="es-ES" b="1" dirty="0">
                <a:latin typeface="Maiandra GD" panose="020E0502030308020204" pitchFamily="34" charset="0"/>
              </a:rPr>
              <a:t> </a:t>
            </a:r>
          </a:p>
          <a:p>
            <a:r>
              <a:rPr lang="es-ES" b="1" dirty="0">
                <a:latin typeface="Maiandra GD" panose="020E0502030308020204" pitchFamily="34" charset="0"/>
              </a:rPr>
              <a:t>»Santifícalos en la verdad; </a:t>
            </a:r>
            <a:r>
              <a:rPr lang="es-ES" b="1" u="sng" dirty="0">
                <a:solidFill>
                  <a:schemeClr val="bg1"/>
                </a:solidFill>
                <a:effectLst>
                  <a:outerShdw blurRad="38100" dist="38100" dir="2700000" algn="tl">
                    <a:srgbClr val="000000">
                      <a:alpha val="43137"/>
                    </a:srgbClr>
                  </a:outerShdw>
                </a:effectLst>
                <a:highlight>
                  <a:srgbClr val="9966FF"/>
                </a:highlight>
                <a:latin typeface="Maiandra GD" panose="020E0502030308020204" pitchFamily="34" charset="0"/>
              </a:rPr>
              <a:t>Tu palabra es verdad.</a:t>
            </a:r>
          </a:p>
          <a:p>
            <a:r>
              <a:rPr lang="es-ES" b="1" dirty="0">
                <a:latin typeface="Maiandra GD" panose="020E0502030308020204" pitchFamily="34" charset="0"/>
              </a:rPr>
              <a:t>Jesús está orando por sus discípulos, pidiendo a su Padre que los aparte y los consagre a través de la verdad, que es la Palabra de Dios.</a:t>
            </a:r>
          </a:p>
          <a:p>
            <a:r>
              <a:rPr lang="es-ES" b="1" dirty="0">
                <a:latin typeface="Maiandra GD" panose="020E0502030308020204" pitchFamily="34" charset="0"/>
              </a:rPr>
              <a:t>Ya que Dios no puede mentir.</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Tito.1:2.</a:t>
            </a:r>
            <a:r>
              <a:rPr lang="es-ES" b="1" dirty="0">
                <a:latin typeface="Maiandra GD" panose="020E0502030308020204" pitchFamily="34" charset="0"/>
              </a:rPr>
              <a:t> </a:t>
            </a:r>
          </a:p>
          <a:p>
            <a:r>
              <a:rPr lang="es-ES" b="1" dirty="0">
                <a:latin typeface="Maiandra GD" panose="020E0502030308020204" pitchFamily="34" charset="0"/>
              </a:rPr>
              <a:t>con la esperanza de vida eterna, </a:t>
            </a:r>
            <a:r>
              <a:rPr lang="es-ES" b="1" u="sng" dirty="0">
                <a:solidFill>
                  <a:schemeClr val="bg1"/>
                </a:solidFill>
                <a:effectLst>
                  <a:outerShdw blurRad="38100" dist="38100" dir="2700000" algn="tl">
                    <a:srgbClr val="000000">
                      <a:alpha val="43137"/>
                    </a:srgbClr>
                  </a:outerShdw>
                </a:effectLst>
                <a:highlight>
                  <a:srgbClr val="CC66FF"/>
                </a:highlight>
                <a:latin typeface="Maiandra GD" panose="020E0502030308020204" pitchFamily="34" charset="0"/>
              </a:rPr>
              <a:t>la cual Dios, que no miente,</a:t>
            </a:r>
            <a:r>
              <a:rPr lang="es-ES" b="1" dirty="0">
                <a:latin typeface="Maiandra GD" panose="020E0502030308020204" pitchFamily="34" charset="0"/>
              </a:rPr>
              <a:t> prometió desde los tiempos eternos, </a:t>
            </a:r>
          </a:p>
        </p:txBody>
      </p:sp>
      <p:pic>
        <p:nvPicPr>
          <p:cNvPr id="6" name="Imagen 5">
            <a:extLst>
              <a:ext uri="{FF2B5EF4-FFF2-40B4-BE49-F238E27FC236}">
                <a16:creationId xmlns:a16="http://schemas.microsoft.com/office/drawing/2014/main" id="{A4B1BB0B-7AEB-BEF5-58F6-7A800555DA5B}"/>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13926500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E0E64-0951-BD4D-3F8F-F2C71E6C09DE}"/>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C9EE7695-EFB0-79E0-06B5-8E32DF5A79C4}"/>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3FBB2A74-AC70-22AB-2025-DA15B912B501}"/>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9C4EA22B-32B2-7E60-BBE5-93AD7F213505}"/>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ES EXPRESADA EN SU CARÁCTER, EN QUIEN ÉL ES. SALMOS.33:4-5.</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61BF9B2-5270-4416-E0D6-BFF546C93D80}"/>
              </a:ext>
            </a:extLst>
          </p:cNvPr>
          <p:cNvSpPr>
            <a:spLocks noGrp="1"/>
          </p:cNvSpPr>
          <p:nvPr>
            <p:ph idx="1"/>
          </p:nvPr>
        </p:nvSpPr>
        <p:spPr>
          <a:xfrm>
            <a:off x="4169228" y="1343818"/>
            <a:ext cx="8022771" cy="5495927"/>
          </a:xfrm>
        </p:spPr>
        <p:txBody>
          <a:bodyPr/>
          <a:lstStyle/>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Salmos.33:5.</a:t>
            </a:r>
            <a:r>
              <a:rPr lang="es-ES" b="1" dirty="0">
                <a:latin typeface="Maiandra GD" panose="020E0502030308020204" pitchFamily="34" charset="0"/>
              </a:rPr>
              <a:t> </a:t>
            </a:r>
          </a:p>
          <a:p>
            <a:r>
              <a:rPr lang="es-ES" b="1" dirty="0">
                <a:latin typeface="Maiandra GD" panose="020E0502030308020204" pitchFamily="34" charset="0"/>
              </a:rPr>
              <a:t>Él ama la justicia y el derecho; </a:t>
            </a:r>
            <a:r>
              <a:rPr lang="es-ES" b="1" u="sng" dirty="0">
                <a:effectLst>
                  <a:outerShdw blurRad="38100" dist="38100" dir="2700000" algn="tl">
                    <a:srgbClr val="000000">
                      <a:alpha val="43137"/>
                    </a:srgbClr>
                  </a:outerShdw>
                </a:effectLst>
                <a:highlight>
                  <a:srgbClr val="66CCFF"/>
                </a:highlight>
                <a:latin typeface="Maiandra GD" panose="020E0502030308020204" pitchFamily="34" charset="0"/>
              </a:rPr>
              <a:t>Llena está la tierra de la misericordia del SEÑOR.</a:t>
            </a:r>
          </a:p>
          <a:p>
            <a:r>
              <a:rPr lang="es-ES" b="1" dirty="0">
                <a:latin typeface="Maiandra GD" panose="020E0502030308020204" pitchFamily="34" charset="0"/>
              </a:rPr>
              <a:t>Él Salmista seguía pensando en la grandeza del carácter de Dios Su amor por la justicia y juicio y Su rectitud se extendían por toda la tierra. </a:t>
            </a:r>
          </a:p>
          <a:p>
            <a:r>
              <a:rPr lang="es-ES" b="1" dirty="0">
                <a:latin typeface="Maiandra GD" panose="020E0502030308020204" pitchFamily="34" charset="0"/>
              </a:rPr>
              <a:t>Él Salmista correctamente se regocijaba de que Dios realmente está allí. </a:t>
            </a:r>
          </a:p>
          <a:p>
            <a:r>
              <a:rPr lang="es-ES" b="1" dirty="0">
                <a:latin typeface="Maiandra GD" panose="020E0502030308020204" pitchFamily="34" charset="0"/>
              </a:rPr>
              <a:t>En resumen, este versículo destaca dos cualidades esenciales de Dios: su amor por la justicia y su misericordia, las cuales se manifiestan en toda la creación.</a:t>
            </a:r>
          </a:p>
        </p:txBody>
      </p:sp>
      <p:pic>
        <p:nvPicPr>
          <p:cNvPr id="6" name="Imagen 5">
            <a:extLst>
              <a:ext uri="{FF2B5EF4-FFF2-40B4-BE49-F238E27FC236}">
                <a16:creationId xmlns:a16="http://schemas.microsoft.com/office/drawing/2014/main" id="{B66CC8EA-C818-1A5A-9AE0-4E876949B7E9}"/>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20711975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1EFBC-E05C-E998-E742-5A8819DA66E9}"/>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A153F047-7159-5BF3-5671-60C49624F9B0}"/>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0FFEAEDB-F101-D846-F0D0-14FED34EC067}"/>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E54C7FC5-FADF-92BE-DC18-7DE676830F03}"/>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ES EXPRESADA EN SU CARÁCTER, EN QUIEN ÉL ES. SALMOS.33:4-5.</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4314AE3-EC19-0C16-CBAF-00A1432D2305}"/>
              </a:ext>
            </a:extLst>
          </p:cNvPr>
          <p:cNvSpPr>
            <a:spLocks noGrp="1"/>
          </p:cNvSpPr>
          <p:nvPr>
            <p:ph idx="1"/>
          </p:nvPr>
        </p:nvSpPr>
        <p:spPr>
          <a:xfrm>
            <a:off x="4169228" y="1343818"/>
            <a:ext cx="8022771" cy="5495927"/>
          </a:xfrm>
        </p:spPr>
        <p:txBody>
          <a:bodyPr>
            <a:normAutofit/>
          </a:bodyPr>
          <a:lstStyle/>
          <a:p>
            <a:r>
              <a:rPr lang="es-ES" b="1" dirty="0">
                <a:latin typeface="Maiandra GD" panose="020E0502030308020204" pitchFamily="34" charset="0"/>
              </a:rPr>
              <a:t>Esto significa que Dios no solo es justo en sus acciones, sino que también valora y se deleita en la justicia y el juicio equitativo. </a:t>
            </a:r>
          </a:p>
          <a:p>
            <a:r>
              <a:rPr lang="es-ES" b="1" dirty="0">
                <a:latin typeface="Maiandra GD" panose="020E0502030308020204" pitchFamily="34" charset="0"/>
              </a:rPr>
              <a:t>Él establece normas de conducta justas y espera que sus seguidores también las sigan.</a:t>
            </a:r>
          </a:p>
          <a:p>
            <a:r>
              <a:rPr lang="es-ES" b="1" dirty="0">
                <a:latin typeface="Maiandra GD" panose="020E0502030308020204" pitchFamily="34" charset="0"/>
              </a:rPr>
              <a:t>Por eso debemos amar la justicia, practicar, enseñar siempre.</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Miqueas.6:8.</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Él te ha declarado, oh hombre, lo que es bueno.</a:t>
            </a:r>
            <a:r>
              <a:rPr lang="es-ES" b="1" dirty="0">
                <a:latin typeface="Maiandra GD" panose="020E0502030308020204" pitchFamily="34" charset="0"/>
              </a:rPr>
              <a:t> ¿Y qué es lo que demanda el SEÑOR de ti, Sino solo practicar la justicia, amar la misericordia, Y andar humildemente con tu Dios? </a:t>
            </a:r>
          </a:p>
        </p:txBody>
      </p:sp>
      <p:pic>
        <p:nvPicPr>
          <p:cNvPr id="6" name="Imagen 5">
            <a:extLst>
              <a:ext uri="{FF2B5EF4-FFF2-40B4-BE49-F238E27FC236}">
                <a16:creationId xmlns:a16="http://schemas.microsoft.com/office/drawing/2014/main" id="{5CE21BA0-1274-AFE0-4229-772703F7E30C}"/>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879430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D590F-D81B-665E-2FE8-C8B602138F37}"/>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B4724689-4E99-F812-F37C-E270D8034BCB}"/>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F9B4D807-1CBF-BD4E-4914-C119A0CE366A}"/>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678B1D0F-58F8-DFA8-C5F5-B920D925D168}"/>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ES EXPRESADA EN SU CARÁCTER, EN QUIEN ÉL ES. SALMOS.33:4-5.</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AC5BDA00-0D7D-16AA-18BC-A0FA296259F2}"/>
              </a:ext>
            </a:extLst>
          </p:cNvPr>
          <p:cNvSpPr>
            <a:spLocks noGrp="1"/>
          </p:cNvSpPr>
          <p:nvPr>
            <p:ph idx="1"/>
          </p:nvPr>
        </p:nvSpPr>
        <p:spPr>
          <a:xfrm>
            <a:off x="4169228" y="1343818"/>
            <a:ext cx="8022771" cy="5495927"/>
          </a:xfrm>
        </p:spPr>
        <p:txBody>
          <a:bodyPr/>
          <a:lstStyle/>
          <a:p>
            <a:r>
              <a:rPr lang="es-ES" b="1" dirty="0">
                <a:latin typeface="Maiandra GD" panose="020E0502030308020204" pitchFamily="34" charset="0"/>
              </a:rPr>
              <a:t>En resume lo que Dios requiere de los seres humanos: hacer justicia, amar la misericordia y caminar humildemente con Dios. </a:t>
            </a:r>
          </a:p>
          <a:p>
            <a:r>
              <a:rPr lang="es-ES" b="1" dirty="0">
                <a:latin typeface="Maiandra GD" panose="020E0502030308020204" pitchFamily="34" charset="0"/>
              </a:rPr>
              <a:t>En esencia, este versículo nos insta a actuar con rectitud. </a:t>
            </a:r>
          </a:p>
          <a:p>
            <a:r>
              <a:rPr lang="es-ES" b="1" dirty="0">
                <a:latin typeface="Maiandra GD" panose="020E0502030308020204" pitchFamily="34" charset="0"/>
              </a:rPr>
              <a:t>Mostrar compasión. </a:t>
            </a:r>
          </a:p>
          <a:p>
            <a:r>
              <a:rPr lang="es-ES" b="1" dirty="0">
                <a:latin typeface="Maiandra GD" panose="020E0502030308020204" pitchFamily="34" charset="0"/>
              </a:rPr>
              <a:t>Y vivir en una relación cercana y humilde con Dios.</a:t>
            </a:r>
          </a:p>
          <a:p>
            <a:r>
              <a:rPr lang="es-ES" b="1" dirty="0">
                <a:latin typeface="Maiandra GD" panose="020E0502030308020204" pitchFamily="34" charset="0"/>
              </a:rPr>
              <a:t>Para poder tener esta relación con nuestros Dios y ser imitadores de Él.</a:t>
            </a:r>
          </a:p>
          <a:p>
            <a:r>
              <a:rPr lang="es-ES" b="1" dirty="0">
                <a:latin typeface="Maiandra GD" panose="020E0502030308020204" pitchFamily="34" charset="0"/>
              </a:rPr>
              <a:t>Su carácter su verdad su esencia de lo que Dios es.</a:t>
            </a:r>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588B6132-41A6-2632-9F02-ED170DF143CF}"/>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5455868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15AA7-666F-D4AA-795B-2D73CE210CA2}"/>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57C473E3-0D3C-FA74-790E-66F007343E50}"/>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013D5F7D-6F28-326D-1125-19E9EA3F91CD}"/>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F894DCD7-85FF-1767-96C5-9B30ED3FA97F}"/>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EXPRESADA EN SU CREACIÓN. SALMOS.33:6-7.</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D08CF09F-FF9C-C882-DB77-BD143EF592DD}"/>
              </a:ext>
            </a:extLst>
          </p:cNvPr>
          <p:cNvSpPr>
            <a:spLocks noGrp="1"/>
          </p:cNvSpPr>
          <p:nvPr>
            <p:ph idx="1"/>
          </p:nvPr>
        </p:nvSpPr>
        <p:spPr>
          <a:xfrm>
            <a:off x="4169228" y="1343818"/>
            <a:ext cx="8022771" cy="5495927"/>
          </a:xfrm>
        </p:spPr>
        <p:txBody>
          <a:bodyPr>
            <a:normAutofit/>
          </a:bodyPr>
          <a:lstStyle/>
          <a:p>
            <a:r>
              <a:rPr lang="es-ES" b="1" u="sng" dirty="0">
                <a:solidFill>
                  <a:schemeClr val="bg1"/>
                </a:solidFill>
                <a:effectLst>
                  <a:outerShdw blurRad="38100" dist="38100" dir="2700000" algn="tl">
                    <a:srgbClr val="000000">
                      <a:alpha val="43137"/>
                    </a:srgbClr>
                  </a:outerShdw>
                </a:effectLst>
                <a:highlight>
                  <a:srgbClr val="9966FF"/>
                </a:highlight>
                <a:latin typeface="Maiandra GD" panose="020E0502030308020204" pitchFamily="34" charset="0"/>
              </a:rPr>
              <a:t>Por la palabra del SEÑOR fueron hechos los cielos,</a:t>
            </a:r>
            <a:r>
              <a:rPr lang="es-ES" b="1" dirty="0">
                <a:latin typeface="Maiandra GD" panose="020E0502030308020204" pitchFamily="34" charset="0"/>
              </a:rPr>
              <a:t> Y todo Su ejército por el aliento de Su boca. </a:t>
            </a:r>
          </a:p>
          <a:p>
            <a:r>
              <a:rPr lang="es-ES" b="1" dirty="0">
                <a:latin typeface="Maiandra GD" panose="020E0502030308020204" pitchFamily="34" charset="0"/>
              </a:rPr>
              <a:t>La grandeza de Dios va más allá de Su bondad moral; También es Él Dios de todo poder y autoridad. </a:t>
            </a:r>
          </a:p>
          <a:p>
            <a:r>
              <a:rPr lang="es-ES" b="1" dirty="0">
                <a:latin typeface="Maiandra GD" panose="020E0502030308020204" pitchFamily="34" charset="0"/>
              </a:rPr>
              <a:t>Por Su mera palabra fue creado el universo.</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Genesis.1:3.</a:t>
            </a:r>
            <a:r>
              <a:rPr lang="es-ES" b="1" dirty="0">
                <a:latin typeface="Maiandra GD" panose="020E0502030308020204" pitchFamily="34" charset="0"/>
              </a:rPr>
              <a:t> </a:t>
            </a:r>
          </a:p>
          <a:p>
            <a:r>
              <a:rPr lang="es-ES" b="1" dirty="0">
                <a:latin typeface="Maiandra GD" panose="020E0502030308020204" pitchFamily="34" charset="0"/>
              </a:rPr>
              <a:t>Entonces dijo Dios: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«Sea la luz». Y hubo luz.</a:t>
            </a:r>
            <a:r>
              <a:rPr lang="es-ES" b="1" dirty="0">
                <a:latin typeface="Maiandra GD" panose="020E0502030308020204" pitchFamily="34" charset="0"/>
              </a:rPr>
              <a:t> </a:t>
            </a:r>
          </a:p>
          <a:p>
            <a:r>
              <a:rPr lang="es-ES" b="1" dirty="0">
                <a:latin typeface="Maiandra GD" panose="020E0502030308020204" pitchFamily="34" charset="0"/>
              </a:rPr>
              <a:t>Este versículo resalta que la creación del universo, incluyendo los cielos, se originó a través de la orden o decreto Divino.</a:t>
            </a:r>
          </a:p>
        </p:txBody>
      </p:sp>
      <p:pic>
        <p:nvPicPr>
          <p:cNvPr id="6" name="Imagen 5">
            <a:extLst>
              <a:ext uri="{FF2B5EF4-FFF2-40B4-BE49-F238E27FC236}">
                <a16:creationId xmlns:a16="http://schemas.microsoft.com/office/drawing/2014/main" id="{E5672938-BF58-95E4-CAEB-111A8F6C2E1B}"/>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35331924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F70FA-5264-819F-865F-28BF0B5ACA6F}"/>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74EAB8F7-D703-724F-C62F-5B632239E727}"/>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EE88C631-7C25-80C0-9C52-F4C383DD935C}"/>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D1FCF2C6-8E9E-359B-1A50-9FE91B2F2294}"/>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EXPRESADA EN SU CREACIÓN. SALMOS.33:6-7.</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FFECE0D-6251-18D1-1292-8CA037874FF7}"/>
              </a:ext>
            </a:extLst>
          </p:cNvPr>
          <p:cNvSpPr>
            <a:spLocks noGrp="1"/>
          </p:cNvSpPr>
          <p:nvPr>
            <p:ph idx="1"/>
          </p:nvPr>
        </p:nvSpPr>
        <p:spPr>
          <a:xfrm>
            <a:off x="4169228" y="1343818"/>
            <a:ext cx="8022771" cy="5495927"/>
          </a:xfrm>
        </p:spPr>
        <p:txBody>
          <a:bodyPr>
            <a:normAutofit lnSpcReduction="10000"/>
          </a:bodyPr>
          <a:lstStyle/>
          <a:p>
            <a:r>
              <a:rPr lang="es-ES" b="1" dirty="0">
                <a:latin typeface="Maiandra GD" panose="020E0502030308020204" pitchFamily="34" charset="0"/>
              </a:rPr>
              <a:t>Y no solo fue creada por su palabra sino, que la sostiene por su palabra.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Hebreos.1:3.</a:t>
            </a:r>
            <a:r>
              <a:rPr lang="es-ES" b="1" dirty="0">
                <a:latin typeface="Maiandra GD" panose="020E0502030308020204" pitchFamily="34" charset="0"/>
              </a:rPr>
              <a:t> </a:t>
            </a:r>
          </a:p>
          <a:p>
            <a:r>
              <a:rPr lang="es-ES" b="1" dirty="0">
                <a:latin typeface="Maiandra GD" panose="020E0502030308020204" pitchFamily="34" charset="0"/>
              </a:rPr>
              <a:t>Él es el resplandor de Su gloria y la expresión exacta de Su naturaleza, </a:t>
            </a: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y sostiene todas las cosas por la palabra de Su poder.</a:t>
            </a:r>
            <a:r>
              <a:rPr lang="es-ES" b="1" dirty="0">
                <a:latin typeface="Maiandra GD" panose="020E0502030308020204" pitchFamily="34" charset="0"/>
              </a:rPr>
              <a:t> Después de llevar a cabo la purificación de los pecados, el Hijo se sentó a la diestra de la Majestad en las alturas, </a:t>
            </a:r>
          </a:p>
          <a:p>
            <a:r>
              <a:rPr lang="es-ES" b="1" dirty="0">
                <a:latin typeface="Maiandra GD" panose="020E0502030308020204" pitchFamily="34" charset="0"/>
              </a:rPr>
              <a:t>Se refiere a Jesucristo como la representación perfecta y visible de la naturaleza Divina de Dios Padre. </a:t>
            </a:r>
          </a:p>
          <a:p>
            <a:r>
              <a:rPr lang="es-ES" b="1" dirty="0">
                <a:latin typeface="Maiandra GD" panose="020E0502030308020204" pitchFamily="34" charset="0"/>
              </a:rPr>
              <a:t>Además, se describe a Jesús como quien sustenta todas las cosas con su palabra poderosa.</a:t>
            </a:r>
          </a:p>
        </p:txBody>
      </p:sp>
      <p:pic>
        <p:nvPicPr>
          <p:cNvPr id="6" name="Imagen 5">
            <a:extLst>
              <a:ext uri="{FF2B5EF4-FFF2-40B4-BE49-F238E27FC236}">
                <a16:creationId xmlns:a16="http://schemas.microsoft.com/office/drawing/2014/main" id="{250A066B-0AB4-A5D6-8B8F-1AC6B616CF3A}"/>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13908685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0FA6B-C476-7C9D-1468-8CFBACEE6663}"/>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85F58999-C412-1152-6586-144A213D9F3F}"/>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2F5206E1-57F0-B677-E7DC-9169905DAF55}"/>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191456E7-1A8F-1C4F-B88D-13B25DA03595}"/>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EXPRESADA EN SU CREACIÓN. SALMOS.33:6-7.</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F67A35AF-6970-4EAD-9FA6-EA229ECB839F}"/>
              </a:ext>
            </a:extLst>
          </p:cNvPr>
          <p:cNvSpPr>
            <a:spLocks noGrp="1"/>
          </p:cNvSpPr>
          <p:nvPr>
            <p:ph idx="1"/>
          </p:nvPr>
        </p:nvSpPr>
        <p:spPr>
          <a:xfrm>
            <a:off x="4169228" y="1343818"/>
            <a:ext cx="8022771" cy="5495927"/>
          </a:xfrm>
        </p:spPr>
        <p:txBody>
          <a:bodyPr>
            <a:normAutofit lnSpcReduction="10000"/>
          </a:bodyPr>
          <a:lstStyle/>
          <a:p>
            <a:r>
              <a:rPr lang="es-ES" b="1" dirty="0">
                <a:latin typeface="Maiandra GD" panose="020E0502030308020204" pitchFamily="34" charset="0"/>
              </a:rPr>
              <a:t>Después de haber realizado la purificación de los pecados y estar sentado a la diestra de la Majestad en las alturas.</a:t>
            </a:r>
          </a:p>
          <a:p>
            <a:r>
              <a:rPr lang="es-ES" b="1" dirty="0">
                <a:latin typeface="Maiandra GD" panose="020E0502030308020204" pitchFamily="34" charset="0"/>
              </a:rPr>
              <a:t>Él cuelga la tierra sobre la nada.</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Job.26:7.</a:t>
            </a:r>
            <a:r>
              <a:rPr lang="es-ES" b="1" dirty="0">
                <a:latin typeface="Maiandra GD" panose="020E0502030308020204" pitchFamily="34" charset="0"/>
              </a:rPr>
              <a:t> </a:t>
            </a:r>
          </a:p>
          <a:p>
            <a:r>
              <a:rPr lang="es-ES" b="1" dirty="0">
                <a:latin typeface="Maiandra GD" panose="020E0502030308020204" pitchFamily="34" charset="0"/>
              </a:rPr>
              <a:t>Él extiende el norte sobre el vacío, </a:t>
            </a: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Y cuelga la tierra sobre la nada.</a:t>
            </a:r>
            <a:r>
              <a:rPr lang="es-ES" b="1" dirty="0">
                <a:latin typeface="Maiandra GD" panose="020E0502030308020204" pitchFamily="34" charset="0"/>
              </a:rPr>
              <a:t> </a:t>
            </a:r>
          </a:p>
          <a:p>
            <a:r>
              <a:rPr lang="es-ES" b="1" dirty="0">
                <a:latin typeface="Maiandra GD" panose="020E0502030308020204" pitchFamily="34" charset="0"/>
              </a:rPr>
              <a:t>El versículo que describe la tierra colgando sobre la nada, destacando el poder de Dios para crear y sostener el universo.</a:t>
            </a:r>
          </a:p>
          <a:p>
            <a:r>
              <a:rPr lang="es-ES" b="1" dirty="0">
                <a:latin typeface="Maiandra GD" panose="020E0502030308020204" pitchFamily="34" charset="0"/>
              </a:rPr>
              <a:t>Esta descripción, escrita hace miles de años, es notable por su anticipación de descubrimientos científicos.</a:t>
            </a:r>
          </a:p>
        </p:txBody>
      </p:sp>
      <p:pic>
        <p:nvPicPr>
          <p:cNvPr id="6" name="Imagen 5">
            <a:extLst>
              <a:ext uri="{FF2B5EF4-FFF2-40B4-BE49-F238E27FC236}">
                <a16:creationId xmlns:a16="http://schemas.microsoft.com/office/drawing/2014/main" id="{3C9750BC-292C-0113-6D9F-D75C1AFB3ED0}"/>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33094165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D682C-D750-32E5-C2EF-5F1A51AE58F5}"/>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23FC04F0-808C-EEB3-B166-AE964F121BB6}"/>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246BB694-9F2D-045A-6F15-446DD8328C69}"/>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4D151362-7CD0-D571-8A3D-8A687D92F5D1}"/>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EXPRESADA EN SU CREACIÓN. SALMOS.33:6-7.</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BEF34E9B-52D1-2D66-3DB2-647ACE109852}"/>
              </a:ext>
            </a:extLst>
          </p:cNvPr>
          <p:cNvSpPr>
            <a:spLocks noGrp="1"/>
          </p:cNvSpPr>
          <p:nvPr>
            <p:ph idx="1"/>
          </p:nvPr>
        </p:nvSpPr>
        <p:spPr>
          <a:xfrm>
            <a:off x="4169228" y="1343818"/>
            <a:ext cx="8022771" cy="5495927"/>
          </a:xfrm>
        </p:spPr>
        <p:txBody>
          <a:bodyPr>
            <a:normAutofit fontScale="92500" lnSpcReduction="20000"/>
          </a:bodyPr>
          <a:lstStyle/>
          <a:p>
            <a:r>
              <a:rPr lang="es-ES" b="1" dirty="0">
                <a:latin typeface="Maiandra GD" panose="020E0502030308020204" pitchFamily="34" charset="0"/>
              </a:rPr>
              <a:t>Posteriores que revelaron que la Tierra flota en el espacio. </a:t>
            </a:r>
          </a:p>
          <a:p>
            <a:r>
              <a:rPr lang="es-ES" b="1" dirty="0">
                <a:latin typeface="Maiandra GD" panose="020E0502030308020204" pitchFamily="34" charset="0"/>
              </a:rPr>
              <a:t>En esencia, el versículo enfatiza el poder y la soberanía de Dios, quien sostiene la Tierra sin necesidad de soportes físicos evidentes.</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Salmos.33:7.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Él junta las aguas del mar como un montón;</a:t>
            </a:r>
            <a:r>
              <a:rPr lang="es-ES" b="1" dirty="0">
                <a:latin typeface="Maiandra GD" panose="020E0502030308020204" pitchFamily="34" charset="0"/>
              </a:rPr>
              <a:t> Pone en almacenes los abismos. </a:t>
            </a:r>
          </a:p>
          <a:p>
            <a:r>
              <a:rPr lang="es-ES" b="1" dirty="0">
                <a:latin typeface="Maiandra GD" panose="020E0502030308020204" pitchFamily="34" charset="0"/>
              </a:rPr>
              <a:t>Él Salmista veía a los poderosos océanos y comprendía que reflejaban el poder y la sabiduría de Dios en la creación.</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Eclesiastes.1:7.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Todos los ríos van hacia el mar, Pero el mar no se llena.</a:t>
            </a:r>
            <a:r>
              <a:rPr lang="es-ES" b="1" dirty="0">
                <a:latin typeface="Maiandra GD" panose="020E0502030308020204" pitchFamily="34" charset="0"/>
              </a:rPr>
              <a:t> Al lugar donde los ríos fluyen, Allí vuelven a fluir. </a:t>
            </a:r>
          </a:p>
        </p:txBody>
      </p:sp>
      <p:pic>
        <p:nvPicPr>
          <p:cNvPr id="6" name="Imagen 5">
            <a:extLst>
              <a:ext uri="{FF2B5EF4-FFF2-40B4-BE49-F238E27FC236}">
                <a16:creationId xmlns:a16="http://schemas.microsoft.com/office/drawing/2014/main" id="{72896F7C-EE6C-531F-BFAE-D5EC325B6D22}"/>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17808068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68B9B-985C-15B9-7AB8-003696C28BFA}"/>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0F82AE2-F038-345E-824F-EF6F8E73837C}"/>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3E0AABA4-29DE-5A09-8297-139D1562855D}"/>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D16E8943-C3D0-6DC3-68C7-EF9737FAF85B}"/>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EXPRESADA EN SU CREACIÓN. SALMOS.33:6-7.</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5707E05-927B-B546-4AEF-B78081B10F49}"/>
              </a:ext>
            </a:extLst>
          </p:cNvPr>
          <p:cNvSpPr>
            <a:spLocks noGrp="1"/>
          </p:cNvSpPr>
          <p:nvPr>
            <p:ph idx="1"/>
          </p:nvPr>
        </p:nvSpPr>
        <p:spPr>
          <a:xfrm>
            <a:off x="4169228" y="1343818"/>
            <a:ext cx="8022771" cy="5495927"/>
          </a:xfrm>
        </p:spPr>
        <p:txBody>
          <a:bodyPr>
            <a:normAutofit lnSpcReduction="10000"/>
          </a:bodyPr>
          <a:lstStyle/>
          <a:p>
            <a:r>
              <a:rPr lang="es-ES" b="1" dirty="0">
                <a:latin typeface="Maiandra GD" panose="020E0502030308020204" pitchFamily="34" charset="0"/>
              </a:rPr>
              <a:t>En su sentido literal, se refiere al ciclo natural del agua, donde los ríos desembocan en el mar sin que este se llene y desborde constantemente.</a:t>
            </a:r>
          </a:p>
          <a:p>
            <a:r>
              <a:rPr lang="es-ES" b="1" dirty="0">
                <a:latin typeface="Maiandra GD" panose="020E0502030308020204" pitchFamily="34" charset="0"/>
              </a:rPr>
              <a:t>Pero todo eso depende del poder de Dios, atraves de su palabra hablada.</a:t>
            </a:r>
          </a:p>
          <a:p>
            <a:r>
              <a:rPr lang="es-ES" b="1" dirty="0">
                <a:latin typeface="Maiandra GD" panose="020E0502030308020204" pitchFamily="34" charset="0"/>
              </a:rPr>
              <a:t>“En depósitos; ya sea en las nubes, o en las entrañas de la tierra, de donde las puede sacar cuando lo crea conveniente”.</a:t>
            </a:r>
          </a:p>
          <a:p>
            <a:r>
              <a:rPr lang="es-ES" b="1" dirty="0">
                <a:latin typeface="Maiandra GD" panose="020E0502030308020204" pitchFamily="34" charset="0"/>
              </a:rPr>
              <a:t>“Lo que se quiere decir, sin embargo, aquí es la separación de la tierra y el agua al principio, y posiblemente la continuación del mismo poder manteniéndolos separados, ya que los verbos en el versículo 7 son participios, lo que implica acción continua”.</a:t>
            </a:r>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8D953EB8-B967-65CD-AC76-26463E78059D}"/>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23150491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457B9-8101-0041-27F7-F5AD5393B38E}"/>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6EE3EE9-293F-1074-3C24-4430FA877B5E}"/>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E765D9DE-3A47-69D6-479F-66E16A3FF106}"/>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C6F911FA-BED8-C1F4-CA2E-68DC69A1EB57}"/>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9800" b="1" u="sng" dirty="0">
                <a:effectLst>
                  <a:outerShdw blurRad="38100" dist="38100" dir="2700000" algn="tl">
                    <a:srgbClr val="000000">
                      <a:alpha val="43137"/>
                    </a:srgbClr>
                  </a:outerShdw>
                </a:effectLst>
                <a:latin typeface="Maiandra GD" panose="020E0502030308020204" pitchFamily="34" charset="0"/>
              </a:rPr>
              <a:t>INTRODUCCIÓN:</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4E534CE-90FC-F743-8D8D-77D72CFA8347}"/>
              </a:ext>
            </a:extLst>
          </p:cNvPr>
          <p:cNvSpPr>
            <a:spLocks noGrp="1"/>
          </p:cNvSpPr>
          <p:nvPr>
            <p:ph idx="1"/>
          </p:nvPr>
        </p:nvSpPr>
        <p:spPr>
          <a:xfrm>
            <a:off x="4169228" y="1343818"/>
            <a:ext cx="8022771" cy="5495927"/>
          </a:xfrm>
        </p:spPr>
        <p:txBody>
          <a:bodyPr>
            <a:normAutofit lnSpcReduction="10000"/>
          </a:bodyPr>
          <a:lstStyle/>
          <a:p>
            <a:r>
              <a:rPr lang="es-ES" b="1" dirty="0">
                <a:latin typeface="Maiandra GD" panose="020E0502030308020204" pitchFamily="34" charset="0"/>
              </a:rPr>
              <a:t>Este salmo es un himno de alabanza a la soberanía y poder de Dios. </a:t>
            </a:r>
          </a:p>
          <a:p>
            <a:r>
              <a:rPr lang="es-ES" b="1" dirty="0">
                <a:latin typeface="Maiandra GD" panose="020E0502030308020204" pitchFamily="34" charset="0"/>
              </a:rPr>
              <a:t>Comienza llamando a los fieles a cantar y regocijarse en Él, destacando su justicia y fidelidad. </a:t>
            </a:r>
          </a:p>
          <a:p>
            <a:r>
              <a:rPr lang="es-ES" b="1" dirty="0">
                <a:latin typeface="Maiandra GD" panose="020E0502030308020204" pitchFamily="34" charset="0"/>
              </a:rPr>
              <a:t>Se resalta que Dios creó el mundo por su palabra y que no depende de las fuerzas humanas para actuar. </a:t>
            </a:r>
          </a:p>
          <a:p>
            <a:r>
              <a:rPr lang="es-ES" b="1" dirty="0">
                <a:latin typeface="Maiandra GD" panose="020E0502030308020204" pitchFamily="34" charset="0"/>
              </a:rPr>
              <a:t>Al final, Él Salmista expresa su confianza en que Dios cuida y salva a los que le temen, pidiendo su protección y misericordia. </a:t>
            </a:r>
          </a:p>
          <a:p>
            <a:r>
              <a:rPr lang="es-ES" b="1" dirty="0">
                <a:latin typeface="Maiandra GD" panose="020E0502030308020204" pitchFamily="34" charset="0"/>
              </a:rPr>
              <a:t>Es un salmo que invita a confiar en el poder y la fidelidad de Dios.</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CA6DBA62-1C33-0C5D-F316-D49AA7BCCD60}"/>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35221057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42D0C-5C56-BCF3-6D9C-7B129E234EAA}"/>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DA97FF15-224A-19B4-D8B6-E95412401C07}"/>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76ACD15E-522F-30AD-7125-AED45125E034}"/>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E3E5C1E2-D1F0-7E71-0387-5BC254899CAA}"/>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EXPRESADA EN SU CREACIÓN. SALMOS.33:6-7.</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C81F7B9E-1F75-5E20-F043-34392D6A588D}"/>
              </a:ext>
            </a:extLst>
          </p:cNvPr>
          <p:cNvSpPr>
            <a:spLocks noGrp="1"/>
          </p:cNvSpPr>
          <p:nvPr>
            <p:ph idx="1"/>
          </p:nvPr>
        </p:nvSpPr>
        <p:spPr>
          <a:xfrm>
            <a:off x="4169228" y="1343818"/>
            <a:ext cx="8022771" cy="5495927"/>
          </a:xfrm>
        </p:spPr>
        <p:txBody>
          <a:bodyPr/>
          <a:lstStyle/>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Genesis.1:6-7.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Entonces dijo Dios: «Haya expansión en medio de las aguas,</a:t>
            </a:r>
            <a:r>
              <a:rPr lang="es-ES" b="1" dirty="0">
                <a:latin typeface="Maiandra GD" panose="020E0502030308020204" pitchFamily="34" charset="0"/>
              </a:rPr>
              <a:t> y separe las aguas de las aguas».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Dios hizo la expansión, y separó las aguas que estaban debajo de la expansión</a:t>
            </a:r>
            <a:r>
              <a:rPr lang="es-ES" b="1" dirty="0">
                <a:latin typeface="Maiandra GD" panose="020E0502030308020204" pitchFamily="34" charset="0"/>
              </a:rPr>
              <a:t> de las aguas que estaban sobre la expansión. Y así fue. </a:t>
            </a:r>
          </a:p>
          <a:p>
            <a:r>
              <a:rPr lang="es-ES" b="1" dirty="0">
                <a:latin typeface="Maiandra GD" panose="020E0502030308020204" pitchFamily="34" charset="0"/>
              </a:rPr>
              <a:t>Las aguas fueron separadas y todo se hizo por la palabra de Dios.</a:t>
            </a:r>
          </a:p>
          <a:p>
            <a:r>
              <a:rPr lang="es-ES" b="1" dirty="0">
                <a:latin typeface="Maiandra GD" panose="020E0502030308020204" pitchFamily="34" charset="0"/>
              </a:rPr>
              <a:t>Su Autoridad de mandar y que todo le obedezca a Él.</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20F3C6AD-0AB3-0795-6027-12CA950F675F}"/>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31143289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74B54-CBB9-3602-ABE9-BB74D8F82ACD}"/>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496E2EED-AEDB-F74E-B6B1-D762747E15FB}"/>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90458C0F-73C8-2FB7-E3F0-11415873DB82}"/>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A00471EA-C4A3-33D1-07E4-157003D3B6A8}"/>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UN LLAMADO PARA QUE TODA LA TIERRA TEMA AL SEÑOR. SALMOS.33:8-9.</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68FAFFF8-B44C-BAEE-4BE7-8D494889AAAB}"/>
              </a:ext>
            </a:extLst>
          </p:cNvPr>
          <p:cNvSpPr>
            <a:spLocks noGrp="1"/>
          </p:cNvSpPr>
          <p:nvPr>
            <p:ph idx="1"/>
          </p:nvPr>
        </p:nvSpPr>
        <p:spPr>
          <a:xfrm>
            <a:off x="4169228" y="1343818"/>
            <a:ext cx="8022771" cy="5495927"/>
          </a:xfrm>
        </p:spPr>
        <p:txBody>
          <a:bodyPr/>
          <a:lstStyle/>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Tema al SEÑOR toda la tierra;</a:t>
            </a:r>
            <a:r>
              <a:rPr lang="es-ES" b="1" dirty="0">
                <a:latin typeface="Maiandra GD" panose="020E0502030308020204" pitchFamily="34" charset="0"/>
              </a:rPr>
              <a:t> Tiemblen en Su presencia todos los habitantes del mundo. </a:t>
            </a:r>
          </a:p>
          <a:p>
            <a:r>
              <a:rPr lang="es-ES" b="1" dirty="0">
                <a:latin typeface="Maiandra GD" panose="020E0502030308020204" pitchFamily="34" charset="0"/>
              </a:rPr>
              <a:t>Esta es la respuesta lógica para reconocer a un Dios que es perfecto tanto en carácter como en poder. La gente debe ponerse en un estado de humilde temor delante de Él.</a:t>
            </a:r>
          </a:p>
          <a:p>
            <a:r>
              <a:rPr lang="es-ES" b="1" dirty="0">
                <a:latin typeface="Maiandra GD" panose="020E0502030308020204" pitchFamily="34" charset="0"/>
              </a:rPr>
              <a:t>“El que hizo todas las cosas, todas las conservas y puede en un momento destruir todas las cosas. </a:t>
            </a:r>
          </a:p>
          <a:p>
            <a:r>
              <a:rPr lang="es-ES" b="1" dirty="0">
                <a:latin typeface="Maiandra GD" panose="020E0502030308020204" pitchFamily="34" charset="0"/>
              </a:rPr>
              <a:t>Es el objeto apropiado de nuestro ‘temor’ y que le temamos tan poco, es la prueba más convincente de la corrupción y ceguera de nuestro corazón”.</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F213F22C-6B5E-D8F6-63B5-E0DA8D58AA39}"/>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7225116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B1130-D305-656E-3695-00588ACF667D}"/>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040EF1B-74B7-48FE-EACA-AE00FAC53BF5}"/>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8CECB0BC-344A-BF85-E0F0-0D0879B96966}"/>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EAA54366-C18E-698A-AC05-A65E97C3B270}"/>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UN LLAMADO PARA QUE TODA LA TIERRA TEMA AL SEÑOR. SALMOS.33:8-9.</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931AF03-1585-6FD2-9472-DC42DA8467B0}"/>
              </a:ext>
            </a:extLst>
          </p:cNvPr>
          <p:cNvSpPr>
            <a:spLocks noGrp="1"/>
          </p:cNvSpPr>
          <p:nvPr>
            <p:ph idx="1"/>
          </p:nvPr>
        </p:nvSpPr>
        <p:spPr>
          <a:xfrm>
            <a:off x="4169228" y="1343818"/>
            <a:ext cx="8022771" cy="5495927"/>
          </a:xfrm>
        </p:spPr>
        <p:txBody>
          <a:bodyPr>
            <a:normAutofit/>
          </a:bodyPr>
          <a:lstStyle/>
          <a:p>
            <a:r>
              <a:rPr lang="es-ES" b="1" dirty="0">
                <a:latin typeface="Maiandra GD" panose="020E0502030308020204" pitchFamily="34" charset="0"/>
              </a:rPr>
              <a:t>Por eso Él Salmista expresaba estas maravillosas palabras.</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Salmos.8:3-4.</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Cuando veo Tus cielos, obra de Tus dedos,</a:t>
            </a:r>
            <a:r>
              <a:rPr lang="es-ES" b="1" dirty="0">
                <a:latin typeface="Maiandra GD" panose="020E0502030308020204" pitchFamily="34" charset="0"/>
              </a:rPr>
              <a:t> La luna y las estrellas que Tú has establecido,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V.4.</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Digo: ¿Qué es el hombre para que te acuerdes de él,</a:t>
            </a:r>
            <a:r>
              <a:rPr lang="es-ES" b="1" dirty="0">
                <a:latin typeface="Maiandra GD" panose="020E0502030308020204" pitchFamily="34" charset="0"/>
              </a:rPr>
              <a:t> Y el hijo del hombre para que lo cuides? </a:t>
            </a:r>
          </a:p>
          <a:p>
            <a:r>
              <a:rPr lang="es-ES" b="1" dirty="0">
                <a:latin typeface="Maiandra GD" panose="020E0502030308020204" pitchFamily="34" charset="0"/>
              </a:rPr>
              <a:t>La reflexión del Salmista sobre la grandeza de Dios frente a la aparente insignificancia del ser humano. </a:t>
            </a:r>
          </a:p>
          <a:p>
            <a:r>
              <a:rPr lang="es-ES" b="1" dirty="0">
                <a:latin typeface="Maiandra GD" panose="020E0502030308020204" pitchFamily="34" charset="0"/>
              </a:rPr>
              <a:t>Al contemplar los cielos y la creación.</a:t>
            </a:r>
          </a:p>
        </p:txBody>
      </p:sp>
      <p:pic>
        <p:nvPicPr>
          <p:cNvPr id="6" name="Imagen 5">
            <a:extLst>
              <a:ext uri="{FF2B5EF4-FFF2-40B4-BE49-F238E27FC236}">
                <a16:creationId xmlns:a16="http://schemas.microsoft.com/office/drawing/2014/main" id="{04FBC643-1C22-2834-46CD-CC9B43B1845E}"/>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4207969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CD606-EB44-2DC1-8466-8029D520ACC5}"/>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0BAED711-910E-4DA2-07CC-05652B25C735}"/>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66197FF6-93C9-EEF6-39F5-D6DD6F0D573F}"/>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1A4BC86E-EF1A-C7D3-0CDF-233D868FB321}"/>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UN LLAMADO PARA QUE TODA LA TIERRA TEMA AL SEÑOR. SALMOS.33:8-9.</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00FBAC8-AB15-9F2F-39DB-9122A58A25D1}"/>
              </a:ext>
            </a:extLst>
          </p:cNvPr>
          <p:cNvSpPr>
            <a:spLocks noGrp="1"/>
          </p:cNvSpPr>
          <p:nvPr>
            <p:ph idx="1"/>
          </p:nvPr>
        </p:nvSpPr>
        <p:spPr>
          <a:xfrm>
            <a:off x="4169228" y="1343818"/>
            <a:ext cx="8022771" cy="5495927"/>
          </a:xfrm>
        </p:spPr>
        <p:txBody>
          <a:bodyPr/>
          <a:lstStyle/>
          <a:p>
            <a:r>
              <a:rPr lang="es-ES" b="1" dirty="0">
                <a:latin typeface="Maiandra GD" panose="020E0502030308020204" pitchFamily="34" charset="0"/>
              </a:rPr>
              <a:t>Se pregunta por qué Dios se preocupa por Él hombre, considerándolo tan pequeño en comparación con el universo.</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Salmos.33:9.</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Porque Él habló, y fue hecho;</a:t>
            </a:r>
            <a:r>
              <a:rPr lang="es-ES" b="1" dirty="0">
                <a:latin typeface="Maiandra GD" panose="020E0502030308020204" pitchFamily="34" charset="0"/>
              </a:rPr>
              <a:t> Él mandó, y todo se confirmó. </a:t>
            </a:r>
          </a:p>
          <a:p>
            <a:r>
              <a:rPr lang="es-ES" b="1" dirty="0">
                <a:latin typeface="Maiandra GD" panose="020E0502030308020204" pitchFamily="34" charset="0"/>
              </a:rPr>
              <a:t>Él Salmista nuevamente consideraba la palabra de Dios y su poder efectivo. </a:t>
            </a:r>
          </a:p>
          <a:p>
            <a:r>
              <a:rPr lang="es-ES" b="1" dirty="0">
                <a:latin typeface="Maiandra GD" panose="020E0502030308020204" pitchFamily="34" charset="0"/>
              </a:rPr>
              <a:t>Dios nunca habla palabras vacías, sino que están llenas de poder activo para asegurar su cumplimiento en todo momento y en toda circunstancia.</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015A0B20-F631-7D2B-5C54-3614957C8900}"/>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17981187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C3F3-7933-CBCF-3E08-4994C6A6007F}"/>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38E21A12-0597-00A1-6EFC-39A4462ACD92}"/>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268665E2-9134-1F2A-3CA7-8C37B6E658CC}"/>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A1BC3B35-7EAA-80E1-6238-0E349EC5CC74}"/>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ENTRE LAS NACIONES. SALMOS.33:10-12.</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3C38171A-B868-5B96-4AD4-CBE283DE88BF}"/>
              </a:ext>
            </a:extLst>
          </p:cNvPr>
          <p:cNvSpPr>
            <a:spLocks noGrp="1"/>
          </p:cNvSpPr>
          <p:nvPr>
            <p:ph idx="1"/>
          </p:nvPr>
        </p:nvSpPr>
        <p:spPr>
          <a:xfrm>
            <a:off x="4169228" y="1343818"/>
            <a:ext cx="8022771" cy="5495927"/>
          </a:xfrm>
        </p:spPr>
        <p:txBody>
          <a:bodyPr>
            <a:normAutofit/>
          </a:bodyPr>
          <a:lstStyle/>
          <a:p>
            <a:r>
              <a:rPr lang="es-ES" b="1" dirty="0">
                <a:latin typeface="Maiandra GD" panose="020E0502030308020204" pitchFamily="34" charset="0"/>
              </a:rPr>
              <a:t>El SEÑOR hace nulo el consejo de las naciones; </a:t>
            </a:r>
            <a:r>
              <a:rPr lang="es-ES" b="1" u="sng" dirty="0">
                <a:solidFill>
                  <a:schemeClr val="bg1"/>
                </a:solidFill>
                <a:effectLst>
                  <a:outerShdw blurRad="38100" dist="38100" dir="2700000" algn="tl">
                    <a:srgbClr val="000000">
                      <a:alpha val="43137"/>
                    </a:srgbClr>
                  </a:outerShdw>
                </a:effectLst>
                <a:highlight>
                  <a:srgbClr val="6600CC"/>
                </a:highlight>
                <a:latin typeface="Maiandra GD" panose="020E0502030308020204" pitchFamily="34" charset="0"/>
              </a:rPr>
              <a:t>Frustra los designios de los pueblos.</a:t>
            </a:r>
            <a:r>
              <a:rPr lang="es-ES" b="1" dirty="0">
                <a:latin typeface="Maiandra GD" panose="020E0502030308020204" pitchFamily="34" charset="0"/>
              </a:rPr>
              <a:t> </a:t>
            </a:r>
          </a:p>
          <a:p>
            <a:r>
              <a:rPr lang="es-ES" b="1" dirty="0">
                <a:latin typeface="Maiandra GD" panose="020E0502030308020204" pitchFamily="34" charset="0"/>
              </a:rPr>
              <a:t>Él Salmista ya ha alabado a Dios por su carácter moral y su poder creativo. </a:t>
            </a:r>
          </a:p>
          <a:p>
            <a:r>
              <a:rPr lang="es-ES" b="1" dirty="0">
                <a:latin typeface="Maiandra GD" panose="020E0502030308020204" pitchFamily="34" charset="0"/>
              </a:rPr>
              <a:t>En esencia, este versículo declara que los planes y propósitos de los seres humanos o de las naciones que son contrarios a la voluntad de Dios, serán frustrados por Él. </a:t>
            </a:r>
          </a:p>
          <a:p>
            <a:r>
              <a:rPr lang="es-ES" b="1" dirty="0">
                <a:latin typeface="Maiandra GD" panose="020E0502030308020204" pitchFamily="34" charset="0"/>
              </a:rPr>
              <a:t>Dios, en su soberanía, tiene el poder de deshacer lo que los hombres traman.</a:t>
            </a:r>
          </a:p>
          <a:p>
            <a:r>
              <a:rPr lang="es-ES" b="1" dirty="0">
                <a:latin typeface="Maiandra GD" panose="020E0502030308020204" pitchFamily="34" charset="0"/>
              </a:rPr>
              <a:t>Ya que no depende del hombre su camino.</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Jeremias.10:23.</a:t>
            </a:r>
            <a:r>
              <a:rPr lang="es-ES" b="1" dirty="0">
                <a:latin typeface="Maiandra GD" panose="020E0502030308020204" pitchFamily="34" charset="0"/>
              </a:rPr>
              <a:t> </a:t>
            </a:r>
          </a:p>
        </p:txBody>
      </p:sp>
      <p:pic>
        <p:nvPicPr>
          <p:cNvPr id="6" name="Imagen 5">
            <a:extLst>
              <a:ext uri="{FF2B5EF4-FFF2-40B4-BE49-F238E27FC236}">
                <a16:creationId xmlns:a16="http://schemas.microsoft.com/office/drawing/2014/main" id="{E5260C49-0BED-C652-EB13-518A29DB9160}"/>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13192866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73ECF-298E-813F-62F3-F3DD9B9AD7CA}"/>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2412C28E-4A59-1F12-D62F-E4B60EA37448}"/>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C6480763-1597-189C-FCDF-F80BB8D1BE0C}"/>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B9D8B6E5-E7B1-857A-EAB2-06794EA70708}"/>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ENTRE LAS NACIONES. SALMOS.33:10-12.</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9A5A9ECB-8FED-A633-E7E2-177BA58DEE5B}"/>
              </a:ext>
            </a:extLst>
          </p:cNvPr>
          <p:cNvSpPr>
            <a:spLocks noGrp="1"/>
          </p:cNvSpPr>
          <p:nvPr>
            <p:ph idx="1"/>
          </p:nvPr>
        </p:nvSpPr>
        <p:spPr>
          <a:xfrm>
            <a:off x="4169228" y="1343818"/>
            <a:ext cx="8022771" cy="5495927"/>
          </a:xfrm>
        </p:spPr>
        <p:txBody>
          <a:bodyPr/>
          <a:lstStyle/>
          <a:p>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Yo sé, oh SEÑOR, que no depende del hombre su camino,</a:t>
            </a:r>
            <a:r>
              <a:rPr lang="es-ES" b="1" dirty="0">
                <a:latin typeface="Maiandra GD" panose="020E0502030308020204" pitchFamily="34" charset="0"/>
              </a:rPr>
              <a:t> Ni de quien anda el dirigir sus pasos. </a:t>
            </a:r>
          </a:p>
          <a:p>
            <a:r>
              <a:rPr lang="es-ES" b="1" dirty="0">
                <a:latin typeface="Maiandra GD" panose="020E0502030308020204" pitchFamily="34" charset="0"/>
              </a:rPr>
              <a:t>Este versículo se encuentra en el contexto de una reflexión sobre la vanidad de los ídolos y la grandeza de Dios. </a:t>
            </a:r>
          </a:p>
          <a:p>
            <a:r>
              <a:rPr lang="es-ES" b="1" dirty="0">
                <a:latin typeface="Maiandra GD" panose="020E0502030308020204" pitchFamily="34" charset="0"/>
              </a:rPr>
              <a:t>Jeremías reconoce que, a pesar de los planes y deseos del hombre, es Dios quien tiene el control último sobre el camino de cada persona.</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Salmos.33:11.</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El consejo del SEÑOR permanece para siempre,</a:t>
            </a:r>
            <a:r>
              <a:rPr lang="es-ES" b="1" dirty="0">
                <a:latin typeface="Maiandra GD" panose="020E0502030308020204" pitchFamily="34" charset="0"/>
              </a:rPr>
              <a:t> Los designios de Su corazón de generación en generación.</a:t>
            </a:r>
          </a:p>
        </p:txBody>
      </p:sp>
      <p:pic>
        <p:nvPicPr>
          <p:cNvPr id="6" name="Imagen 5">
            <a:extLst>
              <a:ext uri="{FF2B5EF4-FFF2-40B4-BE49-F238E27FC236}">
                <a16:creationId xmlns:a16="http://schemas.microsoft.com/office/drawing/2014/main" id="{291998C6-A48C-8CAD-B248-1FA6E1402085}"/>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28844957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BE2EA-CA72-3C6A-81BB-8FFA67218D8E}"/>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3E57D755-8C8A-DCE3-3D75-32B54888E4C6}"/>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42BF8490-6A89-47A5-0B94-A3F8C6CB1701}"/>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9F82616F-E164-1304-C51D-D73C6B4D2F56}"/>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ENTRE LAS NACIONES. SALMOS.33:10-12.</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FB7B4056-0A33-DEDF-8BE3-FE149FE4DFB8}"/>
              </a:ext>
            </a:extLst>
          </p:cNvPr>
          <p:cNvSpPr>
            <a:spLocks noGrp="1"/>
          </p:cNvSpPr>
          <p:nvPr>
            <p:ph idx="1"/>
          </p:nvPr>
        </p:nvSpPr>
        <p:spPr>
          <a:xfrm>
            <a:off x="4169228" y="1343818"/>
            <a:ext cx="8022771" cy="5495927"/>
          </a:xfrm>
        </p:spPr>
        <p:txBody>
          <a:bodyPr>
            <a:normAutofit lnSpcReduction="10000"/>
          </a:bodyPr>
          <a:lstStyle/>
          <a:p>
            <a:r>
              <a:rPr lang="es-ES" b="1" dirty="0">
                <a:latin typeface="Maiandra GD" panose="020E0502030308020204" pitchFamily="34" charset="0"/>
              </a:rPr>
              <a:t>En resumen, este versículo habla de la fidelidad y permanencia de los planes y propósitos de Dios. </a:t>
            </a:r>
          </a:p>
          <a:p>
            <a:r>
              <a:rPr lang="es-ES" b="1" dirty="0">
                <a:latin typeface="Maiandra GD" panose="020E0502030308020204" pitchFamily="34" charset="0"/>
              </a:rPr>
              <a:t>Sus decisiones y su sabiduría perduran a través del tiempo, mientras que los planes de los hombres pueden ser efímeros.</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Salmos.33:12.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9900CC"/>
                </a:highlight>
                <a:latin typeface="Maiandra GD" panose="020E0502030308020204" pitchFamily="34" charset="0"/>
              </a:rPr>
              <a:t>Bienaventurada la nación cuyo Dios es el SEÑOR,</a:t>
            </a:r>
            <a:r>
              <a:rPr lang="es-ES" b="1" dirty="0">
                <a:latin typeface="Maiandra GD" panose="020E0502030308020204" pitchFamily="34" charset="0"/>
              </a:rPr>
              <a:t> El pueblo que Él ha escogido como Su herencia.</a:t>
            </a:r>
          </a:p>
          <a:p>
            <a:r>
              <a:rPr lang="es-ES" b="1" dirty="0">
                <a:latin typeface="Maiandra GD" panose="020E0502030308020204" pitchFamily="34" charset="0"/>
              </a:rPr>
              <a:t>Al considerar las perfecciones de Dios, muestra la bienaventuranza de la nación que conscientemente se alineará con Dios y Sus propósitos.</a:t>
            </a:r>
          </a:p>
        </p:txBody>
      </p:sp>
      <p:pic>
        <p:nvPicPr>
          <p:cNvPr id="6" name="Imagen 5">
            <a:extLst>
              <a:ext uri="{FF2B5EF4-FFF2-40B4-BE49-F238E27FC236}">
                <a16:creationId xmlns:a16="http://schemas.microsoft.com/office/drawing/2014/main" id="{B70DDD7F-F1AA-FADA-9A07-5693852F04DD}"/>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28553192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6378C-7398-B478-830E-C578AA5BEE8F}"/>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7469F6FF-C19C-BEB5-3FB2-B3D97569E40E}"/>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CAB6C425-D105-F704-92C1-4B60558F97A4}"/>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AC9E5004-A655-D4DE-2663-0D0494E597CD}"/>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ENTRE LAS NACIONES. SALMOS.33:10-12.</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8FFD423F-2A99-16AD-600F-A816AAD5580B}"/>
              </a:ext>
            </a:extLst>
          </p:cNvPr>
          <p:cNvSpPr>
            <a:spLocks noGrp="1"/>
          </p:cNvSpPr>
          <p:nvPr>
            <p:ph idx="1"/>
          </p:nvPr>
        </p:nvSpPr>
        <p:spPr>
          <a:xfrm>
            <a:off x="4169228" y="1343818"/>
            <a:ext cx="8022771" cy="5495927"/>
          </a:xfrm>
        </p:spPr>
        <p:txBody>
          <a:bodyPr/>
          <a:lstStyle/>
          <a:p>
            <a:r>
              <a:rPr lang="es-ES" b="1" dirty="0">
                <a:latin typeface="Maiandra GD" panose="020E0502030308020204" pitchFamily="34" charset="0"/>
              </a:rPr>
              <a:t>Por eso la justicia engrandece a la nación.</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Proverbios.14:34.</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La justicia engrandece a la nación,</a:t>
            </a:r>
            <a:r>
              <a:rPr lang="es-ES" b="1" dirty="0">
                <a:latin typeface="Maiandra GD" panose="020E0502030308020204" pitchFamily="34" charset="0"/>
              </a:rPr>
              <a:t> Pero el pecado es afrenta para los pueblos. </a:t>
            </a:r>
          </a:p>
          <a:p>
            <a:r>
              <a:rPr lang="es-ES" b="1" dirty="0">
                <a:latin typeface="Maiandra GD" panose="020E0502030308020204" pitchFamily="34" charset="0"/>
              </a:rPr>
              <a:t>En otras palabras, una nación que actúa con rectitud y sigue principios justos prosperará siempre. </a:t>
            </a:r>
          </a:p>
          <a:p>
            <a:r>
              <a:rPr lang="es-ES" b="1" dirty="0">
                <a:latin typeface="Maiandra GD" panose="020E0502030308020204" pitchFamily="34" charset="0"/>
              </a:rPr>
              <a:t>Mientras que aquellas que se involucran en el pecado y la maldad sufrirán consecuencias negativas.</a:t>
            </a:r>
          </a:p>
          <a:p>
            <a:r>
              <a:rPr lang="es-ES" b="1" dirty="0">
                <a:latin typeface="Maiandra GD" panose="020E0502030308020204" pitchFamily="34" charset="0"/>
              </a:rPr>
              <a:t>El pecado destruye a toda nación en la seria y el dolor.</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EEFFB036-DA9B-43F3-5B3B-7F5932C4A5B5}"/>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21041111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FF1D8-40A4-C164-8981-CB99BEB0769A}"/>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3F90AD43-D69D-2D6A-5C10-3EBC6B10DCCD}"/>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9ECD9F05-6558-EC04-FCD1-186F5ABA8CCA}"/>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CB694ED4-3669-FA18-DEE3-0D259CAC3C69}"/>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SOBRE CADA INDIVIDUO. SALMOS.33:13-15.</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C1898108-9BC0-00DB-3E0B-DFBD16AED98E}"/>
              </a:ext>
            </a:extLst>
          </p:cNvPr>
          <p:cNvSpPr>
            <a:spLocks noGrp="1"/>
          </p:cNvSpPr>
          <p:nvPr>
            <p:ph idx="1"/>
          </p:nvPr>
        </p:nvSpPr>
        <p:spPr>
          <a:xfrm>
            <a:off x="4169228" y="1343818"/>
            <a:ext cx="8022771" cy="5495927"/>
          </a:xfrm>
        </p:spPr>
        <p:txBody>
          <a:bodyPr>
            <a:normAutofit/>
          </a:bodyPr>
          <a:lstStyle/>
          <a:p>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El SEÑOR mira desde los cielos;</a:t>
            </a:r>
            <a:r>
              <a:rPr lang="es-ES" b="1" dirty="0">
                <a:latin typeface="Maiandra GD" panose="020E0502030308020204" pitchFamily="34" charset="0"/>
              </a:rPr>
              <a:t> Él ve a todos los hijos de los hombres. </a:t>
            </a:r>
          </a:p>
          <a:p>
            <a:r>
              <a:rPr lang="es-ES" b="1" dirty="0">
                <a:latin typeface="Maiandra GD" panose="020E0502030308020204" pitchFamily="34" charset="0"/>
              </a:rPr>
              <a:t>Dios, en todas sus perfecciones y planes para las naciones y las edades, también tiene sus ojos puestos en la humanidad como individuos.</a:t>
            </a:r>
          </a:p>
          <a:p>
            <a:r>
              <a:rPr lang="es-ES" b="1" dirty="0">
                <a:latin typeface="Maiandra GD" panose="020E0502030308020204" pitchFamily="34" charset="0"/>
              </a:rPr>
              <a:t>Esta por todos lados su mirada siempre. </a:t>
            </a:r>
          </a:p>
          <a:p>
            <a:r>
              <a:rPr lang="es-ES" b="1" dirty="0">
                <a:latin typeface="Maiandra GD" panose="020E0502030308020204" pitchFamily="34" charset="0"/>
              </a:rPr>
              <a:t>Su grandeza no excluye su interés individual sobre todos los moradores de la tierra.</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V.14.</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Desde el lugar de Su morada Él observa A todos</a:t>
            </a:r>
            <a:r>
              <a:rPr lang="es-ES" b="1" dirty="0">
                <a:latin typeface="Maiandra GD" panose="020E0502030308020204" pitchFamily="34" charset="0"/>
              </a:rPr>
              <a:t> los habitantes de la tierra;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V.15.</a:t>
            </a:r>
            <a:r>
              <a:rPr lang="es-ES" b="1" dirty="0">
                <a:latin typeface="Maiandra GD" panose="020E0502030308020204" pitchFamily="34" charset="0"/>
              </a:rPr>
              <a:t> </a:t>
            </a:r>
          </a:p>
        </p:txBody>
      </p:sp>
      <p:pic>
        <p:nvPicPr>
          <p:cNvPr id="6" name="Imagen 5">
            <a:extLst>
              <a:ext uri="{FF2B5EF4-FFF2-40B4-BE49-F238E27FC236}">
                <a16:creationId xmlns:a16="http://schemas.microsoft.com/office/drawing/2014/main" id="{BF0CA1D0-5D58-D26F-CBD0-BE15340E2238}"/>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15843593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5">
                                            <p:txEl>
                                              <p:pRg st="6" end="6"/>
                                            </p:txEl>
                                          </p:spTgt>
                                        </p:tgtEl>
                                        <p:attrNameLst>
                                          <p:attrName>style.visibility</p:attrName>
                                        </p:attrNameLst>
                                      </p:cBhvr>
                                      <p:to>
                                        <p:strVal val="visible"/>
                                      </p:to>
                                    </p:set>
                                    <p:anim calcmode="lin" valueType="num">
                                      <p:cBhvr additive="base">
                                        <p:cTn id="48"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3C1A3-6241-8B0D-06CD-743C79D9DFB1}"/>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70D719ED-A70C-DAA7-E450-50AD12D8C41F}"/>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7D83A4E3-9A43-266B-50E4-CF3FB6626AC2}"/>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9F210511-6DE3-D2A7-21A4-3206552252BB}"/>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SOBRE CADA INDIVIDUO. SALMOS.33:13-15.</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CFAE4AB-134E-B3FB-84EA-7867C257B5C7}"/>
              </a:ext>
            </a:extLst>
          </p:cNvPr>
          <p:cNvSpPr>
            <a:spLocks noGrp="1"/>
          </p:cNvSpPr>
          <p:nvPr>
            <p:ph idx="1"/>
          </p:nvPr>
        </p:nvSpPr>
        <p:spPr>
          <a:xfrm>
            <a:off x="4169228" y="1343818"/>
            <a:ext cx="8022771" cy="5495927"/>
          </a:xfrm>
        </p:spPr>
        <p:txBody>
          <a:bodyPr/>
          <a:lstStyle/>
          <a:p>
            <a:r>
              <a:rPr lang="es-ES" b="1" dirty="0">
                <a:latin typeface="Maiandra GD" panose="020E0502030308020204" pitchFamily="34" charset="0"/>
              </a:rPr>
              <a:t>Él es el que modela el corazón de cada uno de ellos; </a:t>
            </a:r>
            <a:r>
              <a:rPr lang="es-ES" b="1" u="sng" dirty="0">
                <a:solidFill>
                  <a:schemeClr val="bg1"/>
                </a:solidFill>
                <a:effectLst>
                  <a:outerShdw blurRad="38100" dist="38100" dir="2700000" algn="tl">
                    <a:srgbClr val="000000">
                      <a:alpha val="43137"/>
                    </a:srgbClr>
                  </a:outerShdw>
                </a:effectLst>
                <a:highlight>
                  <a:srgbClr val="6600CC"/>
                </a:highlight>
                <a:latin typeface="Maiandra GD" panose="020E0502030308020204" pitchFamily="34" charset="0"/>
              </a:rPr>
              <a:t>Él es el que entiende todas las obras de ellos.</a:t>
            </a:r>
            <a:r>
              <a:rPr lang="es-ES" b="1" dirty="0">
                <a:latin typeface="Maiandra GD" panose="020E0502030308020204" pitchFamily="34" charset="0"/>
              </a:rPr>
              <a:t> </a:t>
            </a:r>
          </a:p>
          <a:p>
            <a:r>
              <a:rPr lang="es-ES" b="1" dirty="0">
                <a:latin typeface="Maiandra GD" panose="020E0502030308020204" pitchFamily="34" charset="0"/>
              </a:rPr>
              <a:t>Dios es omnisciente: Él conoce todo lo que sucede en la tierra y entre todos los seres humanos. </a:t>
            </a:r>
          </a:p>
          <a:p>
            <a:r>
              <a:rPr lang="es-ES" b="1" dirty="0">
                <a:latin typeface="Maiandra GD" panose="020E0502030308020204" pitchFamily="34" charset="0"/>
              </a:rPr>
              <a:t>Dios es omnipresente: Su mirada alcanza a todos, sin importar su ubicación. </a:t>
            </a:r>
          </a:p>
          <a:p>
            <a:r>
              <a:rPr lang="es-ES" b="1" dirty="0">
                <a:latin typeface="Maiandra GD" panose="020E0502030308020204" pitchFamily="34" charset="0"/>
              </a:rPr>
              <a:t>Dios tiene una perspectiva única: Desde los cielos, Él puede ver el panorama completo y entender las acciones y motivos de cada persona.</a:t>
            </a:r>
          </a:p>
        </p:txBody>
      </p:sp>
      <p:pic>
        <p:nvPicPr>
          <p:cNvPr id="6" name="Imagen 5">
            <a:extLst>
              <a:ext uri="{FF2B5EF4-FFF2-40B4-BE49-F238E27FC236}">
                <a16:creationId xmlns:a16="http://schemas.microsoft.com/office/drawing/2014/main" id="{2E27D0F4-2207-2178-1EF7-7F170343CE32}"/>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37949882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401C7-8E3F-4D84-97D6-16F8B507489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EB2B79E-2539-DA3E-00AC-1C5F321FDB39}"/>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D561A334-C140-EA41-7848-A76A20513627}"/>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F962601E-1632-90AA-6641-170E0D0E9513}"/>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6000" b="1" u="sng" dirty="0">
                <a:effectLst>
                  <a:outerShdw blurRad="38100" dist="38100" dir="2700000" algn="tl">
                    <a:srgbClr val="000000">
                      <a:alpha val="43137"/>
                    </a:srgbClr>
                  </a:outerShdw>
                </a:effectLst>
                <a:latin typeface="Maiandra GD" panose="020E0502030308020204" pitchFamily="34" charset="0"/>
              </a:rPr>
              <a:t>ALABAR AL GRAN DIOS. SALMOS.33:1-3.</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8E586734-471C-9525-2B08-7A63FE49BC37}"/>
              </a:ext>
            </a:extLst>
          </p:cNvPr>
          <p:cNvSpPr>
            <a:spLocks noGrp="1"/>
          </p:cNvSpPr>
          <p:nvPr>
            <p:ph idx="1"/>
          </p:nvPr>
        </p:nvSpPr>
        <p:spPr>
          <a:xfrm>
            <a:off x="4169228" y="1343818"/>
            <a:ext cx="8022771" cy="5495927"/>
          </a:xfrm>
        </p:spPr>
        <p:txBody>
          <a:bodyPr>
            <a:normAutofit lnSpcReduction="10000"/>
          </a:bodyPr>
          <a:lstStyle/>
          <a:p>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Canten de júbilo en el SEÑOR,</a:t>
            </a:r>
            <a:r>
              <a:rPr lang="es-ES" b="1" dirty="0">
                <a:latin typeface="Maiandra GD" panose="020E0502030308020204" pitchFamily="34" charset="0"/>
              </a:rPr>
              <a:t> ustedes los justos; Apropiada es para los rectos la alabanza. </a:t>
            </a:r>
          </a:p>
          <a:p>
            <a:r>
              <a:rPr lang="es-ES" b="1" dirty="0">
                <a:latin typeface="Maiandra GD" panose="020E0502030308020204" pitchFamily="34" charset="0"/>
              </a:rPr>
              <a:t>Este salmo no atribuido comienza con un llamado a los justos de Dios a alegrarse y alabar. </a:t>
            </a:r>
          </a:p>
          <a:p>
            <a:r>
              <a:rPr lang="es-ES" b="1" dirty="0">
                <a:latin typeface="Maiandra GD" panose="020E0502030308020204" pitchFamily="34" charset="0"/>
              </a:rPr>
              <a:t>Él Salmista se refería principalmente a aquellos entre el pueblo de Dios que andaban correctamente.</a:t>
            </a:r>
          </a:p>
          <a:p>
            <a:r>
              <a:rPr lang="es-ES" b="1" dirty="0">
                <a:latin typeface="Maiandra GD" panose="020E0502030308020204" pitchFamily="34" charset="0"/>
              </a:rPr>
              <a:t>El pueblo de Dios es llamado a alegrarse en Dios, y en nada más. </a:t>
            </a:r>
          </a:p>
          <a:p>
            <a:r>
              <a:rPr lang="es-ES" b="1" dirty="0">
                <a:latin typeface="Maiandra GD" panose="020E0502030308020204" pitchFamily="34" charset="0"/>
              </a:rPr>
              <a:t>“Regocijarse en las comodidades temporales es peligroso, regocijarse en uno mismo es necio, regocijarse en el pecado es fatal. </a:t>
            </a:r>
          </a:p>
          <a:p>
            <a:r>
              <a:rPr lang="es-ES" b="1" dirty="0">
                <a:latin typeface="Maiandra GD" panose="020E0502030308020204" pitchFamily="34" charset="0"/>
              </a:rPr>
              <a:t>Pero regocijarse en Dios es celestial”.</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F1F18F5A-4246-4C8F-AFAF-D1609BC0FDB6}"/>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1973989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3E160-9663-2192-CFBC-C17F0A2A8DA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663CC090-B5FF-10B2-6537-27DECFE8BE86}"/>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39A520B9-AE79-B96F-874E-A8D4751BA731}"/>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86948C4D-5C55-DD46-66C9-8288ED1EC2BB}"/>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SOBRE CADA INDIVIDUO. SALMOS.33:13-15.</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9A3C21A8-447F-F765-D908-EFD7C9453C53}"/>
              </a:ext>
            </a:extLst>
          </p:cNvPr>
          <p:cNvSpPr>
            <a:spLocks noGrp="1"/>
          </p:cNvSpPr>
          <p:nvPr>
            <p:ph idx="1"/>
          </p:nvPr>
        </p:nvSpPr>
        <p:spPr>
          <a:xfrm>
            <a:off x="4169228" y="1343818"/>
            <a:ext cx="8022771" cy="5495927"/>
          </a:xfrm>
        </p:spPr>
        <p:txBody>
          <a:bodyPr>
            <a:normAutofit/>
          </a:bodyPr>
          <a:lstStyle/>
          <a:p>
            <a:r>
              <a:rPr lang="es-ES" b="1" dirty="0">
                <a:latin typeface="Maiandra GD" panose="020E0502030308020204" pitchFamily="34" charset="0"/>
              </a:rPr>
              <a:t>Conoce todo de nosotros nuestro sentar, caminar.</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Salmos.139:1-5.</a:t>
            </a:r>
            <a:r>
              <a:rPr lang="es-ES" b="1" dirty="0">
                <a:latin typeface="Maiandra GD" panose="020E0502030308020204" pitchFamily="34" charset="0"/>
              </a:rPr>
              <a:t> </a:t>
            </a:r>
          </a:p>
          <a:p>
            <a:r>
              <a:rPr lang="es-ES" b="1" dirty="0">
                <a:latin typeface="Maiandra GD" panose="020E0502030308020204" pitchFamily="34" charset="0"/>
              </a:rPr>
              <a:t>Oh SEÑOR, </a:t>
            </a: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Tú me has escudriñado y conocido.</a:t>
            </a:r>
            <a:r>
              <a:rPr lang="es-ES" b="1" dirty="0">
                <a:latin typeface="Maiandra GD" panose="020E0502030308020204" pitchFamily="34" charset="0"/>
              </a:rPr>
              <a:t>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9966FF"/>
                </a:highlight>
                <a:latin typeface="Maiandra GD" panose="020E0502030308020204" pitchFamily="34" charset="0"/>
              </a:rPr>
              <a:t>Tú conoces mi sentarme y mi levantarme;</a:t>
            </a:r>
            <a:r>
              <a:rPr lang="es-ES" b="1" dirty="0">
                <a:latin typeface="Maiandra GD" panose="020E0502030308020204" pitchFamily="34" charset="0"/>
              </a:rPr>
              <a:t> Desde lejos comprendes mis pensamientos.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V.3.</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CC66FF"/>
                </a:highlight>
                <a:latin typeface="Maiandra GD" panose="020E0502030308020204" pitchFamily="34" charset="0"/>
              </a:rPr>
              <a:t>Tú escudriñas mi senda y mi descanso,</a:t>
            </a:r>
            <a:r>
              <a:rPr lang="es-ES" b="1" dirty="0">
                <a:latin typeface="Maiandra GD" panose="020E0502030308020204" pitchFamily="34" charset="0"/>
              </a:rPr>
              <a:t> Y conoces bien todos mis caminos.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V.4.</a:t>
            </a:r>
            <a:r>
              <a:rPr lang="es-ES" b="1" dirty="0">
                <a:latin typeface="Maiandra GD" panose="020E0502030308020204" pitchFamily="34" charset="0"/>
              </a:rPr>
              <a:t> </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DE2C308D-C7FD-C1E7-2A4B-14F0618CFA41}"/>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7841972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5C6F4-EF43-16EB-117D-F0C86ED1AE2F}"/>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78B80D0B-2C56-F92A-8D05-55067A741A57}"/>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99EF7FE2-8821-2F04-B675-5828ABBD77C4}"/>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A35C5979-2B00-0118-D488-02E24DFD8B96}"/>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SOBRE CADA INDIVIDUO. SALMOS.33:13-15.</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AE3570EE-0E77-4733-4286-596D40623116}"/>
              </a:ext>
            </a:extLst>
          </p:cNvPr>
          <p:cNvSpPr>
            <a:spLocks noGrp="1"/>
          </p:cNvSpPr>
          <p:nvPr>
            <p:ph idx="1"/>
          </p:nvPr>
        </p:nvSpPr>
        <p:spPr>
          <a:xfrm>
            <a:off x="4169228" y="1343818"/>
            <a:ext cx="8022771" cy="5495927"/>
          </a:xfrm>
        </p:spPr>
        <p:txBody>
          <a:bodyPr>
            <a:normAutofit lnSpcReduction="10000"/>
          </a:bodyPr>
          <a:lstStyle/>
          <a:p>
            <a:r>
              <a:rPr lang="es-ES" b="1" u="sng" dirty="0">
                <a:effectLst>
                  <a:outerShdw blurRad="38100" dist="38100" dir="2700000" algn="tl">
                    <a:srgbClr val="000000">
                      <a:alpha val="43137"/>
                    </a:srgbClr>
                  </a:outerShdw>
                </a:effectLst>
                <a:highlight>
                  <a:srgbClr val="66CCFF"/>
                </a:highlight>
                <a:latin typeface="Maiandra GD" panose="020E0502030308020204" pitchFamily="34" charset="0"/>
              </a:rPr>
              <a:t>Aun antes de que haya palabra en mi boca,</a:t>
            </a:r>
            <a:r>
              <a:rPr lang="es-ES" b="1" dirty="0">
                <a:latin typeface="Maiandra GD" panose="020E0502030308020204" pitchFamily="34" charset="0"/>
              </a:rPr>
              <a:t> Oh SEÑOR, Tú ya la sabes toda.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V.5.</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Por detrás y por delante me has cercado,</a:t>
            </a:r>
            <a:r>
              <a:rPr lang="es-ES" b="1" dirty="0">
                <a:latin typeface="Maiandra GD" panose="020E0502030308020204" pitchFamily="34" charset="0"/>
              </a:rPr>
              <a:t> Y Tu mano pusiste sobre mí. </a:t>
            </a:r>
          </a:p>
          <a:p>
            <a:r>
              <a:rPr lang="es-ES" b="1" dirty="0">
                <a:latin typeface="Maiandra GD" panose="020E0502030308020204" pitchFamily="34" charset="0"/>
              </a:rPr>
              <a:t>Expresa la profunda conciencia del Salmista sobre la omnisciencia de Dios, es decir, su conocimiento total y completo de todas las cosas. </a:t>
            </a:r>
          </a:p>
          <a:p>
            <a:r>
              <a:rPr lang="es-ES" b="1" dirty="0">
                <a:latin typeface="Maiandra GD" panose="020E0502030308020204" pitchFamily="34" charset="0"/>
              </a:rPr>
              <a:t>En este versículo, Él Salmista reconoce que Dios lo conoce íntimamente, tanto por dentro como por fuera.</a:t>
            </a:r>
          </a:p>
          <a:p>
            <a:r>
              <a:rPr lang="es-ES" b="1" dirty="0">
                <a:latin typeface="Maiandra GD" panose="020E0502030308020204" pitchFamily="34" charset="0"/>
              </a:rPr>
              <a:t>Nada se escapa de Él, todo está al desnudo.</a:t>
            </a:r>
          </a:p>
        </p:txBody>
      </p:sp>
      <p:pic>
        <p:nvPicPr>
          <p:cNvPr id="6" name="Imagen 5">
            <a:extLst>
              <a:ext uri="{FF2B5EF4-FFF2-40B4-BE49-F238E27FC236}">
                <a16:creationId xmlns:a16="http://schemas.microsoft.com/office/drawing/2014/main" id="{61C5387F-135E-AA31-99A2-B1937F4BBCFF}"/>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31078957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8BC89-7568-D40E-2320-E69555D59169}"/>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B7CD4918-7E20-55DB-588D-E2A2AC97A2D7}"/>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D20B79A2-5BD2-CC64-73AB-23DED2AFEC81}"/>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95802F79-D546-86BE-D758-E00D65786BEC}"/>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LA GRANDEZA DE DIOS SOBRE CADA INDIVIDUO. SALMOS.33:13-15.</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6AEB2CA9-E270-8662-8A02-2FD637A4A771}"/>
              </a:ext>
            </a:extLst>
          </p:cNvPr>
          <p:cNvSpPr>
            <a:spLocks noGrp="1"/>
          </p:cNvSpPr>
          <p:nvPr>
            <p:ph idx="1"/>
          </p:nvPr>
        </p:nvSpPr>
        <p:spPr>
          <a:xfrm>
            <a:off x="4169228" y="1343818"/>
            <a:ext cx="8022771" cy="5495927"/>
          </a:xfrm>
        </p:spPr>
        <p:txBody>
          <a:bodyPr/>
          <a:lstStyle/>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Hebreos.4:13.</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No hay cosa creada oculta a Su vista,</a:t>
            </a:r>
            <a:r>
              <a:rPr lang="es-ES" b="1" dirty="0">
                <a:latin typeface="Maiandra GD" panose="020E0502030308020204" pitchFamily="34" charset="0"/>
              </a:rPr>
              <a:t> sino que todas las cosas están al descubierto y desnudas ante los ojos de Aquel a quien tenemos que dar cuenta. </a:t>
            </a:r>
          </a:p>
          <a:p>
            <a:r>
              <a:rPr lang="es-ES" b="1" dirty="0">
                <a:latin typeface="Maiandra GD" panose="020E0502030308020204" pitchFamily="34" charset="0"/>
              </a:rPr>
              <a:t>Este versículo enfatiza: </a:t>
            </a:r>
          </a:p>
          <a:p>
            <a:r>
              <a:rPr lang="es-ES" b="1" dirty="0">
                <a:latin typeface="Maiandra GD" panose="020E0502030308020204" pitchFamily="34" charset="0"/>
              </a:rPr>
              <a:t>La omnisciencia y omnipresencia de Dios. </a:t>
            </a:r>
          </a:p>
          <a:p>
            <a:r>
              <a:rPr lang="es-ES" b="1" dirty="0">
                <a:latin typeface="Maiandra GD" panose="020E0502030308020204" pitchFamily="34" charset="0"/>
              </a:rPr>
              <a:t>Recordándonos que estamos constantemente bajo su mirada y que eventualmente daremos cuenta de nuestras acciones.</a:t>
            </a:r>
          </a:p>
          <a:p>
            <a:r>
              <a:rPr lang="es-ES" b="1" dirty="0">
                <a:latin typeface="Maiandra GD" panose="020E0502030308020204" pitchFamily="34" charset="0"/>
              </a:rPr>
              <a:t>Por eso nos debemos pensar que Dios no nos observa aunque este en el cielo.</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5E338EA4-A2EB-C9D6-183B-2AC8D9DA179C}"/>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14238901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A22F7-6036-55AB-2D64-68D213842FD9}"/>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7C4B531A-198D-F3A7-9863-49742B997767}"/>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5B8E0E49-1ABE-60D4-F1F9-3605C59818AD}"/>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B6F8012A-7173-D4D0-9577-AB6172BE36E4}"/>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5109FF5-E563-ABF5-9E51-3AB82E0236AD}"/>
              </a:ext>
            </a:extLst>
          </p:cNvPr>
          <p:cNvSpPr>
            <a:spLocks noGrp="1"/>
          </p:cNvSpPr>
          <p:nvPr>
            <p:ph idx="1"/>
          </p:nvPr>
        </p:nvSpPr>
        <p:spPr>
          <a:xfrm>
            <a:off x="4169228" y="1161256"/>
            <a:ext cx="8022771" cy="5678489"/>
          </a:xfrm>
        </p:spPr>
        <p:txBody>
          <a:bodyPr>
            <a:normAutofit fontScale="92500"/>
          </a:bodyPr>
          <a:lstStyle/>
          <a:p>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El rey no se salva por gran ejército;</a:t>
            </a:r>
            <a:r>
              <a:rPr lang="es-ES" b="1" dirty="0">
                <a:latin typeface="Maiandra GD" panose="020E0502030308020204" pitchFamily="34" charset="0"/>
              </a:rPr>
              <a:t> Ni es librado el valiente por la mucha fuerza. </a:t>
            </a:r>
          </a:p>
          <a:p>
            <a:r>
              <a:rPr lang="es-ES" b="1" dirty="0">
                <a:latin typeface="Maiandra GD" panose="020E0502030308020204" pitchFamily="34" charset="0"/>
              </a:rPr>
              <a:t>Al considerar la grandeza de Dios y la extensión de Su alcance, Él Salmista entendía que el esfuerzo humano por sí solo no determina los eventos. </a:t>
            </a:r>
          </a:p>
          <a:p>
            <a:r>
              <a:rPr lang="es-ES" b="1" dirty="0">
                <a:latin typeface="Maiandra GD" panose="020E0502030308020204" pitchFamily="34" charset="0"/>
              </a:rPr>
              <a:t>La obra y el plan de Dios va más allá, del esfuerzo humano, y siempre logra Su propósito.</a:t>
            </a:r>
          </a:p>
          <a:p>
            <a:r>
              <a:rPr lang="es-ES" b="1" dirty="0">
                <a:latin typeface="Maiandra GD" panose="020E0502030308020204" pitchFamily="34" charset="0"/>
              </a:rPr>
              <a:t>Dios no necesita de muchos para salvar.</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I Samuel.14:6.</a:t>
            </a:r>
            <a:r>
              <a:rPr lang="es-ES" b="1" dirty="0">
                <a:latin typeface="Maiandra GD" panose="020E0502030308020204" pitchFamily="34" charset="0"/>
              </a:rPr>
              <a:t> </a:t>
            </a:r>
          </a:p>
          <a:p>
            <a:r>
              <a:rPr lang="es-ES" b="1" dirty="0">
                <a:latin typeface="Maiandra GD" panose="020E0502030308020204" pitchFamily="34" charset="0"/>
              </a:rPr>
              <a:t>Jonatán dijo al joven que llevaba su armadura: «Ven y pasemos a la guarnición de estos incircuncisos; quizá el SEÑOR obrará por nosotros, </a:t>
            </a: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pues el SEÑOR no está limitado a salvar con muchos o con pocos».</a:t>
            </a:r>
            <a:r>
              <a:rPr lang="es-ES" b="1" dirty="0">
                <a:latin typeface="Maiandra GD" panose="020E0502030308020204" pitchFamily="34" charset="0"/>
              </a:rPr>
              <a:t> </a:t>
            </a:r>
          </a:p>
        </p:txBody>
      </p:sp>
      <p:pic>
        <p:nvPicPr>
          <p:cNvPr id="6" name="Imagen 5">
            <a:extLst>
              <a:ext uri="{FF2B5EF4-FFF2-40B4-BE49-F238E27FC236}">
                <a16:creationId xmlns:a16="http://schemas.microsoft.com/office/drawing/2014/main" id="{2D020F62-5CE5-1BBF-091D-A4C8517377E1}"/>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27540750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34206-DA8B-172E-4CEB-5B8632D46B38}"/>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954B0440-EA26-9094-9140-35FF11E67040}"/>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E7BBFBB0-41AC-92D8-673B-E4BCB0DF8741}"/>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B1D63AE9-5BCC-4677-F83F-0C32A28E4F8E}"/>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79FABC3-A130-8880-0143-2E9E3C24CD41}"/>
              </a:ext>
            </a:extLst>
          </p:cNvPr>
          <p:cNvSpPr>
            <a:spLocks noGrp="1"/>
          </p:cNvSpPr>
          <p:nvPr>
            <p:ph idx="1"/>
          </p:nvPr>
        </p:nvSpPr>
        <p:spPr>
          <a:xfrm>
            <a:off x="4169228" y="1161256"/>
            <a:ext cx="8022771" cy="5678489"/>
          </a:xfrm>
        </p:spPr>
        <p:txBody>
          <a:bodyPr>
            <a:normAutofit/>
          </a:bodyPr>
          <a:lstStyle/>
          <a:p>
            <a:r>
              <a:rPr lang="es-ES" b="1" dirty="0">
                <a:latin typeface="Maiandra GD" panose="020E0502030308020204" pitchFamily="34" charset="0"/>
              </a:rPr>
              <a:t>Jonatán le dice a su escudero que están a punto de desafiar a los filisteos y que confían en que Dios les dará la victoria, independientemente de que tengan muchos o pocos soldados. </a:t>
            </a:r>
          </a:p>
          <a:p>
            <a:r>
              <a:rPr lang="es-ES" b="1" dirty="0">
                <a:latin typeface="Maiandra GD" panose="020E0502030308020204" pitchFamily="34" charset="0"/>
              </a:rPr>
              <a:t>Esta frase resalta la fe y valentía de Jonatán, demostrando que para Dios no hay límites en su poder para salvar.</a:t>
            </a:r>
          </a:p>
          <a:p>
            <a:r>
              <a:rPr lang="es-ES" b="1" dirty="0">
                <a:latin typeface="Maiandra GD" panose="020E0502030308020204" pitchFamily="34" charset="0"/>
              </a:rPr>
              <a:t>Dios puede hacer huir a un ejercito solo con un solo hombre.</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Josue.23:10.</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»Un solo hombre de ustedes hace huir a mil,</a:t>
            </a:r>
            <a:r>
              <a:rPr lang="es-ES" b="1" dirty="0">
                <a:latin typeface="Maiandra GD" panose="020E0502030308020204" pitchFamily="34" charset="0"/>
              </a:rPr>
              <a:t> porque el SEÑOR su Dios es quien pelea por ustedes, tal como Él les ha prometido. </a:t>
            </a:r>
          </a:p>
        </p:txBody>
      </p:sp>
      <p:pic>
        <p:nvPicPr>
          <p:cNvPr id="6" name="Imagen 5">
            <a:extLst>
              <a:ext uri="{FF2B5EF4-FFF2-40B4-BE49-F238E27FC236}">
                <a16:creationId xmlns:a16="http://schemas.microsoft.com/office/drawing/2014/main" id="{438DD80D-A5AB-726D-2483-1823A7B3E088}"/>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20375921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8BF17-A19A-7790-6596-6A0190FC80BB}"/>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AAA7CF13-8B40-A7ED-6835-39E1120096C3}"/>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69A18229-9A0B-79C5-D3D1-6F624C27117A}"/>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1BFECBFB-FDFE-E3C7-91C7-F43CAC2D4651}"/>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5BA4FB2-D9C7-D5D9-3C47-1E4C2AD432E7}"/>
              </a:ext>
            </a:extLst>
          </p:cNvPr>
          <p:cNvSpPr>
            <a:spLocks noGrp="1"/>
          </p:cNvSpPr>
          <p:nvPr>
            <p:ph idx="1"/>
          </p:nvPr>
        </p:nvSpPr>
        <p:spPr>
          <a:xfrm>
            <a:off x="4169228" y="1161256"/>
            <a:ext cx="8022771" cy="5678489"/>
          </a:xfrm>
        </p:spPr>
        <p:txBody>
          <a:bodyPr>
            <a:normAutofit/>
          </a:bodyPr>
          <a:lstStyle/>
          <a:p>
            <a:r>
              <a:rPr lang="es-ES" b="1" dirty="0">
                <a:latin typeface="Maiandra GD" panose="020E0502030308020204" pitchFamily="34" charset="0"/>
              </a:rPr>
              <a:t>Se declara que un solo israelita puede derrotar a mil enemigos, porque Él Señor, su Dios, pelea por ellos, tal como lo ha prometido. Este versículo enfatiza la poderosa ayuda divina que Israel recibió en sus conquistas.</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Deuteronomio.32:30.</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¿Cómo es que uno puede perseguir a mil, Y dos hacer huir a diez mil,</a:t>
            </a:r>
            <a:r>
              <a:rPr lang="es-ES" b="1" dirty="0">
                <a:latin typeface="Maiandra GD" panose="020E0502030308020204" pitchFamily="34" charset="0"/>
              </a:rPr>
              <a:t> Si su Roca no los hubiera vendido, Y el SEÑOR no los hubiera entregado? </a:t>
            </a:r>
          </a:p>
          <a:p>
            <a:r>
              <a:rPr lang="es-ES" b="1" dirty="0">
                <a:latin typeface="Maiandra GD" panose="020E0502030308020204" pitchFamily="34" charset="0"/>
              </a:rPr>
              <a:t>Se describe cómo un solo hombre puede perseguir a mil y dos pueden hacer huir a diez mil, pero esto solo es posible porque Dios, la roca de Israel, se los ha entregado.</a:t>
            </a:r>
          </a:p>
        </p:txBody>
      </p:sp>
      <p:pic>
        <p:nvPicPr>
          <p:cNvPr id="6" name="Imagen 5">
            <a:extLst>
              <a:ext uri="{FF2B5EF4-FFF2-40B4-BE49-F238E27FC236}">
                <a16:creationId xmlns:a16="http://schemas.microsoft.com/office/drawing/2014/main" id="{C8169A88-F6E5-011F-9036-D580408B8DE2}"/>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11956735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DD775-03F4-F9A8-0714-AB4144BEBF4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82A93E1-0CB8-9E84-C389-8995EC6AA5FD}"/>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431BD63D-1FA6-9C6F-537B-1825C4416AB3}"/>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91D1AE0D-C436-FB60-645F-3B036C27A3E9}"/>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8D82929C-2851-8B39-83B4-DCFD88DBF6C8}"/>
              </a:ext>
            </a:extLst>
          </p:cNvPr>
          <p:cNvSpPr>
            <a:spLocks noGrp="1"/>
          </p:cNvSpPr>
          <p:nvPr>
            <p:ph idx="1"/>
          </p:nvPr>
        </p:nvSpPr>
        <p:spPr>
          <a:xfrm>
            <a:off x="4169228" y="1161256"/>
            <a:ext cx="8022771" cy="5678489"/>
          </a:xfrm>
        </p:spPr>
        <p:txBody>
          <a:bodyPr>
            <a:normAutofit/>
          </a:bodyPr>
          <a:lstStyle/>
          <a:p>
            <a:r>
              <a:rPr lang="es-ES" b="1" dirty="0">
                <a:latin typeface="Maiandra GD" panose="020E0502030308020204" pitchFamily="34" charset="0"/>
              </a:rPr>
              <a:t>Tal como lo hizo Samgar.</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Jueces.3:31.</a:t>
            </a:r>
            <a:r>
              <a:rPr lang="es-ES" b="1" dirty="0">
                <a:latin typeface="Maiandra GD" panose="020E0502030308020204" pitchFamily="34" charset="0"/>
              </a:rPr>
              <a:t> </a:t>
            </a:r>
          </a:p>
          <a:p>
            <a:r>
              <a:rPr lang="es-ES" b="1" dirty="0">
                <a:latin typeface="Maiandra GD" panose="020E0502030308020204" pitchFamily="34" charset="0"/>
              </a:rPr>
              <a:t>Después de </a:t>
            </a:r>
            <a:r>
              <a:rPr lang="es-ES" b="1" dirty="0" err="1">
                <a:latin typeface="Maiandra GD" panose="020E0502030308020204" pitchFamily="34" charset="0"/>
              </a:rPr>
              <a:t>Aod</a:t>
            </a:r>
            <a:r>
              <a:rPr lang="es-ES" b="1" dirty="0">
                <a:latin typeface="Maiandra GD" panose="020E0502030308020204" pitchFamily="34" charset="0"/>
              </a:rPr>
              <a:t> vino Samgar, hijo de </a:t>
            </a:r>
            <a:r>
              <a:rPr lang="es-ES" b="1" dirty="0" err="1">
                <a:latin typeface="Maiandra GD" panose="020E0502030308020204" pitchFamily="34" charset="0"/>
              </a:rPr>
              <a:t>Anat</a:t>
            </a:r>
            <a:r>
              <a:rPr lang="es-ES" b="1" dirty="0">
                <a:latin typeface="Maiandra GD" panose="020E0502030308020204" pitchFamily="34" charset="0"/>
              </a:rPr>
              <a:t>, </a:t>
            </a: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el cual hirió a 600 filisteos con una aguijada de bueyes.</a:t>
            </a:r>
            <a:r>
              <a:rPr lang="es-ES" b="1" dirty="0">
                <a:latin typeface="Maiandra GD" panose="020E0502030308020204" pitchFamily="34" charset="0"/>
              </a:rPr>
              <a:t> Y él también salvó a Israel. </a:t>
            </a:r>
          </a:p>
          <a:p>
            <a:r>
              <a:rPr lang="es-ES" b="1" dirty="0">
                <a:latin typeface="Maiandra GD" panose="020E0502030308020204" pitchFamily="34" charset="0"/>
              </a:rPr>
              <a:t>Se describe la hazaña de Samgar, hijo de </a:t>
            </a:r>
            <a:r>
              <a:rPr lang="es-ES" b="1" dirty="0" err="1">
                <a:latin typeface="Maiandra GD" panose="020E0502030308020204" pitchFamily="34" charset="0"/>
              </a:rPr>
              <a:t>Anat</a:t>
            </a:r>
            <a:r>
              <a:rPr lang="es-ES" b="1" dirty="0">
                <a:latin typeface="Maiandra GD" panose="020E0502030308020204" pitchFamily="34" charset="0"/>
              </a:rPr>
              <a:t>, quien mató a seiscientos filisteos con una aguijada de bueyes, liberando así a Israel. </a:t>
            </a:r>
          </a:p>
          <a:p>
            <a:r>
              <a:rPr lang="es-ES" b="1" dirty="0">
                <a:latin typeface="Maiandra GD" panose="020E0502030308020204" pitchFamily="34" charset="0"/>
              </a:rPr>
              <a:t>Este versículo destaca la valentía y la acción de Samgar, quien, a pesar de no ser un guerrero profesional, logró una victoria significativa contra los filisteos con un objeto común.</a:t>
            </a:r>
          </a:p>
        </p:txBody>
      </p:sp>
      <p:pic>
        <p:nvPicPr>
          <p:cNvPr id="6" name="Imagen 5">
            <a:extLst>
              <a:ext uri="{FF2B5EF4-FFF2-40B4-BE49-F238E27FC236}">
                <a16:creationId xmlns:a16="http://schemas.microsoft.com/office/drawing/2014/main" id="{23628548-99D2-2C8B-339B-C20EF8F65CD2}"/>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16029639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E8144-57BC-39ED-0223-E5268EF275CC}"/>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31D2AA83-39BC-3F6B-4639-B4C3CB86119E}"/>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86B18530-CFF9-62BC-D13C-CC8EA9BA2C62}"/>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76097D72-7372-8C64-6D1C-B744E9D06F88}"/>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FFC40D0E-9C78-9D22-76CC-3EEBAB18CBFF}"/>
              </a:ext>
            </a:extLst>
          </p:cNvPr>
          <p:cNvSpPr>
            <a:spLocks noGrp="1"/>
          </p:cNvSpPr>
          <p:nvPr>
            <p:ph idx="1"/>
          </p:nvPr>
        </p:nvSpPr>
        <p:spPr>
          <a:xfrm>
            <a:off x="4169228" y="1161256"/>
            <a:ext cx="8022771" cy="5678489"/>
          </a:xfrm>
        </p:spPr>
        <p:txBody>
          <a:bodyPr>
            <a:normAutofit/>
          </a:bodyPr>
          <a:lstStyle/>
          <a:p>
            <a:r>
              <a:rPr lang="es-ES" b="1" dirty="0">
                <a:latin typeface="Maiandra GD" panose="020E0502030308020204" pitchFamily="34" charset="0"/>
              </a:rPr>
              <a:t>Dios nunca esta limitado para ganar cualquier batalla.</a:t>
            </a:r>
          </a:p>
          <a:p>
            <a:r>
              <a:rPr lang="es-ES" b="1" dirty="0">
                <a:latin typeface="Maiandra GD" panose="020E0502030308020204" pitchFamily="34" charset="0"/>
              </a:rPr>
              <a:t>Dios nunca a necesitado de gran ejercito o ramas humanas poderosas para triunfar.</a:t>
            </a:r>
          </a:p>
          <a:p>
            <a:r>
              <a:rPr lang="es-ES" b="1" dirty="0">
                <a:latin typeface="Maiandra GD" panose="020E0502030308020204" pitchFamily="34" charset="0"/>
              </a:rPr>
              <a:t>Él se puede proveer de uno solo para derrotar a miles, ya que nadie puede con su poder infinito que Él tiene.</a:t>
            </a:r>
          </a:p>
          <a:p>
            <a:pPr algn="ctr"/>
            <a:r>
              <a:rPr lang="es-ES" b="1" dirty="0">
                <a:latin typeface="Maiandra GD" panose="020E0502030308020204" pitchFamily="34" charset="0"/>
              </a:rPr>
              <a:t>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Salmos.33:17.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Falsa esperanza de victoria es el caballo,</a:t>
            </a:r>
            <a:r>
              <a:rPr lang="es-ES" b="1" dirty="0">
                <a:latin typeface="Maiandra GD" panose="020E0502030308020204" pitchFamily="34" charset="0"/>
              </a:rPr>
              <a:t> Ni con su mucha fuerza puede librar. </a:t>
            </a:r>
          </a:p>
          <a:p>
            <a:r>
              <a:rPr lang="es-ES" b="1" dirty="0">
                <a:latin typeface="Maiandra GD" panose="020E0502030308020204" pitchFamily="34" charset="0"/>
              </a:rPr>
              <a:t>Los caballos eran algunas de las herramientas militares más avanzadas de esa época. </a:t>
            </a:r>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3FC30FD9-21B8-A44C-C4F9-AA94BDAC1443}"/>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35463197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9D89F-94DF-1BD3-C60B-BE352F20EACD}"/>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0B8FF0-4531-A025-8F76-F298D1F7E26D}"/>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88D75D6A-613D-576A-1983-58098069126A}"/>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6AD61606-BF11-DB78-EB1B-B3222AD945C5}"/>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55CA0652-57ED-102F-7F18-6942E9946BDC}"/>
              </a:ext>
            </a:extLst>
          </p:cNvPr>
          <p:cNvSpPr>
            <a:spLocks noGrp="1"/>
          </p:cNvSpPr>
          <p:nvPr>
            <p:ph idx="1"/>
          </p:nvPr>
        </p:nvSpPr>
        <p:spPr>
          <a:xfrm>
            <a:off x="4169228" y="1161256"/>
            <a:ext cx="8022771" cy="5678489"/>
          </a:xfrm>
        </p:spPr>
        <p:txBody>
          <a:bodyPr>
            <a:normAutofit lnSpcReduction="10000"/>
          </a:bodyPr>
          <a:lstStyle/>
          <a:p>
            <a:r>
              <a:rPr lang="es-ES" b="1" dirty="0">
                <a:latin typeface="Maiandra GD" panose="020E0502030308020204" pitchFamily="34" charset="0"/>
              </a:rPr>
              <a:t>Debido a que hay un Dios en el cielo que gobierna los asuntos y el destino de los hombres, ni siquiera el uso de los recursos y tecnologías más eficaces puede determinar por sí mismo el resultado.</a:t>
            </a:r>
          </a:p>
          <a:p>
            <a:r>
              <a:rPr lang="es-ES" b="1" dirty="0">
                <a:latin typeface="Maiandra GD" panose="020E0502030308020204" pitchFamily="34" charset="0"/>
              </a:rPr>
              <a:t>En esencia, este versículo enfatiza que la victoria y la salvación no dependen del poderío militar o la fuerza física individual, sino de la confianza en Dios.</a:t>
            </a:r>
          </a:p>
          <a:p>
            <a:r>
              <a:rPr lang="es-ES" b="1" dirty="0">
                <a:latin typeface="Maiandra GD" panose="020E0502030308020204" pitchFamily="34" charset="0"/>
              </a:rPr>
              <a:t>Por eso no debemos confiar en Rey ni en hombre alguno.</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Salmos.146:3-7.</a:t>
            </a:r>
            <a:r>
              <a:rPr lang="es-ES" b="1" dirty="0">
                <a:latin typeface="Maiandra GD" panose="020E0502030308020204" pitchFamily="34" charset="0"/>
              </a:rPr>
              <a:t> </a:t>
            </a:r>
          </a:p>
          <a:p>
            <a:r>
              <a:rPr lang="es-ES" b="1" dirty="0">
                <a:latin typeface="Maiandra GD" panose="020E0502030308020204" pitchFamily="34" charset="0"/>
              </a:rPr>
              <a:t>No confíen ustedes en príncipes, </a:t>
            </a: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Ni en hijo de hombre en quien no hay salvación.</a:t>
            </a:r>
            <a:r>
              <a:rPr lang="es-ES" b="1" dirty="0">
                <a:latin typeface="Maiandra GD" panose="020E0502030308020204" pitchFamily="34" charset="0"/>
              </a:rPr>
              <a:t> </a:t>
            </a:r>
          </a:p>
        </p:txBody>
      </p:sp>
      <p:pic>
        <p:nvPicPr>
          <p:cNvPr id="6" name="Imagen 5">
            <a:extLst>
              <a:ext uri="{FF2B5EF4-FFF2-40B4-BE49-F238E27FC236}">
                <a16:creationId xmlns:a16="http://schemas.microsoft.com/office/drawing/2014/main" id="{16F02FFB-CA3D-8905-352E-30FFE1E889A8}"/>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30252350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83548-C5C3-27AC-ADC4-644FEBC1BD87}"/>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B8370FAB-F410-F91B-B76D-509C128378EF}"/>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819B54A0-E95B-5BA8-42F9-88B15F607E24}"/>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65609431-0F27-2F84-68F1-EA15131A98B1}"/>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77C6619D-BB32-CF37-B65F-0754891F7133}"/>
              </a:ext>
            </a:extLst>
          </p:cNvPr>
          <p:cNvSpPr>
            <a:spLocks noGrp="1"/>
          </p:cNvSpPr>
          <p:nvPr>
            <p:ph idx="1"/>
          </p:nvPr>
        </p:nvSpPr>
        <p:spPr>
          <a:xfrm>
            <a:off x="4169228" y="1161256"/>
            <a:ext cx="8022771" cy="5678489"/>
          </a:xfrm>
        </p:spPr>
        <p:txBody>
          <a:bodyPr>
            <a:normAutofit lnSpcReduction="10000"/>
          </a:bodyPr>
          <a:lstStyle/>
          <a:p>
            <a:r>
              <a:rPr lang="es-ES" b="1" dirty="0">
                <a:latin typeface="Maiandra GD" panose="020E0502030308020204" pitchFamily="34" charset="0"/>
              </a:rPr>
              <a:t>Nos advierte sobre no confiar en los humanos, especialmente en aquellos con poder o autoridad, para la salvación.</a:t>
            </a:r>
            <a:endParaRPr lang="es-ES" b="1" dirty="0">
              <a:highlight>
                <a:srgbClr val="FFFF00"/>
              </a:highlight>
              <a:latin typeface="Maiandra GD" panose="020E0502030308020204" pitchFamily="34" charset="0"/>
            </a:endParaRP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V.4.</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Su espíritu exhala, él vuelve a la tierra;</a:t>
            </a:r>
            <a:r>
              <a:rPr lang="es-ES" b="1" dirty="0">
                <a:latin typeface="Maiandra GD" panose="020E0502030308020204" pitchFamily="34" charset="0"/>
              </a:rPr>
              <a:t> En ese mismo día perecen sus pensamientos.</a:t>
            </a:r>
          </a:p>
          <a:p>
            <a:r>
              <a:rPr lang="es-ES" b="1" dirty="0">
                <a:latin typeface="Maiandra GD" panose="020E0502030308020204" pitchFamily="34" charset="0"/>
              </a:rPr>
              <a:t>Describe la condición mortal del ser humano. Expresa que cuando una persona muere, su espíritu vuelve a Dios, y sus planes y pensamientos perecen con él.</a:t>
            </a:r>
          </a:p>
          <a:p>
            <a:r>
              <a:rPr lang="es-ES" b="1" dirty="0">
                <a:latin typeface="Maiandra GD" panose="020E0502030308020204" pitchFamily="34" charset="0"/>
              </a:rPr>
              <a:t>En esencia, el versículo enfatiza la brevedad de la vida humana y la fugacidad de los proyectos terrenales en comparación con la eternidad de Dios.</a:t>
            </a:r>
          </a:p>
        </p:txBody>
      </p:sp>
      <p:pic>
        <p:nvPicPr>
          <p:cNvPr id="6" name="Imagen 5">
            <a:extLst>
              <a:ext uri="{FF2B5EF4-FFF2-40B4-BE49-F238E27FC236}">
                <a16:creationId xmlns:a16="http://schemas.microsoft.com/office/drawing/2014/main" id="{D07DFC21-EAAA-4F3D-9269-F64BF29697DB}"/>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22068390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0638D-9954-B6FF-B7F0-3C25311033EF}"/>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05D115C5-3646-9CBD-B60D-82BF008E33B9}"/>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106B344F-BA16-542A-7D82-7EF20B6E978C}"/>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640102BE-A13C-CDA4-C0FE-CE2F38E88C73}"/>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6000" b="1" u="sng" dirty="0">
                <a:effectLst>
                  <a:outerShdw blurRad="38100" dist="38100" dir="2700000" algn="tl">
                    <a:srgbClr val="000000">
                      <a:alpha val="43137"/>
                    </a:srgbClr>
                  </a:outerShdw>
                </a:effectLst>
                <a:latin typeface="Maiandra GD" panose="020E0502030308020204" pitchFamily="34" charset="0"/>
              </a:rPr>
              <a:t>ALABAR AL GRAN DIOS. SALMOS.33:1-3.</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D606EA69-24AF-34D9-26AD-A3F38FDC613C}"/>
              </a:ext>
            </a:extLst>
          </p:cNvPr>
          <p:cNvSpPr>
            <a:spLocks noGrp="1"/>
          </p:cNvSpPr>
          <p:nvPr>
            <p:ph idx="1"/>
          </p:nvPr>
        </p:nvSpPr>
        <p:spPr>
          <a:xfrm>
            <a:off x="4169228" y="1343818"/>
            <a:ext cx="8022771" cy="5495927"/>
          </a:xfrm>
        </p:spPr>
        <p:txBody>
          <a:bodyPr>
            <a:normAutofit lnSpcReduction="10000"/>
          </a:bodyPr>
          <a:lstStyle/>
          <a:p>
            <a:r>
              <a:rPr lang="es-ES" b="1" dirty="0">
                <a:latin typeface="Maiandra GD" panose="020E0502030308020204" pitchFamily="34" charset="0"/>
              </a:rPr>
              <a:t>En otras palabras, este versículo invita a los justos y rectos a alegrarse y alabar a Dios, destacando que la alabanza es algo apropiado y bello para aquellos que viven conforme a su voluntad.</a:t>
            </a:r>
          </a:p>
          <a:p>
            <a:r>
              <a:rPr lang="es-ES" b="1" dirty="0">
                <a:latin typeface="Maiandra GD" panose="020E0502030308020204" pitchFamily="34" charset="0"/>
              </a:rPr>
              <a:t>¿Por qué debemos alabar solamente a Dios?</a:t>
            </a:r>
          </a:p>
          <a:p>
            <a:r>
              <a:rPr lang="es-ES" b="1" dirty="0">
                <a:latin typeface="Maiandra GD" panose="020E0502030308020204" pitchFamily="34" charset="0"/>
              </a:rPr>
              <a:t>Porque somos agradecidos con Él.</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V.2.</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Den gracias al SEÑOR con la lira;</a:t>
            </a:r>
            <a:r>
              <a:rPr lang="es-ES" b="1" dirty="0">
                <a:latin typeface="Maiandra GD" panose="020E0502030308020204" pitchFamily="34" charset="0"/>
              </a:rPr>
              <a:t> Cántenle alabanzas con el arpa de diez cuerdas. </a:t>
            </a:r>
          </a:p>
          <a:p>
            <a:r>
              <a:rPr lang="es-ES" b="1" dirty="0">
                <a:latin typeface="Maiandra GD" panose="020E0502030308020204" pitchFamily="34" charset="0"/>
              </a:rPr>
              <a:t>Nosotros debemos ser agradecidos con Dios por lo que hizo.</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Hebreos.12:28.</a:t>
            </a:r>
            <a:r>
              <a:rPr lang="es-ES" b="1" dirty="0">
                <a:latin typeface="Maiandra GD" panose="020E0502030308020204" pitchFamily="34" charset="0"/>
              </a:rPr>
              <a:t> </a:t>
            </a:r>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15EAFBBE-8857-3295-8680-6E393B6BA844}"/>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17903556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85766-A059-7778-5EE3-FA560FEA966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8BF439EC-1C78-90FA-7C90-04B4C857AF06}"/>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3DC0531B-CB5D-FC7E-A938-D46B3FC1C90F}"/>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FE6E45C1-028D-5ADB-801A-64128FD06246}"/>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4C476B5-97B6-7005-25FF-7A32251EE265}"/>
              </a:ext>
            </a:extLst>
          </p:cNvPr>
          <p:cNvSpPr>
            <a:spLocks noGrp="1"/>
          </p:cNvSpPr>
          <p:nvPr>
            <p:ph idx="1"/>
          </p:nvPr>
        </p:nvSpPr>
        <p:spPr>
          <a:xfrm>
            <a:off x="4169228" y="1161256"/>
            <a:ext cx="8022771" cy="5678489"/>
          </a:xfrm>
        </p:spPr>
        <p:txBody>
          <a:bodyPr>
            <a:normAutofit/>
          </a:bodyPr>
          <a:lstStyle/>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Bienaventurado aquel cuya ayuda es el Dios de Jacob,</a:t>
            </a:r>
            <a:r>
              <a:rPr lang="es-ES" b="1" dirty="0">
                <a:latin typeface="Maiandra GD" panose="020E0502030308020204" pitchFamily="34" charset="0"/>
              </a:rPr>
              <a:t> Cuya esperanza está en el SEÑOR su Dios, </a:t>
            </a:r>
          </a:p>
          <a:p>
            <a:r>
              <a:rPr lang="es-ES" b="1" dirty="0">
                <a:latin typeface="Maiandra GD" panose="020E0502030308020204" pitchFamily="34" charset="0"/>
              </a:rPr>
              <a:t>Este versículo declara que la verdadera felicidad y bendición se encuentra en confiar en Dios como nuestra fuente de ayuda y esperanza, en lugar de confiar en seres humanos o cosas temporales.</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V.6. </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Que hizo los cielos y la tierra,</a:t>
            </a:r>
            <a:r>
              <a:rPr lang="es-ES" b="1" dirty="0">
                <a:latin typeface="Maiandra GD" panose="020E0502030308020204" pitchFamily="34" charset="0"/>
              </a:rPr>
              <a:t> El mar y todo lo que en ellos hay; Que guarda la verdad para siempre; </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290D44AE-9C8C-D3D9-E0D2-81DE345C95C4}"/>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19849425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AB93C-F631-F8F6-9C20-F87A7EA9E8AE}"/>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6A7AC95-3908-8806-70AD-88B656E57332}"/>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8A976608-2963-5215-3439-B0925EBECD60}"/>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000CCEBF-9628-C047-6240-2F176FE75637}"/>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AA743DF-CF8E-541D-7FF0-1829A552A25E}"/>
              </a:ext>
            </a:extLst>
          </p:cNvPr>
          <p:cNvSpPr>
            <a:spLocks noGrp="1"/>
          </p:cNvSpPr>
          <p:nvPr>
            <p:ph idx="1"/>
          </p:nvPr>
        </p:nvSpPr>
        <p:spPr>
          <a:xfrm>
            <a:off x="4169228" y="1161256"/>
            <a:ext cx="8022771" cy="5678489"/>
          </a:xfrm>
        </p:spPr>
        <p:txBody>
          <a:bodyPr>
            <a:normAutofit lnSpcReduction="10000"/>
          </a:bodyPr>
          <a:lstStyle/>
          <a:p>
            <a:r>
              <a:rPr lang="es-ES" b="1" dirty="0">
                <a:latin typeface="Maiandra GD" panose="020E0502030308020204" pitchFamily="34" charset="0"/>
              </a:rPr>
              <a:t>Este versículo destaca la fidelidad de Dios como Creador de todas las cosas y su compromiso eterno con su creación.</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Que hace justicia a los oprimidos, Y da pan a los hambrientos.</a:t>
            </a:r>
            <a:r>
              <a:rPr lang="es-ES" b="1" dirty="0">
                <a:latin typeface="Maiandra GD" panose="020E0502030308020204" pitchFamily="34" charset="0"/>
              </a:rPr>
              <a:t> El SEÑOR pone en libertad a los cautivos. </a:t>
            </a:r>
          </a:p>
          <a:p>
            <a:r>
              <a:rPr lang="es-ES" b="1" dirty="0">
                <a:latin typeface="Maiandra GD" panose="020E0502030308020204" pitchFamily="34" charset="0"/>
              </a:rPr>
              <a:t>Este versículo destaca la preocupación de Dios por aquellos que sufren injusticias y necesidades básicas, como el hambre. </a:t>
            </a:r>
          </a:p>
          <a:p>
            <a:r>
              <a:rPr lang="es-ES" b="1" dirty="0">
                <a:latin typeface="Maiandra GD" panose="020E0502030308020204" pitchFamily="34" charset="0"/>
              </a:rPr>
              <a:t>Dios actúa como un defensor de los oprimidos y un proveedor para los necesitados.</a:t>
            </a:r>
            <a:endParaRPr lang="en-US" b="1" dirty="0">
              <a:latin typeface="Maiandra GD" panose="020E0502030308020204" pitchFamily="34" charset="0"/>
            </a:endParaRPr>
          </a:p>
          <a:p>
            <a:r>
              <a:rPr lang="en-US" b="1" dirty="0">
                <a:latin typeface="Maiandra GD" panose="020E0502030308020204" pitchFamily="34" charset="0"/>
              </a:rPr>
              <a:t>Pero nuestra confianza solo debe estar en Dios siempre.</a:t>
            </a:r>
            <a:endParaRPr lang="es-ES" b="1" dirty="0">
              <a:latin typeface="Maiandra GD" panose="020E0502030308020204" pitchFamily="34" charset="0"/>
            </a:endParaRPr>
          </a:p>
        </p:txBody>
      </p:sp>
      <p:pic>
        <p:nvPicPr>
          <p:cNvPr id="6" name="Imagen 5">
            <a:extLst>
              <a:ext uri="{FF2B5EF4-FFF2-40B4-BE49-F238E27FC236}">
                <a16:creationId xmlns:a16="http://schemas.microsoft.com/office/drawing/2014/main" id="{41EAEBA0-2C83-9697-0882-722A675343C6}"/>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32935943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58865-B458-C138-71F6-D8CACAC602C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5DBA5B7E-ABBF-C7AA-F540-C08E82118E0C}"/>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ACB810AB-AF5F-92AD-81A4-2AF7B4945F5A}"/>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ABEA9937-3720-F75A-6713-ECB6E0D3F6D7}"/>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DA5253A8-719B-AB22-1C82-BB9F0FF68C8E}"/>
              </a:ext>
            </a:extLst>
          </p:cNvPr>
          <p:cNvSpPr>
            <a:spLocks noGrp="1"/>
          </p:cNvSpPr>
          <p:nvPr>
            <p:ph idx="1"/>
          </p:nvPr>
        </p:nvSpPr>
        <p:spPr>
          <a:xfrm>
            <a:off x="4169228" y="1161256"/>
            <a:ext cx="8022771" cy="5678489"/>
          </a:xfrm>
        </p:spPr>
        <p:txBody>
          <a:bodyPr>
            <a:normAutofit lnSpcReduction="10000"/>
          </a:bodyPr>
          <a:lstStyle/>
          <a:p>
            <a:pPr algn="ctr"/>
            <a:r>
              <a:rPr lang="en-US" b="1" u="sng" dirty="0">
                <a:effectLst>
                  <a:outerShdw blurRad="38100" dist="38100" dir="2700000" algn="tl">
                    <a:srgbClr val="000000">
                      <a:alpha val="43137"/>
                    </a:srgbClr>
                  </a:outerShdw>
                </a:effectLst>
                <a:highlight>
                  <a:srgbClr val="FFFF00"/>
                </a:highlight>
                <a:latin typeface="Maiandra GD" panose="020E0502030308020204" pitchFamily="34" charset="0"/>
              </a:rPr>
              <a:t>Habacuc.3:17-19.</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Aunque la higuera no eche brotes, Ni haya fruto en las viñas;</a:t>
            </a:r>
            <a:r>
              <a:rPr lang="es-ES" b="1" dirty="0">
                <a:latin typeface="Maiandra GD" panose="020E0502030308020204" pitchFamily="34" charset="0"/>
              </a:rPr>
              <a:t> Aunque falte el producto del olivo, Y los campos no produzcan alimento; Aunque falten las ovejas del redil, Y no haya vacas en los establos,</a:t>
            </a:r>
          </a:p>
          <a:p>
            <a:r>
              <a:rPr lang="es-ES" b="1" dirty="0">
                <a:latin typeface="Maiandra GD" panose="020E0502030308020204" pitchFamily="34" charset="0"/>
              </a:rPr>
              <a:t>Describe una situación de gran dificultad y adversidad, donde Él profeta declara que, a pesar de la falta de frutos en las cosechas y la pérdida del ganado, Él se alegrará y se gozará en Dios, Él Dios de su salvación. </a:t>
            </a:r>
          </a:p>
          <a:p>
            <a:r>
              <a:rPr lang="es-ES" b="1" dirty="0">
                <a:latin typeface="Maiandra GD" panose="020E0502030308020204" pitchFamily="34" charset="0"/>
              </a:rPr>
              <a:t>En esencia, el versículo transmite un mensaje de confianza y alegría en Dios, incluso en medio de las circunstancias más difíciles.</a:t>
            </a:r>
          </a:p>
        </p:txBody>
      </p:sp>
      <p:pic>
        <p:nvPicPr>
          <p:cNvPr id="6" name="Imagen 5">
            <a:extLst>
              <a:ext uri="{FF2B5EF4-FFF2-40B4-BE49-F238E27FC236}">
                <a16:creationId xmlns:a16="http://schemas.microsoft.com/office/drawing/2014/main" id="{2AA8D156-5E04-2AE5-618B-599C41022539}"/>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23520228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EB03C-E0BA-AE5C-65E1-7353C587B5E1}"/>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F578A6-757C-7D27-50FE-BF5E598F313B}"/>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A9C40ECE-5312-D50A-5EAB-C37C2030D2F1}"/>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1F0E7429-BFB0-5E4F-68BE-0065EF6FE825}"/>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7BFC764-882E-1BD4-5CBF-B413CA27CE70}"/>
              </a:ext>
            </a:extLst>
          </p:cNvPr>
          <p:cNvSpPr>
            <a:spLocks noGrp="1"/>
          </p:cNvSpPr>
          <p:nvPr>
            <p:ph idx="1"/>
          </p:nvPr>
        </p:nvSpPr>
        <p:spPr>
          <a:xfrm>
            <a:off x="4169228" y="1161256"/>
            <a:ext cx="8022771" cy="5678489"/>
          </a:xfrm>
        </p:spPr>
        <p:txBody>
          <a:bodyPr>
            <a:normAutofit lnSpcReduction="10000"/>
          </a:bodyPr>
          <a:lstStyle/>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V.18.</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9966FF"/>
                </a:highlight>
                <a:latin typeface="Maiandra GD" panose="020E0502030308020204" pitchFamily="34" charset="0"/>
              </a:rPr>
              <a:t>Con todo yo me alegraré en el SEÑOR,</a:t>
            </a:r>
            <a:r>
              <a:rPr lang="es-ES" b="1" dirty="0">
                <a:latin typeface="Maiandra GD" panose="020E0502030308020204" pitchFamily="34" charset="0"/>
              </a:rPr>
              <a:t> Me regocijaré en el Dios de mi salvación.</a:t>
            </a:r>
          </a:p>
          <a:p>
            <a:r>
              <a:rPr lang="es-ES" b="1" dirty="0">
                <a:latin typeface="Maiandra GD" panose="020E0502030308020204" pitchFamily="34" charset="0"/>
              </a:rPr>
              <a:t>Él profeta expresa su gozo y confianza en Dios a pesar de las circunstancias adversas. </a:t>
            </a:r>
          </a:p>
          <a:p>
            <a:r>
              <a:rPr lang="es-ES" b="1" dirty="0">
                <a:latin typeface="Maiandra GD" panose="020E0502030308020204" pitchFamily="34" charset="0"/>
              </a:rPr>
              <a:t>Afirma que, aunque la situación externa sea desfavorable (sin frutos en las plantas, sin ganado) </a:t>
            </a:r>
          </a:p>
          <a:p>
            <a:r>
              <a:rPr lang="es-ES" b="1" dirty="0">
                <a:latin typeface="Maiandra GD" panose="020E0502030308020204" pitchFamily="34" charset="0"/>
              </a:rPr>
              <a:t>Él se alegrará y se gozará en Él Señor, su Salvador. </a:t>
            </a:r>
          </a:p>
          <a:p>
            <a:r>
              <a:rPr lang="es-ES" b="1" dirty="0">
                <a:latin typeface="Maiandra GD" panose="020E0502030308020204" pitchFamily="34" charset="0"/>
              </a:rPr>
              <a:t>Esta declaración muestra una fe inquebrantable en Dios, independientemente de las condiciones externas.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V.19.</a:t>
            </a:r>
            <a:r>
              <a:rPr lang="es-ES" b="1" dirty="0">
                <a:latin typeface="Maiandra GD" panose="020E0502030308020204" pitchFamily="34" charset="0"/>
              </a:rPr>
              <a:t>  </a:t>
            </a:r>
          </a:p>
        </p:txBody>
      </p:sp>
      <p:pic>
        <p:nvPicPr>
          <p:cNvPr id="6" name="Imagen 5">
            <a:extLst>
              <a:ext uri="{FF2B5EF4-FFF2-40B4-BE49-F238E27FC236}">
                <a16:creationId xmlns:a16="http://schemas.microsoft.com/office/drawing/2014/main" id="{DB6FEC60-2781-02AC-DF08-4DE2CD356716}"/>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105472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6EDBD-609B-18B6-C6A7-19B56C0D686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DB5D3C25-1471-0043-7D5C-208EA43C6EE1}"/>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C072C82E-CC19-0F11-696B-CF5540B988BD}"/>
              </a:ext>
            </a:extLst>
          </p:cNvPr>
          <p:cNvPicPr>
            <a:picLocks noChangeAspect="1"/>
          </p:cNvPicPr>
          <p:nvPr/>
        </p:nvPicPr>
        <p:blipFill>
          <a:blip r:embed="rId3"/>
          <a:stretch>
            <a:fillRect/>
          </a:stretch>
        </p:blipFill>
        <p:spPr>
          <a:xfrm>
            <a:off x="-1" y="18255"/>
            <a:ext cx="12191999" cy="1124745"/>
          </a:xfrm>
          <a:prstGeom prst="rect">
            <a:avLst/>
          </a:prstGeom>
        </p:spPr>
      </p:pic>
      <p:sp>
        <p:nvSpPr>
          <p:cNvPr id="4" name="Título 3">
            <a:extLst>
              <a:ext uri="{FF2B5EF4-FFF2-40B4-BE49-F238E27FC236}">
                <a16:creationId xmlns:a16="http://schemas.microsoft.com/office/drawing/2014/main" id="{DC8429A6-72C6-33D0-6CCC-A070B1AA61D4}"/>
              </a:ext>
            </a:extLst>
          </p:cNvPr>
          <p:cNvSpPr>
            <a:spLocks noGrp="1"/>
          </p:cNvSpPr>
          <p:nvPr>
            <p:ph type="title"/>
          </p:nvPr>
        </p:nvSpPr>
        <p:spPr>
          <a:xfrm>
            <a:off x="-1" y="18256"/>
            <a:ext cx="12192001" cy="1124744"/>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LA DEBILIDAD INCLUSO DE LOS MÁS FUERTES Y VALIENTES ENTRE LOS HOMBRES. SALMOS.33:16-17.</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A8330D02-0564-0042-CF31-E02CD732C363}"/>
              </a:ext>
            </a:extLst>
          </p:cNvPr>
          <p:cNvSpPr>
            <a:spLocks noGrp="1"/>
          </p:cNvSpPr>
          <p:nvPr>
            <p:ph idx="1"/>
          </p:nvPr>
        </p:nvSpPr>
        <p:spPr>
          <a:xfrm>
            <a:off x="4169228" y="1161256"/>
            <a:ext cx="8022771" cy="5678489"/>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CC66FF"/>
                </a:highlight>
                <a:latin typeface="Maiandra GD" panose="020E0502030308020204" pitchFamily="34" charset="0"/>
              </a:rPr>
              <a:t>El Señor DIOS es mi fortaleza;</a:t>
            </a:r>
            <a:r>
              <a:rPr lang="es-ES" b="1" dirty="0">
                <a:latin typeface="Maiandra GD" panose="020E0502030308020204" pitchFamily="34" charset="0"/>
              </a:rPr>
              <a:t> Él ha hecho mis pies como los de las ciervas, Y por las alturas me hace caminar. Para el director del coro, con mis instrumentos de cuerda. </a:t>
            </a:r>
          </a:p>
          <a:p>
            <a:r>
              <a:rPr lang="es-ES" b="1" dirty="0">
                <a:latin typeface="Maiandra GD" panose="020E0502030308020204" pitchFamily="34" charset="0"/>
              </a:rPr>
              <a:t>En resumen, declara que Dios es la fortaleza del cristiano y le da la capacidad de superar cualquier obstáculo, como los pies ágiles de una cierva, permitiéndole caminar en lugares altos y seguros. </a:t>
            </a:r>
          </a:p>
          <a:p>
            <a:r>
              <a:rPr lang="es-ES" b="1" dirty="0">
                <a:latin typeface="Maiandra GD" panose="020E0502030308020204" pitchFamily="34" charset="0"/>
              </a:rPr>
              <a:t>La frase "pies como de ciervas" se refiere a la agilidad y estabilidad de estos animales en terrenos difíciles, simbolizando la capacidad que Dios da a los cristianos para enfrentar las dificultades de la vida con firmeza y confianza. </a:t>
            </a:r>
          </a:p>
        </p:txBody>
      </p:sp>
      <p:pic>
        <p:nvPicPr>
          <p:cNvPr id="6" name="Imagen 5">
            <a:extLst>
              <a:ext uri="{FF2B5EF4-FFF2-40B4-BE49-F238E27FC236}">
                <a16:creationId xmlns:a16="http://schemas.microsoft.com/office/drawing/2014/main" id="{0C3D7938-4E99-5211-F5C7-D31255492A2A}"/>
              </a:ext>
            </a:extLst>
          </p:cNvPr>
          <p:cNvPicPr>
            <a:picLocks noChangeAspect="1"/>
          </p:cNvPicPr>
          <p:nvPr/>
        </p:nvPicPr>
        <p:blipFill>
          <a:blip r:embed="rId4"/>
          <a:stretch>
            <a:fillRect/>
          </a:stretch>
        </p:blipFill>
        <p:spPr>
          <a:xfrm>
            <a:off x="-1" y="1161257"/>
            <a:ext cx="4169227" cy="5696744"/>
          </a:xfrm>
          <a:prstGeom prst="rect">
            <a:avLst/>
          </a:prstGeom>
        </p:spPr>
      </p:pic>
    </p:spTree>
    <p:extLst>
      <p:ext uri="{BB962C8B-B14F-4D97-AF65-F5344CB8AC3E}">
        <p14:creationId xmlns:p14="http://schemas.microsoft.com/office/powerpoint/2010/main" val="17048223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CA60C-C2C5-AF3A-B593-A53297D29D3D}"/>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1650478-FDC7-6C98-BA26-93635CDF7F26}"/>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1986E256-EB43-83B9-A762-5D9388BAE7FC}"/>
              </a:ext>
            </a:extLst>
          </p:cNvPr>
          <p:cNvPicPr>
            <a:picLocks noChangeAspect="1"/>
          </p:cNvPicPr>
          <p:nvPr/>
        </p:nvPicPr>
        <p:blipFill>
          <a:blip r:embed="rId3"/>
          <a:stretch>
            <a:fillRect/>
          </a:stretch>
        </p:blipFill>
        <p:spPr>
          <a:xfrm>
            <a:off x="0" y="18255"/>
            <a:ext cx="12191998" cy="1400403"/>
          </a:xfrm>
          <a:prstGeom prst="rect">
            <a:avLst/>
          </a:prstGeom>
        </p:spPr>
      </p:pic>
      <p:sp>
        <p:nvSpPr>
          <p:cNvPr id="4" name="Título 3">
            <a:extLst>
              <a:ext uri="{FF2B5EF4-FFF2-40B4-BE49-F238E27FC236}">
                <a16:creationId xmlns:a16="http://schemas.microsoft.com/office/drawing/2014/main" id="{F82EF0AD-173F-62B9-2B8D-68B15470850E}"/>
              </a:ext>
            </a:extLst>
          </p:cNvPr>
          <p:cNvSpPr>
            <a:spLocks noGrp="1"/>
          </p:cNvSpPr>
          <p:nvPr>
            <p:ph type="title"/>
          </p:nvPr>
        </p:nvSpPr>
        <p:spPr>
          <a:xfrm>
            <a:off x="-1" y="18255"/>
            <a:ext cx="12192001" cy="140040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5300" b="1" u="sng" dirty="0">
                <a:effectLst>
                  <a:outerShdw blurRad="38100" dist="38100" dir="2700000" algn="tl">
                    <a:srgbClr val="000000">
                      <a:alpha val="43137"/>
                    </a:srgbClr>
                  </a:outerShdw>
                </a:effectLst>
                <a:latin typeface="Maiandra GD" panose="020E0502030308020204" pitchFamily="34" charset="0"/>
              </a:rPr>
              <a:t>EL CUIDO DE DIOS POR ÉL INDIVIDUO. SALMOS.33:18-19.</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CAC3BE95-7A35-182E-D69B-7044A4332570}"/>
              </a:ext>
            </a:extLst>
          </p:cNvPr>
          <p:cNvSpPr>
            <a:spLocks noGrp="1"/>
          </p:cNvSpPr>
          <p:nvPr>
            <p:ph idx="1"/>
          </p:nvPr>
        </p:nvSpPr>
        <p:spPr>
          <a:xfrm>
            <a:off x="4169228" y="1436914"/>
            <a:ext cx="8022771" cy="5402831"/>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Los ojos del SEÑOR están sobre los que le temen,</a:t>
            </a:r>
            <a:r>
              <a:rPr lang="es-ES" b="1" dirty="0">
                <a:latin typeface="Maiandra GD" panose="020E0502030308020204" pitchFamily="34" charset="0"/>
              </a:rPr>
              <a:t> Sobre los que esperan en Su misericordia, </a:t>
            </a:r>
          </a:p>
          <a:p>
            <a:r>
              <a:rPr lang="es-ES" b="1" dirty="0">
                <a:latin typeface="Maiandra GD" panose="020E0502030308020204" pitchFamily="34" charset="0"/>
              </a:rPr>
              <a:t>Habla de la mirada atenta y protectora de Dios sobre aquellos que le honran y confían en su amor y misericordia.</a:t>
            </a:r>
          </a:p>
          <a:p>
            <a:r>
              <a:rPr lang="es-ES" b="1" dirty="0">
                <a:latin typeface="Maiandra GD" panose="020E0502030308020204" pitchFamily="34" charset="0"/>
              </a:rPr>
              <a:t>“Los que temen a Dios no tienen por qué temer nada más; que fijen en Él sus ojos de fe, y su ojo de amor siempre descansará sobre ellos”.</a:t>
            </a:r>
          </a:p>
          <a:p>
            <a:r>
              <a:rPr lang="es-ES" b="1" dirty="0">
                <a:latin typeface="Maiandra GD" panose="020E0502030308020204" pitchFamily="34" charset="0"/>
              </a:rPr>
              <a:t>Como lo hizo Moisés.</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Hebreos.11:27.</a:t>
            </a:r>
            <a:r>
              <a:rPr lang="es-ES" b="1" dirty="0">
                <a:latin typeface="Maiandra GD" panose="020E0502030308020204" pitchFamily="34" charset="0"/>
              </a:rPr>
              <a:t> </a:t>
            </a:r>
          </a:p>
          <a:p>
            <a:r>
              <a:rPr lang="es-ES" b="1" dirty="0">
                <a:latin typeface="Maiandra GD" panose="020E0502030308020204" pitchFamily="34" charset="0"/>
              </a:rPr>
              <a:t>Por la fe Moisés salió de Egipto sin temer la ira del rey,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porque se mantuvo firme como viendo al Invisible.</a:t>
            </a:r>
            <a:r>
              <a:rPr lang="es-ES" b="1" dirty="0">
                <a:latin typeface="Maiandra GD" panose="020E0502030308020204" pitchFamily="34" charset="0"/>
              </a:rPr>
              <a:t> </a:t>
            </a:r>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D4F72739-5C27-FF24-0BF3-0FE615D9F46D}"/>
              </a:ext>
            </a:extLst>
          </p:cNvPr>
          <p:cNvPicPr>
            <a:picLocks noChangeAspect="1"/>
          </p:cNvPicPr>
          <p:nvPr/>
        </p:nvPicPr>
        <p:blipFill>
          <a:blip r:embed="rId4"/>
          <a:stretch>
            <a:fillRect/>
          </a:stretch>
        </p:blipFill>
        <p:spPr>
          <a:xfrm>
            <a:off x="-1" y="1455169"/>
            <a:ext cx="4169227" cy="5402832"/>
          </a:xfrm>
          <a:prstGeom prst="rect">
            <a:avLst/>
          </a:prstGeom>
        </p:spPr>
      </p:pic>
    </p:spTree>
    <p:extLst>
      <p:ext uri="{BB962C8B-B14F-4D97-AF65-F5344CB8AC3E}">
        <p14:creationId xmlns:p14="http://schemas.microsoft.com/office/powerpoint/2010/main" val="16724597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FEF6E-A393-43E3-5562-A4C73DA09EB1}"/>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0A75E176-DDA2-9D00-1C4C-BC55CCD9201B}"/>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4DFBF18B-70CC-B8F2-0C9E-D168E7721433}"/>
              </a:ext>
            </a:extLst>
          </p:cNvPr>
          <p:cNvPicPr>
            <a:picLocks noChangeAspect="1"/>
          </p:cNvPicPr>
          <p:nvPr/>
        </p:nvPicPr>
        <p:blipFill>
          <a:blip r:embed="rId3"/>
          <a:stretch>
            <a:fillRect/>
          </a:stretch>
        </p:blipFill>
        <p:spPr>
          <a:xfrm>
            <a:off x="0" y="18255"/>
            <a:ext cx="12191998" cy="1400403"/>
          </a:xfrm>
          <a:prstGeom prst="rect">
            <a:avLst/>
          </a:prstGeom>
        </p:spPr>
      </p:pic>
      <p:sp>
        <p:nvSpPr>
          <p:cNvPr id="4" name="Título 3">
            <a:extLst>
              <a:ext uri="{FF2B5EF4-FFF2-40B4-BE49-F238E27FC236}">
                <a16:creationId xmlns:a16="http://schemas.microsoft.com/office/drawing/2014/main" id="{3116AA64-6801-C6D0-BE40-1F4440939B91}"/>
              </a:ext>
            </a:extLst>
          </p:cNvPr>
          <p:cNvSpPr>
            <a:spLocks noGrp="1"/>
          </p:cNvSpPr>
          <p:nvPr>
            <p:ph type="title"/>
          </p:nvPr>
        </p:nvSpPr>
        <p:spPr>
          <a:xfrm>
            <a:off x="-1" y="18255"/>
            <a:ext cx="12192001" cy="140040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5300" b="1" u="sng" dirty="0">
                <a:effectLst>
                  <a:outerShdw blurRad="38100" dist="38100" dir="2700000" algn="tl">
                    <a:srgbClr val="000000">
                      <a:alpha val="43137"/>
                    </a:srgbClr>
                  </a:outerShdw>
                </a:effectLst>
                <a:latin typeface="Maiandra GD" panose="020E0502030308020204" pitchFamily="34" charset="0"/>
              </a:rPr>
              <a:t>EL CUIDO DE DIOS POR ÉL INDIVIDUO. SALMOS.33:18-19.</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9AAD4B4-C942-08A8-0FC0-EF555BC391AB}"/>
              </a:ext>
            </a:extLst>
          </p:cNvPr>
          <p:cNvSpPr>
            <a:spLocks noGrp="1"/>
          </p:cNvSpPr>
          <p:nvPr>
            <p:ph idx="1"/>
          </p:nvPr>
        </p:nvSpPr>
        <p:spPr>
          <a:xfrm>
            <a:off x="4169228" y="1436914"/>
            <a:ext cx="8022771" cy="5402831"/>
          </a:xfrm>
        </p:spPr>
        <p:txBody>
          <a:bodyPr/>
          <a:lstStyle/>
          <a:p>
            <a:r>
              <a:rPr lang="es-ES" b="1" dirty="0">
                <a:latin typeface="Maiandra GD" panose="020E0502030308020204" pitchFamily="34" charset="0"/>
              </a:rPr>
              <a:t>Nos describe la fe de Moisés, quien dejó Egipto sin temor a la ira del rey porque se mantuvo firme como si viera al Invisible, es decir, a Dios. </a:t>
            </a:r>
          </a:p>
          <a:p>
            <a:r>
              <a:rPr lang="es-ES" b="1" dirty="0">
                <a:latin typeface="Maiandra GD" panose="020E0502030308020204" pitchFamily="34" charset="0"/>
              </a:rPr>
              <a:t>La clave es que Moisés actuó con fe, confiando en Dios a pesar de no poder verlo físicamente.</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Salmos.33:19.</a:t>
            </a:r>
            <a:r>
              <a:rPr lang="es-ES" b="1" dirty="0">
                <a:latin typeface="Maiandra GD" panose="020E0502030308020204" pitchFamily="34" charset="0"/>
              </a:rPr>
              <a:t> </a:t>
            </a:r>
          </a:p>
          <a:p>
            <a:r>
              <a:rPr lang="es-ES" b="1" dirty="0">
                <a:latin typeface="Maiandra GD" panose="020E0502030308020204" pitchFamily="34" charset="0"/>
              </a:rPr>
              <a:t>Para librar su alma de la muerte, </a:t>
            </a:r>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Y conservarlos con vida en tiempos de hambre.</a:t>
            </a:r>
            <a:r>
              <a:rPr lang="es-ES" b="1" dirty="0">
                <a:latin typeface="Maiandra GD" panose="020E0502030308020204" pitchFamily="34" charset="0"/>
              </a:rPr>
              <a:t> </a:t>
            </a:r>
          </a:p>
          <a:p>
            <a:r>
              <a:rPr lang="es-ES" b="1" dirty="0">
                <a:latin typeface="Maiandra GD" panose="020E0502030308020204" pitchFamily="34" charset="0"/>
              </a:rPr>
              <a:t>Él Salmista continúa pensando tanto en la mano de Dios en eventos que estremecen al mundo (como las batallas de los reyes), como en Su más mínimo cuidado por Él individuo.</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92244734-ECC9-44FB-A0A1-531D31B52746}"/>
              </a:ext>
            </a:extLst>
          </p:cNvPr>
          <p:cNvPicPr>
            <a:picLocks noChangeAspect="1"/>
          </p:cNvPicPr>
          <p:nvPr/>
        </p:nvPicPr>
        <p:blipFill>
          <a:blip r:embed="rId4"/>
          <a:stretch>
            <a:fillRect/>
          </a:stretch>
        </p:blipFill>
        <p:spPr>
          <a:xfrm>
            <a:off x="-1" y="1455169"/>
            <a:ext cx="4169227" cy="5402832"/>
          </a:xfrm>
          <a:prstGeom prst="rect">
            <a:avLst/>
          </a:prstGeom>
        </p:spPr>
      </p:pic>
    </p:spTree>
    <p:extLst>
      <p:ext uri="{BB962C8B-B14F-4D97-AF65-F5344CB8AC3E}">
        <p14:creationId xmlns:p14="http://schemas.microsoft.com/office/powerpoint/2010/main" val="21925536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15347-B3FF-74F2-8DEE-E66587A38D03}"/>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35CD8C4E-9D6E-4626-5159-BFAA4BF7514A}"/>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7220827D-8690-A92C-4587-6DB3E417157A}"/>
              </a:ext>
            </a:extLst>
          </p:cNvPr>
          <p:cNvPicPr>
            <a:picLocks noChangeAspect="1"/>
          </p:cNvPicPr>
          <p:nvPr/>
        </p:nvPicPr>
        <p:blipFill>
          <a:blip r:embed="rId3"/>
          <a:stretch>
            <a:fillRect/>
          </a:stretch>
        </p:blipFill>
        <p:spPr>
          <a:xfrm>
            <a:off x="0" y="18255"/>
            <a:ext cx="12191998" cy="1400403"/>
          </a:xfrm>
          <a:prstGeom prst="rect">
            <a:avLst/>
          </a:prstGeom>
        </p:spPr>
      </p:pic>
      <p:sp>
        <p:nvSpPr>
          <p:cNvPr id="4" name="Título 3">
            <a:extLst>
              <a:ext uri="{FF2B5EF4-FFF2-40B4-BE49-F238E27FC236}">
                <a16:creationId xmlns:a16="http://schemas.microsoft.com/office/drawing/2014/main" id="{A23D6088-4A7A-692E-F6D1-9D39CEBBC0DF}"/>
              </a:ext>
            </a:extLst>
          </p:cNvPr>
          <p:cNvSpPr>
            <a:spLocks noGrp="1"/>
          </p:cNvSpPr>
          <p:nvPr>
            <p:ph type="title"/>
          </p:nvPr>
        </p:nvSpPr>
        <p:spPr>
          <a:xfrm>
            <a:off x="-1" y="18255"/>
            <a:ext cx="12192001" cy="140040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5300" b="1" u="sng" dirty="0">
                <a:effectLst>
                  <a:outerShdw blurRad="38100" dist="38100" dir="2700000" algn="tl">
                    <a:srgbClr val="000000">
                      <a:alpha val="43137"/>
                    </a:srgbClr>
                  </a:outerShdw>
                </a:effectLst>
                <a:latin typeface="Maiandra GD" panose="020E0502030308020204" pitchFamily="34" charset="0"/>
              </a:rPr>
              <a:t>LA RESOLUCIÓN A LA LUZ DE LA GRANDEZA DE DIOS. SALMOS.33:20-22.</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5CC4DA87-1AB1-2751-AFEE-A51CE6695634}"/>
              </a:ext>
            </a:extLst>
          </p:cNvPr>
          <p:cNvSpPr>
            <a:spLocks noGrp="1"/>
          </p:cNvSpPr>
          <p:nvPr>
            <p:ph idx="1"/>
          </p:nvPr>
        </p:nvSpPr>
        <p:spPr>
          <a:xfrm>
            <a:off x="4169228" y="1436914"/>
            <a:ext cx="8022771" cy="5402831"/>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Nuestra alma espera al SEÑOR;</a:t>
            </a:r>
            <a:r>
              <a:rPr lang="es-ES" b="1" dirty="0">
                <a:latin typeface="Maiandra GD" panose="020E0502030308020204" pitchFamily="34" charset="0"/>
              </a:rPr>
              <a:t> Él es nuestra ayuda y nuestro escudo; </a:t>
            </a:r>
          </a:p>
          <a:p>
            <a:r>
              <a:rPr lang="es-ES" b="1" dirty="0">
                <a:latin typeface="Maiandra GD" panose="020E0502030308020204" pitchFamily="34" charset="0"/>
              </a:rPr>
              <a:t>Habiéndolo alabado y habiendo considerado la grandeza de Dios desde muchos ángulos, era apropiado simplemente esperar al Señor por Su guía, Su palabra, Su liberación mirándolo como nuestra ayuda y nuestro escudo.</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V.21.</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Pues en Él se regocija nuestro corazón,</a:t>
            </a:r>
            <a:r>
              <a:rPr lang="es-ES" b="1" dirty="0">
                <a:latin typeface="Maiandra GD" panose="020E0502030308020204" pitchFamily="34" charset="0"/>
              </a:rPr>
              <a:t> Porque en Su santo nombre hemos confiado. </a:t>
            </a:r>
          </a:p>
          <a:p>
            <a:r>
              <a:rPr lang="es-ES" b="1" dirty="0">
                <a:latin typeface="Maiandra GD" panose="020E0502030308020204" pitchFamily="34" charset="0"/>
              </a:rPr>
              <a:t>Anteriormente Él Salmista llamó al pueblo de Dios a regocijarse por el carácter y el poder de Dios. </a:t>
            </a:r>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5FDF6777-6944-0BF6-579A-0B05D1DF327E}"/>
              </a:ext>
            </a:extLst>
          </p:cNvPr>
          <p:cNvPicPr>
            <a:picLocks noChangeAspect="1"/>
          </p:cNvPicPr>
          <p:nvPr/>
        </p:nvPicPr>
        <p:blipFill>
          <a:blip r:embed="rId4"/>
          <a:stretch>
            <a:fillRect/>
          </a:stretch>
        </p:blipFill>
        <p:spPr>
          <a:xfrm>
            <a:off x="-1" y="1455169"/>
            <a:ext cx="4169227" cy="5402832"/>
          </a:xfrm>
          <a:prstGeom prst="rect">
            <a:avLst/>
          </a:prstGeom>
        </p:spPr>
      </p:pic>
    </p:spTree>
    <p:extLst>
      <p:ext uri="{BB962C8B-B14F-4D97-AF65-F5344CB8AC3E}">
        <p14:creationId xmlns:p14="http://schemas.microsoft.com/office/powerpoint/2010/main" val="9854875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5B4B5-1A8B-9F97-4E4C-0AEA662FF07F}"/>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3CED9117-F3F7-232C-99C5-27FEC4A33EBE}"/>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2B45FF02-D8ED-03C6-84A8-DD5315C9485A}"/>
              </a:ext>
            </a:extLst>
          </p:cNvPr>
          <p:cNvPicPr>
            <a:picLocks noChangeAspect="1"/>
          </p:cNvPicPr>
          <p:nvPr/>
        </p:nvPicPr>
        <p:blipFill>
          <a:blip r:embed="rId3"/>
          <a:stretch>
            <a:fillRect/>
          </a:stretch>
        </p:blipFill>
        <p:spPr>
          <a:xfrm>
            <a:off x="0" y="18255"/>
            <a:ext cx="12191998" cy="1400403"/>
          </a:xfrm>
          <a:prstGeom prst="rect">
            <a:avLst/>
          </a:prstGeom>
        </p:spPr>
      </p:pic>
      <p:sp>
        <p:nvSpPr>
          <p:cNvPr id="4" name="Título 3">
            <a:extLst>
              <a:ext uri="{FF2B5EF4-FFF2-40B4-BE49-F238E27FC236}">
                <a16:creationId xmlns:a16="http://schemas.microsoft.com/office/drawing/2014/main" id="{6C8D5428-6714-A6D3-7CAF-BBD91017DC61}"/>
              </a:ext>
            </a:extLst>
          </p:cNvPr>
          <p:cNvSpPr>
            <a:spLocks noGrp="1"/>
          </p:cNvSpPr>
          <p:nvPr>
            <p:ph type="title"/>
          </p:nvPr>
        </p:nvSpPr>
        <p:spPr>
          <a:xfrm>
            <a:off x="-1" y="18255"/>
            <a:ext cx="12192001" cy="140040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5300" b="1" u="sng" dirty="0">
                <a:effectLst>
                  <a:outerShdw blurRad="38100" dist="38100" dir="2700000" algn="tl">
                    <a:srgbClr val="000000">
                      <a:alpha val="43137"/>
                    </a:srgbClr>
                  </a:outerShdw>
                </a:effectLst>
                <a:latin typeface="Maiandra GD" panose="020E0502030308020204" pitchFamily="34" charset="0"/>
              </a:rPr>
              <a:t>LA RESOLUCIÓN A LA LUZ DE LA GRANDEZA DE DIOS. SALMOS.33:20-22.</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FAF0AB55-CE0F-183C-39D3-1D4A9D109940}"/>
              </a:ext>
            </a:extLst>
          </p:cNvPr>
          <p:cNvSpPr>
            <a:spLocks noGrp="1"/>
          </p:cNvSpPr>
          <p:nvPr>
            <p:ph idx="1"/>
          </p:nvPr>
        </p:nvSpPr>
        <p:spPr>
          <a:xfrm>
            <a:off x="4169228" y="1436914"/>
            <a:ext cx="8022771" cy="5402831"/>
          </a:xfrm>
        </p:spPr>
        <p:txBody>
          <a:bodyPr>
            <a:normAutofit fontScale="92500" lnSpcReduction="10000"/>
          </a:bodyPr>
          <a:lstStyle/>
          <a:p>
            <a:r>
              <a:rPr lang="es-ES" b="1" dirty="0">
                <a:latin typeface="Maiandra GD" panose="020E0502030308020204" pitchFamily="34" charset="0"/>
              </a:rPr>
              <a:t>Ahora nos llama a alabar a Dios por nuestra bendita experiencia de confiar en su santo nombre.</a:t>
            </a:r>
          </a:p>
          <a:p>
            <a:r>
              <a:rPr lang="es-ES" b="1" dirty="0">
                <a:latin typeface="Maiandra GD" panose="020E0502030308020204" pitchFamily="34" charset="0"/>
              </a:rPr>
              <a:t>Debemos siempre regocijarnos en Él Señor.</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Filipenses.4:4.</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Regocíjense en el Señor siempre.</a:t>
            </a:r>
            <a:r>
              <a:rPr lang="es-ES" b="1" dirty="0">
                <a:latin typeface="Maiandra GD" panose="020E0502030308020204" pitchFamily="34" charset="0"/>
              </a:rPr>
              <a:t> Otra vez lo diré: ¡Regocíjense!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Salmos.28:7.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9900CC"/>
                </a:highlight>
                <a:latin typeface="Maiandra GD" panose="020E0502030308020204" pitchFamily="34" charset="0"/>
              </a:rPr>
              <a:t>El SEÑOR es mi fuerza y mi escudo; En Él confía mi corazón, y soy socorrido;</a:t>
            </a:r>
            <a:r>
              <a:rPr lang="es-ES" b="1" dirty="0">
                <a:latin typeface="Maiandra GD" panose="020E0502030308020204" pitchFamily="34" charset="0"/>
              </a:rPr>
              <a:t> Por tanto, mi corazón se regocija, Y le daré gracias con mi cántico.</a:t>
            </a:r>
          </a:p>
          <a:p>
            <a:r>
              <a:rPr lang="es-ES" b="1" dirty="0">
                <a:latin typeface="Maiandra GD" panose="020E0502030308020204" pitchFamily="34" charset="0"/>
              </a:rPr>
              <a:t>“Aquí está el fruto de nuestra confianza: nuestra alma está siempre feliz, porque hemos tomado a Dios como nuestra porción”. </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BF8413A6-57BB-3563-43BF-6025803B044F}"/>
              </a:ext>
            </a:extLst>
          </p:cNvPr>
          <p:cNvPicPr>
            <a:picLocks noChangeAspect="1"/>
          </p:cNvPicPr>
          <p:nvPr/>
        </p:nvPicPr>
        <p:blipFill>
          <a:blip r:embed="rId4"/>
          <a:stretch>
            <a:fillRect/>
          </a:stretch>
        </p:blipFill>
        <p:spPr>
          <a:xfrm>
            <a:off x="-1" y="1455169"/>
            <a:ext cx="4169227" cy="5402832"/>
          </a:xfrm>
          <a:prstGeom prst="rect">
            <a:avLst/>
          </a:prstGeom>
        </p:spPr>
      </p:pic>
    </p:spTree>
    <p:extLst>
      <p:ext uri="{BB962C8B-B14F-4D97-AF65-F5344CB8AC3E}">
        <p14:creationId xmlns:p14="http://schemas.microsoft.com/office/powerpoint/2010/main" val="4209122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695E9-F865-797C-EE7A-1EBDE6DAED62}"/>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B1757B8-362F-5C5E-EF68-036E012D409D}"/>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74E1439B-707A-9E54-07DD-6C8FFAAAFE0D}"/>
              </a:ext>
            </a:extLst>
          </p:cNvPr>
          <p:cNvPicPr>
            <a:picLocks noChangeAspect="1"/>
          </p:cNvPicPr>
          <p:nvPr/>
        </p:nvPicPr>
        <p:blipFill>
          <a:blip r:embed="rId3"/>
          <a:stretch>
            <a:fillRect/>
          </a:stretch>
        </p:blipFill>
        <p:spPr>
          <a:xfrm>
            <a:off x="0" y="18255"/>
            <a:ext cx="12191998" cy="1400403"/>
          </a:xfrm>
          <a:prstGeom prst="rect">
            <a:avLst/>
          </a:prstGeom>
        </p:spPr>
      </p:pic>
      <p:sp>
        <p:nvSpPr>
          <p:cNvPr id="4" name="Título 3">
            <a:extLst>
              <a:ext uri="{FF2B5EF4-FFF2-40B4-BE49-F238E27FC236}">
                <a16:creationId xmlns:a16="http://schemas.microsoft.com/office/drawing/2014/main" id="{0A2AC39D-D614-95F0-E951-6DBBC8EE1A21}"/>
              </a:ext>
            </a:extLst>
          </p:cNvPr>
          <p:cNvSpPr>
            <a:spLocks noGrp="1"/>
          </p:cNvSpPr>
          <p:nvPr>
            <p:ph type="title"/>
          </p:nvPr>
        </p:nvSpPr>
        <p:spPr>
          <a:xfrm>
            <a:off x="-1" y="18255"/>
            <a:ext cx="12192001" cy="140040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5300" b="1" u="sng" dirty="0">
                <a:effectLst>
                  <a:outerShdw blurRad="38100" dist="38100" dir="2700000" algn="tl">
                    <a:srgbClr val="000000">
                      <a:alpha val="43137"/>
                    </a:srgbClr>
                  </a:outerShdw>
                </a:effectLst>
                <a:latin typeface="Maiandra GD" panose="020E0502030308020204" pitchFamily="34" charset="0"/>
              </a:rPr>
              <a:t>LA RESOLUCIÓN A LA LUZ DE LA GRANDEZA DE DIOS. SALMOS.33:20-22.</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3DB0AA5E-5101-7724-9CAF-1E605D3A8562}"/>
              </a:ext>
            </a:extLst>
          </p:cNvPr>
          <p:cNvSpPr>
            <a:spLocks noGrp="1"/>
          </p:cNvSpPr>
          <p:nvPr>
            <p:ph idx="1"/>
          </p:nvPr>
        </p:nvSpPr>
        <p:spPr>
          <a:xfrm>
            <a:off x="4169228" y="1436914"/>
            <a:ext cx="8022771" cy="5402831"/>
          </a:xfrm>
        </p:spPr>
        <p:txBody>
          <a:bodyPr/>
          <a:lstStyle/>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Salmos.33:22.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Sea sobre nosotros Tu misericordia,</a:t>
            </a:r>
            <a:r>
              <a:rPr lang="es-ES" b="1" dirty="0">
                <a:latin typeface="Maiandra GD" panose="020E0502030308020204" pitchFamily="34" charset="0"/>
              </a:rPr>
              <a:t> oh SEÑOR, Según hemos esperado en Ti. </a:t>
            </a:r>
          </a:p>
          <a:p>
            <a:r>
              <a:rPr lang="es-ES" b="1" dirty="0">
                <a:latin typeface="Maiandra GD" panose="020E0502030308020204" pitchFamily="34" charset="0"/>
              </a:rPr>
              <a:t>“El himno concluye con una oración, pidiendo que Dios refresque a su pueblo con su amor”</a:t>
            </a:r>
          </a:p>
          <a:p>
            <a:r>
              <a:rPr lang="es-ES" b="1" dirty="0">
                <a:latin typeface="Maiandra GD" panose="020E0502030308020204" pitchFamily="34" charset="0"/>
              </a:rPr>
              <a:t>Cuando venimos a Dios y confiemos en Él hay descanso para nuestra alma.</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Mateo.11:28-29.</a:t>
            </a:r>
            <a:r>
              <a:rPr lang="es-ES" b="1" dirty="0">
                <a:latin typeface="Maiandra GD" panose="020E0502030308020204" pitchFamily="34" charset="0"/>
              </a:rPr>
              <a:t> </a:t>
            </a:r>
          </a:p>
          <a:p>
            <a:r>
              <a:rPr lang="es-ES" b="1" dirty="0">
                <a:latin typeface="Maiandra GD" panose="020E0502030308020204" pitchFamily="34" charset="0"/>
              </a:rPr>
              <a:t>»Vengan a Mí, todos los que están cansados y cargados, </a:t>
            </a:r>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y Yo los haré descansar.</a:t>
            </a:r>
            <a:r>
              <a:rPr lang="es-ES" b="1" dirty="0">
                <a:latin typeface="Maiandra GD" panose="020E0502030308020204" pitchFamily="34" charset="0"/>
              </a:rPr>
              <a:t> </a:t>
            </a:r>
          </a:p>
          <a:p>
            <a:pPr algn="ctr"/>
            <a:r>
              <a:rPr lang="en-US" b="1" u="sng" dirty="0">
                <a:effectLst>
                  <a:outerShdw blurRad="38100" dist="38100" dir="2700000" algn="tl">
                    <a:srgbClr val="000000">
                      <a:alpha val="43137"/>
                    </a:srgbClr>
                  </a:outerShdw>
                </a:effectLst>
                <a:highlight>
                  <a:srgbClr val="FFFF00"/>
                </a:highlight>
                <a:latin typeface="Maiandra GD" panose="020E0502030308020204" pitchFamily="34" charset="0"/>
              </a:rPr>
              <a:t>V.29.</a:t>
            </a:r>
            <a:r>
              <a:rPr lang="en-US" b="1" dirty="0">
                <a:latin typeface="Maiandra GD" panose="020E0502030308020204" pitchFamily="34" charset="0"/>
              </a:rPr>
              <a:t> </a:t>
            </a:r>
          </a:p>
        </p:txBody>
      </p:sp>
      <p:pic>
        <p:nvPicPr>
          <p:cNvPr id="6" name="Imagen 5">
            <a:extLst>
              <a:ext uri="{FF2B5EF4-FFF2-40B4-BE49-F238E27FC236}">
                <a16:creationId xmlns:a16="http://schemas.microsoft.com/office/drawing/2014/main" id="{25ACEC2D-B14C-6E42-6CA7-A6986B66E7C7}"/>
              </a:ext>
            </a:extLst>
          </p:cNvPr>
          <p:cNvPicPr>
            <a:picLocks noChangeAspect="1"/>
          </p:cNvPicPr>
          <p:nvPr/>
        </p:nvPicPr>
        <p:blipFill>
          <a:blip r:embed="rId4"/>
          <a:stretch>
            <a:fillRect/>
          </a:stretch>
        </p:blipFill>
        <p:spPr>
          <a:xfrm>
            <a:off x="-1" y="1455169"/>
            <a:ext cx="4169227" cy="5402832"/>
          </a:xfrm>
          <a:prstGeom prst="rect">
            <a:avLst/>
          </a:prstGeom>
        </p:spPr>
      </p:pic>
    </p:spTree>
    <p:extLst>
      <p:ext uri="{BB962C8B-B14F-4D97-AF65-F5344CB8AC3E}">
        <p14:creationId xmlns:p14="http://schemas.microsoft.com/office/powerpoint/2010/main" val="21558743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E690A-20CD-7797-BA14-8B0DADF00D38}"/>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9D2609B2-B3C2-9456-3C61-67BDB581FEA4}"/>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7EE1FF49-D51E-0D00-058E-3477E849A460}"/>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E3CCDC49-031B-03DC-2E82-6708AB207C90}"/>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6000" b="1" u="sng" dirty="0">
                <a:effectLst>
                  <a:outerShdw blurRad="38100" dist="38100" dir="2700000" algn="tl">
                    <a:srgbClr val="000000">
                      <a:alpha val="43137"/>
                    </a:srgbClr>
                  </a:outerShdw>
                </a:effectLst>
                <a:latin typeface="Maiandra GD" panose="020E0502030308020204" pitchFamily="34" charset="0"/>
              </a:rPr>
              <a:t>ALABAR AL GRAN DIOS. SALMOS.33:1-3.</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6DD2F6FF-95C0-DE45-418B-F636FB921EDD}"/>
              </a:ext>
            </a:extLst>
          </p:cNvPr>
          <p:cNvSpPr>
            <a:spLocks noGrp="1"/>
          </p:cNvSpPr>
          <p:nvPr>
            <p:ph idx="1"/>
          </p:nvPr>
        </p:nvSpPr>
        <p:spPr>
          <a:xfrm>
            <a:off x="4169228" y="1343818"/>
            <a:ext cx="8022771" cy="5495927"/>
          </a:xfrm>
        </p:spPr>
        <p:txBody>
          <a:bodyPr>
            <a:normAutofit lnSpcReduction="10000"/>
          </a:bodyPr>
          <a:lstStyle/>
          <a:p>
            <a:r>
              <a:rPr lang="es-ES" b="1" dirty="0">
                <a:latin typeface="Maiandra GD" panose="020E0502030308020204" pitchFamily="34" charset="0"/>
              </a:rPr>
              <a:t>Por lo cual, puesto que recibimos un reino que es inconmovible,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demostremos gratitud, mediante la cual ofrezcamos a Dios un servicio aceptable con temor y reverencia;</a:t>
            </a:r>
            <a:r>
              <a:rPr lang="es-ES" b="1" dirty="0">
                <a:latin typeface="Maiandra GD" panose="020E0502030308020204" pitchFamily="34" charset="0"/>
              </a:rPr>
              <a:t> </a:t>
            </a:r>
          </a:p>
          <a:p>
            <a:r>
              <a:rPr lang="es-ES" b="1" dirty="0">
                <a:latin typeface="Maiandra GD" panose="020E0502030308020204" pitchFamily="34" charset="0"/>
              </a:rPr>
              <a:t>Se nos exhorta a tener gratitud y servir a Dios con reverencia y temor, ya que hemos recibido un reino inconmovible.</a:t>
            </a:r>
          </a:p>
          <a:p>
            <a:r>
              <a:rPr lang="es-ES" b="1" dirty="0">
                <a:latin typeface="Maiandra GD" panose="020E0502030308020204" pitchFamily="34" charset="0"/>
              </a:rPr>
              <a:t>Y lo hacemos cuando le adoramos, le alabamos con nuestros labios.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Hebreos.13:15.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9900CC"/>
                </a:highlight>
                <a:latin typeface="Maiandra GD" panose="020E0502030308020204" pitchFamily="34" charset="0"/>
              </a:rPr>
              <a:t>Por tanto, ofrezcamos continuamente mediante Él, sacrificio de alabanza a Dios,</a:t>
            </a:r>
            <a:r>
              <a:rPr lang="es-ES" b="1" dirty="0">
                <a:latin typeface="Maiandra GD" panose="020E0502030308020204" pitchFamily="34" charset="0"/>
              </a:rPr>
              <a:t> es decir, el fruto de labios que confiesan Su nombre. </a:t>
            </a:r>
          </a:p>
        </p:txBody>
      </p:sp>
      <p:pic>
        <p:nvPicPr>
          <p:cNvPr id="6" name="Imagen 5">
            <a:extLst>
              <a:ext uri="{FF2B5EF4-FFF2-40B4-BE49-F238E27FC236}">
                <a16:creationId xmlns:a16="http://schemas.microsoft.com/office/drawing/2014/main" id="{DB7C73CB-1EE8-2E41-F98A-8D8913A136DE}"/>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23983145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E9D62-6D9A-CDA7-4CF2-36D23B88B6B1}"/>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572A1648-ABF3-ADD6-9E5C-1983982B58B8}"/>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32EE420E-AC03-46CE-A975-4708ED34C803}"/>
              </a:ext>
            </a:extLst>
          </p:cNvPr>
          <p:cNvPicPr>
            <a:picLocks noChangeAspect="1"/>
          </p:cNvPicPr>
          <p:nvPr/>
        </p:nvPicPr>
        <p:blipFill>
          <a:blip r:embed="rId3"/>
          <a:stretch>
            <a:fillRect/>
          </a:stretch>
        </p:blipFill>
        <p:spPr>
          <a:xfrm>
            <a:off x="0" y="18255"/>
            <a:ext cx="12191998" cy="1400403"/>
          </a:xfrm>
          <a:prstGeom prst="rect">
            <a:avLst/>
          </a:prstGeom>
        </p:spPr>
      </p:pic>
      <p:sp>
        <p:nvSpPr>
          <p:cNvPr id="4" name="Título 3">
            <a:extLst>
              <a:ext uri="{FF2B5EF4-FFF2-40B4-BE49-F238E27FC236}">
                <a16:creationId xmlns:a16="http://schemas.microsoft.com/office/drawing/2014/main" id="{61937595-092E-9D9E-A786-5B4D2D32EEA8}"/>
              </a:ext>
            </a:extLst>
          </p:cNvPr>
          <p:cNvSpPr>
            <a:spLocks noGrp="1"/>
          </p:cNvSpPr>
          <p:nvPr>
            <p:ph type="title"/>
          </p:nvPr>
        </p:nvSpPr>
        <p:spPr>
          <a:xfrm>
            <a:off x="-1" y="18255"/>
            <a:ext cx="12192001" cy="140040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5300" b="1" u="sng" dirty="0">
                <a:effectLst>
                  <a:outerShdw blurRad="38100" dist="38100" dir="2700000" algn="tl">
                    <a:srgbClr val="000000">
                      <a:alpha val="43137"/>
                    </a:srgbClr>
                  </a:outerShdw>
                </a:effectLst>
                <a:latin typeface="Maiandra GD" panose="020E0502030308020204" pitchFamily="34" charset="0"/>
              </a:rPr>
              <a:t>LA RESOLUCIÓN A LA LUZ DE LA GRANDEZA DE DIOS. SALMOS.33:20-22.</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8558A6D-C77B-6F8C-7351-D6C373B846F9}"/>
              </a:ext>
            </a:extLst>
          </p:cNvPr>
          <p:cNvSpPr>
            <a:spLocks noGrp="1"/>
          </p:cNvSpPr>
          <p:nvPr>
            <p:ph idx="1"/>
          </p:nvPr>
        </p:nvSpPr>
        <p:spPr>
          <a:xfrm>
            <a:off x="4169228" y="1436914"/>
            <a:ext cx="8022771" cy="5402831"/>
          </a:xfrm>
        </p:spPr>
        <p:txBody>
          <a:bodyPr/>
          <a:lstStyle/>
          <a:p>
            <a:r>
              <a:rPr lang="es-ES" b="1" dirty="0">
                <a:latin typeface="Maiandra GD" panose="020E0502030308020204" pitchFamily="34" charset="0"/>
              </a:rPr>
              <a:t>»Tomen Mi yugo sobre ustedes y aprendan de Mí, que Yo soy manso y humilde de corazón, </a:t>
            </a:r>
            <a:r>
              <a:rPr lang="es-ES" b="1" u="sng" dirty="0">
                <a:solidFill>
                  <a:schemeClr val="bg1"/>
                </a:solidFill>
                <a:effectLst>
                  <a:outerShdw blurRad="38100" dist="38100" dir="2700000" algn="tl">
                    <a:srgbClr val="000000">
                      <a:alpha val="43137"/>
                    </a:srgbClr>
                  </a:outerShdw>
                </a:effectLst>
                <a:highlight>
                  <a:srgbClr val="6600CC"/>
                </a:highlight>
                <a:latin typeface="Maiandra GD" panose="020E0502030308020204" pitchFamily="34" charset="0"/>
              </a:rPr>
              <a:t>y HALLARÁN DESCANSO PARA SUS ALMAS.</a:t>
            </a:r>
            <a:r>
              <a:rPr lang="es-ES" b="1" dirty="0">
                <a:latin typeface="Maiandra GD" panose="020E0502030308020204" pitchFamily="34" charset="0"/>
              </a:rPr>
              <a:t> </a:t>
            </a:r>
          </a:p>
          <a:p>
            <a:r>
              <a:rPr lang="es-ES" b="1" dirty="0">
                <a:latin typeface="Maiandra GD" panose="020E0502030308020204" pitchFamily="34" charset="0"/>
              </a:rPr>
              <a:t>Y tendremos tiempos de refrigerios.</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Hechos.3:19.</a:t>
            </a:r>
            <a:r>
              <a:rPr lang="es-ES" b="1" dirty="0">
                <a:latin typeface="Maiandra GD" panose="020E0502030308020204" pitchFamily="34" charset="0"/>
              </a:rPr>
              <a:t> </a:t>
            </a:r>
          </a:p>
          <a:p>
            <a:r>
              <a:rPr lang="es-ES" b="1" dirty="0">
                <a:latin typeface="Maiandra GD" panose="020E0502030308020204" pitchFamily="34" charset="0"/>
              </a:rPr>
              <a:t>»Por tanto, arrepiéntanse y conviértanse, para que sus pecados sean borrados, </a:t>
            </a: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a fin de que tiempos de alivio vengan de la presencia del Señor,</a:t>
            </a:r>
            <a:r>
              <a:rPr lang="es-ES" b="1" dirty="0">
                <a:latin typeface="Maiandra GD" panose="020E0502030308020204" pitchFamily="34" charset="0"/>
              </a:rPr>
              <a:t> </a:t>
            </a:r>
          </a:p>
          <a:p>
            <a:r>
              <a:rPr lang="es-ES" b="1" dirty="0">
                <a:latin typeface="Maiandra GD" panose="020E0502030308020204" pitchFamily="34" charset="0"/>
              </a:rPr>
              <a:t>Amigo venga a Jesús halle el descanso verdadero para su alma.</a:t>
            </a:r>
          </a:p>
        </p:txBody>
      </p:sp>
      <p:pic>
        <p:nvPicPr>
          <p:cNvPr id="6" name="Imagen 5">
            <a:extLst>
              <a:ext uri="{FF2B5EF4-FFF2-40B4-BE49-F238E27FC236}">
                <a16:creationId xmlns:a16="http://schemas.microsoft.com/office/drawing/2014/main" id="{C925E02E-6E9A-8D78-E27D-47FFFA483279}"/>
              </a:ext>
            </a:extLst>
          </p:cNvPr>
          <p:cNvPicPr>
            <a:picLocks noChangeAspect="1"/>
          </p:cNvPicPr>
          <p:nvPr/>
        </p:nvPicPr>
        <p:blipFill>
          <a:blip r:embed="rId4"/>
          <a:stretch>
            <a:fillRect/>
          </a:stretch>
        </p:blipFill>
        <p:spPr>
          <a:xfrm>
            <a:off x="-1" y="1455169"/>
            <a:ext cx="4169227" cy="5402832"/>
          </a:xfrm>
          <a:prstGeom prst="rect">
            <a:avLst/>
          </a:prstGeom>
        </p:spPr>
      </p:pic>
    </p:spTree>
    <p:extLst>
      <p:ext uri="{BB962C8B-B14F-4D97-AF65-F5344CB8AC3E}">
        <p14:creationId xmlns:p14="http://schemas.microsoft.com/office/powerpoint/2010/main" val="18575298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3427F-B1FE-1969-A160-2617088415AA}"/>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7DA0D22F-CB25-0444-354B-D4559A8D2692}"/>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408697E9-450D-8A10-DB8A-36EFAFC9FE40}"/>
              </a:ext>
            </a:extLst>
          </p:cNvPr>
          <p:cNvPicPr>
            <a:picLocks noChangeAspect="1"/>
          </p:cNvPicPr>
          <p:nvPr/>
        </p:nvPicPr>
        <p:blipFill>
          <a:blip r:embed="rId3"/>
          <a:stretch>
            <a:fillRect/>
          </a:stretch>
        </p:blipFill>
        <p:spPr>
          <a:xfrm>
            <a:off x="0" y="18255"/>
            <a:ext cx="12191998" cy="1400403"/>
          </a:xfrm>
          <a:prstGeom prst="rect">
            <a:avLst/>
          </a:prstGeom>
        </p:spPr>
      </p:pic>
      <p:sp>
        <p:nvSpPr>
          <p:cNvPr id="4" name="Título 3">
            <a:extLst>
              <a:ext uri="{FF2B5EF4-FFF2-40B4-BE49-F238E27FC236}">
                <a16:creationId xmlns:a16="http://schemas.microsoft.com/office/drawing/2014/main" id="{CDA3CF5F-B639-0535-4E2D-5A8A83CBA6B2}"/>
              </a:ext>
            </a:extLst>
          </p:cNvPr>
          <p:cNvSpPr>
            <a:spLocks noGrp="1"/>
          </p:cNvSpPr>
          <p:nvPr>
            <p:ph type="title"/>
          </p:nvPr>
        </p:nvSpPr>
        <p:spPr>
          <a:xfrm>
            <a:off x="-1" y="18255"/>
            <a:ext cx="12192001" cy="140040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10700" b="1" u="sng" dirty="0">
                <a:effectLst>
                  <a:outerShdw blurRad="38100" dist="38100" dir="2700000" algn="tl">
                    <a:srgbClr val="000000">
                      <a:alpha val="43137"/>
                    </a:srgbClr>
                  </a:outerShdw>
                </a:effectLst>
                <a:latin typeface="Maiandra GD" panose="020E0502030308020204" pitchFamily="34" charset="0"/>
              </a:rPr>
              <a:t>CONCLUSIÓN:</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7B4189F4-3D94-FA63-A8C0-685FFF6DB542}"/>
              </a:ext>
            </a:extLst>
          </p:cNvPr>
          <p:cNvSpPr>
            <a:spLocks noGrp="1"/>
          </p:cNvSpPr>
          <p:nvPr>
            <p:ph idx="1"/>
          </p:nvPr>
        </p:nvSpPr>
        <p:spPr>
          <a:xfrm>
            <a:off x="4169228" y="1436914"/>
            <a:ext cx="8022771" cy="5402831"/>
          </a:xfrm>
        </p:spPr>
        <p:txBody>
          <a:bodyPr>
            <a:normAutofit lnSpcReduction="10000"/>
          </a:bodyPr>
          <a:lstStyle/>
          <a:p>
            <a:r>
              <a:rPr lang="es-ES" b="1" dirty="0">
                <a:latin typeface="Maiandra GD" panose="020E0502030308020204" pitchFamily="34" charset="0"/>
              </a:rPr>
              <a:t>Este salmo nos hace ver lo grande y poderoso que es Nuestro Dios, confiemos siempre en Él.</a:t>
            </a:r>
          </a:p>
          <a:p>
            <a:r>
              <a:rPr lang="es-ES" b="1" dirty="0">
                <a:latin typeface="Maiandra GD" panose="020E0502030308020204" pitchFamily="34" charset="0"/>
              </a:rPr>
              <a:t>Alabándolo siempre. Salmos.33:1-3.</a:t>
            </a:r>
          </a:p>
          <a:p>
            <a:r>
              <a:rPr lang="es-ES" b="1" dirty="0">
                <a:latin typeface="Maiandra GD" panose="020E0502030308020204" pitchFamily="34" charset="0"/>
              </a:rPr>
              <a:t>Considerando siempre su grandeza en su carácter. Salmos.33:4-5.</a:t>
            </a:r>
          </a:p>
          <a:p>
            <a:r>
              <a:rPr lang="es-ES" b="1" dirty="0">
                <a:latin typeface="Maiandra GD" panose="020E0502030308020204" pitchFamily="34" charset="0"/>
              </a:rPr>
              <a:t>La grandeza de Dios expresada en Su creación. Salmos.33:6-7.</a:t>
            </a:r>
          </a:p>
          <a:p>
            <a:r>
              <a:rPr lang="es-ES" b="1" dirty="0">
                <a:latin typeface="Maiandra GD" panose="020E0502030308020204" pitchFamily="34" charset="0"/>
              </a:rPr>
              <a:t>Un llamado para que toda la tierra tema al Señor. Salmos.33:8-9.</a:t>
            </a:r>
          </a:p>
          <a:p>
            <a:r>
              <a:rPr lang="es-ES" b="1" dirty="0">
                <a:latin typeface="Maiandra GD" panose="020E0502030308020204" pitchFamily="34" charset="0"/>
              </a:rPr>
              <a:t>La grandeza de Dios entre las naciones. Salmos.33:10-12.</a:t>
            </a:r>
          </a:p>
          <a:p>
            <a:r>
              <a:rPr lang="es-ES" b="1" dirty="0">
                <a:latin typeface="Maiandra GD" panose="020E0502030308020204" pitchFamily="34" charset="0"/>
              </a:rPr>
              <a:t>La grandeza de Dios sobre cada individuo. Salmos.33:13-15.</a:t>
            </a:r>
          </a:p>
        </p:txBody>
      </p:sp>
      <p:pic>
        <p:nvPicPr>
          <p:cNvPr id="6" name="Imagen 5">
            <a:extLst>
              <a:ext uri="{FF2B5EF4-FFF2-40B4-BE49-F238E27FC236}">
                <a16:creationId xmlns:a16="http://schemas.microsoft.com/office/drawing/2014/main" id="{7BD9549D-3A2E-B3F4-2082-06988964C9D4}"/>
              </a:ext>
            </a:extLst>
          </p:cNvPr>
          <p:cNvPicPr>
            <a:picLocks noChangeAspect="1"/>
          </p:cNvPicPr>
          <p:nvPr/>
        </p:nvPicPr>
        <p:blipFill>
          <a:blip r:embed="rId4"/>
          <a:stretch>
            <a:fillRect/>
          </a:stretch>
        </p:blipFill>
        <p:spPr>
          <a:xfrm>
            <a:off x="-1" y="1455169"/>
            <a:ext cx="4169227" cy="5402832"/>
          </a:xfrm>
          <a:prstGeom prst="rect">
            <a:avLst/>
          </a:prstGeom>
        </p:spPr>
      </p:pic>
    </p:spTree>
    <p:extLst>
      <p:ext uri="{BB962C8B-B14F-4D97-AF65-F5344CB8AC3E}">
        <p14:creationId xmlns:p14="http://schemas.microsoft.com/office/powerpoint/2010/main" val="8704048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5">
                                            <p:txEl>
                                              <p:pRg st="6" end="6"/>
                                            </p:txEl>
                                          </p:spTgt>
                                        </p:tgtEl>
                                        <p:attrNameLst>
                                          <p:attrName>style.visibility</p:attrName>
                                        </p:attrNameLst>
                                      </p:cBhvr>
                                      <p:to>
                                        <p:strVal val="visible"/>
                                      </p:to>
                                    </p:set>
                                    <p:anim calcmode="lin" valueType="num">
                                      <p:cBhvr additive="base">
                                        <p:cTn id="48"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B8503-0FF5-C37E-88A8-71897968EC3F}"/>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CF98C48B-106C-11A7-8FC1-2A06F5426577}"/>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31F88B0B-F4FD-FED7-CF93-C493EB232364}"/>
              </a:ext>
            </a:extLst>
          </p:cNvPr>
          <p:cNvPicPr>
            <a:picLocks noChangeAspect="1"/>
          </p:cNvPicPr>
          <p:nvPr/>
        </p:nvPicPr>
        <p:blipFill>
          <a:blip r:embed="rId3"/>
          <a:stretch>
            <a:fillRect/>
          </a:stretch>
        </p:blipFill>
        <p:spPr>
          <a:xfrm>
            <a:off x="0" y="18255"/>
            <a:ext cx="12191998" cy="1400403"/>
          </a:xfrm>
          <a:prstGeom prst="rect">
            <a:avLst/>
          </a:prstGeom>
        </p:spPr>
      </p:pic>
      <p:sp>
        <p:nvSpPr>
          <p:cNvPr id="4" name="Título 3">
            <a:extLst>
              <a:ext uri="{FF2B5EF4-FFF2-40B4-BE49-F238E27FC236}">
                <a16:creationId xmlns:a16="http://schemas.microsoft.com/office/drawing/2014/main" id="{AC7161E4-A3B4-8BCA-C060-473365EEC819}"/>
              </a:ext>
            </a:extLst>
          </p:cNvPr>
          <p:cNvSpPr>
            <a:spLocks noGrp="1"/>
          </p:cNvSpPr>
          <p:nvPr>
            <p:ph type="title"/>
          </p:nvPr>
        </p:nvSpPr>
        <p:spPr>
          <a:xfrm>
            <a:off x="-1" y="18255"/>
            <a:ext cx="12192001" cy="140040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10700" b="1" u="sng" dirty="0">
                <a:effectLst>
                  <a:outerShdw blurRad="38100" dist="38100" dir="2700000" algn="tl">
                    <a:srgbClr val="000000">
                      <a:alpha val="43137"/>
                    </a:srgbClr>
                  </a:outerShdw>
                </a:effectLst>
                <a:latin typeface="Maiandra GD" panose="020E0502030308020204" pitchFamily="34" charset="0"/>
              </a:rPr>
              <a:t>CONCLUSIÓN:</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3A6DB0F8-6267-F893-4680-3EAE5AC60685}"/>
              </a:ext>
            </a:extLst>
          </p:cNvPr>
          <p:cNvSpPr>
            <a:spLocks noGrp="1"/>
          </p:cNvSpPr>
          <p:nvPr>
            <p:ph idx="1"/>
          </p:nvPr>
        </p:nvSpPr>
        <p:spPr>
          <a:xfrm>
            <a:off x="4169228" y="1436914"/>
            <a:ext cx="8022771" cy="5402831"/>
          </a:xfrm>
        </p:spPr>
        <p:txBody>
          <a:bodyPr/>
          <a:lstStyle/>
          <a:p>
            <a:r>
              <a:rPr lang="es-ES" b="1" dirty="0">
                <a:latin typeface="Maiandra GD" panose="020E0502030308020204" pitchFamily="34" charset="0"/>
              </a:rPr>
              <a:t>La debilidad incluso de los más fuertes y valientes entre los hombres. Salmos.33:16-17.</a:t>
            </a:r>
          </a:p>
          <a:p>
            <a:r>
              <a:rPr lang="es-ES" b="1" dirty="0">
                <a:latin typeface="Maiandra GD" panose="020E0502030308020204" pitchFamily="34" charset="0"/>
              </a:rPr>
              <a:t>El cuidado de Dios por Él individuo. Salmos.33:18-19.</a:t>
            </a:r>
          </a:p>
          <a:p>
            <a:r>
              <a:rPr lang="es-ES" b="1" dirty="0">
                <a:latin typeface="Maiandra GD" panose="020E0502030308020204" pitchFamily="34" charset="0"/>
              </a:rPr>
              <a:t>La resolución a la luz de la grandeza de Dios. Salmos.33:20-22.</a:t>
            </a:r>
          </a:p>
          <a:p>
            <a:r>
              <a:rPr lang="es-ES" b="1" dirty="0">
                <a:latin typeface="Maiandra GD" panose="020E0502030308020204" pitchFamily="34" charset="0"/>
              </a:rPr>
              <a:t>Alabemos siempre a Dios por su grandeza y majestad.</a:t>
            </a:r>
          </a:p>
          <a:p>
            <a:r>
              <a:rPr lang="es-ES" b="1" dirty="0">
                <a:latin typeface="Maiandra GD" panose="020E0502030308020204" pitchFamily="34" charset="0"/>
              </a:rPr>
              <a:t>Glorifiquemos siempre a nuestro Dios atraves de nuestra conducta.</a:t>
            </a:r>
          </a:p>
          <a:p>
            <a:r>
              <a:rPr lang="es-ES" b="1" dirty="0">
                <a:latin typeface="Maiandra GD" panose="020E0502030308020204" pitchFamily="34" charset="0"/>
              </a:rPr>
              <a:t>Que Él sea siempre alabado por su poder bondad, misericordia.</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C0BA20B0-442F-A2DE-2FB0-5EDB4DAA9E37}"/>
              </a:ext>
            </a:extLst>
          </p:cNvPr>
          <p:cNvPicPr>
            <a:picLocks noChangeAspect="1"/>
          </p:cNvPicPr>
          <p:nvPr/>
        </p:nvPicPr>
        <p:blipFill>
          <a:blip r:embed="rId4"/>
          <a:stretch>
            <a:fillRect/>
          </a:stretch>
        </p:blipFill>
        <p:spPr>
          <a:xfrm>
            <a:off x="-1" y="1455169"/>
            <a:ext cx="4169227" cy="5402832"/>
          </a:xfrm>
          <a:prstGeom prst="rect">
            <a:avLst/>
          </a:prstGeom>
        </p:spPr>
      </p:pic>
    </p:spTree>
    <p:extLst>
      <p:ext uri="{BB962C8B-B14F-4D97-AF65-F5344CB8AC3E}">
        <p14:creationId xmlns:p14="http://schemas.microsoft.com/office/powerpoint/2010/main" val="38324336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54E46-5C4B-61E4-6835-88EC174475EC}"/>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2ADF6D0B-5BF8-E349-3611-5566FA10A6A7}"/>
              </a:ext>
            </a:extLst>
          </p:cNvPr>
          <p:cNvPicPr>
            <a:picLocks noChangeAspect="1"/>
          </p:cNvPicPr>
          <p:nvPr/>
        </p:nvPicPr>
        <p:blipFill>
          <a:blip r:embed="rId2"/>
          <a:stretch>
            <a:fillRect/>
          </a:stretch>
        </p:blipFill>
        <p:spPr>
          <a:xfrm>
            <a:off x="0" y="0"/>
            <a:ext cx="12191998" cy="6858000"/>
          </a:xfrm>
          <a:prstGeom prst="rect">
            <a:avLst/>
          </a:prstGeom>
        </p:spPr>
      </p:pic>
      <p:sp>
        <p:nvSpPr>
          <p:cNvPr id="8" name="Rectángulo: esquinas redondeadas 7">
            <a:extLst>
              <a:ext uri="{FF2B5EF4-FFF2-40B4-BE49-F238E27FC236}">
                <a16:creationId xmlns:a16="http://schemas.microsoft.com/office/drawing/2014/main" id="{E028D35A-CC30-0EAD-EA62-D67557CC10AF}"/>
              </a:ext>
            </a:extLst>
          </p:cNvPr>
          <p:cNvSpPr/>
          <p:nvPr/>
        </p:nvSpPr>
        <p:spPr>
          <a:xfrm>
            <a:off x="0" y="5802086"/>
            <a:ext cx="12191998" cy="1055914"/>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419" sz="6000" b="1" dirty="0">
                <a:effectLst>
                  <a:outerShdw blurRad="38100" dist="38100" dir="2700000" algn="tl">
                    <a:srgbClr val="000000">
                      <a:alpha val="43137"/>
                    </a:srgbClr>
                  </a:outerShdw>
                </a:effectLst>
                <a:latin typeface="Maiandra GD" panose="020E0502030308020204" pitchFamily="34" charset="0"/>
              </a:rPr>
              <a:t>DIOS NOS BENDIGA A TODOS.</a:t>
            </a:r>
            <a:endParaRPr lang="en-US" sz="6000" b="1" dirty="0">
              <a:effectLst>
                <a:outerShdw blurRad="38100" dist="38100" dir="2700000" algn="tl">
                  <a:srgbClr val="000000">
                    <a:alpha val="43137"/>
                  </a:srgbClr>
                </a:outerShdw>
              </a:effectLst>
              <a:latin typeface="Maiandra GD" panose="020E0502030308020204" pitchFamily="34" charset="0"/>
            </a:endParaRPr>
          </a:p>
        </p:txBody>
      </p:sp>
      <p:pic>
        <p:nvPicPr>
          <p:cNvPr id="11" name="Imagen 10">
            <a:extLst>
              <a:ext uri="{FF2B5EF4-FFF2-40B4-BE49-F238E27FC236}">
                <a16:creationId xmlns:a16="http://schemas.microsoft.com/office/drawing/2014/main" id="{3FF4C79F-5597-5ED6-20AF-A3FB243EE2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1998" cy="5802086"/>
          </a:xfrm>
          <a:prstGeom prst="rect">
            <a:avLst/>
          </a:prstGeom>
        </p:spPr>
      </p:pic>
    </p:spTree>
    <p:extLst>
      <p:ext uri="{BB962C8B-B14F-4D97-AF65-F5344CB8AC3E}">
        <p14:creationId xmlns:p14="http://schemas.microsoft.com/office/powerpoint/2010/main" val="2351064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38" presetClass="entr" presetSubtype="0" accel="50000" fill="hold" grpId="0" nodeType="clickEffect">
                                  <p:stCondLst>
                                    <p:cond delay="0"/>
                                  </p:stCondLst>
                                  <p:iterate type="lt">
                                    <p:tmPct val="50000"/>
                                  </p:iterate>
                                  <p:childTnLst>
                                    <p:set>
                                      <p:cBhvr>
                                        <p:cTn id="13" dur="1" fill="hold">
                                          <p:stCondLst>
                                            <p:cond delay="0"/>
                                          </p:stCondLst>
                                        </p:cTn>
                                        <p:tgtEl>
                                          <p:spTgt spid="8"/>
                                        </p:tgtEl>
                                        <p:attrNameLst>
                                          <p:attrName>style.visibility</p:attrName>
                                        </p:attrNameLst>
                                      </p:cBhvr>
                                      <p:to>
                                        <p:strVal val="visible"/>
                                      </p:to>
                                    </p:set>
                                    <p:set>
                                      <p:cBhvr>
                                        <p:cTn id="14" dur="455" fill="hold">
                                          <p:stCondLst>
                                            <p:cond delay="0"/>
                                          </p:stCondLst>
                                        </p:cTn>
                                        <p:tgtEl>
                                          <p:spTgt spid="8"/>
                                        </p:tgtEl>
                                        <p:attrNameLst>
                                          <p:attrName>style.rotation</p:attrName>
                                        </p:attrNameLst>
                                      </p:cBhvr>
                                      <p:to>
                                        <p:strVal val="-45.0"/>
                                      </p:to>
                                    </p:set>
                                    <p:anim calcmode="lin" valueType="num">
                                      <p:cBhvr>
                                        <p:cTn id="15" dur="455" fill="hold">
                                          <p:stCondLst>
                                            <p:cond delay="455"/>
                                          </p:stCondLst>
                                        </p:cTn>
                                        <p:tgtEl>
                                          <p:spTgt spid="8"/>
                                        </p:tgtEl>
                                        <p:attrNameLst>
                                          <p:attrName>style.rotation</p:attrName>
                                        </p:attrNameLst>
                                      </p:cBhvr>
                                      <p:tavLst>
                                        <p:tav tm="0">
                                          <p:val>
                                            <p:fltVal val="-45"/>
                                          </p:val>
                                        </p:tav>
                                        <p:tav tm="69900">
                                          <p:val>
                                            <p:fltVal val="45"/>
                                          </p:val>
                                        </p:tav>
                                        <p:tav tm="100000">
                                          <p:val>
                                            <p:fltVal val="0"/>
                                          </p:val>
                                        </p:tav>
                                      </p:tavLst>
                                    </p:anim>
                                    <p:anim calcmode="lin" valueType="num">
                                      <p:cBhvr>
                                        <p:cTn id="16" dur="455" fill="hold">
                                          <p:stCondLst>
                                            <p:cond delay="0"/>
                                          </p:stCondLst>
                                        </p:cTn>
                                        <p:tgtEl>
                                          <p:spTgt spid="8"/>
                                        </p:tgtEl>
                                        <p:attrNameLst>
                                          <p:attrName>ppt_y</p:attrName>
                                        </p:attrNameLst>
                                      </p:cBhvr>
                                      <p:tavLst>
                                        <p:tav tm="0">
                                          <p:val>
                                            <p:strVal val="#ppt_y-1"/>
                                          </p:val>
                                        </p:tav>
                                        <p:tav tm="100000">
                                          <p:val>
                                            <p:strVal val="#ppt_y-(0.354*#ppt_w-0.172*#ppt_h)"/>
                                          </p:val>
                                        </p:tav>
                                      </p:tavLst>
                                    </p:anim>
                                    <p:anim calcmode="lin" valueType="num">
                                      <p:cBhvr>
                                        <p:cTn id="17" dur="156" decel="50000" autoRev="1" fill="hold">
                                          <p:stCondLst>
                                            <p:cond delay="455"/>
                                          </p:stCondLst>
                                        </p:cTn>
                                        <p:tgtEl>
                                          <p:spTgt spid="8"/>
                                        </p:tgtEl>
                                        <p:attrNameLst>
                                          <p:attrName>ppt_y</p:attrName>
                                        </p:attrNameLst>
                                      </p:cBhvr>
                                      <p:tavLst>
                                        <p:tav tm="0">
                                          <p:val>
                                            <p:strVal val="#ppt_y-(0.354*#ppt_w-0.172*#ppt_h)"/>
                                          </p:val>
                                        </p:tav>
                                        <p:tav tm="100000">
                                          <p:val>
                                            <p:strVal val="#ppt_y-(0.354*#ppt_w-0.172*#ppt_h)-#ppt_h/2"/>
                                          </p:val>
                                        </p:tav>
                                      </p:tavLst>
                                    </p:anim>
                                    <p:anim calcmode="lin" valueType="num">
                                      <p:cBhvr>
                                        <p:cTn id="18" dur="136" fill="hold">
                                          <p:stCondLst>
                                            <p:cond delay="864"/>
                                          </p:stCondLst>
                                        </p:cTn>
                                        <p:tgtEl>
                                          <p:spTgt spid="8"/>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5AE13-DAA5-EFD8-1046-B47A401A6753}"/>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74FE5252-62F7-BFAB-DFDB-DDA74E860EE6}"/>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EE0FB5CA-358C-F614-11AA-A5F6D9A679F3}"/>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0B1471EA-E449-2141-BA94-8DF0EAD7CB00}"/>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6000" b="1" u="sng" dirty="0">
                <a:effectLst>
                  <a:outerShdw blurRad="38100" dist="38100" dir="2700000" algn="tl">
                    <a:srgbClr val="000000">
                      <a:alpha val="43137"/>
                    </a:srgbClr>
                  </a:outerShdw>
                </a:effectLst>
                <a:latin typeface="Maiandra GD" panose="020E0502030308020204" pitchFamily="34" charset="0"/>
              </a:rPr>
              <a:t>ALABAR AL GRAN DIOS. SALMOS.33:1-3.</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CD555D6-3584-E507-92B2-4A91D7172A1F}"/>
              </a:ext>
            </a:extLst>
          </p:cNvPr>
          <p:cNvSpPr>
            <a:spLocks noGrp="1"/>
          </p:cNvSpPr>
          <p:nvPr>
            <p:ph idx="1"/>
          </p:nvPr>
        </p:nvSpPr>
        <p:spPr>
          <a:xfrm>
            <a:off x="4169228" y="1343818"/>
            <a:ext cx="8022771" cy="5495927"/>
          </a:xfrm>
        </p:spPr>
        <p:txBody>
          <a:bodyPr>
            <a:normAutofit lnSpcReduction="10000"/>
          </a:bodyPr>
          <a:lstStyle/>
          <a:p>
            <a:r>
              <a:rPr lang="es-ES" b="1" dirty="0">
                <a:latin typeface="Maiandra GD" panose="020E0502030308020204" pitchFamily="34" charset="0"/>
              </a:rPr>
              <a:t>Esto significa que debemos expresar nuestra gratitud y adoración a Dios a través de nuestras palabras y acciones, reconociendo su grandeza y bondad.</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Salmos.33:3.</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Cántenle cántico nuevo;</a:t>
            </a:r>
            <a:r>
              <a:rPr lang="es-ES" b="1" dirty="0">
                <a:latin typeface="Maiandra GD" panose="020E0502030308020204" pitchFamily="34" charset="0"/>
              </a:rPr>
              <a:t> Tañan con arte, con voz de júbilo.</a:t>
            </a:r>
          </a:p>
          <a:p>
            <a:r>
              <a:rPr lang="es-ES" b="1" dirty="0">
                <a:latin typeface="Maiandra GD" panose="020E0502030308020204" pitchFamily="34" charset="0"/>
              </a:rPr>
              <a:t>Llama a la adoración a Dios a través de música alegre, reconociendo su rectitud y fidelidad. </a:t>
            </a:r>
          </a:p>
          <a:p>
            <a:r>
              <a:rPr lang="es-ES" b="1" dirty="0">
                <a:latin typeface="Maiandra GD" panose="020E0502030308020204" pitchFamily="34" charset="0"/>
              </a:rPr>
              <a:t>Tañendo con júbilo: “El corazón debe brillar en el culto Divino. Los susurros bien educados son de mala reputación aquí. No es que Él Señor no pueda oírnos, sino que es natural que un gran júbilo se exprese de la manera más ruidosa. </a:t>
            </a:r>
          </a:p>
        </p:txBody>
      </p:sp>
      <p:pic>
        <p:nvPicPr>
          <p:cNvPr id="6" name="Imagen 5">
            <a:extLst>
              <a:ext uri="{FF2B5EF4-FFF2-40B4-BE49-F238E27FC236}">
                <a16:creationId xmlns:a16="http://schemas.microsoft.com/office/drawing/2014/main" id="{635903D2-B20E-6B77-E385-1C2B1328196F}"/>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41801481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E8522-7CC0-7E23-1E8D-ACF70056BE7E}"/>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B42573A2-BF77-6419-631D-BB5613B8AD5F}"/>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413DA103-02CF-91DF-A738-DBAD7C88B324}"/>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6D14ED5C-6830-FDA9-8886-CAA22A48D976}"/>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6000" b="1" u="sng" dirty="0">
                <a:effectLst>
                  <a:outerShdw blurRad="38100" dist="38100" dir="2700000" algn="tl">
                    <a:srgbClr val="000000">
                      <a:alpha val="43137"/>
                    </a:srgbClr>
                  </a:outerShdw>
                </a:effectLst>
                <a:latin typeface="Maiandra GD" panose="020E0502030308020204" pitchFamily="34" charset="0"/>
              </a:rPr>
              <a:t>ALABAR AL GRAN DIOS. SALMOS.33:1-3.</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AF9FD486-E6A8-B526-C4EA-AB30DFC28B34}"/>
              </a:ext>
            </a:extLst>
          </p:cNvPr>
          <p:cNvSpPr>
            <a:spLocks noGrp="1"/>
          </p:cNvSpPr>
          <p:nvPr>
            <p:ph idx="1"/>
          </p:nvPr>
        </p:nvSpPr>
        <p:spPr>
          <a:xfrm>
            <a:off x="4169228" y="1343818"/>
            <a:ext cx="8022771" cy="5495927"/>
          </a:xfrm>
        </p:spPr>
        <p:txBody>
          <a:bodyPr>
            <a:normAutofit lnSpcReduction="10000"/>
          </a:bodyPr>
          <a:lstStyle/>
          <a:p>
            <a:r>
              <a:rPr lang="es-ES" b="1" dirty="0">
                <a:latin typeface="Maiandra GD" panose="020E0502030308020204" pitchFamily="34" charset="0"/>
              </a:rPr>
              <a:t>Los hombres gritan a la vista de sus reyes, sus cantantes favoritos, porque no hacerlo con Nuestros Dios.</a:t>
            </a:r>
          </a:p>
          <a:p>
            <a:r>
              <a:rPr lang="es-ES" b="1" dirty="0">
                <a:latin typeface="Maiandra GD" panose="020E0502030308020204" pitchFamily="34" charset="0"/>
              </a:rPr>
              <a:t>Cuando Pablo y Silas estaban preso cantando los presos los oían.</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Hechos.16:25.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Como a medianoche, Pablo y Silas oraban y cantaban himnos a Dios,</a:t>
            </a:r>
            <a:r>
              <a:rPr lang="es-ES" b="1" dirty="0">
                <a:latin typeface="Maiandra GD" panose="020E0502030308020204" pitchFamily="34" charset="0"/>
              </a:rPr>
              <a:t> y los presos los escuchaban. </a:t>
            </a:r>
          </a:p>
          <a:p>
            <a:r>
              <a:rPr lang="es-ES" b="1" dirty="0">
                <a:latin typeface="Maiandra GD" panose="020E0502030308020204" pitchFamily="34" charset="0"/>
              </a:rPr>
              <a:t>En el Antiguo Testamento se adoraba a Dios con instrumentos musicales, pero ya en el Nuevo Testamento no se adoración a Dios con instrumentos musicales sino con nuestros labios nuestro corazón vocalmente.</a:t>
            </a:r>
          </a:p>
        </p:txBody>
      </p:sp>
      <p:pic>
        <p:nvPicPr>
          <p:cNvPr id="6" name="Imagen 5">
            <a:extLst>
              <a:ext uri="{FF2B5EF4-FFF2-40B4-BE49-F238E27FC236}">
                <a16:creationId xmlns:a16="http://schemas.microsoft.com/office/drawing/2014/main" id="{9783939A-0562-B3C7-DB70-7436B58AD683}"/>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28527577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C5A15-8A95-AB20-8EB0-E5BD1BA9BED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17C5240-5FA6-1A58-6E81-645838893473}"/>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6F968924-2C46-AD49-F2EC-4F0C11B94117}"/>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EE730369-B4D8-7E06-3000-AB603C3EF051}"/>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6000" b="1" u="sng" dirty="0">
                <a:effectLst>
                  <a:outerShdw blurRad="38100" dist="38100" dir="2700000" algn="tl">
                    <a:srgbClr val="000000">
                      <a:alpha val="43137"/>
                    </a:srgbClr>
                  </a:outerShdw>
                </a:effectLst>
                <a:latin typeface="Maiandra GD" panose="020E0502030308020204" pitchFamily="34" charset="0"/>
              </a:rPr>
              <a:t>ALABAR AL GRAN DIOS. SALMOS.33:1-3.</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4EEDBE3D-B7C8-8F35-1EBD-D4F619FDBBDF}"/>
              </a:ext>
            </a:extLst>
          </p:cNvPr>
          <p:cNvSpPr>
            <a:spLocks noGrp="1"/>
          </p:cNvSpPr>
          <p:nvPr>
            <p:ph idx="1"/>
          </p:nvPr>
        </p:nvSpPr>
        <p:spPr>
          <a:xfrm>
            <a:off x="4169228" y="1343818"/>
            <a:ext cx="8022771" cy="5495927"/>
          </a:xfrm>
        </p:spPr>
        <p:txBody>
          <a:bodyPr>
            <a:normAutofit lnSpcReduction="10000"/>
          </a:bodyPr>
          <a:lstStyle/>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Efesios.5:19.</a:t>
            </a:r>
            <a:r>
              <a:rPr lang="es-ES" b="1" dirty="0">
                <a:latin typeface="Maiandra GD" panose="020E0502030308020204" pitchFamily="34" charset="0"/>
              </a:rPr>
              <a:t> </a:t>
            </a:r>
          </a:p>
          <a:p>
            <a:r>
              <a:rPr lang="es-ES" b="1" dirty="0">
                <a:latin typeface="Maiandra GD" panose="020E0502030308020204" pitchFamily="34" charset="0"/>
              </a:rPr>
              <a:t>Hablen entre ustedes con salmos, himnos y cantos espirituales, </a:t>
            </a:r>
            <a:r>
              <a:rPr lang="es-ES" b="1" u="sng" dirty="0">
                <a:solidFill>
                  <a:schemeClr val="bg1"/>
                </a:solidFill>
                <a:effectLst>
                  <a:outerShdw blurRad="38100" dist="38100" dir="2700000" algn="tl">
                    <a:srgbClr val="000000">
                      <a:alpha val="43137"/>
                    </a:srgbClr>
                  </a:outerShdw>
                </a:effectLst>
                <a:highlight>
                  <a:srgbClr val="6600CC"/>
                </a:highlight>
                <a:latin typeface="Maiandra GD" panose="020E0502030308020204" pitchFamily="34" charset="0"/>
              </a:rPr>
              <a:t>cantando y alabando con su corazón al Señor.</a:t>
            </a:r>
            <a:r>
              <a:rPr lang="es-ES" b="1" dirty="0">
                <a:latin typeface="Maiandra GD" panose="020E0502030308020204" pitchFamily="34" charset="0"/>
              </a:rPr>
              <a:t> </a:t>
            </a:r>
          </a:p>
          <a:p>
            <a:pPr algn="ct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Colosenses.3:16.</a:t>
            </a:r>
            <a:r>
              <a:rPr lang="es-ES" b="1" dirty="0">
                <a:latin typeface="Maiandra GD" panose="020E0502030308020204" pitchFamily="34" charset="0"/>
              </a:rPr>
              <a:t> </a:t>
            </a:r>
          </a:p>
          <a:p>
            <a:r>
              <a:rPr lang="es-ES" b="1" dirty="0">
                <a:latin typeface="Maiandra GD" panose="020E0502030308020204" pitchFamily="34" charset="0"/>
              </a:rPr>
              <a:t>Que la palabra de Cristo habite en abundancia en ustedes, con toda sabiduría enseñándose y amonestándose unos a otros con salmos, himnos y canciones espirituales, </a:t>
            </a: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cantando a Dios con acción de gracias en sus corazones.</a:t>
            </a:r>
            <a:r>
              <a:rPr lang="es-ES" b="1" dirty="0">
                <a:latin typeface="Maiandra GD" panose="020E0502030308020204" pitchFamily="34" charset="0"/>
              </a:rPr>
              <a:t> </a:t>
            </a:r>
          </a:p>
          <a:p>
            <a:r>
              <a:rPr lang="es-ES" b="1" dirty="0">
                <a:latin typeface="Maiandra GD" panose="020E0502030308020204" pitchFamily="34" charset="0"/>
              </a:rPr>
              <a:t>Anima a los cristianos a permitir que la palabra de Cristo, es decir, el mensaje de Jesús, habite en abundancia en nuestros corazones y mentes. </a:t>
            </a:r>
          </a:p>
        </p:txBody>
      </p:sp>
      <p:pic>
        <p:nvPicPr>
          <p:cNvPr id="6" name="Imagen 5">
            <a:extLst>
              <a:ext uri="{FF2B5EF4-FFF2-40B4-BE49-F238E27FC236}">
                <a16:creationId xmlns:a16="http://schemas.microsoft.com/office/drawing/2014/main" id="{0F3F87BD-98F7-9117-827D-93CE7832328C}"/>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11271832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A8513-7D69-F8F1-B161-615549409447}"/>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5B542B26-1F45-D48B-9417-3F8094F083A5}"/>
              </a:ext>
            </a:extLst>
          </p:cNvPr>
          <p:cNvPicPr>
            <a:picLocks noChangeAspect="1"/>
          </p:cNvPicPr>
          <p:nvPr/>
        </p:nvPicPr>
        <p:blipFill>
          <a:blip r:embed="rId2"/>
          <a:stretch>
            <a:fillRect/>
          </a:stretch>
        </p:blipFill>
        <p:spPr>
          <a:xfrm>
            <a:off x="0" y="0"/>
            <a:ext cx="12191998" cy="6858000"/>
          </a:xfrm>
          <a:prstGeom prst="rect">
            <a:avLst/>
          </a:prstGeom>
        </p:spPr>
      </p:pic>
      <p:pic>
        <p:nvPicPr>
          <p:cNvPr id="9" name="Imagen 8">
            <a:extLst>
              <a:ext uri="{FF2B5EF4-FFF2-40B4-BE49-F238E27FC236}">
                <a16:creationId xmlns:a16="http://schemas.microsoft.com/office/drawing/2014/main" id="{FC6EE140-2CAB-D9A4-F952-ED57751592EC}"/>
              </a:ext>
            </a:extLst>
          </p:cNvPr>
          <p:cNvPicPr>
            <a:picLocks noChangeAspect="1"/>
          </p:cNvPicPr>
          <p:nvPr/>
        </p:nvPicPr>
        <p:blipFill>
          <a:blip r:embed="rId3"/>
          <a:stretch>
            <a:fillRect/>
          </a:stretch>
        </p:blipFill>
        <p:spPr>
          <a:xfrm>
            <a:off x="-1" y="18255"/>
            <a:ext cx="12191999" cy="1325561"/>
          </a:xfrm>
          <a:prstGeom prst="rect">
            <a:avLst/>
          </a:prstGeom>
        </p:spPr>
      </p:pic>
      <p:sp>
        <p:nvSpPr>
          <p:cNvPr id="4" name="Título 3">
            <a:extLst>
              <a:ext uri="{FF2B5EF4-FFF2-40B4-BE49-F238E27FC236}">
                <a16:creationId xmlns:a16="http://schemas.microsoft.com/office/drawing/2014/main" id="{DABB3698-37AB-EF90-2788-8399938A3A49}"/>
              </a:ext>
            </a:extLst>
          </p:cNvPr>
          <p:cNvSpPr>
            <a:spLocks noGrp="1"/>
          </p:cNvSpPr>
          <p:nvPr>
            <p:ph type="title"/>
          </p:nvPr>
        </p:nvSpPr>
        <p:spPr>
          <a:xfrm>
            <a:off x="-1" y="18255"/>
            <a:ext cx="12192001" cy="1325563"/>
          </a:xfrm>
        </p:spPr>
        <p:txBody>
          <a:bodyPr>
            <a:normAutofit fontScale="90000"/>
          </a:bodyPr>
          <a:lstStyle/>
          <a:p>
            <a:pPr algn="ctr"/>
            <a:br>
              <a:rPr lang="es-ES" sz="5400" b="1" u="sng" dirty="0">
                <a:effectLst>
                  <a:outerShdw blurRad="38100" dist="38100" dir="2700000" algn="tl">
                    <a:srgbClr val="000000">
                      <a:alpha val="43137"/>
                    </a:srgbClr>
                  </a:outerShdw>
                </a:effectLst>
                <a:latin typeface="Maiandra GD" panose="020E0502030308020204" pitchFamily="34" charset="0"/>
              </a:rPr>
            </a:br>
            <a:r>
              <a:rPr lang="es-ES" sz="6000" b="1" u="sng" dirty="0">
                <a:effectLst>
                  <a:outerShdw blurRad="38100" dist="38100" dir="2700000" algn="tl">
                    <a:srgbClr val="000000">
                      <a:alpha val="43137"/>
                    </a:srgbClr>
                  </a:outerShdw>
                </a:effectLst>
                <a:latin typeface="Maiandra GD" panose="020E0502030308020204" pitchFamily="34" charset="0"/>
              </a:rPr>
              <a:t>ALABAR AL GRAN DIOS. SALMOS.33:1-3.</a:t>
            </a:r>
            <a:br>
              <a:rPr lang="es-ES" sz="5400" b="1" u="sng" dirty="0">
                <a:effectLst>
                  <a:outerShdw blurRad="38100" dist="38100" dir="2700000" algn="tl">
                    <a:srgbClr val="000000">
                      <a:alpha val="43137"/>
                    </a:srgbClr>
                  </a:outerShdw>
                </a:effectLst>
                <a:latin typeface="Maiandra GD" panose="020E0502030308020204" pitchFamily="34" charset="0"/>
              </a:rPr>
            </a:br>
            <a:endParaRPr lang="en-US" sz="54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C9638F03-FD8B-2BDE-7167-D9414F6E7756}"/>
              </a:ext>
            </a:extLst>
          </p:cNvPr>
          <p:cNvSpPr>
            <a:spLocks noGrp="1"/>
          </p:cNvSpPr>
          <p:nvPr>
            <p:ph idx="1"/>
          </p:nvPr>
        </p:nvSpPr>
        <p:spPr>
          <a:xfrm>
            <a:off x="4169228" y="1343818"/>
            <a:ext cx="8022771" cy="5495927"/>
          </a:xfrm>
        </p:spPr>
        <p:txBody>
          <a:bodyPr/>
          <a:lstStyle/>
          <a:p>
            <a:r>
              <a:rPr lang="es-ES" b="1" dirty="0">
                <a:latin typeface="Maiandra GD" panose="020E0502030308020204" pitchFamily="34" charset="0"/>
              </a:rPr>
              <a:t>Esto implica no solo conocer la Palabra, sino también vivirla y dejar que influya en nuestros pensamientos, acciones y relaciones. </a:t>
            </a:r>
          </a:p>
          <a:p>
            <a:r>
              <a:rPr lang="es-ES" b="1" dirty="0">
                <a:latin typeface="Maiandra GD" panose="020E0502030308020204" pitchFamily="34" charset="0"/>
              </a:rPr>
              <a:t>Además, se nos exhorta a enseñarnos y amonestarnos mutuamente con sabiduría, y a expresar gratitud a Dios a través de cantos y alabanzas.</a:t>
            </a:r>
          </a:p>
          <a:p>
            <a:r>
              <a:rPr lang="es-ES" b="1" dirty="0">
                <a:latin typeface="Maiandra GD" panose="020E0502030308020204" pitchFamily="34" charset="0"/>
              </a:rPr>
              <a:t>Pero lamentablemente muchas ni cantamos y si cantamos solamente susurramos los cantos, porque ni se oye que estamos cantando.</a:t>
            </a:r>
          </a:p>
          <a:p>
            <a:r>
              <a:rPr lang="es-ES" b="1" dirty="0">
                <a:latin typeface="Maiandra GD" panose="020E0502030308020204" pitchFamily="34" charset="0"/>
              </a:rPr>
              <a:t>Esta situación es lamentable, porque los cantos expresan la gratitud a Dios.</a:t>
            </a:r>
          </a:p>
          <a:p>
            <a:endParaRPr lang="en-US" b="1" dirty="0">
              <a:latin typeface="Maiandra GD" panose="020E0502030308020204" pitchFamily="34" charset="0"/>
            </a:endParaRPr>
          </a:p>
        </p:txBody>
      </p:sp>
      <p:pic>
        <p:nvPicPr>
          <p:cNvPr id="6" name="Imagen 5">
            <a:extLst>
              <a:ext uri="{FF2B5EF4-FFF2-40B4-BE49-F238E27FC236}">
                <a16:creationId xmlns:a16="http://schemas.microsoft.com/office/drawing/2014/main" id="{9F5E1237-D98A-1119-83B4-F067831BF73F}"/>
              </a:ext>
            </a:extLst>
          </p:cNvPr>
          <p:cNvPicPr>
            <a:picLocks noChangeAspect="1"/>
          </p:cNvPicPr>
          <p:nvPr/>
        </p:nvPicPr>
        <p:blipFill>
          <a:blip r:embed="rId4"/>
          <a:stretch>
            <a:fillRect/>
          </a:stretch>
        </p:blipFill>
        <p:spPr>
          <a:xfrm>
            <a:off x="-1" y="1343817"/>
            <a:ext cx="4169227" cy="5514183"/>
          </a:xfrm>
          <a:prstGeom prst="rect">
            <a:avLst/>
          </a:prstGeom>
        </p:spPr>
      </p:pic>
    </p:spTree>
    <p:extLst>
      <p:ext uri="{BB962C8B-B14F-4D97-AF65-F5344CB8AC3E}">
        <p14:creationId xmlns:p14="http://schemas.microsoft.com/office/powerpoint/2010/main" val="27081784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5743</Words>
  <Application>Microsoft Office PowerPoint</Application>
  <PresentationFormat>Panorámica</PresentationFormat>
  <Paragraphs>342</Paragraphs>
  <Slides>53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53</vt:i4>
      </vt:variant>
    </vt:vector>
  </HeadingPairs>
  <TitlesOfParts>
    <vt:vector size="58" baseType="lpstr">
      <vt:lpstr>Arial</vt:lpstr>
      <vt:lpstr>Calibri</vt:lpstr>
      <vt:lpstr>Calibri Light</vt:lpstr>
      <vt:lpstr>Maiandra GD</vt:lpstr>
      <vt:lpstr>Tema de Office</vt:lpstr>
      <vt:lpstr> EL GRAN Y ASOMBROSO DIOS. SALMOS.33:1-22. </vt:lpstr>
      <vt:lpstr> INTRODUCCIÓN: </vt:lpstr>
      <vt:lpstr> ALABAR AL GRAN DIOS. SALMOS.33:1-3. </vt:lpstr>
      <vt:lpstr> ALABAR AL GRAN DIOS. SALMOS.33:1-3. </vt:lpstr>
      <vt:lpstr> ALABAR AL GRAN DIOS. SALMOS.33:1-3. </vt:lpstr>
      <vt:lpstr> ALABAR AL GRAN DIOS. SALMOS.33:1-3. </vt:lpstr>
      <vt:lpstr> ALABAR AL GRAN DIOS. SALMOS.33:1-3. </vt:lpstr>
      <vt:lpstr> ALABAR AL GRAN DIOS. SALMOS.33:1-3. </vt:lpstr>
      <vt:lpstr> ALABAR AL GRAN DIOS. SALMOS.33:1-3. </vt:lpstr>
      <vt:lpstr> LA GRANDEZA DE DIOS ES EXPRESADA EN SU CARÁCTER, EN QUIEN ÉL ES. SALMOS.33:4-5. </vt:lpstr>
      <vt:lpstr> LA GRANDEZA DE DIOS ES EXPRESADA EN SU CARÁCTER, EN QUIEN ÉL ES. SALMOS.33:4-5. </vt:lpstr>
      <vt:lpstr> LA GRANDEZA DE DIOS ES EXPRESADA EN SU CARÁCTER, EN QUIEN ÉL ES. SALMOS.33:4-5. </vt:lpstr>
      <vt:lpstr> LA GRANDEZA DE DIOS ES EXPRESADA EN SU CARÁCTER, EN QUIEN ÉL ES. SALMOS.33:4-5. </vt:lpstr>
      <vt:lpstr> LA GRANDEZA DE DIOS ES EXPRESADA EN SU CARÁCTER, EN QUIEN ÉL ES. SALMOS.33:4-5. </vt:lpstr>
      <vt:lpstr> LA GRANDEZA DE DIOS EXPRESADA EN SU CREACIÓN. SALMOS.33:6-7. </vt:lpstr>
      <vt:lpstr> LA GRANDEZA DE DIOS EXPRESADA EN SU CREACIÓN. SALMOS.33:6-7. </vt:lpstr>
      <vt:lpstr> LA GRANDEZA DE DIOS EXPRESADA EN SU CREACIÓN. SALMOS.33:6-7. </vt:lpstr>
      <vt:lpstr> LA GRANDEZA DE DIOS EXPRESADA EN SU CREACIÓN. SALMOS.33:6-7. </vt:lpstr>
      <vt:lpstr> LA GRANDEZA DE DIOS EXPRESADA EN SU CREACIÓN. SALMOS.33:6-7. </vt:lpstr>
      <vt:lpstr> LA GRANDEZA DE DIOS EXPRESADA EN SU CREACIÓN. SALMOS.33:6-7. </vt:lpstr>
      <vt:lpstr> UN LLAMADO PARA QUE TODA LA TIERRA TEMA AL SEÑOR. SALMOS.33:8-9. </vt:lpstr>
      <vt:lpstr> UN LLAMADO PARA QUE TODA LA TIERRA TEMA AL SEÑOR. SALMOS.33:8-9. </vt:lpstr>
      <vt:lpstr> UN LLAMADO PARA QUE TODA LA TIERRA TEMA AL SEÑOR. SALMOS.33:8-9. </vt:lpstr>
      <vt:lpstr> LA GRANDEZA DE DIOS ENTRE LAS NACIONES. SALMOS.33:10-12. </vt:lpstr>
      <vt:lpstr> LA GRANDEZA DE DIOS ENTRE LAS NACIONES. SALMOS.33:10-12. </vt:lpstr>
      <vt:lpstr> LA GRANDEZA DE DIOS ENTRE LAS NACIONES. SALMOS.33:10-12. </vt:lpstr>
      <vt:lpstr> LA GRANDEZA DE DIOS ENTRE LAS NACIONES. SALMOS.33:10-12. </vt:lpstr>
      <vt:lpstr> LA GRANDEZA DE DIOS SOBRE CADA INDIVIDUO. SALMOS.33:13-15. </vt:lpstr>
      <vt:lpstr> LA GRANDEZA DE DIOS SOBRE CADA INDIVIDUO. SALMOS.33:13-15. </vt:lpstr>
      <vt:lpstr> LA GRANDEZA DE DIOS SOBRE CADA INDIVIDUO. SALMOS.33:13-15. </vt:lpstr>
      <vt:lpstr> LA GRANDEZA DE DIOS SOBRE CADA INDIVIDUO. SALMOS.33:13-15. </vt:lpstr>
      <vt:lpstr> LA GRANDEZA DE DIOS SOBRE CADA INDIVIDUO. SALMOS.33:13-15. </vt:lpstr>
      <vt:lpstr> LA DEBILIDAD INCLUSO DE LOS MÁS FUERTES Y VALIENTES ENTRE LOS HOMBRES. SALMOS.33:16-17. </vt:lpstr>
      <vt:lpstr> LA DEBILIDAD INCLUSO DE LOS MÁS FUERTES Y VALIENTES ENTRE LOS HOMBRES. SALMOS.33:16-17. </vt:lpstr>
      <vt:lpstr> LA DEBILIDAD INCLUSO DE LOS MÁS FUERTES Y VALIENTES ENTRE LOS HOMBRES. SALMOS.33:16-17. </vt:lpstr>
      <vt:lpstr> LA DEBILIDAD INCLUSO DE LOS MÁS FUERTES Y VALIENTES ENTRE LOS HOMBRES. SALMOS.33:16-17. </vt:lpstr>
      <vt:lpstr> LA DEBILIDAD INCLUSO DE LOS MÁS FUERTES Y VALIENTES ENTRE LOS HOMBRES. SALMOS.33:16-17. </vt:lpstr>
      <vt:lpstr> LA DEBILIDAD INCLUSO DE LOS MÁS FUERTES Y VALIENTES ENTRE LOS HOMBRES. SALMOS.33:16-17. </vt:lpstr>
      <vt:lpstr> LA DEBILIDAD INCLUSO DE LOS MÁS FUERTES Y VALIENTES ENTRE LOS HOMBRES. SALMOS.33:16-17. </vt:lpstr>
      <vt:lpstr> LA DEBILIDAD INCLUSO DE LOS MÁS FUERTES Y VALIENTES ENTRE LOS HOMBRES. SALMOS.33:16-17. </vt:lpstr>
      <vt:lpstr> LA DEBILIDAD INCLUSO DE LOS MÁS FUERTES Y VALIENTES ENTRE LOS HOMBRES. SALMOS.33:16-17. </vt:lpstr>
      <vt:lpstr> LA DEBILIDAD INCLUSO DE LOS MÁS FUERTES Y VALIENTES ENTRE LOS HOMBRES. SALMOS.33:16-17. </vt:lpstr>
      <vt:lpstr> LA DEBILIDAD INCLUSO DE LOS MÁS FUERTES Y VALIENTES ENTRE LOS HOMBRES. SALMOS.33:16-17. </vt:lpstr>
      <vt:lpstr> LA DEBILIDAD INCLUSO DE LOS MÁS FUERTES Y VALIENTES ENTRE LOS HOMBRES. SALMOS.33:16-17. </vt:lpstr>
      <vt:lpstr> EL CUIDO DE DIOS POR ÉL INDIVIDUO. SALMOS.33:18-19. </vt:lpstr>
      <vt:lpstr> EL CUIDO DE DIOS POR ÉL INDIVIDUO. SALMOS.33:18-19. </vt:lpstr>
      <vt:lpstr> LA RESOLUCIÓN A LA LUZ DE LA GRANDEZA DE DIOS. SALMOS.33:20-22. </vt:lpstr>
      <vt:lpstr> LA RESOLUCIÓN A LA LUZ DE LA GRANDEZA DE DIOS. SALMOS.33:20-22. </vt:lpstr>
      <vt:lpstr> LA RESOLUCIÓN A LA LUZ DE LA GRANDEZA DE DIOS. SALMOS.33:20-22. </vt:lpstr>
      <vt:lpstr> LA RESOLUCIÓN A LA LUZ DE LA GRANDEZA DE DIOS. SALMOS.33:20-22. </vt:lpstr>
      <vt:lpstr> CONCLUSIÓN: </vt:lpstr>
      <vt:lpstr> CONCLUSIÓN: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Mario Moreno</dc:creator>
  <cp:lastModifiedBy>Mario Moreno</cp:lastModifiedBy>
  <cp:revision>9</cp:revision>
  <dcterms:created xsi:type="dcterms:W3CDTF">2025-07-18T02:27:00Z</dcterms:created>
  <dcterms:modified xsi:type="dcterms:W3CDTF">2025-07-22T19:09:10Z</dcterms:modified>
</cp:coreProperties>
</file>