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58" r:id="rId5"/>
    <p:sldId id="259" r:id="rId6"/>
    <p:sldId id="260" r:id="rId7"/>
    <p:sldId id="261" r:id="rId8"/>
    <p:sldId id="278" r:id="rId9"/>
    <p:sldId id="279" r:id="rId10"/>
    <p:sldId id="281" r:id="rId11"/>
    <p:sldId id="282" r:id="rId12"/>
    <p:sldId id="283" r:id="rId13"/>
    <p:sldId id="284" r:id="rId14"/>
    <p:sldId id="280" r:id="rId15"/>
    <p:sldId id="286" r:id="rId16"/>
    <p:sldId id="285" r:id="rId17"/>
    <p:sldId id="287" r:id="rId18"/>
    <p:sldId id="274" r:id="rId19"/>
    <p:sldId id="264" r:id="rId20"/>
    <p:sldId id="265"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36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E277D0-AF78-4F8A-B6BF-57F0F5452D6A}" type="datetimeFigureOut">
              <a:rPr lang="es-ES" smtClean="0"/>
              <a:t>11/07/2023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CC9DB5-2D07-4915-A04A-B447AC3A197C}" type="slidenum">
              <a:rPr lang="es-ES" smtClean="0"/>
              <a:t>‹Nº›</a:t>
            </a:fld>
            <a:endParaRPr lang="es-ES"/>
          </a:p>
        </p:txBody>
      </p:sp>
    </p:spTree>
    <p:extLst>
      <p:ext uri="{BB962C8B-B14F-4D97-AF65-F5344CB8AC3E}">
        <p14:creationId xmlns:p14="http://schemas.microsoft.com/office/powerpoint/2010/main" val="326413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E277D0-AF78-4F8A-B6BF-57F0F5452D6A}" type="datetimeFigureOut">
              <a:rPr lang="es-ES" smtClean="0"/>
              <a:t>11/07/2023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CC9DB5-2D07-4915-A04A-B447AC3A197C}" type="slidenum">
              <a:rPr lang="es-ES" smtClean="0"/>
              <a:t>‹Nº›</a:t>
            </a:fld>
            <a:endParaRPr lang="es-ES"/>
          </a:p>
        </p:txBody>
      </p:sp>
    </p:spTree>
    <p:extLst>
      <p:ext uri="{BB962C8B-B14F-4D97-AF65-F5344CB8AC3E}">
        <p14:creationId xmlns:p14="http://schemas.microsoft.com/office/powerpoint/2010/main" val="206467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E277D0-AF78-4F8A-B6BF-57F0F5452D6A}" type="datetimeFigureOut">
              <a:rPr lang="es-ES" smtClean="0"/>
              <a:t>11/07/2023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CC9DB5-2D07-4915-A04A-B447AC3A197C}" type="slidenum">
              <a:rPr lang="es-ES" smtClean="0"/>
              <a:t>‹Nº›</a:t>
            </a:fld>
            <a:endParaRPr lang="es-ES"/>
          </a:p>
        </p:txBody>
      </p:sp>
    </p:spTree>
    <p:extLst>
      <p:ext uri="{BB962C8B-B14F-4D97-AF65-F5344CB8AC3E}">
        <p14:creationId xmlns:p14="http://schemas.microsoft.com/office/powerpoint/2010/main" val="49719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E277D0-AF78-4F8A-B6BF-57F0F5452D6A}" type="datetimeFigureOut">
              <a:rPr lang="es-ES" smtClean="0"/>
              <a:t>11/07/2023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CC9DB5-2D07-4915-A04A-B447AC3A197C}" type="slidenum">
              <a:rPr lang="es-ES" smtClean="0"/>
              <a:t>‹Nº›</a:t>
            </a:fld>
            <a:endParaRPr lang="es-ES"/>
          </a:p>
        </p:txBody>
      </p:sp>
    </p:spTree>
    <p:extLst>
      <p:ext uri="{BB962C8B-B14F-4D97-AF65-F5344CB8AC3E}">
        <p14:creationId xmlns:p14="http://schemas.microsoft.com/office/powerpoint/2010/main" val="406724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7E277D0-AF78-4F8A-B6BF-57F0F5452D6A}" type="datetimeFigureOut">
              <a:rPr lang="es-ES" smtClean="0"/>
              <a:t>11/07/2023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CC9DB5-2D07-4915-A04A-B447AC3A197C}" type="slidenum">
              <a:rPr lang="es-ES" smtClean="0"/>
              <a:t>‹Nº›</a:t>
            </a:fld>
            <a:endParaRPr lang="es-ES"/>
          </a:p>
        </p:txBody>
      </p:sp>
    </p:spTree>
    <p:extLst>
      <p:ext uri="{BB962C8B-B14F-4D97-AF65-F5344CB8AC3E}">
        <p14:creationId xmlns:p14="http://schemas.microsoft.com/office/powerpoint/2010/main" val="246906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E277D0-AF78-4F8A-B6BF-57F0F5452D6A}" type="datetimeFigureOut">
              <a:rPr lang="es-ES" smtClean="0"/>
              <a:t>11/07/2023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8CC9DB5-2D07-4915-A04A-B447AC3A197C}" type="slidenum">
              <a:rPr lang="es-ES" smtClean="0"/>
              <a:t>‹Nº›</a:t>
            </a:fld>
            <a:endParaRPr lang="es-ES"/>
          </a:p>
        </p:txBody>
      </p:sp>
    </p:spTree>
    <p:extLst>
      <p:ext uri="{BB962C8B-B14F-4D97-AF65-F5344CB8AC3E}">
        <p14:creationId xmlns:p14="http://schemas.microsoft.com/office/powerpoint/2010/main" val="25849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E277D0-AF78-4F8A-B6BF-57F0F5452D6A}" type="datetimeFigureOut">
              <a:rPr lang="es-ES" smtClean="0"/>
              <a:t>11/07/2023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8CC9DB5-2D07-4915-A04A-B447AC3A197C}" type="slidenum">
              <a:rPr lang="es-ES" smtClean="0"/>
              <a:t>‹Nº›</a:t>
            </a:fld>
            <a:endParaRPr lang="es-ES"/>
          </a:p>
        </p:txBody>
      </p:sp>
    </p:spTree>
    <p:extLst>
      <p:ext uri="{BB962C8B-B14F-4D97-AF65-F5344CB8AC3E}">
        <p14:creationId xmlns:p14="http://schemas.microsoft.com/office/powerpoint/2010/main" val="203719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E277D0-AF78-4F8A-B6BF-57F0F5452D6A}" type="datetimeFigureOut">
              <a:rPr lang="es-ES" smtClean="0"/>
              <a:t>11/07/2023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8CC9DB5-2D07-4915-A04A-B447AC3A197C}" type="slidenum">
              <a:rPr lang="es-ES" smtClean="0"/>
              <a:t>‹Nº›</a:t>
            </a:fld>
            <a:endParaRPr lang="es-ES"/>
          </a:p>
        </p:txBody>
      </p:sp>
    </p:spTree>
    <p:extLst>
      <p:ext uri="{BB962C8B-B14F-4D97-AF65-F5344CB8AC3E}">
        <p14:creationId xmlns:p14="http://schemas.microsoft.com/office/powerpoint/2010/main" val="229513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277D0-AF78-4F8A-B6BF-57F0F5452D6A}" type="datetimeFigureOut">
              <a:rPr lang="es-ES" smtClean="0"/>
              <a:t>11/07/2023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8CC9DB5-2D07-4915-A04A-B447AC3A197C}" type="slidenum">
              <a:rPr lang="es-ES" smtClean="0"/>
              <a:t>‹Nº›</a:t>
            </a:fld>
            <a:endParaRPr lang="es-ES"/>
          </a:p>
        </p:txBody>
      </p:sp>
    </p:spTree>
    <p:extLst>
      <p:ext uri="{BB962C8B-B14F-4D97-AF65-F5344CB8AC3E}">
        <p14:creationId xmlns:p14="http://schemas.microsoft.com/office/powerpoint/2010/main" val="363601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7E277D0-AF78-4F8A-B6BF-57F0F5452D6A}" type="datetimeFigureOut">
              <a:rPr lang="es-ES" smtClean="0"/>
              <a:t>11/07/2023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8CC9DB5-2D07-4915-A04A-B447AC3A197C}" type="slidenum">
              <a:rPr lang="es-ES" smtClean="0"/>
              <a:t>‹Nº›</a:t>
            </a:fld>
            <a:endParaRPr lang="es-ES"/>
          </a:p>
        </p:txBody>
      </p:sp>
    </p:spTree>
    <p:extLst>
      <p:ext uri="{BB962C8B-B14F-4D97-AF65-F5344CB8AC3E}">
        <p14:creationId xmlns:p14="http://schemas.microsoft.com/office/powerpoint/2010/main" val="346851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7E277D0-AF78-4F8A-B6BF-57F0F5452D6A}" type="datetimeFigureOut">
              <a:rPr lang="es-ES" smtClean="0"/>
              <a:t>11/07/2023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8CC9DB5-2D07-4915-A04A-B447AC3A197C}" type="slidenum">
              <a:rPr lang="es-ES" smtClean="0"/>
              <a:t>‹Nº›</a:t>
            </a:fld>
            <a:endParaRPr lang="es-ES"/>
          </a:p>
        </p:txBody>
      </p:sp>
    </p:spTree>
    <p:extLst>
      <p:ext uri="{BB962C8B-B14F-4D97-AF65-F5344CB8AC3E}">
        <p14:creationId xmlns:p14="http://schemas.microsoft.com/office/powerpoint/2010/main" val="8444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277D0-AF78-4F8A-B6BF-57F0F5452D6A}" type="datetimeFigureOut">
              <a:rPr lang="es-ES" smtClean="0"/>
              <a:t>11/07/2023</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C9DB5-2D07-4915-A04A-B447AC3A197C}" type="slidenum">
              <a:rPr lang="es-ES" smtClean="0"/>
              <a:t>‹Nº›</a:t>
            </a:fld>
            <a:endParaRPr lang="es-ES"/>
          </a:p>
        </p:txBody>
      </p:sp>
    </p:spTree>
    <p:extLst>
      <p:ext uri="{BB962C8B-B14F-4D97-AF65-F5344CB8AC3E}">
        <p14:creationId xmlns:p14="http://schemas.microsoft.com/office/powerpoint/2010/main" val="2843332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1997E69-105F-3E67-0F69-7A76B5D9D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3"/>
          <p:cNvSpPr>
            <a:spLocks noGrp="1"/>
          </p:cNvSpPr>
          <p:nvPr>
            <p:ph type="title"/>
          </p:nvPr>
        </p:nvSpPr>
        <p:spPr>
          <a:xfrm>
            <a:off x="0" y="0"/>
            <a:ext cx="9144000" cy="1606684"/>
          </a:xfrm>
          <a:solidFill>
            <a:srgbClr val="00FFCC"/>
          </a:solidFill>
        </p:spPr>
        <p:txBody>
          <a:bodyPr>
            <a:normAutofit fontScale="90000"/>
          </a:bodyPr>
          <a:lstStyle/>
          <a:p>
            <a:pPr algn="ctr"/>
            <a:br>
              <a:rPr lang="es-ES" dirty="0"/>
            </a:br>
            <a:r>
              <a:rPr lang="es-ES" b="1" u="sng" dirty="0">
                <a:latin typeface="Maiandra GD" panose="020E0502030308020204" pitchFamily="34" charset="0"/>
              </a:rPr>
              <a:t>EL HOMBRE DE PECADO, EL HIJO DE PERDICIÓN.</a:t>
            </a:r>
            <a:br>
              <a:rPr lang="es-ES" b="1" u="sng" dirty="0">
                <a:latin typeface="Maiandra GD" panose="020E0502030308020204" pitchFamily="34" charset="0"/>
              </a:rPr>
            </a:br>
            <a:r>
              <a:rPr lang="es-ES" b="1" u="sng" dirty="0">
                <a:latin typeface="Maiandra GD" panose="020E0502030308020204" pitchFamily="34" charset="0"/>
              </a:rPr>
              <a:t>II TESALONICENSES.2:3.</a:t>
            </a:r>
            <a:br>
              <a:rPr lang="es-ES" dirty="0"/>
            </a:br>
            <a:endParaRPr lang="es-ES" dirty="0"/>
          </a:p>
        </p:txBody>
      </p:sp>
      <p:sp>
        <p:nvSpPr>
          <p:cNvPr id="5" name="Marcador de contenido 4"/>
          <p:cNvSpPr>
            <a:spLocks noGrp="1"/>
          </p:cNvSpPr>
          <p:nvPr>
            <p:ph idx="1"/>
          </p:nvPr>
        </p:nvSpPr>
        <p:spPr>
          <a:xfrm>
            <a:off x="-1" y="1606684"/>
            <a:ext cx="9143999" cy="5251315"/>
          </a:xfrm>
        </p:spPr>
        <p:txBody>
          <a:bodyPr>
            <a:normAutofit/>
          </a:bodyPr>
          <a:lstStyle/>
          <a:p>
            <a:r>
              <a:rPr lang="es-ES" b="1" u="sng" dirty="0">
                <a:highlight>
                  <a:srgbClr val="FFFF00"/>
                </a:highlight>
                <a:latin typeface="Maiandra GD" panose="020E0502030308020204" pitchFamily="34" charset="0"/>
              </a:rPr>
              <a:t>INTRODUCCIÒN:</a:t>
            </a:r>
          </a:p>
          <a:p>
            <a:r>
              <a:rPr lang="es-ES" b="1" u="sng" dirty="0">
                <a:highlight>
                  <a:srgbClr val="00FF00"/>
                </a:highlight>
                <a:latin typeface="Maiandra GD" panose="020E0502030308020204" pitchFamily="34" charset="0"/>
              </a:rPr>
              <a:t>Porque el misterio de la iniquidad ya está en acción,</a:t>
            </a:r>
            <a:r>
              <a:rPr lang="es-ES" b="1" dirty="0">
                <a:latin typeface="Maiandra GD" panose="020E0502030308020204" pitchFamily="34" charset="0"/>
              </a:rPr>
              <a:t> sólo que aquel que por ahora lo detiene, lo hará hasta que él mismo sea quitado de en medio. </a:t>
            </a:r>
          </a:p>
          <a:p>
            <a:r>
              <a:rPr lang="es-ES" b="1" dirty="0">
                <a:latin typeface="Maiandra GD" panose="020E0502030308020204" pitchFamily="34" charset="0"/>
              </a:rPr>
              <a:t>Este es una de los textos que también en muchas veces es aplicado a diferentes personajes de diferentes épocas. </a:t>
            </a:r>
          </a:p>
          <a:p>
            <a:r>
              <a:rPr lang="es-ES" b="1" dirty="0">
                <a:latin typeface="Maiandra GD" panose="020E0502030308020204" pitchFamily="34" charset="0"/>
              </a:rPr>
              <a:t>Algunos aplican este pasaje, al papado romano. Otros lo aplican al anticristo.</a:t>
            </a:r>
          </a:p>
          <a:p>
            <a:r>
              <a:rPr lang="es-ES" b="1" dirty="0">
                <a:latin typeface="Maiandra GD" panose="020E0502030308020204" pitchFamily="34" charset="0"/>
              </a:rPr>
              <a:t>Yo descarto ambas cosas, es mi convicción que no se refiere al papado. </a:t>
            </a:r>
          </a:p>
          <a:p>
            <a:r>
              <a:rPr lang="es-ES" b="1" dirty="0">
                <a:latin typeface="Maiandra GD" panose="020E0502030308020204" pitchFamily="34" charset="0"/>
              </a:rPr>
              <a:t>Por qué en II Tesalonicenses.2:7. </a:t>
            </a:r>
          </a:p>
        </p:txBody>
      </p:sp>
    </p:spTree>
    <p:extLst>
      <p:ext uri="{BB962C8B-B14F-4D97-AF65-F5344CB8AC3E}">
        <p14:creationId xmlns:p14="http://schemas.microsoft.com/office/powerpoint/2010/main" val="28656880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965CCA-29C6-25DA-1672-2B06FDF4B67C}"/>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26C06EA4-094E-1F5D-853B-D6795F08AEBD}"/>
              </a:ext>
            </a:extLst>
          </p:cNvPr>
          <p:cNvSpPr>
            <a:spLocks noGrp="1"/>
          </p:cNvSpPr>
          <p:nvPr>
            <p:ph type="title"/>
          </p:nvPr>
        </p:nvSpPr>
        <p:spPr>
          <a:xfrm>
            <a:off x="0" y="1"/>
            <a:ext cx="9144000" cy="1212574"/>
          </a:xfrm>
          <a:solidFill>
            <a:srgbClr val="00FFCC"/>
          </a:solidFill>
        </p:spPr>
        <p:txBody>
          <a:bodyPr>
            <a:noAutofit/>
          </a:bodyPr>
          <a:lstStyle/>
          <a:p>
            <a:pPr algn="ctr"/>
            <a:r>
              <a:rPr lang="es-ES" sz="3600" b="1" u="sng" dirty="0">
                <a:latin typeface="Maiandra GD" panose="020E0502030308020204" pitchFamily="34" charset="0"/>
              </a:rPr>
              <a:t>LA COMPARACIÓN ENTRE EL HOMBRE DE PERDICIÓN VS LA BESTIA. </a:t>
            </a:r>
            <a:endParaRPr lang="es-NI" sz="3600" b="1" u="sng" dirty="0">
              <a:latin typeface="Maiandra GD" panose="020E0502030308020204" pitchFamily="34" charset="0"/>
            </a:endParaRPr>
          </a:p>
        </p:txBody>
      </p:sp>
      <p:sp>
        <p:nvSpPr>
          <p:cNvPr id="3" name="Marcador de contenido 2">
            <a:extLst>
              <a:ext uri="{FF2B5EF4-FFF2-40B4-BE49-F238E27FC236}">
                <a16:creationId xmlns:a16="http://schemas.microsoft.com/office/drawing/2014/main" id="{3864CE94-CD24-280C-63E1-DC25F90F30B5}"/>
              </a:ext>
            </a:extLst>
          </p:cNvPr>
          <p:cNvSpPr>
            <a:spLocks noGrp="1"/>
          </p:cNvSpPr>
          <p:nvPr>
            <p:ph idx="1"/>
          </p:nvPr>
        </p:nvSpPr>
        <p:spPr>
          <a:xfrm>
            <a:off x="0" y="1212575"/>
            <a:ext cx="9144000" cy="5645424"/>
          </a:xfrm>
        </p:spPr>
        <p:txBody>
          <a:bodyPr>
            <a:normAutofit lnSpcReduction="10000"/>
          </a:bodyPr>
          <a:lstStyle/>
          <a:p>
            <a:r>
              <a:rPr lang="es-ES" b="1" dirty="0">
                <a:latin typeface="Maiandra GD" panose="020E0502030308020204" pitchFamily="34" charset="0"/>
              </a:rPr>
              <a:t>3. Satanás le dio poder. Apocalipsis.13:2.</a:t>
            </a:r>
          </a:p>
          <a:p>
            <a:r>
              <a:rPr lang="es-ES" b="1" dirty="0">
                <a:latin typeface="Maiandra GD" panose="020E0502030308020204" pitchFamily="34" charset="0"/>
              </a:rPr>
              <a:t>La bestia que vi era semejante a un leopardo, sus pies eran como los de un oso y su boca como la boca de un león. </a:t>
            </a:r>
            <a:r>
              <a:rPr lang="es-ES" b="1" u="sng" dirty="0">
                <a:highlight>
                  <a:srgbClr val="00FFFF"/>
                </a:highlight>
                <a:latin typeface="Maiandra GD" panose="020E0502030308020204" pitchFamily="34" charset="0"/>
              </a:rPr>
              <a:t>Y el dragón le dio su poder, su trono y gran autoridad.</a:t>
            </a:r>
          </a:p>
          <a:p>
            <a:r>
              <a:rPr lang="es-ES" b="1" dirty="0">
                <a:latin typeface="Maiandra GD" panose="020E0502030308020204" pitchFamily="34" charset="0"/>
              </a:rPr>
              <a:t>4. Hace señales prodigios mentirosos. II Tesalonicenses.2:9.</a:t>
            </a:r>
          </a:p>
          <a:p>
            <a:r>
              <a:rPr lang="es-ES" b="1" dirty="0">
                <a:latin typeface="Maiandra GD" panose="020E0502030308020204" pitchFamily="34" charset="0"/>
              </a:rPr>
              <a:t>inicuo cuya venida es conforme a la actividad de Satanás, </a:t>
            </a:r>
            <a:r>
              <a:rPr lang="es-ES" b="1" u="sng" dirty="0">
                <a:solidFill>
                  <a:schemeClr val="bg1"/>
                </a:solidFill>
                <a:highlight>
                  <a:srgbClr val="FF00FF"/>
                </a:highlight>
                <a:latin typeface="Maiandra GD" panose="020E0502030308020204" pitchFamily="34" charset="0"/>
              </a:rPr>
              <a:t>con todo poder y señales y prodigios mentirosos,</a:t>
            </a:r>
            <a:r>
              <a:rPr lang="es-ES" b="1" dirty="0">
                <a:latin typeface="Maiandra GD" panose="020E0502030308020204" pitchFamily="34" charset="0"/>
              </a:rPr>
              <a:t> </a:t>
            </a:r>
          </a:p>
          <a:p>
            <a:r>
              <a:rPr lang="es-ES" b="1" dirty="0">
                <a:latin typeface="Maiandra GD" panose="020E0502030308020204" pitchFamily="34" charset="0"/>
              </a:rPr>
              <a:t>4. Engaña por medio de Señales. Apocalipsis.13:13-15. </a:t>
            </a:r>
          </a:p>
          <a:p>
            <a:r>
              <a:rPr lang="es-ES" b="1" u="sng" dirty="0">
                <a:solidFill>
                  <a:schemeClr val="bg1"/>
                </a:solidFill>
                <a:highlight>
                  <a:srgbClr val="FF00FF"/>
                </a:highlight>
                <a:latin typeface="Maiandra GD" panose="020E0502030308020204" pitchFamily="34" charset="0"/>
              </a:rPr>
              <a:t>También hace grandes señales,</a:t>
            </a:r>
            <a:r>
              <a:rPr lang="es-ES" b="1" dirty="0">
                <a:latin typeface="Maiandra GD" panose="020E0502030308020204" pitchFamily="34" charset="0"/>
              </a:rPr>
              <a:t> de tal manera que aun hace descender fuego del cielo a la tierra en presencia de los hombres. </a:t>
            </a:r>
          </a:p>
          <a:p>
            <a:endParaRPr lang="es-ES" b="1" dirty="0">
              <a:latin typeface="Maiandra GD" panose="020E0502030308020204" pitchFamily="34" charset="0"/>
            </a:endParaRPr>
          </a:p>
          <a:p>
            <a:endParaRPr lang="es-ES" b="1" dirty="0">
              <a:latin typeface="Maiandra GD" panose="020E0502030308020204" pitchFamily="34" charset="0"/>
            </a:endParaRPr>
          </a:p>
          <a:p>
            <a:endParaRPr lang="es-NI" b="1" dirty="0">
              <a:latin typeface="Maiandra GD" panose="020E0502030308020204" pitchFamily="34" charset="0"/>
            </a:endParaRPr>
          </a:p>
        </p:txBody>
      </p:sp>
    </p:spTree>
    <p:extLst>
      <p:ext uri="{BB962C8B-B14F-4D97-AF65-F5344CB8AC3E}">
        <p14:creationId xmlns:p14="http://schemas.microsoft.com/office/powerpoint/2010/main" val="3882136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8D78FA-4442-DE71-BBF5-C7FF17A2CD54}"/>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26C06EA4-094E-1F5D-853B-D6795F08AEBD}"/>
              </a:ext>
            </a:extLst>
          </p:cNvPr>
          <p:cNvSpPr>
            <a:spLocks noGrp="1"/>
          </p:cNvSpPr>
          <p:nvPr>
            <p:ph type="title"/>
          </p:nvPr>
        </p:nvSpPr>
        <p:spPr>
          <a:xfrm>
            <a:off x="0" y="1"/>
            <a:ext cx="9144000" cy="1212574"/>
          </a:xfrm>
          <a:solidFill>
            <a:srgbClr val="00FFCC"/>
          </a:solidFill>
        </p:spPr>
        <p:txBody>
          <a:bodyPr>
            <a:noAutofit/>
          </a:bodyPr>
          <a:lstStyle/>
          <a:p>
            <a:pPr algn="ctr"/>
            <a:r>
              <a:rPr lang="es-ES" sz="3600" b="1" u="sng" dirty="0">
                <a:latin typeface="Maiandra GD" panose="020E0502030308020204" pitchFamily="34" charset="0"/>
              </a:rPr>
              <a:t>LA COMPARACIÓN ENTRE EL HOMBRE DE PERDICIÓN VS LA BESTIA. </a:t>
            </a:r>
            <a:endParaRPr lang="es-NI" sz="3600" b="1" u="sng" dirty="0">
              <a:latin typeface="Maiandra GD" panose="020E0502030308020204" pitchFamily="34" charset="0"/>
            </a:endParaRPr>
          </a:p>
        </p:txBody>
      </p:sp>
      <p:sp>
        <p:nvSpPr>
          <p:cNvPr id="3" name="Marcador de contenido 2">
            <a:extLst>
              <a:ext uri="{FF2B5EF4-FFF2-40B4-BE49-F238E27FC236}">
                <a16:creationId xmlns:a16="http://schemas.microsoft.com/office/drawing/2014/main" id="{3864CE94-CD24-280C-63E1-DC25F90F30B5}"/>
              </a:ext>
            </a:extLst>
          </p:cNvPr>
          <p:cNvSpPr>
            <a:spLocks noGrp="1"/>
          </p:cNvSpPr>
          <p:nvPr>
            <p:ph idx="1"/>
          </p:nvPr>
        </p:nvSpPr>
        <p:spPr>
          <a:xfrm>
            <a:off x="0" y="1212575"/>
            <a:ext cx="9144000" cy="5645424"/>
          </a:xfrm>
        </p:spPr>
        <p:txBody>
          <a:bodyPr/>
          <a:lstStyle/>
          <a:p>
            <a:pPr algn="ctr"/>
            <a:r>
              <a:rPr lang="es-ES" b="1" u="sng" dirty="0">
                <a:highlight>
                  <a:srgbClr val="FFFF00"/>
                </a:highlight>
                <a:latin typeface="Maiandra GD" panose="020E0502030308020204" pitchFamily="34" charset="0"/>
              </a:rPr>
              <a:t>V.15.</a:t>
            </a:r>
          </a:p>
          <a:p>
            <a:r>
              <a:rPr lang="es-ES" b="1" dirty="0">
                <a:latin typeface="Maiandra GD" panose="020E0502030308020204" pitchFamily="34" charset="0"/>
              </a:rPr>
              <a:t>Se le concedió dar aliento a la imagen de la bestia, </a:t>
            </a:r>
            <a:r>
              <a:rPr lang="es-ES" b="1" u="sng" dirty="0">
                <a:solidFill>
                  <a:schemeClr val="bg1"/>
                </a:solidFill>
                <a:highlight>
                  <a:srgbClr val="FF00FF"/>
                </a:highlight>
                <a:latin typeface="Maiandra GD" panose="020E0502030308020204" pitchFamily="34" charset="0"/>
              </a:rPr>
              <a:t>para que la imagen de la bestia también hablara</a:t>
            </a:r>
            <a:r>
              <a:rPr lang="es-ES" b="1" dirty="0">
                <a:latin typeface="Maiandra GD" panose="020E0502030308020204" pitchFamily="34" charset="0"/>
              </a:rPr>
              <a:t> e hiciera dar muerte a todos los que no adoran la imagen de la bestia. </a:t>
            </a:r>
          </a:p>
          <a:p>
            <a:r>
              <a:rPr lang="es-ES" b="1" dirty="0">
                <a:latin typeface="Maiandra GD" panose="020E0502030308020204" pitchFamily="34" charset="0"/>
              </a:rPr>
              <a:t>5. Detenido al presente cuando Pablo escribió. II Tesalonicenses.2:7.</a:t>
            </a:r>
          </a:p>
          <a:p>
            <a:r>
              <a:rPr lang="es-ES" b="1" dirty="0">
                <a:latin typeface="Maiandra GD" panose="020E0502030308020204" pitchFamily="34" charset="0"/>
              </a:rPr>
              <a:t>Porque el misterio de la iniquidad ya está en acción, </a:t>
            </a:r>
            <a:r>
              <a:rPr lang="es-ES" b="1" u="sng" dirty="0">
                <a:solidFill>
                  <a:schemeClr val="bg1"/>
                </a:solidFill>
                <a:highlight>
                  <a:srgbClr val="0000FF"/>
                </a:highlight>
                <a:latin typeface="Maiandra GD" panose="020E0502030308020204" pitchFamily="34" charset="0"/>
              </a:rPr>
              <a:t>sólo que aquel que por ahora lo detiene,</a:t>
            </a:r>
            <a:r>
              <a:rPr lang="es-ES" b="1" dirty="0">
                <a:latin typeface="Maiandra GD" panose="020E0502030308020204" pitchFamily="34" charset="0"/>
              </a:rPr>
              <a:t> lo hará hasta que él mismo sea quitado de en medio. </a:t>
            </a:r>
          </a:p>
          <a:p>
            <a:r>
              <a:rPr lang="es-ES" b="1" dirty="0">
                <a:latin typeface="Maiandra GD" panose="020E0502030308020204" pitchFamily="34" charset="0"/>
              </a:rPr>
              <a:t>5. Era y no es y esta para subir. cuando Juan escribió. Apocalipsis.17:8-11. </a:t>
            </a:r>
          </a:p>
          <a:p>
            <a:endParaRPr lang="es-ES" b="1" dirty="0">
              <a:latin typeface="Maiandra GD" panose="020E0502030308020204" pitchFamily="34" charset="0"/>
            </a:endParaRPr>
          </a:p>
          <a:p>
            <a:endParaRPr lang="es-NI" b="1" dirty="0">
              <a:latin typeface="Maiandra GD" panose="020E0502030308020204" pitchFamily="34" charset="0"/>
            </a:endParaRPr>
          </a:p>
        </p:txBody>
      </p:sp>
    </p:spTree>
    <p:extLst>
      <p:ext uri="{BB962C8B-B14F-4D97-AF65-F5344CB8AC3E}">
        <p14:creationId xmlns:p14="http://schemas.microsoft.com/office/powerpoint/2010/main" val="231246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B3C5193-E6FB-AC75-6D5B-02E17B720B8C}"/>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26C06EA4-094E-1F5D-853B-D6795F08AEBD}"/>
              </a:ext>
            </a:extLst>
          </p:cNvPr>
          <p:cNvSpPr>
            <a:spLocks noGrp="1"/>
          </p:cNvSpPr>
          <p:nvPr>
            <p:ph type="title"/>
          </p:nvPr>
        </p:nvSpPr>
        <p:spPr>
          <a:xfrm>
            <a:off x="0" y="1"/>
            <a:ext cx="9144000" cy="1212574"/>
          </a:xfrm>
          <a:solidFill>
            <a:srgbClr val="00FFCC"/>
          </a:solidFill>
        </p:spPr>
        <p:txBody>
          <a:bodyPr>
            <a:noAutofit/>
          </a:bodyPr>
          <a:lstStyle/>
          <a:p>
            <a:pPr algn="ctr"/>
            <a:r>
              <a:rPr lang="es-ES" sz="3600" b="1" u="sng" dirty="0">
                <a:latin typeface="Maiandra GD" panose="020E0502030308020204" pitchFamily="34" charset="0"/>
              </a:rPr>
              <a:t>LA COMPARACIÓN ENTRE EL HOMBRE DE PERDICIÓN VS LA BESTIA. </a:t>
            </a:r>
            <a:endParaRPr lang="es-NI" sz="3600" b="1" u="sng" dirty="0">
              <a:latin typeface="Maiandra GD" panose="020E0502030308020204" pitchFamily="34" charset="0"/>
            </a:endParaRPr>
          </a:p>
        </p:txBody>
      </p:sp>
      <p:sp>
        <p:nvSpPr>
          <p:cNvPr id="3" name="Marcador de contenido 2">
            <a:extLst>
              <a:ext uri="{FF2B5EF4-FFF2-40B4-BE49-F238E27FC236}">
                <a16:creationId xmlns:a16="http://schemas.microsoft.com/office/drawing/2014/main" id="{3864CE94-CD24-280C-63E1-DC25F90F30B5}"/>
              </a:ext>
            </a:extLst>
          </p:cNvPr>
          <p:cNvSpPr>
            <a:spLocks noGrp="1"/>
          </p:cNvSpPr>
          <p:nvPr>
            <p:ph idx="1"/>
          </p:nvPr>
        </p:nvSpPr>
        <p:spPr>
          <a:xfrm>
            <a:off x="0" y="1212575"/>
            <a:ext cx="9144000" cy="5645424"/>
          </a:xfrm>
        </p:spPr>
        <p:txBody>
          <a:bodyPr>
            <a:normAutofit lnSpcReduction="10000"/>
          </a:bodyPr>
          <a:lstStyle/>
          <a:p>
            <a:r>
              <a:rPr lang="es-ES" b="1" dirty="0">
                <a:latin typeface="Maiandra GD" panose="020E0502030308020204" pitchFamily="34" charset="0"/>
              </a:rPr>
              <a:t>La bestia que viste, era y no es, y está para subir del abismo e ir a la destrucción. Y los moradores de la tierra, cuyos nombres no se han escrito en el libro de la vida desde la fundación del mundo, </a:t>
            </a:r>
            <a:r>
              <a:rPr lang="es-ES" b="1" u="sng" dirty="0">
                <a:solidFill>
                  <a:schemeClr val="bg1"/>
                </a:solidFill>
                <a:highlight>
                  <a:srgbClr val="0000FF"/>
                </a:highlight>
                <a:latin typeface="Maiandra GD" panose="020E0502030308020204" pitchFamily="34" charset="0"/>
              </a:rPr>
              <a:t>se asombrarán al ver la bestia que era y no es, y que vendrá.</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V.9.  </a:t>
            </a:r>
          </a:p>
          <a:p>
            <a:r>
              <a:rPr lang="es-ES" b="1" u="sng" dirty="0">
                <a:highlight>
                  <a:srgbClr val="00FFCC"/>
                </a:highlight>
                <a:latin typeface="Maiandra GD" panose="020E0502030308020204" pitchFamily="34" charset="0"/>
              </a:rPr>
              <a:t>Aquí está la mente que tiene sabiduría.</a:t>
            </a:r>
            <a:r>
              <a:rPr lang="es-ES" b="1" dirty="0">
                <a:latin typeface="Maiandra GD" panose="020E0502030308020204" pitchFamily="34" charset="0"/>
              </a:rPr>
              <a:t> Las siete cabezas son siete montes sobre los que se sienta la mujer; </a:t>
            </a:r>
          </a:p>
          <a:p>
            <a:pPr algn="ctr"/>
            <a:r>
              <a:rPr lang="es-ES" b="1" u="sng" dirty="0">
                <a:highlight>
                  <a:srgbClr val="FFFF00"/>
                </a:highlight>
                <a:latin typeface="Maiandra GD" panose="020E0502030308020204" pitchFamily="34" charset="0"/>
              </a:rPr>
              <a:t>V.10.  </a:t>
            </a:r>
          </a:p>
          <a:p>
            <a:r>
              <a:rPr lang="es-ES" b="1" dirty="0">
                <a:latin typeface="Maiandra GD" panose="020E0502030308020204" pitchFamily="34" charset="0"/>
              </a:rPr>
              <a:t>y son siete reyes; cinco han caído, uno es y el otro aún no ha venido; y cuando venga, </a:t>
            </a:r>
            <a:r>
              <a:rPr lang="es-ES" b="1" u="sng" dirty="0">
                <a:solidFill>
                  <a:schemeClr val="bg1"/>
                </a:solidFill>
                <a:highlight>
                  <a:srgbClr val="0000FF"/>
                </a:highlight>
                <a:latin typeface="Maiandra GD" panose="020E0502030308020204" pitchFamily="34" charset="0"/>
              </a:rPr>
              <a:t>es necesario que permanezca un poco de tiempo.</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V.11.</a:t>
            </a:r>
            <a:endParaRPr lang="es-NI" b="1" u="sng" dirty="0">
              <a:highlight>
                <a:srgbClr val="FFFF00"/>
              </a:highlight>
              <a:latin typeface="Maiandra GD" panose="020E0502030308020204" pitchFamily="34" charset="0"/>
            </a:endParaRPr>
          </a:p>
        </p:txBody>
      </p:sp>
    </p:spTree>
    <p:extLst>
      <p:ext uri="{BB962C8B-B14F-4D97-AF65-F5344CB8AC3E}">
        <p14:creationId xmlns:p14="http://schemas.microsoft.com/office/powerpoint/2010/main" val="447518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E091BA-2505-AFDF-85FE-06EF080BAD55}"/>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26C06EA4-094E-1F5D-853B-D6795F08AEBD}"/>
              </a:ext>
            </a:extLst>
          </p:cNvPr>
          <p:cNvSpPr>
            <a:spLocks noGrp="1"/>
          </p:cNvSpPr>
          <p:nvPr>
            <p:ph type="title"/>
          </p:nvPr>
        </p:nvSpPr>
        <p:spPr>
          <a:xfrm>
            <a:off x="0" y="1"/>
            <a:ext cx="9144000" cy="1212574"/>
          </a:xfrm>
          <a:solidFill>
            <a:srgbClr val="00FFCC"/>
          </a:solidFill>
        </p:spPr>
        <p:txBody>
          <a:bodyPr>
            <a:noAutofit/>
          </a:bodyPr>
          <a:lstStyle/>
          <a:p>
            <a:pPr algn="ctr"/>
            <a:r>
              <a:rPr lang="es-ES" sz="3600" b="1" u="sng" dirty="0">
                <a:latin typeface="Maiandra GD" panose="020E0502030308020204" pitchFamily="34" charset="0"/>
              </a:rPr>
              <a:t>LA COMPARACIÓN ENTRE EL HOMBRE DE PERDICIÓN VS LA BESTIA. </a:t>
            </a:r>
            <a:endParaRPr lang="es-NI" sz="3600" b="1" u="sng" dirty="0">
              <a:latin typeface="Maiandra GD" panose="020E0502030308020204" pitchFamily="34" charset="0"/>
            </a:endParaRPr>
          </a:p>
        </p:txBody>
      </p:sp>
      <p:sp>
        <p:nvSpPr>
          <p:cNvPr id="3" name="Marcador de contenido 2">
            <a:extLst>
              <a:ext uri="{FF2B5EF4-FFF2-40B4-BE49-F238E27FC236}">
                <a16:creationId xmlns:a16="http://schemas.microsoft.com/office/drawing/2014/main" id="{3864CE94-CD24-280C-63E1-DC25F90F30B5}"/>
              </a:ext>
            </a:extLst>
          </p:cNvPr>
          <p:cNvSpPr>
            <a:spLocks noGrp="1"/>
          </p:cNvSpPr>
          <p:nvPr>
            <p:ph idx="1"/>
          </p:nvPr>
        </p:nvSpPr>
        <p:spPr>
          <a:xfrm>
            <a:off x="0" y="1212575"/>
            <a:ext cx="9144000" cy="5645424"/>
          </a:xfrm>
        </p:spPr>
        <p:txBody>
          <a:bodyPr/>
          <a:lstStyle/>
          <a:p>
            <a:r>
              <a:rPr lang="es-ES" b="1" dirty="0">
                <a:latin typeface="Maiandra GD" panose="020E0502030308020204" pitchFamily="34" charset="0"/>
              </a:rPr>
              <a:t>Y la bestia que era y no es, es el octavo rey, </a:t>
            </a:r>
            <a:r>
              <a:rPr lang="es-ES" b="1" u="sng" dirty="0">
                <a:solidFill>
                  <a:schemeClr val="bg1"/>
                </a:solidFill>
                <a:highlight>
                  <a:srgbClr val="808000"/>
                </a:highlight>
                <a:latin typeface="Maiandra GD" panose="020E0502030308020204" pitchFamily="34" charset="0"/>
              </a:rPr>
              <a:t>y es uno de los siete y va a la destrucción.</a:t>
            </a:r>
            <a:r>
              <a:rPr lang="es-ES" b="1" dirty="0">
                <a:latin typeface="Maiandra GD" panose="020E0502030308020204" pitchFamily="34" charset="0"/>
              </a:rPr>
              <a:t> </a:t>
            </a:r>
          </a:p>
          <a:p>
            <a:r>
              <a:rPr lang="es-ES" b="1" dirty="0">
                <a:latin typeface="Maiandra GD" panose="020E0502030308020204" pitchFamily="34" charset="0"/>
              </a:rPr>
              <a:t>6. Al subir es para ser destruido. II Tesalonicenses.2:8.</a:t>
            </a:r>
          </a:p>
          <a:p>
            <a:r>
              <a:rPr lang="es-ES" b="1" dirty="0">
                <a:latin typeface="Maiandra GD" panose="020E0502030308020204" pitchFamily="34" charset="0"/>
              </a:rPr>
              <a:t>Y entonces será revelado ese inicuo, a quien el Señor matará con el espíritu de su boca, </a:t>
            </a:r>
            <a:r>
              <a:rPr lang="es-ES" b="1" u="sng" dirty="0">
                <a:solidFill>
                  <a:schemeClr val="bg1"/>
                </a:solidFill>
                <a:highlight>
                  <a:srgbClr val="FF0000"/>
                </a:highlight>
                <a:latin typeface="Maiandra GD" panose="020E0502030308020204" pitchFamily="34" charset="0"/>
              </a:rPr>
              <a:t>y destruirá con el resplandor de su venida;</a:t>
            </a:r>
            <a:r>
              <a:rPr lang="es-ES" b="1" dirty="0">
                <a:latin typeface="Maiandra GD" panose="020E0502030308020204" pitchFamily="34" charset="0"/>
              </a:rPr>
              <a:t> </a:t>
            </a:r>
          </a:p>
          <a:p>
            <a:r>
              <a:rPr lang="es-ES" b="1" dirty="0">
                <a:latin typeface="Maiandra GD" panose="020E0502030308020204" pitchFamily="34" charset="0"/>
              </a:rPr>
              <a:t>6. Al subir es para ir a la perdición. Apocalipsis.17:11. </a:t>
            </a:r>
          </a:p>
          <a:p>
            <a:r>
              <a:rPr lang="es-ES" b="1" dirty="0">
                <a:latin typeface="Maiandra GD" panose="020E0502030308020204" pitchFamily="34" charset="0"/>
              </a:rPr>
              <a:t>Y la bestia que era y no es, es el octavo rey, y es uno de los siete </a:t>
            </a:r>
            <a:r>
              <a:rPr lang="es-ES" b="1" u="sng" dirty="0">
                <a:solidFill>
                  <a:schemeClr val="bg1"/>
                </a:solidFill>
                <a:highlight>
                  <a:srgbClr val="FF0000"/>
                </a:highlight>
                <a:latin typeface="Maiandra GD" panose="020E0502030308020204" pitchFamily="34" charset="0"/>
              </a:rPr>
              <a:t>y va a la destrucción.</a:t>
            </a:r>
            <a:r>
              <a:rPr lang="es-ES" b="1" dirty="0">
                <a:latin typeface="Maiandra GD" panose="020E0502030308020204" pitchFamily="34" charset="0"/>
              </a:rPr>
              <a:t> </a:t>
            </a:r>
          </a:p>
          <a:p>
            <a:r>
              <a:rPr lang="es-ES" b="1" dirty="0">
                <a:latin typeface="Maiandra GD" panose="020E0502030308020204" pitchFamily="34" charset="0"/>
              </a:rPr>
              <a:t>7. Seria destruido por Él Espíritu de la Boca de Cristo. II Tesalonicenses.2:8.</a:t>
            </a:r>
          </a:p>
          <a:p>
            <a:endParaRPr lang="es-ES" b="1" dirty="0">
              <a:latin typeface="Maiandra GD" panose="020E0502030308020204" pitchFamily="34" charset="0"/>
            </a:endParaRPr>
          </a:p>
          <a:p>
            <a:endParaRPr lang="es-NI" b="1" dirty="0">
              <a:latin typeface="Maiandra GD" panose="020E0502030308020204" pitchFamily="34" charset="0"/>
            </a:endParaRPr>
          </a:p>
        </p:txBody>
      </p:sp>
    </p:spTree>
    <p:extLst>
      <p:ext uri="{BB962C8B-B14F-4D97-AF65-F5344CB8AC3E}">
        <p14:creationId xmlns:p14="http://schemas.microsoft.com/office/powerpoint/2010/main" val="16758698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29E2DC8-63A5-2735-FE6C-A260C151BA04}"/>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26C06EA4-094E-1F5D-853B-D6795F08AEBD}"/>
              </a:ext>
            </a:extLst>
          </p:cNvPr>
          <p:cNvSpPr>
            <a:spLocks noGrp="1"/>
          </p:cNvSpPr>
          <p:nvPr>
            <p:ph type="title"/>
          </p:nvPr>
        </p:nvSpPr>
        <p:spPr>
          <a:xfrm>
            <a:off x="0" y="1"/>
            <a:ext cx="9144000" cy="1212574"/>
          </a:xfrm>
          <a:solidFill>
            <a:srgbClr val="00FFCC"/>
          </a:solidFill>
        </p:spPr>
        <p:txBody>
          <a:bodyPr>
            <a:noAutofit/>
          </a:bodyPr>
          <a:lstStyle/>
          <a:p>
            <a:pPr algn="ctr"/>
            <a:r>
              <a:rPr lang="es-ES" sz="3600" b="1" u="sng" dirty="0">
                <a:latin typeface="Maiandra GD" panose="020E0502030308020204" pitchFamily="34" charset="0"/>
              </a:rPr>
              <a:t>LA COMPARACIÓN ENTRE EL HOMBRE DE PERDICIÓN VS LA BESTIA. </a:t>
            </a:r>
            <a:endParaRPr lang="es-NI" sz="3600" b="1" u="sng" dirty="0">
              <a:latin typeface="Maiandra GD" panose="020E0502030308020204" pitchFamily="34" charset="0"/>
            </a:endParaRPr>
          </a:p>
        </p:txBody>
      </p:sp>
      <p:sp>
        <p:nvSpPr>
          <p:cNvPr id="3" name="Marcador de contenido 2">
            <a:extLst>
              <a:ext uri="{FF2B5EF4-FFF2-40B4-BE49-F238E27FC236}">
                <a16:creationId xmlns:a16="http://schemas.microsoft.com/office/drawing/2014/main" id="{3864CE94-CD24-280C-63E1-DC25F90F30B5}"/>
              </a:ext>
            </a:extLst>
          </p:cNvPr>
          <p:cNvSpPr>
            <a:spLocks noGrp="1"/>
          </p:cNvSpPr>
          <p:nvPr>
            <p:ph idx="1"/>
          </p:nvPr>
        </p:nvSpPr>
        <p:spPr>
          <a:xfrm>
            <a:off x="0" y="1212575"/>
            <a:ext cx="9144000" cy="5645424"/>
          </a:xfrm>
        </p:spPr>
        <p:txBody>
          <a:bodyPr>
            <a:normAutofit lnSpcReduction="10000"/>
          </a:bodyPr>
          <a:lstStyle/>
          <a:p>
            <a:r>
              <a:rPr lang="es-ES" b="1" dirty="0">
                <a:latin typeface="Maiandra GD" panose="020E0502030308020204" pitchFamily="34" charset="0"/>
              </a:rPr>
              <a:t>Y entonces será revelado ese inicuo, a quien el Señor matará con el espíritu de su boca, </a:t>
            </a:r>
            <a:r>
              <a:rPr lang="es-ES" b="1" u="sng" dirty="0">
                <a:solidFill>
                  <a:schemeClr val="bg1"/>
                </a:solidFill>
                <a:highlight>
                  <a:srgbClr val="000080"/>
                </a:highlight>
                <a:latin typeface="Maiandra GD" panose="020E0502030308020204" pitchFamily="34" charset="0"/>
              </a:rPr>
              <a:t>y destruirá con el resplandor de su venida;</a:t>
            </a:r>
            <a:r>
              <a:rPr lang="es-ES" b="1" dirty="0">
                <a:latin typeface="Maiandra GD" panose="020E0502030308020204" pitchFamily="34" charset="0"/>
              </a:rPr>
              <a:t> </a:t>
            </a:r>
          </a:p>
          <a:p>
            <a:r>
              <a:rPr lang="es-NI" b="1" dirty="0">
                <a:latin typeface="Maiandra GD" panose="020E0502030308020204" pitchFamily="34" charset="0"/>
              </a:rPr>
              <a:t>7. Seria destruido por el poder de Jesucristo. Apocalipsis.19:11-21.</a:t>
            </a:r>
          </a:p>
          <a:p>
            <a:r>
              <a:rPr lang="es-ES" b="1" dirty="0">
                <a:latin typeface="Maiandra GD" panose="020E0502030308020204" pitchFamily="34" charset="0"/>
              </a:rPr>
              <a:t>vi el cielo abierto, y he aquí, un caballo blanco; el que lo montaba se llama Fiel y Verdadero, </a:t>
            </a:r>
            <a:r>
              <a:rPr lang="es-ES" b="1" u="sng" dirty="0">
                <a:solidFill>
                  <a:schemeClr val="bg1"/>
                </a:solidFill>
                <a:highlight>
                  <a:srgbClr val="800080"/>
                </a:highlight>
                <a:latin typeface="Maiandra GD" panose="020E0502030308020204" pitchFamily="34" charset="0"/>
              </a:rPr>
              <a:t>y con justicia juzga y hace la guerra.</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V.12.  </a:t>
            </a:r>
          </a:p>
          <a:p>
            <a:r>
              <a:rPr lang="es-ES" b="1" dirty="0">
                <a:latin typeface="Maiandra GD" panose="020E0502030308020204" pitchFamily="34" charset="0"/>
              </a:rPr>
              <a:t>Sus ojos son una llama de fuego, y sobre su cabeza hay muchas diademas, </a:t>
            </a:r>
            <a:r>
              <a:rPr lang="es-ES" b="1" u="sng" dirty="0">
                <a:solidFill>
                  <a:schemeClr val="bg1"/>
                </a:solidFill>
                <a:highlight>
                  <a:srgbClr val="008000"/>
                </a:highlight>
                <a:latin typeface="Maiandra GD" panose="020E0502030308020204" pitchFamily="34" charset="0"/>
              </a:rPr>
              <a:t>y tiene un nombre escrito que nadie conoce sino El.</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V.13.</a:t>
            </a:r>
            <a:endParaRPr lang="es-NI" b="1" u="sng" dirty="0">
              <a:highlight>
                <a:srgbClr val="FFFF00"/>
              </a:highlight>
              <a:latin typeface="Maiandra GD" panose="020E0502030308020204" pitchFamily="34" charset="0"/>
            </a:endParaRPr>
          </a:p>
          <a:p>
            <a:endParaRPr lang="es-NI" b="1" dirty="0">
              <a:latin typeface="Maiandra GD" panose="020E0502030308020204" pitchFamily="34" charset="0"/>
            </a:endParaRPr>
          </a:p>
        </p:txBody>
      </p:sp>
    </p:spTree>
    <p:extLst>
      <p:ext uri="{BB962C8B-B14F-4D97-AF65-F5344CB8AC3E}">
        <p14:creationId xmlns:p14="http://schemas.microsoft.com/office/powerpoint/2010/main" val="731695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EE00B9E-AD3D-D62D-B415-136408A72B07}"/>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26C06EA4-094E-1F5D-853B-D6795F08AEBD}"/>
              </a:ext>
            </a:extLst>
          </p:cNvPr>
          <p:cNvSpPr>
            <a:spLocks noGrp="1"/>
          </p:cNvSpPr>
          <p:nvPr>
            <p:ph type="title"/>
          </p:nvPr>
        </p:nvSpPr>
        <p:spPr>
          <a:xfrm>
            <a:off x="0" y="1"/>
            <a:ext cx="9144000" cy="1212574"/>
          </a:xfrm>
          <a:solidFill>
            <a:srgbClr val="00FFCC"/>
          </a:solidFill>
        </p:spPr>
        <p:txBody>
          <a:bodyPr>
            <a:noAutofit/>
          </a:bodyPr>
          <a:lstStyle/>
          <a:p>
            <a:pPr algn="ctr"/>
            <a:r>
              <a:rPr lang="es-ES" sz="3600" b="1" u="sng" dirty="0">
                <a:latin typeface="Maiandra GD" panose="020E0502030308020204" pitchFamily="34" charset="0"/>
              </a:rPr>
              <a:t>LA COMPARACIÓN ENTRE EL HOMBRE DE PERDICIÓN VS LA BESTIA. </a:t>
            </a:r>
            <a:endParaRPr lang="es-NI" sz="3600" b="1" u="sng" dirty="0">
              <a:latin typeface="Maiandra GD" panose="020E0502030308020204" pitchFamily="34" charset="0"/>
            </a:endParaRPr>
          </a:p>
        </p:txBody>
      </p:sp>
      <p:sp>
        <p:nvSpPr>
          <p:cNvPr id="3" name="Marcador de contenido 2">
            <a:extLst>
              <a:ext uri="{FF2B5EF4-FFF2-40B4-BE49-F238E27FC236}">
                <a16:creationId xmlns:a16="http://schemas.microsoft.com/office/drawing/2014/main" id="{3864CE94-CD24-280C-63E1-DC25F90F30B5}"/>
              </a:ext>
            </a:extLst>
          </p:cNvPr>
          <p:cNvSpPr>
            <a:spLocks noGrp="1"/>
          </p:cNvSpPr>
          <p:nvPr>
            <p:ph idx="1"/>
          </p:nvPr>
        </p:nvSpPr>
        <p:spPr>
          <a:xfrm>
            <a:off x="0" y="1212575"/>
            <a:ext cx="9144000" cy="5645424"/>
          </a:xfrm>
        </p:spPr>
        <p:txBody>
          <a:bodyPr>
            <a:normAutofit/>
          </a:bodyPr>
          <a:lstStyle/>
          <a:p>
            <a:r>
              <a:rPr lang="es-ES" b="1" dirty="0">
                <a:latin typeface="Maiandra GD" panose="020E0502030308020204" pitchFamily="34" charset="0"/>
              </a:rPr>
              <a:t>Y está vestido de un manto empapado en sangre, y su nombre es: </a:t>
            </a:r>
            <a:r>
              <a:rPr lang="es-ES" b="1" u="sng" dirty="0">
                <a:solidFill>
                  <a:schemeClr val="bg1"/>
                </a:solidFill>
                <a:highlight>
                  <a:srgbClr val="800000"/>
                </a:highlight>
                <a:latin typeface="Maiandra GD" panose="020E0502030308020204" pitchFamily="34" charset="0"/>
              </a:rPr>
              <a:t>El Verbo de Dios.</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V.14.  </a:t>
            </a:r>
          </a:p>
          <a:p>
            <a:r>
              <a:rPr lang="es-ES" b="1" dirty="0">
                <a:latin typeface="Maiandra GD" panose="020E0502030308020204" pitchFamily="34" charset="0"/>
              </a:rPr>
              <a:t>Y los ejércitos que están en los cielos, vestidos de lino fino, blanco y limpio, </a:t>
            </a:r>
            <a:r>
              <a:rPr lang="es-ES" b="1" u="sng" dirty="0">
                <a:solidFill>
                  <a:schemeClr val="bg1"/>
                </a:solidFill>
                <a:highlight>
                  <a:srgbClr val="000000"/>
                </a:highlight>
                <a:latin typeface="Maiandra GD" panose="020E0502030308020204" pitchFamily="34" charset="0"/>
              </a:rPr>
              <a:t>le seguían sobre caballos blancos.</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V.15.  </a:t>
            </a:r>
          </a:p>
          <a:p>
            <a:r>
              <a:rPr lang="es-ES" b="1" u="sng" dirty="0">
                <a:solidFill>
                  <a:schemeClr val="bg1"/>
                </a:solidFill>
                <a:highlight>
                  <a:srgbClr val="008080"/>
                </a:highlight>
                <a:latin typeface="Maiandra GD" panose="020E0502030308020204" pitchFamily="34" charset="0"/>
              </a:rPr>
              <a:t>De su boca sale una espada afilada para herir con ella a las naciones,</a:t>
            </a:r>
            <a:r>
              <a:rPr lang="es-ES" b="1" dirty="0">
                <a:latin typeface="Maiandra GD" panose="020E0502030308020204" pitchFamily="34" charset="0"/>
              </a:rPr>
              <a:t> y las regirá con vara de hierro; y El pisa el lagar del vino del furor de la ira de Dios Todopoderoso.</a:t>
            </a:r>
          </a:p>
          <a:p>
            <a:pPr algn="ctr"/>
            <a:r>
              <a:rPr lang="es-ES" b="1" u="sng" dirty="0">
                <a:highlight>
                  <a:srgbClr val="FFFF00"/>
                </a:highlight>
                <a:latin typeface="Maiandra GD" panose="020E0502030308020204" pitchFamily="34" charset="0"/>
              </a:rPr>
              <a:t>V.16.</a:t>
            </a:r>
          </a:p>
          <a:p>
            <a:r>
              <a:rPr lang="es-ES" b="1" dirty="0">
                <a:latin typeface="Maiandra GD" panose="020E0502030308020204" pitchFamily="34" charset="0"/>
              </a:rPr>
              <a:t>Y en su manto y en su muslo tiene un nombre escrito: </a:t>
            </a:r>
            <a:r>
              <a:rPr lang="es-ES" b="1" u="sng" dirty="0">
                <a:solidFill>
                  <a:schemeClr val="bg1"/>
                </a:solidFill>
                <a:highlight>
                  <a:srgbClr val="800080"/>
                </a:highlight>
                <a:latin typeface="Maiandra GD" panose="020E0502030308020204" pitchFamily="34" charset="0"/>
              </a:rPr>
              <a:t>REY DE REYES Y SEÑOR DE SEÑORES.</a:t>
            </a:r>
            <a:r>
              <a:rPr lang="es-ES" b="1" dirty="0">
                <a:latin typeface="Maiandra GD" panose="020E0502030308020204" pitchFamily="34" charset="0"/>
              </a:rPr>
              <a:t>  </a:t>
            </a:r>
            <a:endParaRPr lang="es-NI" b="1" dirty="0">
              <a:latin typeface="Maiandra GD" panose="020E0502030308020204" pitchFamily="34" charset="0"/>
            </a:endParaRPr>
          </a:p>
        </p:txBody>
      </p:sp>
    </p:spTree>
    <p:extLst>
      <p:ext uri="{BB962C8B-B14F-4D97-AF65-F5344CB8AC3E}">
        <p14:creationId xmlns:p14="http://schemas.microsoft.com/office/powerpoint/2010/main" val="2982976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7E78FD-7D3C-43BA-EC2B-DB7F8562A014}"/>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26C06EA4-094E-1F5D-853B-D6795F08AEBD}"/>
              </a:ext>
            </a:extLst>
          </p:cNvPr>
          <p:cNvSpPr>
            <a:spLocks noGrp="1"/>
          </p:cNvSpPr>
          <p:nvPr>
            <p:ph type="title"/>
          </p:nvPr>
        </p:nvSpPr>
        <p:spPr>
          <a:xfrm>
            <a:off x="0" y="1"/>
            <a:ext cx="9144000" cy="1212574"/>
          </a:xfrm>
          <a:solidFill>
            <a:srgbClr val="00FFCC"/>
          </a:solidFill>
        </p:spPr>
        <p:txBody>
          <a:bodyPr>
            <a:noAutofit/>
          </a:bodyPr>
          <a:lstStyle/>
          <a:p>
            <a:pPr algn="ctr"/>
            <a:r>
              <a:rPr lang="es-ES" sz="3600" b="1" u="sng" dirty="0">
                <a:latin typeface="Maiandra GD" panose="020E0502030308020204" pitchFamily="34" charset="0"/>
              </a:rPr>
              <a:t>LA COMPARACIÓN ENTRE EL HOMBRE DE PERDICIÓN VS LA BESTIA. </a:t>
            </a:r>
            <a:endParaRPr lang="es-NI" sz="3600" b="1" u="sng" dirty="0">
              <a:latin typeface="Maiandra GD" panose="020E0502030308020204" pitchFamily="34" charset="0"/>
            </a:endParaRPr>
          </a:p>
        </p:txBody>
      </p:sp>
      <p:sp>
        <p:nvSpPr>
          <p:cNvPr id="3" name="Marcador de contenido 2">
            <a:extLst>
              <a:ext uri="{FF2B5EF4-FFF2-40B4-BE49-F238E27FC236}">
                <a16:creationId xmlns:a16="http://schemas.microsoft.com/office/drawing/2014/main" id="{3864CE94-CD24-280C-63E1-DC25F90F30B5}"/>
              </a:ext>
            </a:extLst>
          </p:cNvPr>
          <p:cNvSpPr>
            <a:spLocks noGrp="1"/>
          </p:cNvSpPr>
          <p:nvPr>
            <p:ph idx="1"/>
          </p:nvPr>
        </p:nvSpPr>
        <p:spPr>
          <a:xfrm>
            <a:off x="0" y="1212575"/>
            <a:ext cx="9144000" cy="5645424"/>
          </a:xfrm>
        </p:spPr>
        <p:txBody>
          <a:bodyPr>
            <a:normAutofit/>
          </a:bodyPr>
          <a:lstStyle/>
          <a:p>
            <a:pPr algn="ctr"/>
            <a:r>
              <a:rPr lang="es-ES" b="1" u="sng" dirty="0">
                <a:highlight>
                  <a:srgbClr val="FFFF00"/>
                </a:highlight>
                <a:latin typeface="Maiandra GD" panose="020E0502030308020204" pitchFamily="34" charset="0"/>
              </a:rPr>
              <a:t>V.17.</a:t>
            </a:r>
          </a:p>
          <a:p>
            <a:r>
              <a:rPr lang="es-ES" b="1" dirty="0">
                <a:latin typeface="Maiandra GD" panose="020E0502030308020204" pitchFamily="34" charset="0"/>
              </a:rPr>
              <a:t>Y vi a un ángel que estaba de pie en el sol. Y clamó a gran voz, diciendo a todas las aves que vuelan en medio del cielo: </a:t>
            </a:r>
            <a:r>
              <a:rPr lang="es-ES" b="1" u="sng" dirty="0">
                <a:solidFill>
                  <a:schemeClr val="bg1"/>
                </a:solidFill>
                <a:highlight>
                  <a:srgbClr val="008000"/>
                </a:highlight>
                <a:latin typeface="Maiandra GD" panose="020E0502030308020204" pitchFamily="34" charset="0"/>
              </a:rPr>
              <a:t>Venid, congregaos para la gran cena de Dios,</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V.18.  </a:t>
            </a:r>
          </a:p>
          <a:p>
            <a:r>
              <a:rPr lang="es-ES" b="1" u="sng" dirty="0">
                <a:solidFill>
                  <a:schemeClr val="bg1"/>
                </a:solidFill>
                <a:highlight>
                  <a:srgbClr val="800000"/>
                </a:highlight>
                <a:latin typeface="Maiandra GD" panose="020E0502030308020204" pitchFamily="34" charset="0"/>
              </a:rPr>
              <a:t>para que comáis carne de reyes,</a:t>
            </a:r>
            <a:r>
              <a:rPr lang="es-ES" b="1" dirty="0">
                <a:latin typeface="Maiandra GD" panose="020E0502030308020204" pitchFamily="34" charset="0"/>
              </a:rPr>
              <a:t> carne de comandantes y carne de poderosos, carne de caballos y de sus jinetes, y carne de todos los hombres, libres y esclavos, pequeños y grandes.</a:t>
            </a:r>
          </a:p>
          <a:p>
            <a:pPr algn="ctr"/>
            <a:r>
              <a:rPr lang="es-ES" b="1" u="sng" dirty="0">
                <a:highlight>
                  <a:srgbClr val="FFFF00"/>
                </a:highlight>
                <a:latin typeface="Maiandra GD" panose="020E0502030308020204" pitchFamily="34" charset="0"/>
              </a:rPr>
              <a:t>V.19. </a:t>
            </a:r>
            <a:endParaRPr lang="es-NI" b="1" u="sng" dirty="0">
              <a:highlight>
                <a:srgbClr val="FFFF00"/>
              </a:highlight>
              <a:latin typeface="Maiandra GD" panose="020E0502030308020204" pitchFamily="34" charset="0"/>
            </a:endParaRPr>
          </a:p>
        </p:txBody>
      </p:sp>
    </p:spTree>
    <p:extLst>
      <p:ext uri="{BB962C8B-B14F-4D97-AF65-F5344CB8AC3E}">
        <p14:creationId xmlns:p14="http://schemas.microsoft.com/office/powerpoint/2010/main" val="37480812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B355493-AAD7-673A-4757-8EB094BEFACE}"/>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26C06EA4-094E-1F5D-853B-D6795F08AEBD}"/>
              </a:ext>
            </a:extLst>
          </p:cNvPr>
          <p:cNvSpPr>
            <a:spLocks noGrp="1"/>
          </p:cNvSpPr>
          <p:nvPr>
            <p:ph type="title"/>
          </p:nvPr>
        </p:nvSpPr>
        <p:spPr>
          <a:xfrm>
            <a:off x="0" y="1"/>
            <a:ext cx="9144000" cy="1212574"/>
          </a:xfrm>
          <a:solidFill>
            <a:srgbClr val="00FFCC"/>
          </a:solidFill>
        </p:spPr>
        <p:txBody>
          <a:bodyPr>
            <a:noAutofit/>
          </a:bodyPr>
          <a:lstStyle/>
          <a:p>
            <a:pPr algn="ctr"/>
            <a:r>
              <a:rPr lang="es-ES" sz="3600" b="1" u="sng" dirty="0">
                <a:latin typeface="Maiandra GD" panose="020E0502030308020204" pitchFamily="34" charset="0"/>
              </a:rPr>
              <a:t>LA COMPARACIÓN ENTRE EL HOMBRE DE PERDICIÓN VS LA BESTIA. </a:t>
            </a:r>
            <a:endParaRPr lang="es-NI" sz="3600" b="1" u="sng" dirty="0">
              <a:latin typeface="Maiandra GD" panose="020E0502030308020204" pitchFamily="34" charset="0"/>
            </a:endParaRPr>
          </a:p>
        </p:txBody>
      </p:sp>
      <p:sp>
        <p:nvSpPr>
          <p:cNvPr id="3" name="Marcador de contenido 2">
            <a:extLst>
              <a:ext uri="{FF2B5EF4-FFF2-40B4-BE49-F238E27FC236}">
                <a16:creationId xmlns:a16="http://schemas.microsoft.com/office/drawing/2014/main" id="{3864CE94-CD24-280C-63E1-DC25F90F30B5}"/>
              </a:ext>
            </a:extLst>
          </p:cNvPr>
          <p:cNvSpPr>
            <a:spLocks noGrp="1"/>
          </p:cNvSpPr>
          <p:nvPr>
            <p:ph idx="1"/>
          </p:nvPr>
        </p:nvSpPr>
        <p:spPr>
          <a:xfrm>
            <a:off x="0" y="1212575"/>
            <a:ext cx="9144000" cy="5645424"/>
          </a:xfrm>
        </p:spPr>
        <p:txBody>
          <a:bodyPr>
            <a:normAutofit/>
          </a:bodyPr>
          <a:lstStyle/>
          <a:p>
            <a:r>
              <a:rPr lang="es-ES" b="1" dirty="0">
                <a:latin typeface="Maiandra GD" panose="020E0502030308020204" pitchFamily="34" charset="0"/>
              </a:rPr>
              <a:t>Entonces vi a la bestia, a los reyes de la tierra y a sus ejércitos reunidos </a:t>
            </a:r>
            <a:r>
              <a:rPr lang="es-ES" b="1" u="sng" dirty="0">
                <a:solidFill>
                  <a:schemeClr val="bg1"/>
                </a:solidFill>
                <a:highlight>
                  <a:srgbClr val="FF00FF"/>
                </a:highlight>
                <a:latin typeface="Maiandra GD" panose="020E0502030308020204" pitchFamily="34" charset="0"/>
              </a:rPr>
              <a:t>para hacer guerra contra el que iba montado en el caballo y contra su ejército.</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V.20.  </a:t>
            </a:r>
          </a:p>
          <a:p>
            <a:r>
              <a:rPr lang="es-ES" b="1" dirty="0">
                <a:latin typeface="Maiandra GD" panose="020E0502030308020204" pitchFamily="34" charset="0"/>
              </a:rPr>
              <a:t>Y la bestia fue apresada, y con ella el falso profeta que hacía señales en su presencia, con las cuales engañaba a los que habían recibido la marca de la bestia y a los que adoraban su imagen; </a:t>
            </a:r>
            <a:r>
              <a:rPr lang="es-ES" b="1" u="sng" dirty="0">
                <a:solidFill>
                  <a:schemeClr val="bg1"/>
                </a:solidFill>
                <a:highlight>
                  <a:srgbClr val="800080"/>
                </a:highlight>
                <a:latin typeface="Maiandra GD" panose="020E0502030308020204" pitchFamily="34" charset="0"/>
              </a:rPr>
              <a:t>los dos fueron arrojados vivos al lago de fuego que arde con azufre.</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V.21.  </a:t>
            </a:r>
          </a:p>
          <a:p>
            <a:r>
              <a:rPr lang="es-ES" b="1" u="sng" dirty="0">
                <a:solidFill>
                  <a:schemeClr val="bg1"/>
                </a:solidFill>
                <a:highlight>
                  <a:srgbClr val="000000"/>
                </a:highlight>
                <a:latin typeface="Maiandra GD" panose="020E0502030308020204" pitchFamily="34" charset="0"/>
              </a:rPr>
              <a:t>Y los demás fueron muertos con la espada que salía de la boca del que montaba el caballo,</a:t>
            </a:r>
            <a:r>
              <a:rPr lang="es-ES" b="1" dirty="0">
                <a:latin typeface="Maiandra GD" panose="020E0502030308020204" pitchFamily="34" charset="0"/>
              </a:rPr>
              <a:t> y todas las aves se saciaron de sus carnes. </a:t>
            </a:r>
            <a:endParaRPr lang="es-NI" b="1" dirty="0">
              <a:latin typeface="Maiandra GD" panose="020E0502030308020204" pitchFamily="34" charset="0"/>
            </a:endParaRPr>
          </a:p>
        </p:txBody>
      </p:sp>
    </p:spTree>
    <p:extLst>
      <p:ext uri="{BB962C8B-B14F-4D97-AF65-F5344CB8AC3E}">
        <p14:creationId xmlns:p14="http://schemas.microsoft.com/office/powerpoint/2010/main" val="3204781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BCC5A89-D552-349E-762B-3F7EC96D320E}"/>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p:cNvSpPr>
            <a:spLocks noGrp="1"/>
          </p:cNvSpPr>
          <p:nvPr>
            <p:ph type="title"/>
          </p:nvPr>
        </p:nvSpPr>
        <p:spPr>
          <a:xfrm>
            <a:off x="8037" y="1667814"/>
            <a:ext cx="9135963" cy="3522372"/>
          </a:xfrm>
        </p:spPr>
        <p:txBody>
          <a:bodyPr>
            <a:normAutofit fontScale="90000"/>
          </a:bodyPr>
          <a:lstStyle/>
          <a:p>
            <a:pPr algn="ctr"/>
            <a:r>
              <a:rPr lang="es-ES" b="1" dirty="0">
                <a:latin typeface="Maiandra GD" panose="020E0502030308020204" pitchFamily="34" charset="0"/>
              </a:rPr>
              <a:t>Por esta comparación que hemos visto yo creo que Él hombre de pecado, Él hijo de perdición, de II Tesalonicenses.2. E</a:t>
            </a:r>
            <a:r>
              <a:rPr lang="es-ES" b="1">
                <a:latin typeface="Maiandra GD" panose="020E0502030308020204" pitchFamily="34" charset="0"/>
              </a:rPr>
              <a:t>s </a:t>
            </a:r>
            <a:r>
              <a:rPr lang="es-ES" b="1" dirty="0">
                <a:latin typeface="Maiandra GD" panose="020E0502030308020204" pitchFamily="34" charset="0"/>
              </a:rPr>
              <a:t>la bestia de Apocalipsis que sería el poder civil de Roma. Apocalipsis.19:19. </a:t>
            </a:r>
          </a:p>
        </p:txBody>
      </p:sp>
      <p:sp>
        <p:nvSpPr>
          <p:cNvPr id="3" name="Marcador de texto 2"/>
          <p:cNvSpPr>
            <a:spLocks noGrp="1"/>
          </p:cNvSpPr>
          <p:nvPr>
            <p:ph type="body" idx="1"/>
          </p:nvPr>
        </p:nvSpPr>
        <p:spPr>
          <a:xfrm>
            <a:off x="0" y="21454"/>
            <a:ext cx="3868340" cy="823912"/>
          </a:xfrm>
          <a:solidFill>
            <a:srgbClr val="00FFCC"/>
          </a:solidFill>
        </p:spPr>
        <p:txBody>
          <a:bodyPr>
            <a:normAutofit lnSpcReduction="10000"/>
          </a:bodyPr>
          <a:lstStyle/>
          <a:p>
            <a:pPr algn="ctr"/>
            <a:r>
              <a:rPr lang="es-ES" u="sng" dirty="0">
                <a:latin typeface="Maiandra GD" panose="020E0502030308020204" pitchFamily="34" charset="0"/>
              </a:rPr>
              <a:t>II Tesalonicenses.2:1-12.</a:t>
            </a:r>
          </a:p>
          <a:p>
            <a:pPr algn="ctr"/>
            <a:r>
              <a:rPr lang="es-ES" u="sng" dirty="0">
                <a:latin typeface="Maiandra GD" panose="020E0502030308020204" pitchFamily="34" charset="0"/>
              </a:rPr>
              <a:t>El Hombre De Pecado.</a:t>
            </a:r>
          </a:p>
        </p:txBody>
      </p:sp>
      <p:sp>
        <p:nvSpPr>
          <p:cNvPr id="5" name="Marcador de texto 4"/>
          <p:cNvSpPr>
            <a:spLocks noGrp="1"/>
          </p:cNvSpPr>
          <p:nvPr>
            <p:ph type="body" sz="quarter" idx="3"/>
          </p:nvPr>
        </p:nvSpPr>
        <p:spPr>
          <a:xfrm>
            <a:off x="5256609" y="0"/>
            <a:ext cx="3887391" cy="823912"/>
          </a:xfrm>
          <a:solidFill>
            <a:srgbClr val="00FFCC"/>
          </a:solidFill>
        </p:spPr>
        <p:txBody>
          <a:bodyPr>
            <a:normAutofit lnSpcReduction="10000"/>
          </a:bodyPr>
          <a:lstStyle/>
          <a:p>
            <a:pPr algn="ctr"/>
            <a:r>
              <a:rPr lang="es-ES" u="sng" dirty="0">
                <a:latin typeface="Maiandra GD" panose="020E0502030308020204" pitchFamily="34" charset="0"/>
              </a:rPr>
              <a:t>Apocalipsis.13:1-15.</a:t>
            </a:r>
          </a:p>
          <a:p>
            <a:pPr algn="ctr"/>
            <a:r>
              <a:rPr lang="es-ES" u="sng" dirty="0">
                <a:latin typeface="Maiandra GD" panose="020E0502030308020204" pitchFamily="34" charset="0"/>
              </a:rPr>
              <a:t> La Bestia. </a:t>
            </a:r>
          </a:p>
        </p:txBody>
      </p:sp>
    </p:spTree>
    <p:extLst>
      <p:ext uri="{BB962C8B-B14F-4D97-AF65-F5344CB8AC3E}">
        <p14:creationId xmlns:p14="http://schemas.microsoft.com/office/powerpoint/2010/main" val="5002001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additive="base">
                                        <p:cTn id="2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22B2B6A-E947-67C2-D683-3206937270D3}"/>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0"/>
            <a:ext cx="5112913" cy="6858000"/>
          </a:xfrm>
        </p:spPr>
        <p:txBody>
          <a:bodyPr>
            <a:normAutofit lnSpcReduction="10000"/>
          </a:bodyPr>
          <a:lstStyle/>
          <a:p>
            <a:r>
              <a:rPr lang="es-ES" b="1" dirty="0">
                <a:latin typeface="Maiandra GD" panose="020E0502030308020204" pitchFamily="34" charset="0"/>
              </a:rPr>
              <a:t>Espero que esto nos pueda ayudar para poder comprender y no sacar conclusiones que no serían correctas.</a:t>
            </a:r>
          </a:p>
          <a:p>
            <a:r>
              <a:rPr lang="es-ES" b="1" dirty="0">
                <a:latin typeface="Maiandra GD" panose="020E0502030308020204" pitchFamily="34" charset="0"/>
              </a:rPr>
              <a:t>Dios nos ayude para poder entender textos difíciles como estos.</a:t>
            </a:r>
          </a:p>
          <a:p>
            <a:r>
              <a:rPr lang="es-ES" b="1" dirty="0">
                <a:latin typeface="Maiandra GD" panose="020E0502030308020204" pitchFamily="34" charset="0"/>
              </a:rPr>
              <a:t>Tenemos que siempre quedarnos con lo que la Biblia nos dice, sin salir con nuestros pensamientos u opiniones.</a:t>
            </a:r>
          </a:p>
          <a:p>
            <a:r>
              <a:rPr lang="es-ES" b="1" dirty="0">
                <a:latin typeface="Maiandra GD" panose="020E0502030308020204" pitchFamily="34" charset="0"/>
              </a:rPr>
              <a:t>Sacando conclusiones que no son correctas, sino quedarnos dentro de lo que la palabra de Dios diga.</a:t>
            </a:r>
          </a:p>
          <a:p>
            <a:endParaRPr lang="es-ES" b="1" dirty="0">
              <a:latin typeface="Maiandra GD" panose="020E0502030308020204" pitchFamily="34" charset="0"/>
            </a:endParaRPr>
          </a:p>
          <a:p>
            <a:endParaRPr lang="es-ES" b="1" dirty="0"/>
          </a:p>
          <a:p>
            <a:endParaRPr lang="es-ES" b="1" dirty="0"/>
          </a:p>
        </p:txBody>
      </p:sp>
      <p:pic>
        <p:nvPicPr>
          <p:cNvPr id="4" name="Imagen 3">
            <a:extLst>
              <a:ext uri="{FF2B5EF4-FFF2-40B4-BE49-F238E27FC236}">
                <a16:creationId xmlns:a16="http://schemas.microsoft.com/office/drawing/2014/main" id="{0B639EC7-F348-7EE7-0FA1-921B46706576}"/>
              </a:ext>
            </a:extLst>
          </p:cNvPr>
          <p:cNvPicPr>
            <a:picLocks noChangeAspect="1"/>
          </p:cNvPicPr>
          <p:nvPr/>
        </p:nvPicPr>
        <p:blipFill>
          <a:blip r:embed="rId3"/>
          <a:stretch>
            <a:fillRect/>
          </a:stretch>
        </p:blipFill>
        <p:spPr>
          <a:xfrm>
            <a:off x="5112912" y="0"/>
            <a:ext cx="4031087" cy="6858000"/>
          </a:xfrm>
          <a:prstGeom prst="rect">
            <a:avLst/>
          </a:prstGeom>
        </p:spPr>
      </p:pic>
    </p:spTree>
    <p:extLst>
      <p:ext uri="{BB962C8B-B14F-4D97-AF65-F5344CB8AC3E}">
        <p14:creationId xmlns:p14="http://schemas.microsoft.com/office/powerpoint/2010/main" val="2338488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E0A692-D06D-A2CD-8BF6-984035B55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arcador de contenido 2"/>
          <p:cNvSpPr>
            <a:spLocks noGrp="1"/>
          </p:cNvSpPr>
          <p:nvPr>
            <p:ph idx="1"/>
          </p:nvPr>
        </p:nvSpPr>
        <p:spPr>
          <a:xfrm>
            <a:off x="0" y="0"/>
            <a:ext cx="5112913" cy="6858000"/>
          </a:xfrm>
        </p:spPr>
        <p:txBody>
          <a:bodyPr>
            <a:normAutofit/>
          </a:bodyPr>
          <a:lstStyle/>
          <a:p>
            <a:r>
              <a:rPr lang="es-ES" b="1" dirty="0">
                <a:latin typeface="Maiandra GD" panose="020E0502030308020204" pitchFamily="34" charset="0"/>
              </a:rPr>
              <a:t>Pablo dice: </a:t>
            </a:r>
          </a:p>
          <a:p>
            <a:r>
              <a:rPr lang="es-ES" b="1" dirty="0">
                <a:latin typeface="Maiandra GD" panose="020E0502030308020204" pitchFamily="34" charset="0"/>
              </a:rPr>
              <a:t>“Que ya está en acción” </a:t>
            </a:r>
          </a:p>
          <a:p>
            <a:r>
              <a:rPr lang="es-ES" b="1" dirty="0">
                <a:latin typeface="Maiandra GD" panose="020E0502030308020204" pitchFamily="34" charset="0"/>
              </a:rPr>
              <a:t>Ya en los tiempos del apóstol Pablo estaba en acción este hombre de pecado. </a:t>
            </a:r>
          </a:p>
          <a:p>
            <a:r>
              <a:rPr lang="es-ES" b="1" dirty="0">
                <a:latin typeface="Maiandra GD" panose="020E0502030308020204" pitchFamily="34" charset="0"/>
              </a:rPr>
              <a:t>Este hijo de perdición. </a:t>
            </a:r>
          </a:p>
          <a:p>
            <a:r>
              <a:rPr lang="es-ES" b="1" dirty="0">
                <a:latin typeface="Maiandra GD" panose="020E0502030308020204" pitchFamily="34" charset="0"/>
              </a:rPr>
              <a:t>El que detiene al hombre de pecado no es mencionado en ningún otro lugar de la Biblia.</a:t>
            </a:r>
          </a:p>
          <a:p>
            <a:r>
              <a:rPr lang="es-ES" b="1" dirty="0">
                <a:latin typeface="Maiandra GD" panose="020E0502030308020204" pitchFamily="34" charset="0"/>
              </a:rPr>
              <a:t>Hay muchas teorías sobre quien es este hijo de perdición y lo que lo detenía, pero pues tenemos que ir a la biblia y ver que nos revela ella.</a:t>
            </a:r>
          </a:p>
          <a:p>
            <a:endParaRPr lang="es-ES" b="1" dirty="0">
              <a:latin typeface="Maiandra GD" panose="020E0502030308020204" pitchFamily="34" charset="0"/>
            </a:endParaRPr>
          </a:p>
        </p:txBody>
      </p:sp>
      <p:pic>
        <p:nvPicPr>
          <p:cNvPr id="2" name="Imagen 1">
            <a:extLst>
              <a:ext uri="{FF2B5EF4-FFF2-40B4-BE49-F238E27FC236}">
                <a16:creationId xmlns:a16="http://schemas.microsoft.com/office/drawing/2014/main" id="{3A36D697-D323-F52D-DF8B-827EFC627B7E}"/>
              </a:ext>
            </a:extLst>
          </p:cNvPr>
          <p:cNvPicPr>
            <a:picLocks noChangeAspect="1"/>
          </p:cNvPicPr>
          <p:nvPr/>
        </p:nvPicPr>
        <p:blipFill>
          <a:blip r:embed="rId3"/>
          <a:stretch>
            <a:fillRect/>
          </a:stretch>
        </p:blipFill>
        <p:spPr>
          <a:xfrm>
            <a:off x="5112912" y="-1"/>
            <a:ext cx="4031087" cy="6857999"/>
          </a:xfrm>
          <a:prstGeom prst="rect">
            <a:avLst/>
          </a:prstGeom>
        </p:spPr>
      </p:pic>
    </p:spTree>
    <p:extLst>
      <p:ext uri="{BB962C8B-B14F-4D97-AF65-F5344CB8AC3E}">
        <p14:creationId xmlns:p14="http://schemas.microsoft.com/office/powerpoint/2010/main" val="2320908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715000"/>
            <a:ext cx="91440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t>DIOS NOS BENDIGA A TODOS.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715000"/>
          </a:xfrm>
          <a:prstGeom prst="rect">
            <a:avLst/>
          </a:prstGeom>
        </p:spPr>
      </p:pic>
      <p:sp>
        <p:nvSpPr>
          <p:cNvPr id="3" name="Bocadillo nube: nube 2">
            <a:extLst>
              <a:ext uri="{FF2B5EF4-FFF2-40B4-BE49-F238E27FC236}">
                <a16:creationId xmlns:a16="http://schemas.microsoft.com/office/drawing/2014/main" id="{7CEA18FD-2755-0FAC-4448-90CB2B0BF8C5}"/>
              </a:ext>
            </a:extLst>
          </p:cNvPr>
          <p:cNvSpPr/>
          <p:nvPr/>
        </p:nvSpPr>
        <p:spPr>
          <a:xfrm>
            <a:off x="0" y="69573"/>
            <a:ext cx="5903843" cy="1789043"/>
          </a:xfrm>
          <a:prstGeom prst="cloudCallout">
            <a:avLst>
              <a:gd name="adj1" fmla="val -33459"/>
              <a:gd name="adj2" fmla="val 91627"/>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000" b="1" dirty="0">
                <a:latin typeface="Maiandra GD" panose="020E0502030308020204" pitchFamily="34" charset="0"/>
              </a:rPr>
              <a:t>POR SU FINA ATENCIÓN.</a:t>
            </a:r>
            <a:endParaRPr lang="es-NI" sz="4000" b="1" dirty="0">
              <a:latin typeface="Maiandra GD" panose="020E0502030308020204" pitchFamily="34" charset="0"/>
            </a:endParaRPr>
          </a:p>
        </p:txBody>
      </p:sp>
    </p:spTree>
    <p:extLst>
      <p:ext uri="{BB962C8B-B14F-4D97-AF65-F5344CB8AC3E}">
        <p14:creationId xmlns:p14="http://schemas.microsoft.com/office/powerpoint/2010/main" val="61592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by="(-#ppt_w*2)" calcmode="lin" valueType="num">
                                      <p:cBhvr rctx="PPT">
                                        <p:cTn id="20" dur="500" autoRev="1" fill="hold">
                                          <p:stCondLst>
                                            <p:cond delay="0"/>
                                          </p:stCondLst>
                                        </p:cTn>
                                        <p:tgtEl>
                                          <p:spTgt spid="2"/>
                                        </p:tgtEl>
                                        <p:attrNameLst>
                                          <p:attrName>ppt_w</p:attrName>
                                        </p:attrNameLst>
                                      </p:cBhvr>
                                    </p:anim>
                                    <p:anim by="(#ppt_w*0.50)" calcmode="lin" valueType="num">
                                      <p:cBhvr>
                                        <p:cTn id="21" dur="500" decel="50000" autoRev="1" fill="hold">
                                          <p:stCondLst>
                                            <p:cond delay="0"/>
                                          </p:stCondLst>
                                        </p:cTn>
                                        <p:tgtEl>
                                          <p:spTgt spid="2"/>
                                        </p:tgtEl>
                                        <p:attrNameLst>
                                          <p:attrName>ppt_x</p:attrName>
                                        </p:attrNameLst>
                                      </p:cBhvr>
                                    </p:anim>
                                    <p:anim from="(-#ppt_h/2)" to="(#ppt_y)" calcmode="lin" valueType="num">
                                      <p:cBhvr>
                                        <p:cTn id="22" dur="1000" fill="hold">
                                          <p:stCondLst>
                                            <p:cond delay="0"/>
                                          </p:stCondLst>
                                        </p:cTn>
                                        <p:tgtEl>
                                          <p:spTgt spid="2"/>
                                        </p:tgtEl>
                                        <p:attrNameLst>
                                          <p:attrName>ppt_y</p:attrName>
                                        </p:attrNameLst>
                                      </p:cBhvr>
                                    </p:anim>
                                    <p:animRot by="21600000">
                                      <p:cBhvr>
                                        <p:cTn id="2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EBD090F-3CB3-CCC3-8805-FE17E615E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arcador de contenido 2"/>
          <p:cNvSpPr>
            <a:spLocks noGrp="1"/>
          </p:cNvSpPr>
          <p:nvPr>
            <p:ph idx="1"/>
          </p:nvPr>
        </p:nvSpPr>
        <p:spPr>
          <a:xfrm>
            <a:off x="0" y="0"/>
            <a:ext cx="5100034" cy="6858000"/>
          </a:xfrm>
        </p:spPr>
        <p:txBody>
          <a:bodyPr>
            <a:normAutofit lnSpcReduction="10000"/>
          </a:bodyPr>
          <a:lstStyle/>
          <a:p>
            <a:r>
              <a:rPr lang="es-ES" b="1" dirty="0">
                <a:latin typeface="Maiandra GD" panose="020E0502030308020204" pitchFamily="34" charset="0"/>
              </a:rPr>
              <a:t>Es como en Apocalipsis. </a:t>
            </a:r>
          </a:p>
          <a:p>
            <a:pPr algn="ctr"/>
            <a:r>
              <a:rPr lang="es-ES" b="1" u="sng" dirty="0">
                <a:highlight>
                  <a:srgbClr val="FFFF00"/>
                </a:highlight>
                <a:latin typeface="Maiandra GD" panose="020E0502030308020204" pitchFamily="34" charset="0"/>
              </a:rPr>
              <a:t>Apocalipsis.1:1; 3. </a:t>
            </a:r>
          </a:p>
          <a:p>
            <a:r>
              <a:rPr lang="es-ES" b="1" dirty="0">
                <a:latin typeface="Maiandra GD" panose="020E0502030308020204" pitchFamily="34" charset="0"/>
              </a:rPr>
              <a:t>La revelación de Jesucristo, que Dios le dio, para mostrar a sus siervos </a:t>
            </a:r>
            <a:r>
              <a:rPr lang="es-ES" b="1" u="sng" dirty="0">
                <a:highlight>
                  <a:srgbClr val="00FFFF"/>
                </a:highlight>
                <a:latin typeface="Maiandra GD" panose="020E0502030308020204" pitchFamily="34" charset="0"/>
              </a:rPr>
              <a:t>las cosas que deben suceder pronto;</a:t>
            </a:r>
            <a:r>
              <a:rPr lang="es-ES" b="1" dirty="0">
                <a:latin typeface="Maiandra GD" panose="020E0502030308020204" pitchFamily="34" charset="0"/>
              </a:rPr>
              <a:t> y la dio a conocer, enviándola por medio de su ángel a su siervo Juan, </a:t>
            </a:r>
          </a:p>
          <a:p>
            <a:pPr algn="ctr"/>
            <a:r>
              <a:rPr lang="es-ES" b="1" u="sng" dirty="0">
                <a:highlight>
                  <a:srgbClr val="FFFF00"/>
                </a:highlight>
                <a:latin typeface="Maiandra GD" panose="020E0502030308020204" pitchFamily="34" charset="0"/>
              </a:rPr>
              <a:t>V.3.</a:t>
            </a:r>
          </a:p>
          <a:p>
            <a:r>
              <a:rPr lang="es-ES" b="1" dirty="0">
                <a:latin typeface="Maiandra GD" panose="020E0502030308020204" pitchFamily="34" charset="0"/>
              </a:rPr>
              <a:t>Bienaventurado el que lee y los que oyen las palabras de la profecía y guardan las cosas que están escritas en ella, </a:t>
            </a:r>
            <a:r>
              <a:rPr lang="es-ES" b="1" u="sng" dirty="0">
                <a:solidFill>
                  <a:schemeClr val="bg1"/>
                </a:solidFill>
                <a:highlight>
                  <a:srgbClr val="FF00FF"/>
                </a:highlight>
                <a:latin typeface="Maiandra GD" panose="020E0502030308020204" pitchFamily="34" charset="0"/>
              </a:rPr>
              <a:t>porque el tiempo está cerca.</a:t>
            </a:r>
            <a:r>
              <a:rPr lang="es-ES" b="1" dirty="0">
                <a:latin typeface="Maiandra GD" panose="020E0502030308020204" pitchFamily="34" charset="0"/>
              </a:rPr>
              <a:t> </a:t>
            </a:r>
          </a:p>
          <a:p>
            <a:r>
              <a:rPr lang="es-ES" b="1" dirty="0">
                <a:latin typeface="Maiandra GD" panose="020E0502030308020204" pitchFamily="34" charset="0"/>
              </a:rPr>
              <a:t>“Que el tiempo estaba cerca”</a:t>
            </a:r>
          </a:p>
        </p:txBody>
      </p:sp>
      <p:pic>
        <p:nvPicPr>
          <p:cNvPr id="2" name="Imagen 1">
            <a:extLst>
              <a:ext uri="{FF2B5EF4-FFF2-40B4-BE49-F238E27FC236}">
                <a16:creationId xmlns:a16="http://schemas.microsoft.com/office/drawing/2014/main" id="{5F906924-2651-A41B-EB56-6F432D566FE8}"/>
              </a:ext>
            </a:extLst>
          </p:cNvPr>
          <p:cNvPicPr>
            <a:picLocks noChangeAspect="1"/>
          </p:cNvPicPr>
          <p:nvPr/>
        </p:nvPicPr>
        <p:blipFill>
          <a:blip r:embed="rId3"/>
          <a:stretch>
            <a:fillRect/>
          </a:stretch>
        </p:blipFill>
        <p:spPr>
          <a:xfrm>
            <a:off x="5100034" y="0"/>
            <a:ext cx="4029456" cy="6858000"/>
          </a:xfrm>
          <a:prstGeom prst="rect">
            <a:avLst/>
          </a:prstGeom>
        </p:spPr>
      </p:pic>
    </p:spTree>
    <p:extLst>
      <p:ext uri="{BB962C8B-B14F-4D97-AF65-F5344CB8AC3E}">
        <p14:creationId xmlns:p14="http://schemas.microsoft.com/office/powerpoint/2010/main" val="4274582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CBCF41F-8E94-430F-8F65-8D8243B8F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arcador de contenido 2"/>
          <p:cNvSpPr>
            <a:spLocks noGrp="1"/>
          </p:cNvSpPr>
          <p:nvPr>
            <p:ph idx="1"/>
          </p:nvPr>
        </p:nvSpPr>
        <p:spPr>
          <a:xfrm>
            <a:off x="0" y="0"/>
            <a:ext cx="5112913" cy="6858000"/>
          </a:xfrm>
        </p:spPr>
        <p:txBody>
          <a:bodyPr>
            <a:normAutofit lnSpcReduction="10000"/>
          </a:bodyPr>
          <a:lstStyle/>
          <a:p>
            <a:r>
              <a:rPr lang="es-ES" b="1" dirty="0">
                <a:latin typeface="Maiandra GD" panose="020E0502030308020204" pitchFamily="34" charset="0"/>
              </a:rPr>
              <a:t>Por eso las profecías de Apocalipsis no pueden ser aplicados para nuestro tiempo. </a:t>
            </a:r>
          </a:p>
          <a:p>
            <a:r>
              <a:rPr lang="es-ES" b="1" dirty="0">
                <a:latin typeface="Maiandra GD" panose="020E0502030308020204" pitchFamily="34" charset="0"/>
              </a:rPr>
              <a:t>Son cosas que tenían que suceder pronto. </a:t>
            </a:r>
          </a:p>
          <a:p>
            <a:r>
              <a:rPr lang="es-ES" b="1" dirty="0">
                <a:latin typeface="Maiandra GD" panose="020E0502030308020204" pitchFamily="34" charset="0"/>
              </a:rPr>
              <a:t>Igual con Él hijo de perdición su acción ya estaba cuando Pablo escribió. </a:t>
            </a:r>
          </a:p>
          <a:p>
            <a:r>
              <a:rPr lang="es-ES" b="1" dirty="0">
                <a:latin typeface="Maiandra GD" panose="020E0502030308020204" pitchFamily="34" charset="0"/>
              </a:rPr>
              <a:t>No muchos años después que surgió Él Papado, la iglesia romana, 606. </a:t>
            </a:r>
          </a:p>
          <a:p>
            <a:r>
              <a:rPr lang="es-ES" b="1" dirty="0">
                <a:latin typeface="Maiandra GD" panose="020E0502030308020204" pitchFamily="34" charset="0"/>
              </a:rPr>
              <a:t>Cuando empezó la iglesia católica romana. </a:t>
            </a:r>
          </a:p>
          <a:p>
            <a:r>
              <a:rPr lang="es-ES" b="1" dirty="0">
                <a:latin typeface="Maiandra GD" panose="020E0502030308020204" pitchFamily="34" charset="0"/>
              </a:rPr>
              <a:t>Por eso no creo que sea, Él papado.</a:t>
            </a:r>
          </a:p>
        </p:txBody>
      </p:sp>
      <p:pic>
        <p:nvPicPr>
          <p:cNvPr id="2" name="Imagen 1">
            <a:extLst>
              <a:ext uri="{FF2B5EF4-FFF2-40B4-BE49-F238E27FC236}">
                <a16:creationId xmlns:a16="http://schemas.microsoft.com/office/drawing/2014/main" id="{A14083D5-40DA-93FF-889C-3A26AB53D592}"/>
              </a:ext>
            </a:extLst>
          </p:cNvPr>
          <p:cNvPicPr>
            <a:picLocks noChangeAspect="1"/>
          </p:cNvPicPr>
          <p:nvPr/>
        </p:nvPicPr>
        <p:blipFill>
          <a:blip r:embed="rId3"/>
          <a:stretch>
            <a:fillRect/>
          </a:stretch>
        </p:blipFill>
        <p:spPr>
          <a:xfrm>
            <a:off x="5112913" y="0"/>
            <a:ext cx="4029456" cy="6858000"/>
          </a:xfrm>
          <a:prstGeom prst="rect">
            <a:avLst/>
          </a:prstGeom>
        </p:spPr>
      </p:pic>
    </p:spTree>
    <p:extLst>
      <p:ext uri="{BB962C8B-B14F-4D97-AF65-F5344CB8AC3E}">
        <p14:creationId xmlns:p14="http://schemas.microsoft.com/office/powerpoint/2010/main" val="539572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3C7486A-3A46-920D-E24A-E26901F6E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arcador de contenido 2"/>
          <p:cNvSpPr>
            <a:spLocks noGrp="1"/>
          </p:cNvSpPr>
          <p:nvPr>
            <p:ph idx="1"/>
          </p:nvPr>
        </p:nvSpPr>
        <p:spPr>
          <a:xfrm>
            <a:off x="0" y="0"/>
            <a:ext cx="5112913" cy="6858000"/>
          </a:xfrm>
        </p:spPr>
        <p:txBody>
          <a:bodyPr>
            <a:normAutofit/>
          </a:bodyPr>
          <a:lstStyle/>
          <a:p>
            <a:r>
              <a:rPr lang="es-ES" b="1" dirty="0">
                <a:latin typeface="Maiandra GD" panose="020E0502030308020204" pitchFamily="34" charset="0"/>
              </a:rPr>
              <a:t>No creo que sea Él anticristo, por qué Él anticristo no es una sola persona. </a:t>
            </a:r>
          </a:p>
          <a:p>
            <a:r>
              <a:rPr lang="es-ES" b="1" dirty="0">
                <a:latin typeface="Maiandra GD" panose="020E0502030308020204" pitchFamily="34" charset="0"/>
              </a:rPr>
              <a:t>Como dice Juan, en: </a:t>
            </a:r>
          </a:p>
          <a:p>
            <a:pPr algn="ctr"/>
            <a:r>
              <a:rPr lang="es-ES" b="1" u="sng" dirty="0">
                <a:highlight>
                  <a:srgbClr val="FFFF00"/>
                </a:highlight>
                <a:latin typeface="Maiandra GD" panose="020E0502030308020204" pitchFamily="34" charset="0"/>
              </a:rPr>
              <a:t>I Juan.2:22. </a:t>
            </a:r>
          </a:p>
          <a:p>
            <a:r>
              <a:rPr lang="es-ES" b="1" dirty="0">
                <a:latin typeface="Maiandra GD" panose="020E0502030308020204" pitchFamily="34" charset="0"/>
              </a:rPr>
              <a:t>¿Quién es el mentiroso, sino el que niega que Jesús es el Cristo? </a:t>
            </a:r>
            <a:r>
              <a:rPr lang="es-ES" b="1" u="sng" dirty="0">
                <a:solidFill>
                  <a:schemeClr val="bg1"/>
                </a:solidFill>
                <a:highlight>
                  <a:srgbClr val="0000FF"/>
                </a:highlight>
                <a:latin typeface="Maiandra GD" panose="020E0502030308020204" pitchFamily="34" charset="0"/>
              </a:rPr>
              <a:t>Este es el anticristo,</a:t>
            </a:r>
            <a:r>
              <a:rPr lang="es-ES" b="1" dirty="0">
                <a:latin typeface="Maiandra GD" panose="020E0502030308020204" pitchFamily="34" charset="0"/>
              </a:rPr>
              <a:t> el que niega al Padre y al Hijo. </a:t>
            </a:r>
          </a:p>
          <a:p>
            <a:r>
              <a:rPr lang="es-ES" b="1" dirty="0">
                <a:latin typeface="Maiandra GD" panose="020E0502030308020204" pitchFamily="34" charset="0"/>
              </a:rPr>
              <a:t>El anticristo es todo aquel que niega que Jesús es él Cristo.</a:t>
            </a:r>
          </a:p>
          <a:p>
            <a:r>
              <a:rPr lang="es-ES" b="1" dirty="0">
                <a:latin typeface="Maiandra GD" panose="020E0502030308020204" pitchFamily="34" charset="0"/>
              </a:rPr>
              <a:t>No es una sola persona, sino todo el que niega que Jesús, es Él Cristo. </a:t>
            </a:r>
          </a:p>
          <a:p>
            <a:pPr algn="ctr"/>
            <a:r>
              <a:rPr lang="es-ES" b="1" u="sng" dirty="0">
                <a:highlight>
                  <a:srgbClr val="FFFF00"/>
                </a:highlight>
                <a:latin typeface="Maiandra GD" panose="020E0502030308020204" pitchFamily="34" charset="0"/>
              </a:rPr>
              <a:t>I Juan.4:2.  </a:t>
            </a:r>
          </a:p>
        </p:txBody>
      </p:sp>
      <p:pic>
        <p:nvPicPr>
          <p:cNvPr id="2" name="Imagen 1">
            <a:extLst>
              <a:ext uri="{FF2B5EF4-FFF2-40B4-BE49-F238E27FC236}">
                <a16:creationId xmlns:a16="http://schemas.microsoft.com/office/drawing/2014/main" id="{14D0038C-A1EB-1DCB-0F12-D4A9FC2777AA}"/>
              </a:ext>
            </a:extLst>
          </p:cNvPr>
          <p:cNvPicPr>
            <a:picLocks noChangeAspect="1"/>
          </p:cNvPicPr>
          <p:nvPr/>
        </p:nvPicPr>
        <p:blipFill>
          <a:blip r:embed="rId3"/>
          <a:stretch>
            <a:fillRect/>
          </a:stretch>
        </p:blipFill>
        <p:spPr>
          <a:xfrm>
            <a:off x="5112913" y="-1"/>
            <a:ext cx="4031087" cy="6857999"/>
          </a:xfrm>
          <a:prstGeom prst="rect">
            <a:avLst/>
          </a:prstGeom>
        </p:spPr>
      </p:pic>
    </p:spTree>
    <p:extLst>
      <p:ext uri="{BB962C8B-B14F-4D97-AF65-F5344CB8AC3E}">
        <p14:creationId xmlns:p14="http://schemas.microsoft.com/office/powerpoint/2010/main" val="16294450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A3BC94B-5E03-88F3-7B09-EE305E25B5A4}"/>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0"/>
            <a:ext cx="5112913" cy="6858000"/>
          </a:xfrm>
        </p:spPr>
        <p:txBody>
          <a:bodyPr>
            <a:normAutofit lnSpcReduction="10000"/>
          </a:bodyPr>
          <a:lstStyle/>
          <a:p>
            <a:r>
              <a:rPr lang="es-ES" b="1" dirty="0">
                <a:latin typeface="Maiandra GD" panose="020E0502030308020204" pitchFamily="34" charset="0"/>
              </a:rPr>
              <a:t>En esto conocéis el Espíritu de Dios: todo espíritu que </a:t>
            </a:r>
            <a:r>
              <a:rPr lang="es-ES" b="1" u="sng" dirty="0">
                <a:solidFill>
                  <a:schemeClr val="bg1"/>
                </a:solidFill>
                <a:highlight>
                  <a:srgbClr val="FF0000"/>
                </a:highlight>
                <a:latin typeface="Maiandra GD" panose="020E0502030308020204" pitchFamily="34" charset="0"/>
              </a:rPr>
              <a:t>confiesa que Jesucristo ha venido en carne, es de Dios;</a:t>
            </a:r>
            <a:r>
              <a:rPr lang="es-ES" b="1" dirty="0">
                <a:latin typeface="Maiandra GD" panose="020E0502030308020204" pitchFamily="34" charset="0"/>
              </a:rPr>
              <a:t> </a:t>
            </a:r>
          </a:p>
          <a:p>
            <a:pPr algn="ctr"/>
            <a:r>
              <a:rPr lang="es-ES" b="1" u="sng" dirty="0">
                <a:highlight>
                  <a:srgbClr val="FFFF00"/>
                </a:highlight>
                <a:latin typeface="Maiandra GD" panose="020E0502030308020204" pitchFamily="34" charset="0"/>
              </a:rPr>
              <a:t>II Juan.7. </a:t>
            </a:r>
          </a:p>
          <a:p>
            <a:r>
              <a:rPr lang="es-ES" b="1" dirty="0">
                <a:latin typeface="Maiandra GD" panose="020E0502030308020204" pitchFamily="34" charset="0"/>
              </a:rPr>
              <a:t>Pues muchos engañadores han salido al mundo que no confiesan que Jesucristo ha venido en carne.</a:t>
            </a:r>
            <a:r>
              <a:rPr lang="es-ES" b="1" u="sng" dirty="0">
                <a:solidFill>
                  <a:schemeClr val="bg1"/>
                </a:solidFill>
                <a:highlight>
                  <a:srgbClr val="000080"/>
                </a:highlight>
                <a:latin typeface="Maiandra GD" panose="020E0502030308020204" pitchFamily="34" charset="0"/>
              </a:rPr>
              <a:t> Ese es el engañador y el anticristo.</a:t>
            </a:r>
            <a:r>
              <a:rPr lang="es-ES" b="1" dirty="0">
                <a:latin typeface="Maiandra GD" panose="020E0502030308020204" pitchFamily="34" charset="0"/>
              </a:rPr>
              <a:t> </a:t>
            </a:r>
          </a:p>
          <a:p>
            <a:r>
              <a:rPr lang="es-ES" b="1" dirty="0">
                <a:latin typeface="Maiandra GD" panose="020E0502030308020204" pitchFamily="34" charset="0"/>
              </a:rPr>
              <a:t>Tampoco creo que sea Él anticristo, porque Él anticristo no es una sola persona, sino todo aquel que no cree que Jesús es Él Cristo. </a:t>
            </a:r>
          </a:p>
          <a:p>
            <a:r>
              <a:rPr lang="es-ES" b="1" dirty="0">
                <a:latin typeface="Maiandra GD" panose="020E0502030308020204" pitchFamily="34" charset="0"/>
              </a:rPr>
              <a:t>Tampoco es un mostró con varias cabezas y cuernos como muchos lo hacen ver.</a:t>
            </a:r>
          </a:p>
        </p:txBody>
      </p:sp>
      <p:pic>
        <p:nvPicPr>
          <p:cNvPr id="4" name="Imagen 3">
            <a:extLst>
              <a:ext uri="{FF2B5EF4-FFF2-40B4-BE49-F238E27FC236}">
                <a16:creationId xmlns:a16="http://schemas.microsoft.com/office/drawing/2014/main" id="{981233A6-4B8F-32B9-4676-8293210DDCA1}"/>
              </a:ext>
            </a:extLst>
          </p:cNvPr>
          <p:cNvPicPr>
            <a:picLocks noChangeAspect="1"/>
          </p:cNvPicPr>
          <p:nvPr/>
        </p:nvPicPr>
        <p:blipFill>
          <a:blip r:embed="rId3"/>
          <a:stretch>
            <a:fillRect/>
          </a:stretch>
        </p:blipFill>
        <p:spPr>
          <a:xfrm>
            <a:off x="5112913" y="0"/>
            <a:ext cx="4029456" cy="6858000"/>
          </a:xfrm>
          <a:prstGeom prst="rect">
            <a:avLst/>
          </a:prstGeom>
        </p:spPr>
      </p:pic>
    </p:spTree>
    <p:extLst>
      <p:ext uri="{BB962C8B-B14F-4D97-AF65-F5344CB8AC3E}">
        <p14:creationId xmlns:p14="http://schemas.microsoft.com/office/powerpoint/2010/main" val="1327321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9DA2788-4EB6-5445-6B05-46DAD6EA0268}"/>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0"/>
            <a:ext cx="5112913" cy="6858000"/>
          </a:xfrm>
        </p:spPr>
        <p:txBody>
          <a:bodyPr>
            <a:normAutofit/>
          </a:bodyPr>
          <a:lstStyle/>
          <a:p>
            <a:r>
              <a:rPr lang="es-ES" b="1" dirty="0">
                <a:latin typeface="Maiandra GD" panose="020E0502030308020204" pitchFamily="34" charset="0"/>
              </a:rPr>
              <a:t>Descarto ambas aplicaciones que sean Él papado o Él anticristo. </a:t>
            </a:r>
          </a:p>
          <a:p>
            <a:r>
              <a:rPr lang="es-ES" b="1" dirty="0">
                <a:latin typeface="Maiandra GD" panose="020E0502030308020204" pitchFamily="34" charset="0"/>
              </a:rPr>
              <a:t>Por lo que he explicado. </a:t>
            </a:r>
          </a:p>
          <a:p>
            <a:r>
              <a:rPr lang="es-ES" b="1" dirty="0">
                <a:latin typeface="Maiandra GD" panose="020E0502030308020204" pitchFamily="34" charset="0"/>
              </a:rPr>
              <a:t>Creo que Él hombre de pecado, Él hijo de perdición es la bestia de </a:t>
            </a:r>
          </a:p>
          <a:p>
            <a:pPr algn="ctr"/>
            <a:r>
              <a:rPr lang="es-ES" b="1" u="sng" dirty="0">
                <a:highlight>
                  <a:srgbClr val="FFFF00"/>
                </a:highlight>
                <a:latin typeface="Maiandra GD" panose="020E0502030308020204" pitchFamily="34" charset="0"/>
              </a:rPr>
              <a:t>Apocalipsis.13:1-15. </a:t>
            </a:r>
          </a:p>
          <a:p>
            <a:r>
              <a:rPr lang="es-ES" b="1" dirty="0">
                <a:latin typeface="Maiandra GD" panose="020E0502030308020204" pitchFamily="34" charset="0"/>
              </a:rPr>
              <a:t>Miremos las comparaciones que tiene cada uno de ellos.</a:t>
            </a:r>
          </a:p>
          <a:p>
            <a:r>
              <a:rPr lang="es-ES" b="1" dirty="0">
                <a:latin typeface="Maiandra GD" panose="020E0502030308020204" pitchFamily="34" charset="0"/>
              </a:rPr>
              <a:t>Para que podamos compararla entre ambos textos.</a:t>
            </a:r>
          </a:p>
          <a:p>
            <a:r>
              <a:rPr lang="es-ES" b="1" dirty="0">
                <a:latin typeface="Maiandra GD" panose="020E0502030308020204" pitchFamily="34" charset="0"/>
              </a:rPr>
              <a:t>Y así poder ver que ambos tienen similitudes.</a:t>
            </a:r>
          </a:p>
          <a:p>
            <a:endParaRPr lang="es-ES" b="1" dirty="0"/>
          </a:p>
        </p:txBody>
      </p:sp>
      <p:pic>
        <p:nvPicPr>
          <p:cNvPr id="4" name="Imagen 3">
            <a:extLst>
              <a:ext uri="{FF2B5EF4-FFF2-40B4-BE49-F238E27FC236}">
                <a16:creationId xmlns:a16="http://schemas.microsoft.com/office/drawing/2014/main" id="{13DB1152-FAB4-B490-EEA6-8EDB01B3C664}"/>
              </a:ext>
            </a:extLst>
          </p:cNvPr>
          <p:cNvPicPr>
            <a:picLocks noChangeAspect="1"/>
          </p:cNvPicPr>
          <p:nvPr/>
        </p:nvPicPr>
        <p:blipFill>
          <a:blip r:embed="rId3"/>
          <a:stretch>
            <a:fillRect/>
          </a:stretch>
        </p:blipFill>
        <p:spPr>
          <a:xfrm>
            <a:off x="4919870" y="0"/>
            <a:ext cx="4224130" cy="6857998"/>
          </a:xfrm>
          <a:prstGeom prst="rect">
            <a:avLst/>
          </a:prstGeom>
        </p:spPr>
      </p:pic>
    </p:spTree>
    <p:extLst>
      <p:ext uri="{BB962C8B-B14F-4D97-AF65-F5344CB8AC3E}">
        <p14:creationId xmlns:p14="http://schemas.microsoft.com/office/powerpoint/2010/main" val="29346237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733CE4C-28F0-4EE9-B16D-422CA16005F5}"/>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26C06EA4-094E-1F5D-853B-D6795F08AEBD}"/>
              </a:ext>
            </a:extLst>
          </p:cNvPr>
          <p:cNvSpPr>
            <a:spLocks noGrp="1"/>
          </p:cNvSpPr>
          <p:nvPr>
            <p:ph type="title"/>
          </p:nvPr>
        </p:nvSpPr>
        <p:spPr>
          <a:xfrm>
            <a:off x="0" y="1"/>
            <a:ext cx="9144000" cy="1212574"/>
          </a:xfrm>
          <a:solidFill>
            <a:srgbClr val="00FFCC"/>
          </a:solidFill>
        </p:spPr>
        <p:txBody>
          <a:bodyPr>
            <a:noAutofit/>
          </a:bodyPr>
          <a:lstStyle/>
          <a:p>
            <a:pPr algn="ctr"/>
            <a:r>
              <a:rPr lang="es-ES" sz="3600" b="1" u="sng" dirty="0">
                <a:latin typeface="Maiandra GD" panose="020E0502030308020204" pitchFamily="34" charset="0"/>
              </a:rPr>
              <a:t>LA COMPARACIÓN ENTRE EL HOMBRE DE PERDICIÓN VS LA BESTIA. </a:t>
            </a:r>
            <a:endParaRPr lang="es-NI" sz="3600" b="1" u="sng" dirty="0">
              <a:latin typeface="Maiandra GD" panose="020E0502030308020204" pitchFamily="34" charset="0"/>
            </a:endParaRPr>
          </a:p>
        </p:txBody>
      </p:sp>
      <p:sp>
        <p:nvSpPr>
          <p:cNvPr id="3" name="Marcador de contenido 2">
            <a:extLst>
              <a:ext uri="{FF2B5EF4-FFF2-40B4-BE49-F238E27FC236}">
                <a16:creationId xmlns:a16="http://schemas.microsoft.com/office/drawing/2014/main" id="{3864CE94-CD24-280C-63E1-DC25F90F30B5}"/>
              </a:ext>
            </a:extLst>
          </p:cNvPr>
          <p:cNvSpPr>
            <a:spLocks noGrp="1"/>
          </p:cNvSpPr>
          <p:nvPr>
            <p:ph idx="1"/>
          </p:nvPr>
        </p:nvSpPr>
        <p:spPr>
          <a:xfrm>
            <a:off x="0" y="1212575"/>
            <a:ext cx="9144000" cy="5645424"/>
          </a:xfrm>
        </p:spPr>
        <p:txBody>
          <a:bodyPr/>
          <a:lstStyle/>
          <a:p>
            <a:r>
              <a:rPr lang="es-ES" b="1" dirty="0">
                <a:latin typeface="Maiandra GD" panose="020E0502030308020204" pitchFamily="34" charset="0"/>
              </a:rPr>
              <a:t>1. Se opone a Dios. II Tesalonicenses.2:4.</a:t>
            </a:r>
          </a:p>
          <a:p>
            <a:r>
              <a:rPr lang="es-ES" b="1" u="sng" dirty="0">
                <a:highlight>
                  <a:srgbClr val="FFFF00"/>
                </a:highlight>
                <a:latin typeface="Maiandra GD" panose="020E0502030308020204" pitchFamily="34" charset="0"/>
              </a:rPr>
              <a:t>el cual se opone</a:t>
            </a:r>
            <a:r>
              <a:rPr lang="es-ES" b="1" dirty="0">
                <a:latin typeface="Maiandra GD" panose="020E0502030308020204" pitchFamily="34" charset="0"/>
              </a:rPr>
              <a:t> y se exalta sobre todo lo que se llama dios o es objeto de culto, de manera que se sienta en el templo de Dios, presentándose como si fuera Dios. </a:t>
            </a:r>
          </a:p>
          <a:p>
            <a:r>
              <a:rPr lang="es-ES" b="1" dirty="0">
                <a:latin typeface="Maiandra GD" panose="020E0502030308020204" pitchFamily="34" charset="0"/>
              </a:rPr>
              <a:t>1. Blasfema contra Dios. Apocalipsis.13:6.</a:t>
            </a:r>
          </a:p>
          <a:p>
            <a:r>
              <a:rPr lang="es-ES" b="1" dirty="0">
                <a:latin typeface="Maiandra GD" panose="020E0502030308020204" pitchFamily="34" charset="0"/>
              </a:rPr>
              <a:t>Y abrió su boca en </a:t>
            </a:r>
            <a:r>
              <a:rPr lang="es-ES" b="1" u="sng" dirty="0">
                <a:highlight>
                  <a:srgbClr val="FFFF00"/>
                </a:highlight>
                <a:latin typeface="Maiandra GD" panose="020E0502030308020204" pitchFamily="34" charset="0"/>
              </a:rPr>
              <a:t>blasfemias contra Dios,</a:t>
            </a:r>
            <a:r>
              <a:rPr lang="es-ES" b="1" dirty="0">
                <a:latin typeface="Maiandra GD" panose="020E0502030308020204" pitchFamily="34" charset="0"/>
              </a:rPr>
              <a:t> para blasfemar su nombre y su tabernáculo, es decir, contra los que moran en el cielo. </a:t>
            </a:r>
          </a:p>
          <a:p>
            <a:r>
              <a:rPr lang="es-ES" b="1" dirty="0">
                <a:latin typeface="Maiandra GD" panose="020E0502030308020204" pitchFamily="34" charset="0"/>
              </a:rPr>
              <a:t>2. Se hace pasar por Dios. II Tesalonicenses.2:4.</a:t>
            </a:r>
          </a:p>
          <a:p>
            <a:r>
              <a:rPr lang="es-ES" b="1" dirty="0">
                <a:latin typeface="Maiandra GD" panose="020E0502030308020204" pitchFamily="34" charset="0"/>
              </a:rPr>
              <a:t>el cual se opone y se exalta sobre todo lo que se llama dios o es objeto de culto, de manera que se sienta en el templo de Dios, </a:t>
            </a:r>
            <a:r>
              <a:rPr lang="es-ES" b="1" u="sng" dirty="0">
                <a:highlight>
                  <a:srgbClr val="00FF00"/>
                </a:highlight>
                <a:latin typeface="Maiandra GD" panose="020E0502030308020204" pitchFamily="34" charset="0"/>
              </a:rPr>
              <a:t>presentándose como si fuera Dios.</a:t>
            </a:r>
            <a:r>
              <a:rPr lang="es-ES" b="1" dirty="0">
                <a:latin typeface="Maiandra GD" panose="020E0502030308020204" pitchFamily="34" charset="0"/>
              </a:rPr>
              <a:t> </a:t>
            </a:r>
          </a:p>
          <a:p>
            <a:endParaRPr lang="es-ES" b="1" dirty="0">
              <a:latin typeface="Maiandra GD" panose="020E0502030308020204" pitchFamily="34" charset="0"/>
            </a:endParaRPr>
          </a:p>
          <a:p>
            <a:endParaRPr lang="es-NI" b="1" dirty="0">
              <a:latin typeface="Maiandra GD" panose="020E0502030308020204" pitchFamily="34" charset="0"/>
            </a:endParaRPr>
          </a:p>
        </p:txBody>
      </p:sp>
    </p:spTree>
    <p:extLst>
      <p:ext uri="{BB962C8B-B14F-4D97-AF65-F5344CB8AC3E}">
        <p14:creationId xmlns:p14="http://schemas.microsoft.com/office/powerpoint/2010/main" val="2440860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A8A3D43-6AB5-79E9-6836-D980A051675A}"/>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26C06EA4-094E-1F5D-853B-D6795F08AEBD}"/>
              </a:ext>
            </a:extLst>
          </p:cNvPr>
          <p:cNvSpPr>
            <a:spLocks noGrp="1"/>
          </p:cNvSpPr>
          <p:nvPr>
            <p:ph type="title"/>
          </p:nvPr>
        </p:nvSpPr>
        <p:spPr>
          <a:xfrm>
            <a:off x="0" y="1"/>
            <a:ext cx="9144000" cy="1212574"/>
          </a:xfrm>
          <a:solidFill>
            <a:srgbClr val="00FFCC"/>
          </a:solidFill>
        </p:spPr>
        <p:txBody>
          <a:bodyPr>
            <a:noAutofit/>
          </a:bodyPr>
          <a:lstStyle/>
          <a:p>
            <a:pPr algn="ctr"/>
            <a:r>
              <a:rPr lang="es-ES" sz="3600" b="1" u="sng" dirty="0">
                <a:latin typeface="Maiandra GD" panose="020E0502030308020204" pitchFamily="34" charset="0"/>
              </a:rPr>
              <a:t>LA COMPARACIÓN ENTRE EL HOMBRE DE PERDICIÓN VS LA BESTIA. </a:t>
            </a:r>
            <a:endParaRPr lang="es-NI" sz="3600" b="1" u="sng" dirty="0">
              <a:latin typeface="Maiandra GD" panose="020E0502030308020204" pitchFamily="34" charset="0"/>
            </a:endParaRPr>
          </a:p>
        </p:txBody>
      </p:sp>
      <p:sp>
        <p:nvSpPr>
          <p:cNvPr id="3" name="Marcador de contenido 2">
            <a:extLst>
              <a:ext uri="{FF2B5EF4-FFF2-40B4-BE49-F238E27FC236}">
                <a16:creationId xmlns:a16="http://schemas.microsoft.com/office/drawing/2014/main" id="{3864CE94-CD24-280C-63E1-DC25F90F30B5}"/>
              </a:ext>
            </a:extLst>
          </p:cNvPr>
          <p:cNvSpPr>
            <a:spLocks noGrp="1"/>
          </p:cNvSpPr>
          <p:nvPr>
            <p:ph idx="1"/>
          </p:nvPr>
        </p:nvSpPr>
        <p:spPr>
          <a:xfrm>
            <a:off x="0" y="1212575"/>
            <a:ext cx="9144000" cy="5645424"/>
          </a:xfrm>
        </p:spPr>
        <p:txBody>
          <a:bodyPr>
            <a:normAutofit lnSpcReduction="10000"/>
          </a:bodyPr>
          <a:lstStyle/>
          <a:p>
            <a:r>
              <a:rPr lang="es-ES" b="1" dirty="0">
                <a:latin typeface="Maiandra GD" panose="020E0502030308020204" pitchFamily="34" charset="0"/>
              </a:rPr>
              <a:t>2. Insistí en ser adorado como Dios. Apocalipsis.13:4, 8.</a:t>
            </a:r>
          </a:p>
          <a:p>
            <a:r>
              <a:rPr lang="es-ES" b="1" u="sng" dirty="0">
                <a:highlight>
                  <a:srgbClr val="00FF00"/>
                </a:highlight>
                <a:latin typeface="Maiandra GD" panose="020E0502030308020204" pitchFamily="34" charset="0"/>
              </a:rPr>
              <a:t>y adoraron al dragón,</a:t>
            </a:r>
            <a:r>
              <a:rPr lang="es-ES" b="1" dirty="0">
                <a:latin typeface="Maiandra GD" panose="020E0502030308020204" pitchFamily="34" charset="0"/>
              </a:rPr>
              <a:t> porque había dado autoridad a la bestia; y adoraron a la bestia, diciendo: ¿Quién es semejante a la bestia, y quién puede luchar contra ella? </a:t>
            </a:r>
          </a:p>
          <a:p>
            <a:pPr algn="ctr"/>
            <a:r>
              <a:rPr lang="es-ES" b="1" u="sng" dirty="0">
                <a:highlight>
                  <a:srgbClr val="FFFF00"/>
                </a:highlight>
                <a:latin typeface="Maiandra GD" panose="020E0502030308020204" pitchFamily="34" charset="0"/>
              </a:rPr>
              <a:t>V.8.</a:t>
            </a:r>
          </a:p>
          <a:p>
            <a:r>
              <a:rPr lang="es-ES" b="1" u="sng" dirty="0">
                <a:highlight>
                  <a:srgbClr val="00FF00"/>
                </a:highlight>
                <a:latin typeface="Maiandra GD" panose="020E0502030308020204" pitchFamily="34" charset="0"/>
              </a:rPr>
              <a:t>Y la adorarán todos los que moran en la tierra,</a:t>
            </a:r>
            <a:r>
              <a:rPr lang="es-ES" b="1" dirty="0">
                <a:latin typeface="Maiandra GD" panose="020E0502030308020204" pitchFamily="34" charset="0"/>
              </a:rPr>
              <a:t> cuyos nombres no han sido escritos, desde la fundación del mundo, en el libro de la vida del Cordero que fue inmolado. </a:t>
            </a:r>
          </a:p>
          <a:p>
            <a:r>
              <a:rPr lang="es-ES" b="1" dirty="0">
                <a:latin typeface="Maiandra GD" panose="020E0502030308020204" pitchFamily="34" charset="0"/>
              </a:rPr>
              <a:t>3. Viene por obra de Satanás. II Tesalonicenses.2:9.</a:t>
            </a:r>
          </a:p>
          <a:p>
            <a:r>
              <a:rPr lang="es-ES" b="1" u="sng" dirty="0">
                <a:highlight>
                  <a:srgbClr val="00FFFF"/>
                </a:highlight>
                <a:latin typeface="Maiandra GD" panose="020E0502030308020204" pitchFamily="34" charset="0"/>
              </a:rPr>
              <a:t>inicuo cuya venida es conforme a la actividad de Satanás,</a:t>
            </a:r>
            <a:r>
              <a:rPr lang="es-ES" b="1" dirty="0">
                <a:latin typeface="Maiandra GD" panose="020E0502030308020204" pitchFamily="34" charset="0"/>
              </a:rPr>
              <a:t> con todo poder y señales y prodigios mentirosos,</a:t>
            </a:r>
          </a:p>
          <a:p>
            <a:endParaRPr lang="es-NI" b="1" dirty="0">
              <a:latin typeface="Maiandra GD" panose="020E0502030308020204" pitchFamily="34" charset="0"/>
            </a:endParaRPr>
          </a:p>
        </p:txBody>
      </p:sp>
    </p:spTree>
    <p:extLst>
      <p:ext uri="{BB962C8B-B14F-4D97-AF65-F5344CB8AC3E}">
        <p14:creationId xmlns:p14="http://schemas.microsoft.com/office/powerpoint/2010/main" val="3830051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2034</Words>
  <Application>Microsoft Office PowerPoint</Application>
  <PresentationFormat>Presentación en pantalla (4:3)</PresentationFormat>
  <Paragraphs>125</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Maiandra GD</vt:lpstr>
      <vt:lpstr>Tema de Office</vt:lpstr>
      <vt:lpstr> EL HOMBRE DE PECADO, EL HIJO DE PERDICIÓN. II TESALONICENSES.2:3. </vt:lpstr>
      <vt:lpstr>Presentación de PowerPoint</vt:lpstr>
      <vt:lpstr>Presentación de PowerPoint</vt:lpstr>
      <vt:lpstr>Presentación de PowerPoint</vt:lpstr>
      <vt:lpstr>Presentación de PowerPoint</vt:lpstr>
      <vt:lpstr>Presentación de PowerPoint</vt:lpstr>
      <vt:lpstr>Presentación de PowerPoint</vt:lpstr>
      <vt:lpstr>LA COMPARACIÓN ENTRE EL HOMBRE DE PERDICIÓN VS LA BESTIA. </vt:lpstr>
      <vt:lpstr>LA COMPARACIÓN ENTRE EL HOMBRE DE PERDICIÓN VS LA BESTIA. </vt:lpstr>
      <vt:lpstr>LA COMPARACIÓN ENTRE EL HOMBRE DE PERDICIÓN VS LA BESTIA. </vt:lpstr>
      <vt:lpstr>LA COMPARACIÓN ENTRE EL HOMBRE DE PERDICIÓN VS LA BESTIA. </vt:lpstr>
      <vt:lpstr>LA COMPARACIÓN ENTRE EL HOMBRE DE PERDICIÓN VS LA BESTIA. </vt:lpstr>
      <vt:lpstr>LA COMPARACIÓN ENTRE EL HOMBRE DE PERDICIÓN VS LA BESTIA. </vt:lpstr>
      <vt:lpstr>LA COMPARACIÓN ENTRE EL HOMBRE DE PERDICIÓN VS LA BESTIA. </vt:lpstr>
      <vt:lpstr>LA COMPARACIÓN ENTRE EL HOMBRE DE PERDICIÓN VS LA BESTIA. </vt:lpstr>
      <vt:lpstr>LA COMPARACIÓN ENTRE EL HOMBRE DE PERDICIÓN VS LA BESTIA. </vt:lpstr>
      <vt:lpstr>LA COMPARACIÓN ENTRE EL HOMBRE DE PERDICIÓN VS LA BESTIA. </vt:lpstr>
      <vt:lpstr>Por esta comparación que hemos visto yo creo que Él hombre de pecado, Él hijo de perdición, de II Tesalonicenses.2. Es la bestia de Apocalipsis que sería el poder civil de Roma. Apocalipsis.19:19.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HOMBRE DE PECADO, EL HIJO DE PERDICION. II TESALONICENSES.2:3.</dc:title>
  <dc:creator>MARIO</dc:creator>
  <cp:lastModifiedBy>MARIO MORENO</cp:lastModifiedBy>
  <cp:revision>12</cp:revision>
  <dcterms:created xsi:type="dcterms:W3CDTF">2019-05-03T01:30:08Z</dcterms:created>
  <dcterms:modified xsi:type="dcterms:W3CDTF">2023-07-11T15:32:52Z</dcterms:modified>
</cp:coreProperties>
</file>