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2" r:id="rId3"/>
    <p:sldId id="273" r:id="rId4"/>
    <p:sldId id="274" r:id="rId5"/>
    <p:sldId id="270" r:id="rId6"/>
    <p:sldId id="276" r:id="rId7"/>
    <p:sldId id="277" r:id="rId8"/>
    <p:sldId id="257" r:id="rId9"/>
    <p:sldId id="258" r:id="rId10"/>
    <p:sldId id="278" r:id="rId11"/>
    <p:sldId id="280" r:id="rId12"/>
    <p:sldId id="279" r:id="rId13"/>
    <p:sldId id="281" r:id="rId14"/>
    <p:sldId id="288" r:id="rId15"/>
    <p:sldId id="282" r:id="rId16"/>
    <p:sldId id="289" r:id="rId17"/>
    <p:sldId id="290" r:id="rId18"/>
    <p:sldId id="283" r:id="rId19"/>
    <p:sldId id="324" r:id="rId20"/>
    <p:sldId id="291" r:id="rId21"/>
    <p:sldId id="292" r:id="rId22"/>
    <p:sldId id="293" r:id="rId23"/>
    <p:sldId id="294" r:id="rId24"/>
    <p:sldId id="295" r:id="rId25"/>
    <p:sldId id="284" r:id="rId26"/>
    <p:sldId id="297" r:id="rId27"/>
    <p:sldId id="296" r:id="rId28"/>
    <p:sldId id="298" r:id="rId29"/>
    <p:sldId id="285" r:id="rId30"/>
    <p:sldId id="302" r:id="rId31"/>
    <p:sldId id="301" r:id="rId32"/>
    <p:sldId id="303" r:id="rId33"/>
    <p:sldId id="287" r:id="rId34"/>
    <p:sldId id="286" r:id="rId35"/>
    <p:sldId id="304" r:id="rId36"/>
    <p:sldId id="300" r:id="rId37"/>
    <p:sldId id="305" r:id="rId38"/>
    <p:sldId id="306" r:id="rId39"/>
    <p:sldId id="299" r:id="rId40"/>
    <p:sldId id="320" r:id="rId41"/>
    <p:sldId id="321" r:id="rId42"/>
    <p:sldId id="322" r:id="rId43"/>
    <p:sldId id="309" r:id="rId44"/>
    <p:sldId id="323" r:id="rId45"/>
    <p:sldId id="308" r:id="rId46"/>
    <p:sldId id="307" r:id="rId47"/>
    <p:sldId id="310" r:id="rId48"/>
    <p:sldId id="311" r:id="rId49"/>
    <p:sldId id="312" r:id="rId50"/>
    <p:sldId id="313" r:id="rId51"/>
    <p:sldId id="314" r:id="rId52"/>
    <p:sldId id="315" r:id="rId53"/>
    <p:sldId id="316" r:id="rId54"/>
    <p:sldId id="317" r:id="rId55"/>
    <p:sldId id="318" r:id="rId56"/>
    <p:sldId id="319" r:id="rId57"/>
    <p:sldId id="267" r:id="rId58"/>
    <p:sldId id="268" r:id="rId59"/>
    <p:sldId id="269" r:id="rId60"/>
  </p:sldIdLst>
  <p:sldSz cx="9144000" cy="6858000" type="screen4x3"/>
  <p:notesSz cx="6858000" cy="9144000"/>
  <p:defaultTextStyle>
    <a:defPPr>
      <a:defRPr lang="es-N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AF2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1400" y="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NI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s-NI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3DB8C-58E6-4B4B-9739-8A331C438341}" type="datetimeFigureOut">
              <a:rPr lang="es-NI" smtClean="0"/>
              <a:pPr/>
              <a:t>19/5/2023</a:t>
            </a:fld>
            <a:endParaRPr lang="es-NI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76D07-E809-4707-8528-122E6F97FA97}" type="slidenum">
              <a:rPr lang="es-NI" smtClean="0"/>
              <a:pPr/>
              <a:t>‹Nº›</a:t>
            </a:fld>
            <a:endParaRPr lang="es-NI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NI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NI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3DB8C-58E6-4B4B-9739-8A331C438341}" type="datetimeFigureOut">
              <a:rPr lang="es-NI" smtClean="0"/>
              <a:pPr/>
              <a:t>19/5/2023</a:t>
            </a:fld>
            <a:endParaRPr lang="es-NI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76D07-E809-4707-8528-122E6F97FA97}" type="slidenum">
              <a:rPr lang="es-NI" smtClean="0"/>
              <a:pPr/>
              <a:t>‹Nº›</a:t>
            </a:fld>
            <a:endParaRPr lang="es-NI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NI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NI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3DB8C-58E6-4B4B-9739-8A331C438341}" type="datetimeFigureOut">
              <a:rPr lang="es-NI" smtClean="0"/>
              <a:pPr/>
              <a:t>19/5/2023</a:t>
            </a:fld>
            <a:endParaRPr lang="es-NI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76D07-E809-4707-8528-122E6F97FA97}" type="slidenum">
              <a:rPr lang="es-NI" smtClean="0"/>
              <a:pPr/>
              <a:t>‹Nº›</a:t>
            </a:fld>
            <a:endParaRPr lang="es-NI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NI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NI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3DB8C-58E6-4B4B-9739-8A331C438341}" type="datetimeFigureOut">
              <a:rPr lang="es-NI" smtClean="0"/>
              <a:pPr/>
              <a:t>19/5/2023</a:t>
            </a:fld>
            <a:endParaRPr lang="es-NI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76D07-E809-4707-8528-122E6F97FA97}" type="slidenum">
              <a:rPr lang="es-NI" smtClean="0"/>
              <a:pPr/>
              <a:t>‹Nº›</a:t>
            </a:fld>
            <a:endParaRPr lang="es-NI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NI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3DB8C-58E6-4B4B-9739-8A331C438341}" type="datetimeFigureOut">
              <a:rPr lang="es-NI" smtClean="0"/>
              <a:pPr/>
              <a:t>19/5/2023</a:t>
            </a:fld>
            <a:endParaRPr lang="es-NI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76D07-E809-4707-8528-122E6F97FA97}" type="slidenum">
              <a:rPr lang="es-NI" smtClean="0"/>
              <a:pPr/>
              <a:t>‹Nº›</a:t>
            </a:fld>
            <a:endParaRPr lang="es-NI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NI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NI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NI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3DB8C-58E6-4B4B-9739-8A331C438341}" type="datetimeFigureOut">
              <a:rPr lang="es-NI" smtClean="0"/>
              <a:pPr/>
              <a:t>19/5/2023</a:t>
            </a:fld>
            <a:endParaRPr lang="es-NI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76D07-E809-4707-8528-122E6F97FA97}" type="slidenum">
              <a:rPr lang="es-NI" smtClean="0"/>
              <a:pPr/>
              <a:t>‹Nº›</a:t>
            </a:fld>
            <a:endParaRPr lang="es-NI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NI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NI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NI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3DB8C-58E6-4B4B-9739-8A331C438341}" type="datetimeFigureOut">
              <a:rPr lang="es-NI" smtClean="0"/>
              <a:pPr/>
              <a:t>19/5/2023</a:t>
            </a:fld>
            <a:endParaRPr lang="es-NI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76D07-E809-4707-8528-122E6F97FA97}" type="slidenum">
              <a:rPr lang="es-NI" smtClean="0"/>
              <a:pPr/>
              <a:t>‹Nº›</a:t>
            </a:fld>
            <a:endParaRPr lang="es-NI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NI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3DB8C-58E6-4B4B-9739-8A331C438341}" type="datetimeFigureOut">
              <a:rPr lang="es-NI" smtClean="0"/>
              <a:pPr/>
              <a:t>19/5/2023</a:t>
            </a:fld>
            <a:endParaRPr lang="es-NI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76D07-E809-4707-8528-122E6F97FA97}" type="slidenum">
              <a:rPr lang="es-NI" smtClean="0"/>
              <a:pPr/>
              <a:t>‹Nº›</a:t>
            </a:fld>
            <a:endParaRPr lang="es-NI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3DB8C-58E6-4B4B-9739-8A331C438341}" type="datetimeFigureOut">
              <a:rPr lang="es-NI" smtClean="0"/>
              <a:pPr/>
              <a:t>19/5/2023</a:t>
            </a:fld>
            <a:endParaRPr lang="es-NI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76D07-E809-4707-8528-122E6F97FA97}" type="slidenum">
              <a:rPr lang="es-NI" smtClean="0"/>
              <a:pPr/>
              <a:t>‹Nº›</a:t>
            </a:fld>
            <a:endParaRPr lang="es-NI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NI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NI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3DB8C-58E6-4B4B-9739-8A331C438341}" type="datetimeFigureOut">
              <a:rPr lang="es-NI" smtClean="0"/>
              <a:pPr/>
              <a:t>19/5/2023</a:t>
            </a:fld>
            <a:endParaRPr lang="es-NI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76D07-E809-4707-8528-122E6F97FA97}" type="slidenum">
              <a:rPr lang="es-NI" smtClean="0"/>
              <a:pPr/>
              <a:t>‹Nº›</a:t>
            </a:fld>
            <a:endParaRPr lang="es-NI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NI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NI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3DB8C-58E6-4B4B-9739-8A331C438341}" type="datetimeFigureOut">
              <a:rPr lang="es-NI" smtClean="0"/>
              <a:pPr/>
              <a:t>19/5/2023</a:t>
            </a:fld>
            <a:endParaRPr lang="es-NI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76D07-E809-4707-8528-122E6F97FA97}" type="slidenum">
              <a:rPr lang="es-NI" smtClean="0"/>
              <a:pPr/>
              <a:t>‹Nº›</a:t>
            </a:fld>
            <a:endParaRPr lang="es-NI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NI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NI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73DB8C-58E6-4B4B-9739-8A331C438341}" type="datetimeFigureOut">
              <a:rPr lang="es-NI" smtClean="0"/>
              <a:pPr/>
              <a:t>19/5/2023</a:t>
            </a:fld>
            <a:endParaRPr lang="es-NI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NI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F76D07-E809-4707-8528-122E6F97FA97}" type="slidenum">
              <a:rPr lang="es-NI" smtClean="0"/>
              <a:pPr/>
              <a:t>‹Nº›</a:t>
            </a:fld>
            <a:endParaRPr lang="es-N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N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gif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gi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807D7F07-401C-A3EC-7BF4-708034967B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3 Título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52736"/>
          </a:xfrm>
          <a:solidFill>
            <a:srgbClr val="92D050"/>
          </a:solidFill>
        </p:spPr>
        <p:txBody>
          <a:bodyPr>
            <a:normAutofit fontScale="90000"/>
          </a:bodyPr>
          <a:lstStyle/>
          <a:p>
            <a:br>
              <a:rPr lang="es-MX" b="1" u="sng" dirty="0"/>
            </a:br>
            <a:r>
              <a:rPr lang="es-MX" sz="4900" b="1" u="sng" dirty="0">
                <a:latin typeface="Maiandra GD" panose="020E0502030308020204" pitchFamily="34" charset="0"/>
              </a:rPr>
              <a:t>EL INFIERNO.</a:t>
            </a:r>
            <a:br>
              <a:rPr lang="es-NI" b="1" dirty="0"/>
            </a:br>
            <a:endParaRPr lang="es-NI" dirty="0"/>
          </a:p>
        </p:txBody>
      </p:sp>
      <p:sp>
        <p:nvSpPr>
          <p:cNvPr id="5" name="4 Marcador de contenido"/>
          <p:cNvSpPr>
            <a:spLocks noGrp="1"/>
          </p:cNvSpPr>
          <p:nvPr>
            <p:ph idx="1"/>
          </p:nvPr>
        </p:nvSpPr>
        <p:spPr>
          <a:xfrm>
            <a:off x="0" y="1052736"/>
            <a:ext cx="9144000" cy="5805264"/>
          </a:xfrm>
        </p:spPr>
        <p:txBody>
          <a:bodyPr>
            <a:normAutofit/>
          </a:bodyPr>
          <a:lstStyle/>
          <a:p>
            <a:pPr algn="just"/>
            <a:r>
              <a:rPr lang="es-MX" b="1" u="sng" dirty="0">
                <a:solidFill>
                  <a:schemeClr val="bg1"/>
                </a:solidFill>
                <a:highlight>
                  <a:srgbClr val="FF00FF"/>
                </a:highlight>
                <a:latin typeface="Maiandra GD" panose="020E0502030308020204" pitchFamily="34" charset="0"/>
              </a:rPr>
              <a:t>INTRODUCCIÓN:</a:t>
            </a:r>
            <a:endParaRPr lang="es-NI" b="1" dirty="0">
              <a:solidFill>
                <a:schemeClr val="bg1"/>
              </a:solidFill>
              <a:highlight>
                <a:srgbClr val="FF00FF"/>
              </a:highlight>
              <a:latin typeface="Maiandra GD" panose="020E0502030308020204" pitchFamily="34" charset="0"/>
            </a:endParaRPr>
          </a:p>
          <a:p>
            <a:pPr lvl="0"/>
            <a:r>
              <a:rPr lang="es-MX" sz="2800" b="1" dirty="0">
                <a:latin typeface="Maiandra GD" panose="020E0502030308020204" pitchFamily="34" charset="0"/>
              </a:rPr>
              <a:t>¿Existe el infierno? </a:t>
            </a:r>
          </a:p>
          <a:p>
            <a:pPr lvl="0"/>
            <a:r>
              <a:rPr lang="es-MX" sz="2800" b="1" dirty="0">
                <a:latin typeface="Maiandra GD" panose="020E0502030308020204" pitchFamily="34" charset="0"/>
              </a:rPr>
              <a:t>Es una pregunta que muchas personas se hacen, vamos a la Biblia para ver que nos enseña ella.</a:t>
            </a:r>
            <a:endParaRPr lang="es-NI" sz="2800" b="1" dirty="0">
              <a:latin typeface="Maiandra GD" panose="020E0502030308020204" pitchFamily="34" charset="0"/>
            </a:endParaRPr>
          </a:p>
          <a:p>
            <a:pPr lvl="0"/>
            <a:r>
              <a:rPr lang="es-MX" sz="2800" b="1" dirty="0">
                <a:latin typeface="Maiandra GD" panose="020E0502030308020204" pitchFamily="34" charset="0"/>
              </a:rPr>
              <a:t>Es mejor entrar al cielo manco que ser arrojado al infierno. </a:t>
            </a:r>
          </a:p>
          <a:p>
            <a:pPr lvl="0" algn="ctr"/>
            <a:r>
              <a:rPr lang="es-MX" sz="2800" b="1" u="sng" dirty="0">
                <a:solidFill>
                  <a:schemeClr val="bg1"/>
                </a:solidFill>
                <a:highlight>
                  <a:srgbClr val="FF00FF"/>
                </a:highlight>
                <a:latin typeface="Maiandra GD" panose="020E0502030308020204" pitchFamily="34" charset="0"/>
              </a:rPr>
              <a:t>Mateo.5:29-30. </a:t>
            </a:r>
          </a:p>
          <a:p>
            <a:pPr lvl="0"/>
            <a:r>
              <a:rPr lang="es-ES" sz="2800" b="1" dirty="0">
                <a:latin typeface="Maiandra GD" panose="020E0502030308020204" pitchFamily="34" charset="0"/>
              </a:rPr>
              <a:t>Y si tu ojo derecho te es ocasión de pecar, arráncalo y échalo de ti; porque te es mejor que se pierda uno de tus miembros, </a:t>
            </a:r>
            <a:r>
              <a:rPr lang="es-ES" sz="2800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y no que todo tu cuerpo sea arrojado al infierno.</a:t>
            </a:r>
            <a:r>
              <a:rPr lang="es-ES" sz="2800" b="1" dirty="0">
                <a:latin typeface="Maiandra GD" panose="020E0502030308020204" pitchFamily="34" charset="0"/>
              </a:rPr>
              <a:t> </a:t>
            </a:r>
          </a:p>
          <a:p>
            <a:pPr lvl="0" algn="ctr"/>
            <a:r>
              <a:rPr lang="es-ES" sz="2800" b="1" u="sng" dirty="0">
                <a:solidFill>
                  <a:schemeClr val="bg1"/>
                </a:solidFill>
                <a:highlight>
                  <a:srgbClr val="FF00FF"/>
                </a:highlight>
                <a:latin typeface="Maiandra GD" panose="020E0502030308020204" pitchFamily="34" charset="0"/>
              </a:rPr>
              <a:t>V.30.</a:t>
            </a:r>
            <a:r>
              <a:rPr lang="es-MX" sz="2800" b="1" u="sng" dirty="0">
                <a:solidFill>
                  <a:schemeClr val="bg1"/>
                </a:solidFill>
                <a:highlight>
                  <a:srgbClr val="FF00FF"/>
                </a:highlight>
                <a:latin typeface="Maiandra GD" panose="020E0502030308020204" pitchFamily="34" charset="0"/>
              </a:rPr>
              <a:t> </a:t>
            </a:r>
            <a:endParaRPr lang="es-NI" sz="2800" b="1" u="sng" dirty="0">
              <a:solidFill>
                <a:schemeClr val="bg1"/>
              </a:solidFill>
              <a:highlight>
                <a:srgbClr val="FF00FF"/>
              </a:highlight>
              <a:latin typeface="Maiandra GD" panose="020E0502030308020204" pitchFamily="34" charset="0"/>
            </a:endParaRPr>
          </a:p>
          <a:p>
            <a:endParaRPr lang="es-NI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B49A2109-FDA9-3EE5-7867-670928181B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B9598B42-F495-CB7E-21C1-B603F0D364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92D050"/>
          </a:solidFill>
        </p:spPr>
        <p:txBody>
          <a:bodyPr>
            <a:normAutofit fontScale="90000"/>
          </a:bodyPr>
          <a:lstStyle/>
          <a:p>
            <a:r>
              <a:rPr lang="es-ES" b="1" u="sng" dirty="0">
                <a:latin typeface="Maiandra GD" panose="020E0502030308020204" pitchFamily="34" charset="0"/>
              </a:rPr>
              <a:t>¿A QUE ES SEMEJANTE EL INFIERNO?.</a:t>
            </a:r>
            <a:endParaRPr lang="es-NI" b="1" u="sng" dirty="0">
              <a:latin typeface="Maiandra GD" panose="020E0502030308020204" pitchFamily="34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491880" y="1143000"/>
            <a:ext cx="5652120" cy="5715000"/>
          </a:xfrm>
        </p:spPr>
        <p:txBody>
          <a:bodyPr>
            <a:normAutofit fontScale="92500" lnSpcReduction="10000"/>
          </a:bodyPr>
          <a:lstStyle/>
          <a:p>
            <a:pPr lvl="0"/>
            <a:r>
              <a:rPr lang="es-ES" sz="2800" b="1" dirty="0">
                <a:latin typeface="Maiandra GD" panose="020E0502030308020204" pitchFamily="34" charset="0"/>
              </a:rPr>
              <a:t>“AL FUEGO ETERNO”- </a:t>
            </a:r>
          </a:p>
          <a:p>
            <a:pPr lvl="0" algn="ctr"/>
            <a:r>
              <a:rPr lang="es-ES" sz="2800" b="1" u="sng" dirty="0">
                <a:solidFill>
                  <a:schemeClr val="bg1"/>
                </a:solidFill>
                <a:highlight>
                  <a:srgbClr val="FF00FF"/>
                </a:highlight>
                <a:latin typeface="Maiandra GD" panose="020E0502030308020204" pitchFamily="34" charset="0"/>
              </a:rPr>
              <a:t>Mateo.18:8. </a:t>
            </a:r>
          </a:p>
          <a:p>
            <a:pPr lvl="0"/>
            <a:r>
              <a:rPr lang="es-ES" sz="2800" b="1" dirty="0">
                <a:latin typeface="Maiandra GD" panose="020E0502030308020204" pitchFamily="34" charset="0"/>
              </a:rPr>
              <a:t>Y si tu mano o tu pie te es ocasión de pecar, córtatelo y échalo de ti; te es mejor entrar en la vida manco o cojo, que teniendo dos manos y dos pies, </a:t>
            </a:r>
            <a:r>
              <a:rPr lang="es-ES" sz="2800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ser echado en el fuego eterno.</a:t>
            </a:r>
            <a:r>
              <a:rPr lang="es-ES" sz="2800" b="1" dirty="0">
                <a:latin typeface="Maiandra GD" panose="020E0502030308020204" pitchFamily="34" charset="0"/>
              </a:rPr>
              <a:t> </a:t>
            </a:r>
          </a:p>
          <a:p>
            <a:pPr lvl="0"/>
            <a:r>
              <a:rPr lang="es-ES" sz="2800" b="1" dirty="0">
                <a:latin typeface="Maiandra GD" panose="020E0502030308020204" pitchFamily="34" charset="0"/>
              </a:rPr>
              <a:t>Es un lugar donde el fuego no se apaga y el gusano no muere. Quemarse con fuego es un dolor terrible aun cuando solo sea por un momento, el infierno no obstante es descrito como fuego eterno.</a:t>
            </a:r>
            <a:endParaRPr lang="es-NI" sz="2800" b="1" dirty="0">
              <a:latin typeface="Maiandra GD" panose="020E0502030308020204" pitchFamily="34" charset="0"/>
            </a:endParaRPr>
          </a:p>
        </p:txBody>
      </p:sp>
      <p:sp>
        <p:nvSpPr>
          <p:cNvPr id="5" name="Rectángulo: esquinas redondeadas 4">
            <a:extLst>
              <a:ext uri="{FF2B5EF4-FFF2-40B4-BE49-F238E27FC236}">
                <a16:creationId xmlns:a16="http://schemas.microsoft.com/office/drawing/2014/main" id="{DC5436F4-0D72-A90F-A506-E89D005F4EC2}"/>
              </a:ext>
            </a:extLst>
          </p:cNvPr>
          <p:cNvSpPr/>
          <p:nvPr/>
        </p:nvSpPr>
        <p:spPr>
          <a:xfrm>
            <a:off x="0" y="1142999"/>
            <a:ext cx="3491880" cy="1349897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b="1" dirty="0">
                <a:latin typeface="Maiandra GD" panose="020E0502030308020204" pitchFamily="34" charset="0"/>
              </a:rPr>
              <a:t>UN FUEGO QUE NUNCA SE APAGARA, SERA ETERNO. Y EL GUSANO NO MUERE.</a:t>
            </a:r>
          </a:p>
        </p:txBody>
      </p:sp>
      <p:sp>
        <p:nvSpPr>
          <p:cNvPr id="6" name="Flecha: hacia abajo 5">
            <a:extLst>
              <a:ext uri="{FF2B5EF4-FFF2-40B4-BE49-F238E27FC236}">
                <a16:creationId xmlns:a16="http://schemas.microsoft.com/office/drawing/2014/main" id="{5D422901-13BA-6E12-1CFE-E8E191F9D742}"/>
              </a:ext>
            </a:extLst>
          </p:cNvPr>
          <p:cNvSpPr/>
          <p:nvPr/>
        </p:nvSpPr>
        <p:spPr>
          <a:xfrm>
            <a:off x="971600" y="2780928"/>
            <a:ext cx="936104" cy="1296144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NI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E9AF6B51-F333-8965-12BE-8B773180B6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6" y="4293095"/>
            <a:ext cx="3482673" cy="2564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32863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B49A2109-FDA9-3EE5-7867-670928181B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B9598B42-F495-CB7E-21C1-B603F0D364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92D050"/>
          </a:solidFill>
        </p:spPr>
        <p:txBody>
          <a:bodyPr>
            <a:normAutofit fontScale="90000"/>
          </a:bodyPr>
          <a:lstStyle/>
          <a:p>
            <a:r>
              <a:rPr lang="es-ES" b="1" u="sng" dirty="0">
                <a:latin typeface="Maiandra GD" panose="020E0502030308020204" pitchFamily="34" charset="0"/>
              </a:rPr>
              <a:t>¿A QUE ES SEMEJANTE EL INFIERNO?.</a:t>
            </a:r>
            <a:endParaRPr lang="es-NI" b="1" u="sng" dirty="0">
              <a:latin typeface="Maiandra GD" panose="020E0502030308020204" pitchFamily="34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63888" y="1143000"/>
            <a:ext cx="5580112" cy="5715000"/>
          </a:xfrm>
        </p:spPr>
        <p:txBody>
          <a:bodyPr>
            <a:normAutofit/>
          </a:bodyPr>
          <a:lstStyle/>
          <a:p>
            <a:pPr lvl="0"/>
            <a:r>
              <a:rPr lang="es-ES" sz="2800" b="1" dirty="0">
                <a:latin typeface="Maiandra GD" panose="020E0502030308020204" pitchFamily="34" charset="0"/>
              </a:rPr>
              <a:t>“TINIEBLAS DE AFUERA”- </a:t>
            </a:r>
          </a:p>
          <a:p>
            <a:pPr lvl="0" algn="ctr"/>
            <a:r>
              <a:rPr lang="es-ES" sz="2800" b="1" u="sng" dirty="0">
                <a:solidFill>
                  <a:schemeClr val="bg1"/>
                </a:solidFill>
                <a:highlight>
                  <a:srgbClr val="FF00FF"/>
                </a:highlight>
                <a:latin typeface="Maiandra GD" panose="020E0502030308020204" pitchFamily="34" charset="0"/>
              </a:rPr>
              <a:t>Mateo.22:13. </a:t>
            </a:r>
          </a:p>
          <a:p>
            <a:pPr lvl="0"/>
            <a:r>
              <a:rPr lang="es-ES" sz="2800" b="1" dirty="0">
                <a:latin typeface="Maiandra GD" panose="020E0502030308020204" pitchFamily="34" charset="0"/>
              </a:rPr>
              <a:t>Entonces el rey dijo a los sirvientes: "Atadle las manos y los pies, </a:t>
            </a:r>
            <a:r>
              <a:rPr lang="es-ES" sz="2800" b="1" u="sng" dirty="0">
                <a:highlight>
                  <a:srgbClr val="00FF00"/>
                </a:highlight>
                <a:latin typeface="Maiandra GD" panose="020E0502030308020204" pitchFamily="34" charset="0"/>
              </a:rPr>
              <a:t>y echadlo a las tinieblas de afuera;</a:t>
            </a:r>
            <a:r>
              <a:rPr lang="es-ES" sz="2800" b="1" dirty="0">
                <a:latin typeface="Maiandra GD" panose="020E0502030308020204" pitchFamily="34" charset="0"/>
              </a:rPr>
              <a:t> allí será el llanto y el crujir de dientes." </a:t>
            </a:r>
          </a:p>
          <a:p>
            <a:pPr lvl="0"/>
            <a:r>
              <a:rPr lang="es-ES" sz="2800" b="1" dirty="0">
                <a:latin typeface="Maiandra GD" panose="020E0502030308020204" pitchFamily="34" charset="0"/>
              </a:rPr>
              <a:t>Las tinieblas son horribles, por que representan la separación total de Dios, quien es la luz. Y además las tinieblas no nos dejan ver.</a:t>
            </a:r>
          </a:p>
          <a:p>
            <a:pPr lvl="0" algn="just"/>
            <a:endParaRPr lang="es-NI" sz="2800" b="1" dirty="0">
              <a:latin typeface="Maiandra GD" panose="020E0502030308020204" pitchFamily="34" charset="0"/>
            </a:endParaRPr>
          </a:p>
        </p:txBody>
      </p:sp>
      <p:sp>
        <p:nvSpPr>
          <p:cNvPr id="6" name="Nube 5">
            <a:extLst>
              <a:ext uri="{FF2B5EF4-FFF2-40B4-BE49-F238E27FC236}">
                <a16:creationId xmlns:a16="http://schemas.microsoft.com/office/drawing/2014/main" id="{4ADDE646-0FD3-5CD9-1AF6-2F6A389597F1}"/>
              </a:ext>
            </a:extLst>
          </p:cNvPr>
          <p:cNvSpPr/>
          <p:nvPr/>
        </p:nvSpPr>
        <p:spPr>
          <a:xfrm>
            <a:off x="0" y="1142999"/>
            <a:ext cx="3563888" cy="1781945"/>
          </a:xfrm>
          <a:prstGeom prst="cloud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dirty="0">
                <a:latin typeface="Maiandra GD" panose="020E0502030308020204" pitchFamily="34" charset="0"/>
              </a:rPr>
              <a:t>SERA TODO OSCURIDAD, NO ABRA LUZ NUNCA.</a:t>
            </a:r>
          </a:p>
        </p:txBody>
      </p:sp>
      <p:sp>
        <p:nvSpPr>
          <p:cNvPr id="7" name="Flecha: hacia abajo 6">
            <a:extLst>
              <a:ext uri="{FF2B5EF4-FFF2-40B4-BE49-F238E27FC236}">
                <a16:creationId xmlns:a16="http://schemas.microsoft.com/office/drawing/2014/main" id="{1B9DD242-2CF6-28FD-640B-531780351D86}"/>
              </a:ext>
            </a:extLst>
          </p:cNvPr>
          <p:cNvSpPr/>
          <p:nvPr/>
        </p:nvSpPr>
        <p:spPr>
          <a:xfrm>
            <a:off x="1385900" y="3228249"/>
            <a:ext cx="792088" cy="1080120"/>
          </a:xfrm>
          <a:prstGeom prst="downArrow">
            <a:avLst/>
          </a:prstGeom>
          <a:solidFill>
            <a:srgbClr val="1AF2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NI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E1E85FD4-2D79-C2CF-9C76-E9AFA2D4C6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37112"/>
            <a:ext cx="3563888" cy="2420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793732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B49A2109-FDA9-3EE5-7867-670928181B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B9598B42-F495-CB7E-21C1-B603F0D364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92D050"/>
          </a:solidFill>
        </p:spPr>
        <p:txBody>
          <a:bodyPr>
            <a:normAutofit fontScale="90000"/>
          </a:bodyPr>
          <a:lstStyle/>
          <a:p>
            <a:r>
              <a:rPr lang="es-ES" b="1" u="sng" dirty="0">
                <a:latin typeface="Maiandra GD" panose="020E0502030308020204" pitchFamily="34" charset="0"/>
              </a:rPr>
              <a:t>¿A QUE ES SEMEJANTE EL INFIERNO?.</a:t>
            </a:r>
            <a:endParaRPr lang="es-NI" b="1" u="sng" dirty="0">
              <a:latin typeface="Maiandra GD" panose="020E0502030308020204" pitchFamily="34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63888" y="1143000"/>
            <a:ext cx="5580112" cy="5715000"/>
          </a:xfrm>
        </p:spPr>
        <p:txBody>
          <a:bodyPr>
            <a:normAutofit fontScale="92500" lnSpcReduction="10000"/>
          </a:bodyPr>
          <a:lstStyle/>
          <a:p>
            <a:pPr lvl="0"/>
            <a:r>
              <a:rPr lang="es-ES" sz="2800" b="1" dirty="0">
                <a:latin typeface="Maiandra GD" panose="020E0502030308020204" pitchFamily="34" charset="0"/>
              </a:rPr>
              <a:t>“ES PEOR QUE LA MUERTE SIN MISERICORDIA”. </a:t>
            </a:r>
          </a:p>
          <a:p>
            <a:pPr lvl="0" algn="ctr"/>
            <a:r>
              <a:rPr lang="es-ES" sz="2800" b="1" u="sng" dirty="0">
                <a:solidFill>
                  <a:schemeClr val="bg1"/>
                </a:solidFill>
                <a:highlight>
                  <a:srgbClr val="FF00FF"/>
                </a:highlight>
                <a:latin typeface="Maiandra GD" panose="020E0502030308020204" pitchFamily="34" charset="0"/>
              </a:rPr>
              <a:t>Hebreo.10:28-29. </a:t>
            </a:r>
          </a:p>
          <a:p>
            <a:pPr lvl="0"/>
            <a:r>
              <a:rPr lang="es-ES" sz="2800" b="1" dirty="0">
                <a:latin typeface="Maiandra GD" panose="020E0502030308020204" pitchFamily="34" charset="0"/>
              </a:rPr>
              <a:t>Cualquiera que viola la ley de Moisés </a:t>
            </a:r>
            <a:r>
              <a:rPr lang="es-ES" sz="2800" b="1" u="sng" dirty="0">
                <a:highlight>
                  <a:srgbClr val="00FFFF"/>
                </a:highlight>
                <a:latin typeface="Maiandra GD" panose="020E0502030308020204" pitchFamily="34" charset="0"/>
              </a:rPr>
              <a:t>muere sin misericordia</a:t>
            </a:r>
            <a:r>
              <a:rPr lang="es-ES" sz="2800" b="1" dirty="0">
                <a:latin typeface="Maiandra GD" panose="020E0502030308020204" pitchFamily="34" charset="0"/>
              </a:rPr>
              <a:t> por el testimonio de dos o tres testigos. </a:t>
            </a:r>
          </a:p>
          <a:p>
            <a:pPr lvl="0" algn="ctr"/>
            <a:r>
              <a:rPr lang="es-ES" sz="2800" b="1" u="sng" dirty="0">
                <a:solidFill>
                  <a:schemeClr val="bg1"/>
                </a:solidFill>
                <a:highlight>
                  <a:srgbClr val="FF00FF"/>
                </a:highlight>
                <a:latin typeface="Maiandra GD" panose="020E0502030308020204" pitchFamily="34" charset="0"/>
              </a:rPr>
              <a:t>V.29.  </a:t>
            </a:r>
          </a:p>
          <a:p>
            <a:pPr lvl="0"/>
            <a:r>
              <a:rPr lang="es-ES" sz="2800" b="1" u="sng" dirty="0">
                <a:solidFill>
                  <a:schemeClr val="bg1"/>
                </a:solidFill>
                <a:highlight>
                  <a:srgbClr val="0000FF"/>
                </a:highlight>
                <a:latin typeface="Maiandra GD" panose="020E0502030308020204" pitchFamily="34" charset="0"/>
              </a:rPr>
              <a:t>¿Cuánto mayor castigo pensáis que merecerá el que ha hollado bajo sus pies al Hijo de Dios,</a:t>
            </a:r>
            <a:r>
              <a:rPr lang="es-ES" sz="2800" b="1" dirty="0">
                <a:latin typeface="Maiandra GD" panose="020E0502030308020204" pitchFamily="34" charset="0"/>
              </a:rPr>
              <a:t> y ha tenido por inmunda la sangre del pacto por la cual fue santificado, y ha ultrajado al Espíritu de gracia? </a:t>
            </a:r>
            <a:endParaRPr lang="es-NI" sz="2800" b="1" dirty="0">
              <a:latin typeface="Maiandra GD" panose="020E050203030802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9CDECE3F-086C-FADD-4A89-88052E8087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41" y="1128467"/>
            <a:ext cx="3576829" cy="5729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946877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B49A2109-FDA9-3EE5-7867-670928181B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B9598B42-F495-CB7E-21C1-B603F0D364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92D050"/>
          </a:solidFill>
        </p:spPr>
        <p:txBody>
          <a:bodyPr>
            <a:normAutofit fontScale="90000"/>
          </a:bodyPr>
          <a:lstStyle/>
          <a:p>
            <a:r>
              <a:rPr lang="es-ES" b="1" u="sng" dirty="0">
                <a:latin typeface="Maiandra GD" panose="020E0502030308020204" pitchFamily="34" charset="0"/>
              </a:rPr>
              <a:t>¿A QUE ES SEMEJANTE EL INFIERNO?.</a:t>
            </a:r>
            <a:endParaRPr lang="es-NI" b="1" u="sng" dirty="0">
              <a:latin typeface="Maiandra GD" panose="020E0502030308020204" pitchFamily="34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63888" y="1143000"/>
            <a:ext cx="5580112" cy="5715000"/>
          </a:xfrm>
        </p:spPr>
        <p:txBody>
          <a:bodyPr>
            <a:normAutofit/>
          </a:bodyPr>
          <a:lstStyle/>
          <a:p>
            <a:pPr lvl="0"/>
            <a:r>
              <a:rPr lang="es-ES" sz="2800" b="1" dirty="0">
                <a:latin typeface="Maiandra GD" panose="020E0502030308020204" pitchFamily="34" charset="0"/>
              </a:rPr>
              <a:t>No hay nada peor en esta vida, que la muerte sin misericordia, como una forma de castigo, imaginarse a una persona matando a otra en una forma tan agonizante, como sea es  una cosa terrible. </a:t>
            </a:r>
          </a:p>
          <a:p>
            <a:pPr lvl="0"/>
            <a:r>
              <a:rPr lang="es-ES" sz="2800" b="1" dirty="0">
                <a:latin typeface="Maiandra GD" panose="020E0502030308020204" pitchFamily="34" charset="0"/>
              </a:rPr>
              <a:t>No obstante Él que rehusé someterse al hijo de Dios, enfrentará algo peor que la muerte sin misericordia. </a:t>
            </a:r>
          </a:p>
          <a:p>
            <a:pPr lvl="0" algn="ctr"/>
            <a:r>
              <a:rPr lang="es-ES" sz="2800" b="1" u="sng" dirty="0">
                <a:solidFill>
                  <a:schemeClr val="bg1"/>
                </a:solidFill>
                <a:highlight>
                  <a:srgbClr val="FF00FF"/>
                </a:highlight>
                <a:latin typeface="Maiandra GD" panose="020E0502030308020204" pitchFamily="34" charset="0"/>
              </a:rPr>
              <a:t>Romanos.2:8-9. </a:t>
            </a:r>
            <a:endParaRPr lang="es-NI" sz="2800" b="1" u="sng" dirty="0">
              <a:solidFill>
                <a:schemeClr val="bg1"/>
              </a:solidFill>
              <a:highlight>
                <a:srgbClr val="FF00FF"/>
              </a:highlight>
              <a:latin typeface="Maiandra GD" panose="020E050203030802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7515B28A-0767-0E75-45D2-39136AB1BB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2998"/>
            <a:ext cx="3563888" cy="5715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138137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B49A2109-FDA9-3EE5-7867-670928181B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B9598B42-F495-CB7E-21C1-B603F0D364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92D050"/>
          </a:solidFill>
        </p:spPr>
        <p:txBody>
          <a:bodyPr>
            <a:normAutofit fontScale="90000"/>
          </a:bodyPr>
          <a:lstStyle/>
          <a:p>
            <a:r>
              <a:rPr lang="es-ES" b="1" u="sng" dirty="0">
                <a:latin typeface="Maiandra GD" panose="020E0502030308020204" pitchFamily="34" charset="0"/>
              </a:rPr>
              <a:t>¿A QUE ES SEMEJANTE EL INFIERNO?.</a:t>
            </a:r>
            <a:endParaRPr lang="es-NI" b="1" u="sng" dirty="0">
              <a:latin typeface="Maiandra GD" panose="020E0502030308020204" pitchFamily="34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63888" y="1143000"/>
            <a:ext cx="5580112" cy="5715000"/>
          </a:xfrm>
        </p:spPr>
        <p:txBody>
          <a:bodyPr>
            <a:normAutofit fontScale="92500"/>
          </a:bodyPr>
          <a:lstStyle/>
          <a:p>
            <a:pPr lvl="0"/>
            <a:r>
              <a:rPr lang="es-ES" sz="2800" b="1" dirty="0">
                <a:latin typeface="Maiandra GD" panose="020E0502030308020204" pitchFamily="34" charset="0"/>
              </a:rPr>
              <a:t>pero a los que son ambiciosos y no obedecen a la verdad, sino que obedecen a la injusticia: </a:t>
            </a:r>
            <a:r>
              <a:rPr lang="es-ES" sz="2800" b="1" u="sng" dirty="0">
                <a:solidFill>
                  <a:schemeClr val="bg1"/>
                </a:solidFill>
                <a:highlight>
                  <a:srgbClr val="FF0000"/>
                </a:highlight>
                <a:latin typeface="Maiandra GD" panose="020E0502030308020204" pitchFamily="34" charset="0"/>
              </a:rPr>
              <a:t>ira e indignación.</a:t>
            </a:r>
            <a:r>
              <a:rPr lang="es-ES" sz="2800" b="1" dirty="0">
                <a:latin typeface="Maiandra GD" panose="020E0502030308020204" pitchFamily="34" charset="0"/>
              </a:rPr>
              <a:t> </a:t>
            </a:r>
          </a:p>
          <a:p>
            <a:pPr lvl="0" algn="ctr"/>
            <a:r>
              <a:rPr lang="es-ES" sz="2800" b="1" u="sng" dirty="0">
                <a:solidFill>
                  <a:schemeClr val="bg1"/>
                </a:solidFill>
                <a:highlight>
                  <a:srgbClr val="FF00FF"/>
                </a:highlight>
                <a:latin typeface="Maiandra GD" panose="020E0502030308020204" pitchFamily="34" charset="0"/>
              </a:rPr>
              <a:t>V.9.  </a:t>
            </a:r>
          </a:p>
          <a:p>
            <a:pPr lvl="0"/>
            <a:r>
              <a:rPr lang="es-ES" sz="2800" b="1" u="sng" dirty="0">
                <a:solidFill>
                  <a:schemeClr val="bg1"/>
                </a:solidFill>
                <a:highlight>
                  <a:srgbClr val="000080"/>
                </a:highlight>
                <a:latin typeface="Maiandra GD" panose="020E0502030308020204" pitchFamily="34" charset="0"/>
              </a:rPr>
              <a:t>Habrá tribulación y angustia para toda alma humana que hace lo malo,</a:t>
            </a:r>
            <a:r>
              <a:rPr lang="es-ES" sz="2800" b="1" dirty="0">
                <a:latin typeface="Maiandra GD" panose="020E0502030308020204" pitchFamily="34" charset="0"/>
              </a:rPr>
              <a:t> el judío primeramente y también el griego; </a:t>
            </a:r>
            <a:endParaRPr lang="es-NI" sz="2800" b="1" dirty="0">
              <a:latin typeface="Maiandra GD" panose="020E0502030308020204" pitchFamily="34" charset="0"/>
            </a:endParaRPr>
          </a:p>
          <a:p>
            <a:pPr lvl="0" algn="ctr"/>
            <a:r>
              <a:rPr lang="es-NI" sz="2800" b="1" u="sng" dirty="0">
                <a:solidFill>
                  <a:schemeClr val="bg1"/>
                </a:solidFill>
                <a:highlight>
                  <a:srgbClr val="FF00FF"/>
                </a:highlight>
                <a:latin typeface="Maiandra GD" panose="020E0502030308020204" pitchFamily="34" charset="0"/>
              </a:rPr>
              <a:t>II Tesalonicenses.1:6-7. </a:t>
            </a:r>
          </a:p>
          <a:p>
            <a:pPr lvl="0"/>
            <a:r>
              <a:rPr lang="es-ES" sz="2800" b="1" dirty="0">
                <a:latin typeface="Maiandra GD" panose="020E0502030308020204" pitchFamily="34" charset="0"/>
              </a:rPr>
              <a:t>Porque después de todo, es justo delante de Dios </a:t>
            </a:r>
            <a:r>
              <a:rPr lang="es-ES" sz="2800" b="1" u="sng" dirty="0">
                <a:solidFill>
                  <a:schemeClr val="bg1"/>
                </a:solidFill>
                <a:highlight>
                  <a:srgbClr val="008080"/>
                </a:highlight>
                <a:latin typeface="Maiandra GD" panose="020E0502030308020204" pitchFamily="34" charset="0"/>
              </a:rPr>
              <a:t>retribuir con aflicción a los que os afligen,</a:t>
            </a:r>
            <a:r>
              <a:rPr lang="es-ES" sz="2800" b="1" dirty="0">
                <a:latin typeface="Maiandra GD" panose="020E0502030308020204" pitchFamily="34" charset="0"/>
              </a:rPr>
              <a:t> </a:t>
            </a:r>
            <a:endParaRPr lang="es-NI" sz="2800" b="1" dirty="0">
              <a:latin typeface="Maiandra GD" panose="020E050203030802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1C5565A4-BC97-BD9A-A9B6-03D61BF360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2998"/>
            <a:ext cx="3563888" cy="5715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700689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B49A2109-FDA9-3EE5-7867-670928181B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B9598B42-F495-CB7E-21C1-B603F0D364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92D050"/>
          </a:solidFill>
        </p:spPr>
        <p:txBody>
          <a:bodyPr>
            <a:normAutofit fontScale="90000"/>
          </a:bodyPr>
          <a:lstStyle/>
          <a:p>
            <a:r>
              <a:rPr lang="es-ES" b="1" u="sng" dirty="0">
                <a:latin typeface="Maiandra GD" panose="020E0502030308020204" pitchFamily="34" charset="0"/>
              </a:rPr>
              <a:t>¿A QUE ES SEMEJANTE EL INFIERNO?.</a:t>
            </a:r>
            <a:endParaRPr lang="es-NI" b="1" u="sng" dirty="0">
              <a:latin typeface="Maiandra GD" panose="020E0502030308020204" pitchFamily="34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63888" y="1143000"/>
            <a:ext cx="5580112" cy="5715000"/>
          </a:xfrm>
        </p:spPr>
        <p:txBody>
          <a:bodyPr>
            <a:normAutofit fontScale="92500"/>
          </a:bodyPr>
          <a:lstStyle/>
          <a:p>
            <a:pPr lvl="0" algn="ctr"/>
            <a:r>
              <a:rPr lang="pt-BR" sz="2800" b="1" u="sng" dirty="0">
                <a:solidFill>
                  <a:schemeClr val="bg1"/>
                </a:solidFill>
                <a:highlight>
                  <a:srgbClr val="FF00FF"/>
                </a:highlight>
                <a:latin typeface="Maiandra GD" panose="020E0502030308020204" pitchFamily="34" charset="0"/>
              </a:rPr>
              <a:t>V.7.</a:t>
            </a:r>
          </a:p>
          <a:p>
            <a:pPr lvl="0"/>
            <a:r>
              <a:rPr lang="es-ES" sz="2800" b="1" u="sng" dirty="0">
                <a:solidFill>
                  <a:schemeClr val="bg1"/>
                </a:solidFill>
                <a:highlight>
                  <a:srgbClr val="008000"/>
                </a:highlight>
                <a:latin typeface="Maiandra GD" panose="020E0502030308020204" pitchFamily="34" charset="0"/>
              </a:rPr>
              <a:t>y daros alivio a vosotros que sois afligidos,</a:t>
            </a:r>
            <a:r>
              <a:rPr lang="es-ES" sz="2800" b="1" dirty="0">
                <a:latin typeface="Maiandra GD" panose="020E0502030308020204" pitchFamily="34" charset="0"/>
              </a:rPr>
              <a:t> y también a nosotros, cuando el Señor Jesús sea revelado desde el cielo con sus poderosos ángeles en llama de fuego,</a:t>
            </a:r>
            <a:endParaRPr lang="pt-BR" sz="2800" b="1" dirty="0">
              <a:latin typeface="Maiandra GD" panose="020E0502030308020204" pitchFamily="34" charset="0"/>
            </a:endParaRPr>
          </a:p>
          <a:p>
            <a:pPr lvl="0" algn="ctr"/>
            <a:r>
              <a:rPr lang="pt-BR" sz="2800" b="1" u="sng" dirty="0">
                <a:solidFill>
                  <a:schemeClr val="bg1"/>
                </a:solidFill>
                <a:highlight>
                  <a:srgbClr val="FF00FF"/>
                </a:highlight>
                <a:latin typeface="Maiandra GD" panose="020E0502030308020204" pitchFamily="34" charset="0"/>
              </a:rPr>
              <a:t>II Pedro.3:7. </a:t>
            </a:r>
          </a:p>
          <a:p>
            <a:pPr lvl="0"/>
            <a:r>
              <a:rPr lang="es-ES" sz="2800" b="1" dirty="0">
                <a:latin typeface="Maiandra GD" panose="020E0502030308020204" pitchFamily="34" charset="0"/>
              </a:rPr>
              <a:t>pero los cielos y la tierra actuales están reservados por su palabra para el fuego, </a:t>
            </a:r>
            <a:r>
              <a:rPr lang="es-ES" sz="2800" b="1" u="sng" dirty="0">
                <a:solidFill>
                  <a:schemeClr val="bg1"/>
                </a:solidFill>
                <a:highlight>
                  <a:srgbClr val="800080"/>
                </a:highlight>
                <a:latin typeface="Maiandra GD" panose="020E0502030308020204" pitchFamily="34" charset="0"/>
              </a:rPr>
              <a:t>guardados para el día del juicio y de la destrucción de los impíos.</a:t>
            </a:r>
            <a:r>
              <a:rPr lang="es-ES" sz="2800" b="1" dirty="0">
                <a:latin typeface="Maiandra GD" panose="020E0502030308020204" pitchFamily="34" charset="0"/>
              </a:rPr>
              <a:t> </a:t>
            </a:r>
          </a:p>
          <a:p>
            <a:pPr lvl="0" algn="ctr"/>
            <a:r>
              <a:rPr lang="pt-BR" sz="2800" b="1" u="sng" dirty="0">
                <a:solidFill>
                  <a:schemeClr val="bg1"/>
                </a:solidFill>
                <a:highlight>
                  <a:srgbClr val="FF00FF"/>
                </a:highlight>
                <a:latin typeface="Maiandra GD" panose="020E0502030308020204" pitchFamily="34" charset="0"/>
              </a:rPr>
              <a:t>Judas.14-15. 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1F360306-CEE3-1049-0301-A00B13756F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8" y="980727"/>
            <a:ext cx="3553080" cy="5877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136194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B49A2109-FDA9-3EE5-7867-670928181B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B9598B42-F495-CB7E-21C1-B603F0D364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92D050"/>
          </a:solidFill>
        </p:spPr>
        <p:txBody>
          <a:bodyPr>
            <a:normAutofit fontScale="90000"/>
          </a:bodyPr>
          <a:lstStyle/>
          <a:p>
            <a:r>
              <a:rPr lang="es-ES" b="1" u="sng" dirty="0">
                <a:latin typeface="Maiandra GD" panose="020E0502030308020204" pitchFamily="34" charset="0"/>
              </a:rPr>
              <a:t>¿A QUE ES SEMEJANTE EL INFIERNO?.</a:t>
            </a:r>
            <a:endParaRPr lang="es-NI" b="1" u="sng" dirty="0">
              <a:latin typeface="Maiandra GD" panose="020E0502030308020204" pitchFamily="34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63888" y="1143000"/>
            <a:ext cx="5580112" cy="5715000"/>
          </a:xfrm>
        </p:spPr>
        <p:txBody>
          <a:bodyPr>
            <a:normAutofit lnSpcReduction="10000"/>
          </a:bodyPr>
          <a:lstStyle/>
          <a:p>
            <a:pPr lvl="0"/>
            <a:r>
              <a:rPr lang="es-ES" sz="2800" b="1" dirty="0">
                <a:latin typeface="Maiandra GD" panose="020E0502030308020204" pitchFamily="34" charset="0"/>
              </a:rPr>
              <a:t>De éstos también profetizó Enoc, en la séptima generación desde Adán, diciendo: </a:t>
            </a:r>
            <a:r>
              <a:rPr lang="es-ES" sz="2800" b="1" u="sng" dirty="0">
                <a:solidFill>
                  <a:schemeClr val="bg1"/>
                </a:solidFill>
                <a:highlight>
                  <a:srgbClr val="800000"/>
                </a:highlight>
                <a:latin typeface="Maiandra GD" panose="020E0502030308020204" pitchFamily="34" charset="0"/>
              </a:rPr>
              <a:t>He aquí, el Señor vino con muchos millares de sus santos,</a:t>
            </a:r>
            <a:r>
              <a:rPr lang="es-ES" sz="2800" b="1" dirty="0">
                <a:latin typeface="Maiandra GD" panose="020E0502030308020204" pitchFamily="34" charset="0"/>
              </a:rPr>
              <a:t> </a:t>
            </a:r>
          </a:p>
          <a:p>
            <a:pPr lvl="0" algn="ctr"/>
            <a:r>
              <a:rPr lang="es-ES" sz="2800" b="1" u="sng" dirty="0">
                <a:solidFill>
                  <a:schemeClr val="bg1"/>
                </a:solidFill>
                <a:highlight>
                  <a:srgbClr val="FF00FF"/>
                </a:highlight>
                <a:latin typeface="Maiandra GD" panose="020E0502030308020204" pitchFamily="34" charset="0"/>
              </a:rPr>
              <a:t>V.15.  </a:t>
            </a:r>
          </a:p>
          <a:p>
            <a:pPr lvl="0"/>
            <a:r>
              <a:rPr lang="es-ES" sz="2800" b="1" u="sng" dirty="0">
                <a:solidFill>
                  <a:schemeClr val="bg1"/>
                </a:solidFill>
                <a:highlight>
                  <a:srgbClr val="808000"/>
                </a:highlight>
                <a:latin typeface="Maiandra GD" panose="020E0502030308020204" pitchFamily="34" charset="0"/>
              </a:rPr>
              <a:t>para ejecutar juicio sobre todos, y para condenar a todos los impíos de todas sus obras de impiedad,</a:t>
            </a:r>
            <a:r>
              <a:rPr lang="es-ES" sz="2800" b="1" dirty="0">
                <a:latin typeface="Maiandra GD" panose="020E0502030308020204" pitchFamily="34" charset="0"/>
              </a:rPr>
              <a:t> que han hecho impíamente, y de todas las cosas ofensivas que pecadores impíos dijeron contra El. </a:t>
            </a:r>
            <a:endParaRPr lang="es-NI" sz="2800" b="1" dirty="0">
              <a:latin typeface="Maiandra GD" panose="020E050203030802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E7B1C02F-582A-E4B0-2C2F-E5151A1A44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7" y="1142998"/>
            <a:ext cx="3479383" cy="5714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868771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B49A2109-FDA9-3EE5-7867-670928181B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B9598B42-F495-CB7E-21C1-B603F0D364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92D050"/>
          </a:solidFill>
        </p:spPr>
        <p:txBody>
          <a:bodyPr>
            <a:normAutofit fontScale="90000"/>
          </a:bodyPr>
          <a:lstStyle/>
          <a:p>
            <a:r>
              <a:rPr lang="es-ES" b="1" u="sng" dirty="0">
                <a:latin typeface="Maiandra GD" panose="020E0502030308020204" pitchFamily="34" charset="0"/>
              </a:rPr>
              <a:t>¿A QUE ES SEMEJANTE EL INFIERNO?.</a:t>
            </a:r>
            <a:endParaRPr lang="es-NI" b="1" u="sng" dirty="0">
              <a:latin typeface="Maiandra GD" panose="020E0502030308020204" pitchFamily="34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63888" y="1143000"/>
            <a:ext cx="5580112" cy="5715000"/>
          </a:xfrm>
        </p:spPr>
        <p:txBody>
          <a:bodyPr>
            <a:normAutofit/>
          </a:bodyPr>
          <a:lstStyle/>
          <a:p>
            <a:pPr lvl="0"/>
            <a:r>
              <a:rPr lang="es-ES" sz="2800" b="1" dirty="0">
                <a:latin typeface="Maiandra GD" panose="020E0502030308020204" pitchFamily="34" charset="0"/>
              </a:rPr>
              <a:t>Amigo y hermano lector ya vimos a que es semejante el infierno. </a:t>
            </a:r>
          </a:p>
          <a:p>
            <a:pPr lvl="0"/>
            <a:r>
              <a:rPr lang="es-ES" sz="2800" b="1" dirty="0">
                <a:latin typeface="Maiandra GD" panose="020E0502030308020204" pitchFamily="34" charset="0"/>
              </a:rPr>
              <a:t>Es algo muy terrible. </a:t>
            </a:r>
          </a:p>
          <a:p>
            <a:pPr lvl="0"/>
            <a:r>
              <a:rPr lang="es-ES" sz="2800" b="1" dirty="0">
                <a:latin typeface="Maiandra GD" panose="020E0502030308020204" pitchFamily="34" charset="0"/>
              </a:rPr>
              <a:t>El infierno es una realidad, no un sueño, no un cuento. </a:t>
            </a:r>
          </a:p>
          <a:p>
            <a:pPr lvl="0"/>
            <a:r>
              <a:rPr lang="es-ES" sz="2800" b="1" dirty="0">
                <a:latin typeface="Maiandra GD" panose="020E0502030308020204" pitchFamily="34" charset="0"/>
              </a:rPr>
              <a:t>Como muchos hacen creer, la Biblia lo afirma y lo pone como la cosa más terrible que nosotros nos imaginemos.</a:t>
            </a:r>
          </a:p>
          <a:p>
            <a:pPr lvl="0"/>
            <a:r>
              <a:rPr lang="es-ES" sz="2800" b="1" dirty="0">
                <a:latin typeface="Maiandra GD" panose="020E0502030308020204" pitchFamily="34" charset="0"/>
              </a:rPr>
              <a:t>¿Quiere Usted ir a ese lugar?</a:t>
            </a:r>
          </a:p>
          <a:p>
            <a:pPr lvl="0"/>
            <a:endParaRPr lang="es-NI" sz="2800" b="1" dirty="0">
              <a:latin typeface="Maiandra GD" panose="020E050203030802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E49C0F57-9AD0-1269-B81F-116E21D640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2999"/>
            <a:ext cx="3563888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293205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B49A2109-FDA9-3EE5-7867-670928181B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B9598B42-F495-CB7E-21C1-B603F0D364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92D050"/>
          </a:solidFill>
        </p:spPr>
        <p:txBody>
          <a:bodyPr>
            <a:normAutofit fontScale="90000"/>
          </a:bodyPr>
          <a:lstStyle/>
          <a:p>
            <a:r>
              <a:rPr lang="es-ES" b="1" u="sng" dirty="0">
                <a:latin typeface="Maiandra GD" panose="020E0502030308020204" pitchFamily="34" charset="0"/>
              </a:rPr>
              <a:t>LAS PERSONAS ESCOGEN SU PROPIO DESTINO.</a:t>
            </a:r>
            <a:endParaRPr lang="es-NI" b="1" u="sng" dirty="0">
              <a:latin typeface="Maiandra GD" panose="020E0502030308020204" pitchFamily="34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63888" y="1143000"/>
            <a:ext cx="5580112" cy="5715000"/>
          </a:xfrm>
        </p:spPr>
        <p:txBody>
          <a:bodyPr>
            <a:normAutofit/>
          </a:bodyPr>
          <a:lstStyle/>
          <a:p>
            <a:pPr lvl="0"/>
            <a:r>
              <a:rPr lang="es-ES" sz="2800" b="1" dirty="0">
                <a:latin typeface="Maiandra GD" panose="020E0502030308020204" pitchFamily="34" charset="0"/>
              </a:rPr>
              <a:t>Muchos dicen que no pueden creer que Dios, que es tan misericordioso mande al hombre al infierno. </a:t>
            </a:r>
          </a:p>
          <a:p>
            <a:pPr lvl="0"/>
            <a:r>
              <a:rPr lang="es-ES" sz="2800" b="1" dirty="0">
                <a:latin typeface="Maiandra GD" panose="020E0502030308020204" pitchFamily="34" charset="0"/>
              </a:rPr>
              <a:t>Eso es cierto Dios no manda al hombre al infierno, las personas irán al infierno por su propia y libre voluntad. </a:t>
            </a:r>
          </a:p>
          <a:p>
            <a:pPr lvl="0"/>
            <a:r>
              <a:rPr lang="es-ES" sz="2800" b="1" dirty="0">
                <a:latin typeface="Maiandra GD" panose="020E0502030308020204" pitchFamily="34" charset="0"/>
              </a:rPr>
              <a:t>Dios no los envía. </a:t>
            </a:r>
          </a:p>
          <a:p>
            <a:pPr lvl="0"/>
            <a:r>
              <a:rPr lang="es-ES" sz="2800" b="1" dirty="0">
                <a:latin typeface="Maiandra GD" panose="020E0502030308020204" pitchFamily="34" charset="0"/>
              </a:rPr>
              <a:t>Él Señor no quiere que nadie perezca.</a:t>
            </a:r>
          </a:p>
          <a:p>
            <a:pPr lvl="0" algn="ctr"/>
            <a:r>
              <a:rPr lang="es-ES" sz="2800" b="1" dirty="0">
                <a:latin typeface="Maiandra GD" panose="020E0502030308020204" pitchFamily="34" charset="0"/>
              </a:rPr>
              <a:t> </a:t>
            </a:r>
            <a:r>
              <a:rPr lang="es-ES" sz="2800" b="1" u="sng" dirty="0">
                <a:solidFill>
                  <a:schemeClr val="bg1"/>
                </a:solidFill>
                <a:highlight>
                  <a:srgbClr val="FF00FF"/>
                </a:highlight>
                <a:latin typeface="Maiandra GD" panose="020E0502030308020204" pitchFamily="34" charset="0"/>
              </a:rPr>
              <a:t>II Pedro.3:9.</a:t>
            </a:r>
          </a:p>
          <a:p>
            <a:pPr lvl="0"/>
            <a:endParaRPr lang="es-NI" sz="2800" b="1" dirty="0">
              <a:latin typeface="Maiandra GD" panose="020E050203030802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F2F661BE-F53D-63F6-54FB-63F96AF0DA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2998"/>
            <a:ext cx="3563888" cy="5670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863061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B49A2109-FDA9-3EE5-7867-670928181B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B9598B42-F495-CB7E-21C1-B603F0D364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92D050"/>
          </a:solidFill>
        </p:spPr>
        <p:txBody>
          <a:bodyPr>
            <a:normAutofit fontScale="90000"/>
          </a:bodyPr>
          <a:lstStyle/>
          <a:p>
            <a:r>
              <a:rPr lang="es-ES" b="1" u="sng" dirty="0">
                <a:latin typeface="Maiandra GD" panose="020E0502030308020204" pitchFamily="34" charset="0"/>
              </a:rPr>
              <a:t>LAS PERSONAS ESCOGEN SU PROPIO DESTINO.</a:t>
            </a:r>
            <a:endParaRPr lang="es-NI" b="1" u="sng" dirty="0">
              <a:latin typeface="Maiandra GD" panose="020E0502030308020204" pitchFamily="34" charset="0"/>
            </a:endParaRPr>
          </a:p>
        </p:txBody>
      </p:sp>
      <p:sp>
        <p:nvSpPr>
          <p:cNvPr id="8" name="Marcador de contenido 7">
            <a:extLst>
              <a:ext uri="{FF2B5EF4-FFF2-40B4-BE49-F238E27FC236}">
                <a16:creationId xmlns:a16="http://schemas.microsoft.com/office/drawing/2014/main" id="{5ABD7C74-E5DE-154C-67FA-5A9A5F7FF6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63888" y="1142998"/>
            <a:ext cx="5580112" cy="5715001"/>
          </a:xfrm>
        </p:spPr>
        <p:txBody>
          <a:bodyPr>
            <a:normAutofit fontScale="92500"/>
          </a:bodyPr>
          <a:lstStyle/>
          <a:p>
            <a:r>
              <a:rPr lang="es-ES" sz="2800" b="1" dirty="0">
                <a:latin typeface="Maiandra GD" panose="020E0502030308020204" pitchFamily="34" charset="0"/>
              </a:rPr>
              <a:t>El Señor no se tarda en cumplir su promesa, según algunos entienden la tardanza, </a:t>
            </a:r>
            <a:r>
              <a:rPr lang="es-ES" sz="2800" b="1" u="sng" dirty="0">
                <a:solidFill>
                  <a:schemeClr val="bg1"/>
                </a:solidFill>
                <a:highlight>
                  <a:srgbClr val="000000"/>
                </a:highlight>
                <a:latin typeface="Maiandra GD" panose="020E0502030308020204" pitchFamily="34" charset="0"/>
              </a:rPr>
              <a:t>sino que es paciente para con vosotros, no queriendo que nadie perezca,</a:t>
            </a:r>
            <a:r>
              <a:rPr lang="es-ES" sz="2800" b="1" dirty="0">
                <a:latin typeface="Maiandra GD" panose="020E0502030308020204" pitchFamily="34" charset="0"/>
              </a:rPr>
              <a:t> sino que todos vengan al arrepentimiento. </a:t>
            </a:r>
          </a:p>
          <a:p>
            <a:r>
              <a:rPr lang="es-ES" sz="2800" b="1" dirty="0">
                <a:latin typeface="Maiandra GD" panose="020E0502030308020204" pitchFamily="34" charset="0"/>
              </a:rPr>
              <a:t>El deseo de Dios siempre ha sido la salvación del ser humano.</a:t>
            </a:r>
          </a:p>
          <a:p>
            <a:pPr algn="ctr"/>
            <a:r>
              <a:rPr lang="es-ES" sz="2800" b="1" u="sng" dirty="0">
                <a:solidFill>
                  <a:schemeClr val="bg1"/>
                </a:solidFill>
                <a:highlight>
                  <a:srgbClr val="FF00FF"/>
                </a:highlight>
                <a:latin typeface="Maiandra GD" panose="020E0502030308020204" pitchFamily="34" charset="0"/>
              </a:rPr>
              <a:t>I Timoteo.2:4.</a:t>
            </a:r>
          </a:p>
          <a:p>
            <a:r>
              <a:rPr lang="es-ES" sz="2800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el cual quiere que todos los hombres sean salvos</a:t>
            </a:r>
            <a:r>
              <a:rPr lang="es-ES" sz="2800" b="1" dirty="0">
                <a:latin typeface="Maiandra GD" panose="020E0502030308020204" pitchFamily="34" charset="0"/>
              </a:rPr>
              <a:t> y vengan al pleno conocimiento de la verdad. </a:t>
            </a:r>
            <a:endParaRPr lang="es-NI" sz="2800" b="1" dirty="0">
              <a:latin typeface="Maiandra GD" panose="020E0502030308020204" pitchFamily="34" charset="0"/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CAB2443B-C42B-DEBC-F9FB-C2395A5B70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" y="1142998"/>
            <a:ext cx="3616593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207800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807D7F07-401C-A3EC-7BF4-708034967B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3 Título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52736"/>
          </a:xfrm>
          <a:solidFill>
            <a:srgbClr val="92D050"/>
          </a:solidFill>
        </p:spPr>
        <p:txBody>
          <a:bodyPr>
            <a:normAutofit fontScale="90000"/>
          </a:bodyPr>
          <a:lstStyle/>
          <a:p>
            <a:br>
              <a:rPr lang="es-MX" b="1" u="sng" dirty="0"/>
            </a:br>
            <a:r>
              <a:rPr lang="es-MX" sz="4900" b="1" u="sng" dirty="0">
                <a:latin typeface="Maiandra GD" panose="020E0502030308020204" pitchFamily="34" charset="0"/>
              </a:rPr>
              <a:t>INTRODUCCIÓN:</a:t>
            </a:r>
            <a:br>
              <a:rPr lang="es-NI" b="1" dirty="0"/>
            </a:br>
            <a:endParaRPr lang="es-NI" dirty="0"/>
          </a:p>
        </p:txBody>
      </p:sp>
      <p:sp>
        <p:nvSpPr>
          <p:cNvPr id="5" name="4 Marcador de contenido"/>
          <p:cNvSpPr>
            <a:spLocks noGrp="1"/>
          </p:cNvSpPr>
          <p:nvPr>
            <p:ph idx="1"/>
          </p:nvPr>
        </p:nvSpPr>
        <p:spPr>
          <a:xfrm>
            <a:off x="3923928" y="1052736"/>
            <a:ext cx="5220072" cy="5805264"/>
          </a:xfrm>
        </p:spPr>
        <p:txBody>
          <a:bodyPr>
            <a:normAutofit lnSpcReduction="10000"/>
          </a:bodyPr>
          <a:lstStyle/>
          <a:p>
            <a:r>
              <a:rPr lang="es-ES" sz="2800" b="1" dirty="0">
                <a:latin typeface="Maiandra GD" panose="020E0502030308020204" pitchFamily="34" charset="0"/>
              </a:rPr>
              <a:t>Y si tu mano derecha te es ocasión de pecar, córtala y échala de ti; porque te es mejor que se pierda uno de tus miembros, </a:t>
            </a:r>
            <a:r>
              <a:rPr lang="es-ES" sz="2800" b="1" u="sng" dirty="0">
                <a:highlight>
                  <a:srgbClr val="00FF00"/>
                </a:highlight>
                <a:latin typeface="Maiandra GD" panose="020E0502030308020204" pitchFamily="34" charset="0"/>
              </a:rPr>
              <a:t>y no que todo tu cuerpo vaya al infierno.</a:t>
            </a:r>
            <a:r>
              <a:rPr lang="es-ES" sz="2800" b="1" dirty="0">
                <a:latin typeface="Maiandra GD" panose="020E0502030308020204" pitchFamily="34" charset="0"/>
              </a:rPr>
              <a:t> </a:t>
            </a:r>
            <a:endParaRPr lang="es-NI" sz="2800" b="1" dirty="0">
              <a:latin typeface="Maiandra GD" panose="020E0502030308020204" pitchFamily="34" charset="0"/>
            </a:endParaRPr>
          </a:p>
          <a:p>
            <a:pPr algn="ctr"/>
            <a:r>
              <a:rPr lang="es-NI" sz="2800" b="1" u="sng" dirty="0">
                <a:solidFill>
                  <a:schemeClr val="bg1"/>
                </a:solidFill>
                <a:highlight>
                  <a:srgbClr val="FF00FF"/>
                </a:highlight>
                <a:latin typeface="Maiandra GD" panose="020E0502030308020204" pitchFamily="34" charset="0"/>
              </a:rPr>
              <a:t>Mateo.18:9. </a:t>
            </a:r>
          </a:p>
          <a:p>
            <a:r>
              <a:rPr lang="es-ES" sz="2800" b="1" dirty="0">
                <a:latin typeface="Maiandra GD" panose="020E0502030308020204" pitchFamily="34" charset="0"/>
              </a:rPr>
              <a:t>Y si tu ojo te es ocasión de pecar, arráncatelo y échalo de ti. Te es mejor entrar en la vida con un solo ojo, que teniendo dos ojos, </a:t>
            </a:r>
            <a:r>
              <a:rPr lang="es-ES" sz="2800" b="1" u="sng" dirty="0">
                <a:highlight>
                  <a:srgbClr val="00FFFF"/>
                </a:highlight>
                <a:latin typeface="Maiandra GD" panose="020E0502030308020204" pitchFamily="34" charset="0"/>
              </a:rPr>
              <a:t>ser echado en el infierno de fuego.</a:t>
            </a:r>
            <a:r>
              <a:rPr lang="es-ES" sz="2800" b="1" dirty="0">
                <a:latin typeface="Maiandra GD" panose="020E0502030308020204" pitchFamily="34" charset="0"/>
              </a:rPr>
              <a:t> </a:t>
            </a:r>
            <a:endParaRPr lang="es-NI" sz="2800" b="1" dirty="0">
              <a:latin typeface="Maiandra GD" panose="020E0502030308020204" pitchFamily="34" charset="0"/>
            </a:endParaRPr>
          </a:p>
          <a:p>
            <a:pPr algn="ctr"/>
            <a:r>
              <a:rPr lang="es-NI" sz="2800" b="1" u="sng" dirty="0">
                <a:solidFill>
                  <a:schemeClr val="bg1"/>
                </a:solidFill>
                <a:highlight>
                  <a:srgbClr val="FF00FF"/>
                </a:highlight>
                <a:latin typeface="Maiandra GD" panose="020E0502030308020204" pitchFamily="34" charset="0"/>
              </a:rPr>
              <a:t>Marcos.9:43-47. </a:t>
            </a:r>
          </a:p>
          <a:p>
            <a:pPr algn="just"/>
            <a:endParaRPr lang="es-NI" sz="2800" b="1" dirty="0">
              <a:latin typeface="Maiandra GD" panose="020E050203030802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938A2AA0-D495-EBAA-1E58-9E5FBEC7FB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37" y="1052736"/>
            <a:ext cx="3871757" cy="5805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947303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B49A2109-FDA9-3EE5-7867-670928181B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B9598B42-F495-CB7E-21C1-B603F0D364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92D050"/>
          </a:solidFill>
        </p:spPr>
        <p:txBody>
          <a:bodyPr>
            <a:normAutofit fontScale="90000"/>
          </a:bodyPr>
          <a:lstStyle/>
          <a:p>
            <a:r>
              <a:rPr lang="es-ES" b="1" u="sng" dirty="0">
                <a:latin typeface="Maiandra GD" panose="020E0502030308020204" pitchFamily="34" charset="0"/>
              </a:rPr>
              <a:t>LAS PERSONAS ESCOGEN SU PROPIO DESTINO.</a:t>
            </a:r>
            <a:endParaRPr lang="es-NI" b="1" u="sng" dirty="0">
              <a:latin typeface="Maiandra GD" panose="020E0502030308020204" pitchFamily="34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63888" y="1143000"/>
            <a:ext cx="5580112" cy="5715000"/>
          </a:xfrm>
        </p:spPr>
        <p:txBody>
          <a:bodyPr>
            <a:normAutofit/>
          </a:bodyPr>
          <a:lstStyle/>
          <a:p>
            <a:pPr lvl="0" algn="ctr"/>
            <a:r>
              <a:rPr lang="es-ES" sz="2800" b="1" u="sng" dirty="0">
                <a:solidFill>
                  <a:schemeClr val="bg1"/>
                </a:solidFill>
                <a:highlight>
                  <a:srgbClr val="FF00FF"/>
                </a:highlight>
                <a:latin typeface="Maiandra GD" panose="020E0502030308020204" pitchFamily="34" charset="0"/>
              </a:rPr>
              <a:t>En Hechos.1:25.</a:t>
            </a:r>
          </a:p>
          <a:p>
            <a:pPr lvl="0"/>
            <a:r>
              <a:rPr lang="es-ES" sz="2800" b="1" dirty="0">
                <a:latin typeface="Maiandra GD" panose="020E0502030308020204" pitchFamily="34" charset="0"/>
              </a:rPr>
              <a:t>para ocupar este ministerio y apostolado, </a:t>
            </a:r>
            <a:r>
              <a:rPr lang="es-ES" sz="2800" b="1" u="sng" dirty="0">
                <a:highlight>
                  <a:srgbClr val="00FF00"/>
                </a:highlight>
                <a:latin typeface="Maiandra GD" panose="020E0502030308020204" pitchFamily="34" charset="0"/>
              </a:rPr>
              <a:t>del cual Judas se desvió para irse al lugar que le correspondía.</a:t>
            </a:r>
            <a:r>
              <a:rPr lang="es-ES" sz="2800" b="1" dirty="0">
                <a:latin typeface="Maiandra GD" panose="020E0502030308020204" pitchFamily="34" charset="0"/>
              </a:rPr>
              <a:t>  </a:t>
            </a:r>
          </a:p>
          <a:p>
            <a:pPr lvl="0"/>
            <a:r>
              <a:rPr lang="es-ES" sz="2800" b="1" dirty="0">
                <a:latin typeface="Maiandra GD" panose="020E0502030308020204" pitchFamily="34" charset="0"/>
              </a:rPr>
              <a:t>Al hablar de Judas, dijo que Judas por su transgresión se fue a su propio lugar. </a:t>
            </a:r>
          </a:p>
          <a:p>
            <a:pPr lvl="0"/>
            <a:r>
              <a:rPr lang="es-ES" sz="2800" b="1" dirty="0">
                <a:latin typeface="Maiandra GD" panose="020E0502030308020204" pitchFamily="34" charset="0"/>
              </a:rPr>
              <a:t>Él escogió ese lugar con sus hechos- Acciones, su vida.</a:t>
            </a:r>
          </a:p>
          <a:p>
            <a:pPr lvl="0"/>
            <a:r>
              <a:rPr lang="es-ES" sz="2800" b="1" dirty="0">
                <a:latin typeface="Maiandra GD" panose="020E0502030308020204" pitchFamily="34" charset="0"/>
              </a:rPr>
              <a:t>No fue Dios quien lo mando, fue su decisión.</a:t>
            </a:r>
          </a:p>
          <a:p>
            <a:pPr lvl="0"/>
            <a:endParaRPr lang="es-NI" sz="2800" b="1" dirty="0">
              <a:latin typeface="Maiandra GD" panose="020E0502030308020204" pitchFamily="34" charset="0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20530A09-B8E8-C8DD-EF5B-9F54F3F307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70897"/>
            <a:ext cx="3563888" cy="5687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540889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B49A2109-FDA9-3EE5-7867-670928181B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B9598B42-F495-CB7E-21C1-B603F0D364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92D050"/>
          </a:solidFill>
        </p:spPr>
        <p:txBody>
          <a:bodyPr>
            <a:normAutofit fontScale="90000"/>
          </a:bodyPr>
          <a:lstStyle/>
          <a:p>
            <a:r>
              <a:rPr lang="es-ES" b="1" u="sng" dirty="0">
                <a:latin typeface="Maiandra GD" panose="020E0502030308020204" pitchFamily="34" charset="0"/>
              </a:rPr>
              <a:t>LAS PERSONAS ESCOGEN SU PROPIO DESTINO.</a:t>
            </a:r>
            <a:endParaRPr lang="es-NI" b="1" u="sng" dirty="0">
              <a:latin typeface="Maiandra GD" panose="020E0502030308020204" pitchFamily="34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63888" y="1143000"/>
            <a:ext cx="5580112" cy="5715000"/>
          </a:xfrm>
        </p:spPr>
        <p:txBody>
          <a:bodyPr>
            <a:normAutofit fontScale="92500"/>
          </a:bodyPr>
          <a:lstStyle/>
          <a:p>
            <a:pPr lvl="0"/>
            <a:r>
              <a:rPr lang="es-ES" sz="2800" b="1" dirty="0">
                <a:latin typeface="Maiandra GD" panose="020E0502030308020204" pitchFamily="34" charset="0"/>
              </a:rPr>
              <a:t>Nosotros escogemos nuestro propio destino. Dios coloca delante del hombre dos caminos, uno lleva al infierno el otro al cielo. </a:t>
            </a:r>
          </a:p>
          <a:p>
            <a:pPr lvl="0" algn="ctr"/>
            <a:r>
              <a:rPr lang="es-ES" sz="2800" b="1" u="sng" dirty="0">
                <a:solidFill>
                  <a:schemeClr val="bg1"/>
                </a:solidFill>
                <a:highlight>
                  <a:srgbClr val="FF00FF"/>
                </a:highlight>
                <a:latin typeface="Maiandra GD" panose="020E0502030308020204" pitchFamily="34" charset="0"/>
              </a:rPr>
              <a:t>Deuteronomio.11:26-28. </a:t>
            </a:r>
          </a:p>
          <a:p>
            <a:pPr lvl="0"/>
            <a:r>
              <a:rPr lang="es-ES" sz="2800" b="1" dirty="0">
                <a:latin typeface="Maiandra GD" panose="020E0502030308020204" pitchFamily="34" charset="0"/>
              </a:rPr>
              <a:t>He aquí, hoy pongo delante de vosotros </a:t>
            </a:r>
            <a:r>
              <a:rPr lang="es-ES" sz="2800" b="1" u="sng" dirty="0">
                <a:highlight>
                  <a:srgbClr val="00FFFF"/>
                </a:highlight>
                <a:latin typeface="Maiandra GD" panose="020E0502030308020204" pitchFamily="34" charset="0"/>
              </a:rPr>
              <a:t>una bendición y una maldición:</a:t>
            </a:r>
            <a:r>
              <a:rPr lang="es-ES" sz="2800" b="1" dirty="0">
                <a:latin typeface="Maiandra GD" panose="020E0502030308020204" pitchFamily="34" charset="0"/>
              </a:rPr>
              <a:t> </a:t>
            </a:r>
          </a:p>
          <a:p>
            <a:pPr lvl="0" algn="ctr"/>
            <a:r>
              <a:rPr lang="es-ES" sz="2800" b="1" u="sng" dirty="0">
                <a:solidFill>
                  <a:schemeClr val="bg1"/>
                </a:solidFill>
                <a:highlight>
                  <a:srgbClr val="FF00FF"/>
                </a:highlight>
                <a:latin typeface="Maiandra GD" panose="020E0502030308020204" pitchFamily="34" charset="0"/>
              </a:rPr>
              <a:t>V.27.  </a:t>
            </a:r>
          </a:p>
          <a:p>
            <a:pPr lvl="0"/>
            <a:r>
              <a:rPr lang="es-ES" sz="2800" b="1" dirty="0">
                <a:latin typeface="Maiandra GD" panose="020E0502030308020204" pitchFamily="34" charset="0"/>
              </a:rPr>
              <a:t>l</a:t>
            </a:r>
            <a:r>
              <a:rPr lang="es-ES" sz="2800" b="1" u="sng" dirty="0">
                <a:solidFill>
                  <a:schemeClr val="bg1"/>
                </a:solidFill>
                <a:highlight>
                  <a:srgbClr val="0000FF"/>
                </a:highlight>
                <a:latin typeface="Maiandra GD" panose="020E0502030308020204" pitchFamily="34" charset="0"/>
              </a:rPr>
              <a:t>a bendición, si escucháis los mandamientos del SEÑOR</a:t>
            </a:r>
            <a:r>
              <a:rPr lang="es-ES" sz="2800" b="1" dirty="0">
                <a:latin typeface="Maiandra GD" panose="020E0502030308020204" pitchFamily="34" charset="0"/>
              </a:rPr>
              <a:t> vuestro Dios que os ordeno hoy; </a:t>
            </a:r>
            <a:endParaRPr lang="es-NI" sz="2800" b="1" dirty="0">
              <a:latin typeface="Maiandra GD" panose="020E050203030802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AF732E5B-124F-3904-6504-9ABCCAEF5E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50439"/>
            <a:ext cx="3563888" cy="5707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137492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B49A2109-FDA9-3EE5-7867-670928181B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B9598B42-F495-CB7E-21C1-B603F0D364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92D050"/>
          </a:solidFill>
        </p:spPr>
        <p:txBody>
          <a:bodyPr>
            <a:normAutofit fontScale="90000"/>
          </a:bodyPr>
          <a:lstStyle/>
          <a:p>
            <a:r>
              <a:rPr lang="es-ES" b="1" u="sng" dirty="0">
                <a:latin typeface="Maiandra GD" panose="020E0502030308020204" pitchFamily="34" charset="0"/>
              </a:rPr>
              <a:t>LAS PERSONAS ESCOGEN SU PROPIO DESTINO.</a:t>
            </a:r>
            <a:endParaRPr lang="es-NI" b="1" u="sng" dirty="0">
              <a:latin typeface="Maiandra GD" panose="020E0502030308020204" pitchFamily="34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63888" y="1143000"/>
            <a:ext cx="5580112" cy="5715000"/>
          </a:xfrm>
        </p:spPr>
        <p:txBody>
          <a:bodyPr>
            <a:normAutofit fontScale="92500" lnSpcReduction="10000"/>
          </a:bodyPr>
          <a:lstStyle/>
          <a:p>
            <a:pPr lvl="0" algn="ctr"/>
            <a:r>
              <a:rPr lang="es-NI" sz="2800" b="1" u="sng" dirty="0">
                <a:solidFill>
                  <a:schemeClr val="bg1"/>
                </a:solidFill>
                <a:highlight>
                  <a:srgbClr val="FF00FF"/>
                </a:highlight>
                <a:latin typeface="Maiandra GD" panose="020E0502030308020204" pitchFamily="34" charset="0"/>
              </a:rPr>
              <a:t>V.28.</a:t>
            </a:r>
          </a:p>
          <a:p>
            <a:pPr lvl="0"/>
            <a:r>
              <a:rPr lang="es-ES" sz="2800" b="1" u="sng" dirty="0">
                <a:solidFill>
                  <a:schemeClr val="bg1"/>
                </a:solidFill>
                <a:highlight>
                  <a:srgbClr val="FF0000"/>
                </a:highlight>
                <a:latin typeface="Maiandra GD" panose="020E0502030308020204" pitchFamily="34" charset="0"/>
              </a:rPr>
              <a:t>y la maldición, si no escucháis los mandamientos del SEÑOR vuestro Dios,</a:t>
            </a:r>
            <a:r>
              <a:rPr lang="es-ES" sz="2800" b="1" dirty="0">
                <a:latin typeface="Maiandra GD" panose="020E0502030308020204" pitchFamily="34" charset="0"/>
              </a:rPr>
              <a:t> sino que os apartáis del camino que os ordeno hoy, para seguir a otros dioses que no habéis conocido. </a:t>
            </a:r>
            <a:endParaRPr lang="es-NI" sz="2800" b="1" dirty="0">
              <a:latin typeface="Maiandra GD" panose="020E0502030308020204" pitchFamily="34" charset="0"/>
            </a:endParaRPr>
          </a:p>
          <a:p>
            <a:pPr lvl="0" algn="ctr"/>
            <a:r>
              <a:rPr lang="es-NI" sz="2800" b="1" u="sng" dirty="0">
                <a:solidFill>
                  <a:schemeClr val="bg1"/>
                </a:solidFill>
                <a:highlight>
                  <a:srgbClr val="FF00FF"/>
                </a:highlight>
                <a:latin typeface="Maiandra GD" panose="020E0502030308020204" pitchFamily="34" charset="0"/>
              </a:rPr>
              <a:t>Deuteronomio.30:19.</a:t>
            </a:r>
          </a:p>
          <a:p>
            <a:pPr lvl="0"/>
            <a:r>
              <a:rPr lang="es-ES" sz="2800" b="1" dirty="0">
                <a:latin typeface="Maiandra GD" panose="020E0502030308020204" pitchFamily="34" charset="0"/>
              </a:rPr>
              <a:t>Al cielo y a la tierra pongo hoy como testigos contra vosotros de </a:t>
            </a:r>
            <a:r>
              <a:rPr lang="es-ES" sz="2800" b="1" u="sng" dirty="0">
                <a:solidFill>
                  <a:schemeClr val="bg1"/>
                </a:solidFill>
                <a:highlight>
                  <a:srgbClr val="000080"/>
                </a:highlight>
                <a:latin typeface="Maiandra GD" panose="020E0502030308020204" pitchFamily="34" charset="0"/>
              </a:rPr>
              <a:t>que he puesto ante ti la vida y la muerte,</a:t>
            </a:r>
            <a:r>
              <a:rPr lang="es-ES" sz="2800" b="1" dirty="0">
                <a:latin typeface="Maiandra GD" panose="020E0502030308020204" pitchFamily="34" charset="0"/>
              </a:rPr>
              <a:t> la bendición y la maldición. </a:t>
            </a:r>
            <a:r>
              <a:rPr lang="es-ES" sz="2800" b="1" u="sng" dirty="0">
                <a:solidFill>
                  <a:schemeClr val="bg1"/>
                </a:solidFill>
                <a:highlight>
                  <a:srgbClr val="008080"/>
                </a:highlight>
                <a:latin typeface="Maiandra GD" panose="020E0502030308020204" pitchFamily="34" charset="0"/>
              </a:rPr>
              <a:t>Escoge, pues, la vida para que vivas, tú y tu descendencia,</a:t>
            </a:r>
            <a:r>
              <a:rPr lang="es-ES" sz="2800" b="1" dirty="0">
                <a:latin typeface="Maiandra GD" panose="020E0502030308020204" pitchFamily="34" charset="0"/>
              </a:rPr>
              <a:t> </a:t>
            </a:r>
            <a:endParaRPr lang="es-NI" sz="2800" b="1" dirty="0">
              <a:latin typeface="Maiandra GD" panose="020E0502030308020204" pitchFamily="34" charset="0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8CA64631-1121-7504-93AA-ED80DCB652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029" y="1109341"/>
            <a:ext cx="3644926" cy="5748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742974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B49A2109-FDA9-3EE5-7867-670928181B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B9598B42-F495-CB7E-21C1-B603F0D364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92D050"/>
          </a:solidFill>
        </p:spPr>
        <p:txBody>
          <a:bodyPr>
            <a:normAutofit fontScale="90000"/>
          </a:bodyPr>
          <a:lstStyle/>
          <a:p>
            <a:r>
              <a:rPr lang="es-ES" b="1" u="sng" dirty="0">
                <a:latin typeface="Maiandra GD" panose="020E0502030308020204" pitchFamily="34" charset="0"/>
              </a:rPr>
              <a:t>LAS PERSONAS ESCOGEN SU PROPIO DESTINO.</a:t>
            </a:r>
            <a:endParaRPr lang="es-NI" b="1" u="sng" dirty="0">
              <a:latin typeface="Maiandra GD" panose="020E0502030308020204" pitchFamily="34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63888" y="1143000"/>
            <a:ext cx="5580112" cy="5715000"/>
          </a:xfrm>
        </p:spPr>
        <p:txBody>
          <a:bodyPr>
            <a:normAutofit lnSpcReduction="10000"/>
          </a:bodyPr>
          <a:lstStyle/>
          <a:p>
            <a:pPr lvl="0" algn="ctr"/>
            <a:r>
              <a:rPr lang="es-NI" sz="2800" b="1" u="sng" dirty="0">
                <a:solidFill>
                  <a:schemeClr val="bg1"/>
                </a:solidFill>
                <a:highlight>
                  <a:srgbClr val="FF00FF"/>
                </a:highlight>
                <a:latin typeface="Maiandra GD" panose="020E0502030308020204" pitchFamily="34" charset="0"/>
              </a:rPr>
              <a:t>Mateo.7:13-14.</a:t>
            </a:r>
          </a:p>
          <a:p>
            <a:pPr lvl="0"/>
            <a:r>
              <a:rPr lang="es-ES" sz="2800" b="1" u="sng" dirty="0">
                <a:solidFill>
                  <a:schemeClr val="bg1"/>
                </a:solidFill>
                <a:highlight>
                  <a:srgbClr val="008000"/>
                </a:highlight>
                <a:latin typeface="Maiandra GD" panose="020E0502030308020204" pitchFamily="34" charset="0"/>
              </a:rPr>
              <a:t>Entrad por la puerta estrecha,</a:t>
            </a:r>
            <a:r>
              <a:rPr lang="es-ES" sz="2800" b="1" dirty="0">
                <a:latin typeface="Maiandra GD" panose="020E0502030308020204" pitchFamily="34" charset="0"/>
              </a:rPr>
              <a:t> porque ancha es la puerta y amplia es la senda que lleva a la perdición, y muchos son los que entran por ella. </a:t>
            </a:r>
          </a:p>
          <a:p>
            <a:pPr lvl="0" algn="ctr"/>
            <a:r>
              <a:rPr lang="es-ES" sz="2800" b="1" u="sng" dirty="0">
                <a:solidFill>
                  <a:schemeClr val="bg1"/>
                </a:solidFill>
                <a:highlight>
                  <a:srgbClr val="FF00FF"/>
                </a:highlight>
                <a:latin typeface="Maiandra GD" panose="020E0502030308020204" pitchFamily="34" charset="0"/>
              </a:rPr>
              <a:t>V.14.  </a:t>
            </a:r>
          </a:p>
          <a:p>
            <a:pPr lvl="0"/>
            <a:r>
              <a:rPr lang="es-ES" sz="2800" b="1" u="sng" dirty="0">
                <a:solidFill>
                  <a:schemeClr val="bg1"/>
                </a:solidFill>
                <a:highlight>
                  <a:srgbClr val="800080"/>
                </a:highlight>
                <a:latin typeface="Maiandra GD" panose="020E0502030308020204" pitchFamily="34" charset="0"/>
              </a:rPr>
              <a:t>Porque estrecha es la puerta y angosta la senda</a:t>
            </a:r>
            <a:r>
              <a:rPr lang="es-ES" sz="2800" b="1" dirty="0">
                <a:latin typeface="Maiandra GD" panose="020E0502030308020204" pitchFamily="34" charset="0"/>
              </a:rPr>
              <a:t> que lleva a la vida, y pocos son los que la hallan. </a:t>
            </a:r>
          </a:p>
          <a:p>
            <a:pPr lvl="0"/>
            <a:r>
              <a:rPr lang="es-ES" sz="2800" b="1" dirty="0">
                <a:latin typeface="Maiandra GD" panose="020E0502030308020204" pitchFamily="34" charset="0"/>
              </a:rPr>
              <a:t>El fuego en el mundo domestico es beneficioso.</a:t>
            </a:r>
            <a:endParaRPr lang="es-NI" sz="2800" b="1" dirty="0">
              <a:latin typeface="Maiandra GD" panose="020E0502030308020204" pitchFamily="34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F6FCAB37-9EA7-E704-B248-DB9A19DD42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50349"/>
            <a:ext cx="3635896" cy="5707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196122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B49A2109-FDA9-3EE5-7867-670928181B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B9598B42-F495-CB7E-21C1-B603F0D364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92D050"/>
          </a:solidFill>
        </p:spPr>
        <p:txBody>
          <a:bodyPr>
            <a:normAutofit fontScale="90000"/>
          </a:bodyPr>
          <a:lstStyle/>
          <a:p>
            <a:r>
              <a:rPr lang="es-ES" b="1" u="sng" dirty="0">
                <a:latin typeface="Maiandra GD" panose="020E0502030308020204" pitchFamily="34" charset="0"/>
              </a:rPr>
              <a:t>LAS PERSONAS ESCOGEN SU PROPIO DESTINO.</a:t>
            </a:r>
            <a:endParaRPr lang="es-NI" b="1" u="sng" dirty="0">
              <a:latin typeface="Maiandra GD" panose="020E0502030308020204" pitchFamily="34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63888" y="1143000"/>
            <a:ext cx="5580112" cy="5715000"/>
          </a:xfrm>
        </p:spPr>
        <p:txBody>
          <a:bodyPr>
            <a:normAutofit/>
          </a:bodyPr>
          <a:lstStyle/>
          <a:p>
            <a:pPr lvl="0"/>
            <a:r>
              <a:rPr lang="es-ES" sz="2800" b="1" dirty="0">
                <a:latin typeface="Maiandra GD" panose="020E0502030308020204" pitchFamily="34" charset="0"/>
              </a:rPr>
              <a:t>Por medio de este cocinamos nuestros alimentos y nos calentamos, el fuego también destruye nuestras posesiones y nuestra vida. </a:t>
            </a:r>
          </a:p>
          <a:p>
            <a:pPr lvl="0"/>
            <a:r>
              <a:rPr lang="es-ES" sz="2800" b="1" dirty="0">
                <a:latin typeface="Maiandra GD" panose="020E0502030308020204" pitchFamily="34" charset="0"/>
              </a:rPr>
              <a:t>Dios frecuentemente usó el fuego para castigar al desobediente:</a:t>
            </a:r>
          </a:p>
          <a:p>
            <a:pPr lvl="0"/>
            <a:r>
              <a:rPr lang="es-ES" sz="2800" b="1" dirty="0">
                <a:latin typeface="Maiandra GD" panose="020E0502030308020204" pitchFamily="34" charset="0"/>
              </a:rPr>
              <a:t>Hizo llover fuego y azufre sobre Sodoma y Gomorra para castigar esta ciudad. </a:t>
            </a:r>
          </a:p>
          <a:p>
            <a:pPr lvl="0" algn="ctr"/>
            <a:r>
              <a:rPr lang="es-ES" sz="2800" b="1" u="sng" dirty="0">
                <a:solidFill>
                  <a:schemeClr val="bg1"/>
                </a:solidFill>
                <a:highlight>
                  <a:srgbClr val="FF00FF"/>
                </a:highlight>
                <a:latin typeface="Maiandra GD" panose="020E0502030308020204" pitchFamily="34" charset="0"/>
              </a:rPr>
              <a:t>Genesis.19:24.</a:t>
            </a:r>
          </a:p>
          <a:p>
            <a:pPr lvl="0"/>
            <a:endParaRPr lang="es-NI" sz="2800" b="1" dirty="0">
              <a:latin typeface="Maiandra GD" panose="020E050203030802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82FFFAA7-F5C1-6CAD-3E2F-62378FA73E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" y="1149993"/>
            <a:ext cx="3714750" cy="5708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523582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B49A2109-FDA9-3EE5-7867-670928181B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B9598B42-F495-CB7E-21C1-B603F0D364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92D050"/>
          </a:solidFill>
        </p:spPr>
        <p:txBody>
          <a:bodyPr>
            <a:normAutofit fontScale="90000"/>
          </a:bodyPr>
          <a:lstStyle/>
          <a:p>
            <a:r>
              <a:rPr lang="es-ES" b="1" u="sng" dirty="0">
                <a:latin typeface="Maiandra GD" panose="020E0502030308020204" pitchFamily="34" charset="0"/>
              </a:rPr>
              <a:t>LAS PERSONAS ESCOGEN SU PROPIO DESTINO.</a:t>
            </a:r>
            <a:endParaRPr lang="es-NI" b="1" u="sng" dirty="0">
              <a:latin typeface="Maiandra GD" panose="020E0502030308020204" pitchFamily="34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63888" y="1143000"/>
            <a:ext cx="5580112" cy="5715000"/>
          </a:xfrm>
        </p:spPr>
        <p:txBody>
          <a:bodyPr>
            <a:normAutofit fontScale="92500"/>
          </a:bodyPr>
          <a:lstStyle/>
          <a:p>
            <a:pPr lvl="0"/>
            <a:r>
              <a:rPr lang="es-ES" sz="2800" b="1" dirty="0">
                <a:latin typeface="Maiandra GD" panose="020E0502030308020204" pitchFamily="34" charset="0"/>
              </a:rPr>
              <a:t>Date prisa, escapa allá, porque nada puedo hacer hasta que llegues allí. </a:t>
            </a:r>
            <a:r>
              <a:rPr lang="es-ES" sz="2800" b="1" u="sng" dirty="0">
                <a:solidFill>
                  <a:schemeClr val="bg1"/>
                </a:solidFill>
                <a:highlight>
                  <a:srgbClr val="800000"/>
                </a:highlight>
                <a:latin typeface="Maiandra GD" panose="020E0502030308020204" pitchFamily="34" charset="0"/>
              </a:rPr>
              <a:t>Por eso el nombre que se le puso a la ciudad fue </a:t>
            </a:r>
            <a:r>
              <a:rPr lang="es-ES" sz="2800" b="1" u="sng" dirty="0" err="1">
                <a:solidFill>
                  <a:schemeClr val="bg1"/>
                </a:solidFill>
                <a:highlight>
                  <a:srgbClr val="800000"/>
                </a:highlight>
                <a:latin typeface="Maiandra GD" panose="020E0502030308020204" pitchFamily="34" charset="0"/>
              </a:rPr>
              <a:t>Zoar</a:t>
            </a:r>
            <a:r>
              <a:rPr lang="es-ES" sz="2800" b="1" u="sng" dirty="0">
                <a:solidFill>
                  <a:schemeClr val="bg1"/>
                </a:solidFill>
                <a:highlight>
                  <a:srgbClr val="800000"/>
                </a:highlight>
                <a:latin typeface="Maiandra GD" panose="020E0502030308020204" pitchFamily="34" charset="0"/>
              </a:rPr>
              <a:t>.</a:t>
            </a:r>
            <a:r>
              <a:rPr lang="es-ES" sz="2800" b="1" dirty="0">
                <a:latin typeface="Maiandra GD" panose="020E0502030308020204" pitchFamily="34" charset="0"/>
              </a:rPr>
              <a:t> </a:t>
            </a:r>
          </a:p>
          <a:p>
            <a:pPr lvl="0"/>
            <a:r>
              <a:rPr lang="es-ES" sz="2800" b="1" dirty="0">
                <a:latin typeface="Maiandra GD" panose="020E0502030308020204" pitchFamily="34" charset="0"/>
              </a:rPr>
              <a:t>Trajo granizo mezclado con fuego sobre los Egipcios. </a:t>
            </a:r>
          </a:p>
          <a:p>
            <a:pPr lvl="0" algn="ctr"/>
            <a:r>
              <a:rPr lang="es-ES" sz="2800" b="1" u="sng" dirty="0">
                <a:solidFill>
                  <a:schemeClr val="bg1"/>
                </a:solidFill>
                <a:highlight>
                  <a:srgbClr val="FF00FF"/>
                </a:highlight>
                <a:latin typeface="Maiandra GD" panose="020E0502030308020204" pitchFamily="34" charset="0"/>
              </a:rPr>
              <a:t>Exodo.9:23-24.</a:t>
            </a:r>
          </a:p>
          <a:p>
            <a:pPr lvl="0"/>
            <a:r>
              <a:rPr lang="es-ES" sz="2800" b="1" dirty="0">
                <a:latin typeface="Maiandra GD" panose="020E0502030308020204" pitchFamily="34" charset="0"/>
              </a:rPr>
              <a:t>Y extendió Moisés su vara hacia el cielo, y el SEÑOR envió truenos y granizo, </a:t>
            </a:r>
            <a:r>
              <a:rPr lang="es-ES" sz="2800" b="1" u="sng" dirty="0">
                <a:solidFill>
                  <a:schemeClr val="bg1"/>
                </a:solidFill>
                <a:highlight>
                  <a:srgbClr val="808000"/>
                </a:highlight>
                <a:latin typeface="Maiandra GD" panose="020E0502030308020204" pitchFamily="34" charset="0"/>
              </a:rPr>
              <a:t>y cayó fuego sobre la tierra.</a:t>
            </a:r>
            <a:r>
              <a:rPr lang="es-ES" sz="2800" b="1" dirty="0">
                <a:latin typeface="Maiandra GD" panose="020E0502030308020204" pitchFamily="34" charset="0"/>
              </a:rPr>
              <a:t> Y el SEÑOR hizo llover granizo sobre la tierra de Egipto. </a:t>
            </a:r>
          </a:p>
          <a:p>
            <a:pPr lvl="0" algn="ctr"/>
            <a:r>
              <a:rPr lang="es-ES" sz="2800" b="1" u="sng" dirty="0">
                <a:solidFill>
                  <a:schemeClr val="bg1"/>
                </a:solidFill>
                <a:highlight>
                  <a:srgbClr val="FF00FF"/>
                </a:highlight>
                <a:latin typeface="Maiandra GD" panose="020E0502030308020204" pitchFamily="34" charset="0"/>
              </a:rPr>
              <a:t>V.24.</a:t>
            </a:r>
            <a:endParaRPr lang="es-NI" sz="2800" b="1" u="sng" dirty="0">
              <a:solidFill>
                <a:schemeClr val="bg1"/>
              </a:solidFill>
              <a:highlight>
                <a:srgbClr val="FF00FF"/>
              </a:highlight>
              <a:latin typeface="Maiandra GD" panose="020E0502030308020204" pitchFamily="34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5E53C19-8304-34F5-9EEC-2DCA67D19C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42998"/>
            <a:ext cx="3563888" cy="5715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135453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B49A2109-FDA9-3EE5-7867-670928181B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B9598B42-F495-CB7E-21C1-B603F0D364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92D050"/>
          </a:solidFill>
        </p:spPr>
        <p:txBody>
          <a:bodyPr>
            <a:normAutofit fontScale="90000"/>
          </a:bodyPr>
          <a:lstStyle/>
          <a:p>
            <a:r>
              <a:rPr lang="es-ES" b="1" u="sng" dirty="0">
                <a:latin typeface="Maiandra GD" panose="020E0502030308020204" pitchFamily="34" charset="0"/>
              </a:rPr>
              <a:t>LAS PERSONAS ESCOGEN SU PROPIO DESTINO.</a:t>
            </a:r>
            <a:endParaRPr lang="es-NI" b="1" u="sng" dirty="0">
              <a:latin typeface="Maiandra GD" panose="020E0502030308020204" pitchFamily="34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63888" y="1143000"/>
            <a:ext cx="5580112" cy="5715000"/>
          </a:xfrm>
        </p:spPr>
        <p:txBody>
          <a:bodyPr>
            <a:normAutofit fontScale="92500" lnSpcReduction="10000"/>
          </a:bodyPr>
          <a:lstStyle/>
          <a:p>
            <a:pPr lvl="0"/>
            <a:r>
              <a:rPr lang="es-ES" sz="2800" b="1" u="sng" dirty="0">
                <a:solidFill>
                  <a:schemeClr val="bg1"/>
                </a:solidFill>
                <a:highlight>
                  <a:srgbClr val="000000"/>
                </a:highlight>
                <a:latin typeface="Maiandra GD" panose="020E0502030308020204" pitchFamily="34" charset="0"/>
              </a:rPr>
              <a:t>Y hubo granizo muy intenso, y fuego centelleando continuamente en medio del granizo,</a:t>
            </a:r>
            <a:r>
              <a:rPr lang="es-ES" sz="2800" b="1" dirty="0">
                <a:latin typeface="Maiandra GD" panose="020E0502030308020204" pitchFamily="34" charset="0"/>
              </a:rPr>
              <a:t> muy pesado, tal como no había habido en toda la tierra de Egipto desde que llegó a ser una nación. </a:t>
            </a:r>
          </a:p>
          <a:p>
            <a:pPr lvl="0"/>
            <a:r>
              <a:rPr lang="es-ES" sz="2800" b="1" dirty="0">
                <a:latin typeface="Maiandra GD" panose="020E0502030308020204" pitchFamily="34" charset="0"/>
              </a:rPr>
              <a:t>Con fuego Dios destruyo doscientos cincuenta hombres que estaban en rebelión. </a:t>
            </a:r>
          </a:p>
          <a:p>
            <a:pPr lvl="0" algn="ctr"/>
            <a:r>
              <a:rPr lang="es-ES" sz="2800" b="1" u="sng" dirty="0">
                <a:solidFill>
                  <a:schemeClr val="bg1"/>
                </a:solidFill>
                <a:highlight>
                  <a:srgbClr val="FF00FF"/>
                </a:highlight>
                <a:latin typeface="Maiandra GD" panose="020E0502030308020204" pitchFamily="34" charset="0"/>
              </a:rPr>
              <a:t>Numeros.16:35.</a:t>
            </a:r>
          </a:p>
          <a:p>
            <a:pPr lvl="0"/>
            <a:r>
              <a:rPr lang="es-ES" sz="2800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Salió también fuego del SEÑOR y consumió</a:t>
            </a:r>
            <a:r>
              <a:rPr lang="es-ES" sz="2800" b="1" dirty="0">
                <a:latin typeface="Maiandra GD" panose="020E0502030308020204" pitchFamily="34" charset="0"/>
              </a:rPr>
              <a:t> a los doscientos cincuenta hombres que ofrecían el incienso. </a:t>
            </a:r>
            <a:endParaRPr lang="es-NI" sz="2800" b="1" dirty="0">
              <a:latin typeface="Maiandra GD" panose="020E050203030802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84508FAF-E7E1-2DA9-1309-42D7A0FDAF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0"/>
            <a:ext cx="3635896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689268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B49A2109-FDA9-3EE5-7867-670928181B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B9598B42-F495-CB7E-21C1-B603F0D364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92D050"/>
          </a:solidFill>
        </p:spPr>
        <p:txBody>
          <a:bodyPr>
            <a:normAutofit fontScale="90000"/>
          </a:bodyPr>
          <a:lstStyle/>
          <a:p>
            <a:r>
              <a:rPr lang="es-ES" b="1" u="sng" dirty="0">
                <a:latin typeface="Maiandra GD" panose="020E0502030308020204" pitchFamily="34" charset="0"/>
              </a:rPr>
              <a:t>LAS PERSONAS ESCOGEN SU PROPIO DESTINO.</a:t>
            </a:r>
            <a:endParaRPr lang="es-NI" b="1" u="sng" dirty="0">
              <a:latin typeface="Maiandra GD" panose="020E0502030308020204" pitchFamily="34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63888" y="1143000"/>
            <a:ext cx="5580112" cy="5715000"/>
          </a:xfrm>
        </p:spPr>
        <p:txBody>
          <a:bodyPr>
            <a:normAutofit fontScale="92500" lnSpcReduction="10000"/>
          </a:bodyPr>
          <a:lstStyle/>
          <a:p>
            <a:pPr lvl="0"/>
            <a:r>
              <a:rPr lang="es-ES" sz="2800" b="1" dirty="0">
                <a:latin typeface="Maiandra GD" panose="020E0502030308020204" pitchFamily="34" charset="0"/>
              </a:rPr>
              <a:t>Dios envió fuego sobre </a:t>
            </a:r>
            <a:r>
              <a:rPr lang="es-ES" sz="2800" b="1" dirty="0" err="1">
                <a:latin typeface="Maiandra GD" panose="020E0502030308020204" pitchFamily="34" charset="0"/>
              </a:rPr>
              <a:t>Nadab</a:t>
            </a:r>
            <a:r>
              <a:rPr lang="es-ES" sz="2800" b="1" dirty="0">
                <a:latin typeface="Maiandra GD" panose="020E0502030308020204" pitchFamily="34" charset="0"/>
              </a:rPr>
              <a:t> y </a:t>
            </a:r>
            <a:r>
              <a:rPr lang="es-ES" sz="2800" b="1" dirty="0" err="1">
                <a:latin typeface="Maiandra GD" panose="020E0502030308020204" pitchFamily="34" charset="0"/>
              </a:rPr>
              <a:t>Abiú</a:t>
            </a:r>
            <a:r>
              <a:rPr lang="es-ES" sz="2800" b="1" dirty="0">
                <a:latin typeface="Maiandra GD" panose="020E0502030308020204" pitchFamily="34" charset="0"/>
              </a:rPr>
              <a:t>. </a:t>
            </a:r>
          </a:p>
          <a:p>
            <a:pPr lvl="0" algn="ctr"/>
            <a:r>
              <a:rPr lang="es-ES" sz="2800" b="1" u="sng" dirty="0">
                <a:solidFill>
                  <a:schemeClr val="bg1"/>
                </a:solidFill>
                <a:highlight>
                  <a:srgbClr val="FF00FF"/>
                </a:highlight>
                <a:latin typeface="Maiandra GD" panose="020E0502030308020204" pitchFamily="34" charset="0"/>
              </a:rPr>
              <a:t>Levitico.10:1-2.</a:t>
            </a:r>
          </a:p>
          <a:p>
            <a:pPr lvl="0"/>
            <a:r>
              <a:rPr lang="es-ES" sz="2800" b="1" dirty="0" err="1">
                <a:latin typeface="Maiandra GD" panose="020E0502030308020204" pitchFamily="34" charset="0"/>
              </a:rPr>
              <a:t>Nadab</a:t>
            </a:r>
            <a:r>
              <a:rPr lang="es-ES" sz="2800" b="1" dirty="0">
                <a:latin typeface="Maiandra GD" panose="020E0502030308020204" pitchFamily="34" charset="0"/>
              </a:rPr>
              <a:t> y </a:t>
            </a:r>
            <a:r>
              <a:rPr lang="es-ES" sz="2800" b="1" dirty="0" err="1">
                <a:latin typeface="Maiandra GD" panose="020E0502030308020204" pitchFamily="34" charset="0"/>
              </a:rPr>
              <a:t>Abiú</a:t>
            </a:r>
            <a:r>
              <a:rPr lang="es-ES" sz="2800" b="1" dirty="0">
                <a:latin typeface="Maiandra GD" panose="020E0502030308020204" pitchFamily="34" charset="0"/>
              </a:rPr>
              <a:t>, hijos de Aarón, tomaron sus respectivos incensarios, y después de poner fuego en ellos y echar incienso sobre él, ofrecieron delante del SEÑOR fuego extraño, </a:t>
            </a:r>
            <a:r>
              <a:rPr lang="es-ES" sz="2800" b="1" u="sng" dirty="0">
                <a:highlight>
                  <a:srgbClr val="00FF00"/>
                </a:highlight>
                <a:latin typeface="Maiandra GD" panose="020E0502030308020204" pitchFamily="34" charset="0"/>
              </a:rPr>
              <a:t>que El no les había ordenado.</a:t>
            </a:r>
            <a:r>
              <a:rPr lang="es-ES" sz="2800" b="1" dirty="0">
                <a:latin typeface="Maiandra GD" panose="020E0502030308020204" pitchFamily="34" charset="0"/>
              </a:rPr>
              <a:t> </a:t>
            </a:r>
          </a:p>
          <a:p>
            <a:pPr lvl="0" algn="ctr"/>
            <a:r>
              <a:rPr lang="es-ES" sz="2800" b="1" u="sng" dirty="0">
                <a:solidFill>
                  <a:schemeClr val="bg1"/>
                </a:solidFill>
                <a:highlight>
                  <a:srgbClr val="FF00FF"/>
                </a:highlight>
                <a:latin typeface="Maiandra GD" panose="020E0502030308020204" pitchFamily="34" charset="0"/>
              </a:rPr>
              <a:t>V.2.  </a:t>
            </a:r>
          </a:p>
          <a:p>
            <a:pPr lvl="0"/>
            <a:r>
              <a:rPr lang="es-ES" sz="2800" b="1" u="sng" dirty="0">
                <a:highlight>
                  <a:srgbClr val="00FFFF"/>
                </a:highlight>
                <a:latin typeface="Maiandra GD" panose="020E0502030308020204" pitchFamily="34" charset="0"/>
              </a:rPr>
              <a:t>Y de la presencia del SEÑOR salió fuego que los consumió,</a:t>
            </a:r>
            <a:r>
              <a:rPr lang="es-ES" sz="2800" b="1" dirty="0">
                <a:latin typeface="Maiandra GD" panose="020E0502030308020204" pitchFamily="34" charset="0"/>
              </a:rPr>
              <a:t> y murieron delante del SEÑOR. </a:t>
            </a:r>
            <a:endParaRPr lang="es-NI" sz="2800" b="1" dirty="0">
              <a:latin typeface="Maiandra GD" panose="020E0502030308020204" pitchFamily="34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AEAC481C-4FA7-1D4B-3302-6C43C9D015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42999"/>
            <a:ext cx="3563888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95519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B49A2109-FDA9-3EE5-7867-670928181B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B9598B42-F495-CB7E-21C1-B603F0D364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92D050"/>
          </a:solidFill>
        </p:spPr>
        <p:txBody>
          <a:bodyPr>
            <a:normAutofit fontScale="90000"/>
          </a:bodyPr>
          <a:lstStyle/>
          <a:p>
            <a:r>
              <a:rPr lang="es-ES" b="1" u="sng" dirty="0">
                <a:latin typeface="Maiandra GD" panose="020E0502030308020204" pitchFamily="34" charset="0"/>
              </a:rPr>
              <a:t>LAS PERSONAS ESCOGEN SU PROPIO DESTINO.</a:t>
            </a:r>
            <a:endParaRPr lang="es-NI" b="1" u="sng" dirty="0">
              <a:latin typeface="Maiandra GD" panose="020E0502030308020204" pitchFamily="34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63888" y="1143000"/>
            <a:ext cx="5580112" cy="5715000"/>
          </a:xfrm>
        </p:spPr>
        <p:txBody>
          <a:bodyPr>
            <a:normAutofit lnSpcReduction="10000"/>
          </a:bodyPr>
          <a:lstStyle/>
          <a:p>
            <a:pPr lvl="0"/>
            <a:r>
              <a:rPr lang="es-ES" sz="2800" b="1" dirty="0">
                <a:latin typeface="Maiandra GD" panose="020E0502030308020204" pitchFamily="34" charset="0"/>
              </a:rPr>
              <a:t>Algún día los cielos se disolverán por el fuego. </a:t>
            </a:r>
          </a:p>
          <a:p>
            <a:pPr lvl="0" algn="ctr"/>
            <a:r>
              <a:rPr lang="es-ES" sz="2800" b="1" u="sng" dirty="0">
                <a:solidFill>
                  <a:schemeClr val="bg1"/>
                </a:solidFill>
                <a:highlight>
                  <a:srgbClr val="FF00FF"/>
                </a:highlight>
                <a:latin typeface="Maiandra GD" panose="020E0502030308020204" pitchFamily="34" charset="0"/>
              </a:rPr>
              <a:t>II Pedro.3:10.</a:t>
            </a:r>
          </a:p>
          <a:p>
            <a:pPr lvl="0"/>
            <a:r>
              <a:rPr lang="es-ES" sz="2800" b="1" dirty="0">
                <a:latin typeface="Maiandra GD" panose="020E0502030308020204" pitchFamily="34" charset="0"/>
              </a:rPr>
              <a:t>Pero el día del Señor vendrá como ladrón, en el cual los cielos pasarán con gran estruendo, y los </a:t>
            </a:r>
            <a:r>
              <a:rPr lang="es-ES" sz="2800" b="1" u="sng" dirty="0">
                <a:solidFill>
                  <a:schemeClr val="bg1"/>
                </a:solidFill>
                <a:highlight>
                  <a:srgbClr val="0000FF"/>
                </a:highlight>
                <a:latin typeface="Maiandra GD" panose="020E0502030308020204" pitchFamily="34" charset="0"/>
              </a:rPr>
              <a:t>elementos serán destruidos con fuego intenso,</a:t>
            </a:r>
            <a:r>
              <a:rPr lang="es-ES" sz="2800" b="1" dirty="0">
                <a:latin typeface="Maiandra GD" panose="020E0502030308020204" pitchFamily="34" charset="0"/>
              </a:rPr>
              <a:t> y la tierra y las obras que hay en ella serán quemadas. </a:t>
            </a:r>
          </a:p>
          <a:p>
            <a:pPr lvl="0"/>
            <a:r>
              <a:rPr lang="es-ES" sz="2800" b="1" dirty="0">
                <a:latin typeface="Maiandra GD" panose="020E0502030308020204" pitchFamily="34" charset="0"/>
              </a:rPr>
              <a:t>Los cielos y la tierra van hacer destruidos, consumido por fuego.</a:t>
            </a:r>
            <a:endParaRPr lang="es-NI" sz="2800" b="1" dirty="0">
              <a:latin typeface="Maiandra GD" panose="020E050203030802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CD992866-4258-5D15-5403-45DAD7461D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2999"/>
            <a:ext cx="3563888" cy="5714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011657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B49A2109-FDA9-3EE5-7867-670928181B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B9598B42-F495-CB7E-21C1-B603F0D364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92D050"/>
          </a:solidFill>
        </p:spPr>
        <p:txBody>
          <a:bodyPr>
            <a:normAutofit/>
          </a:bodyPr>
          <a:lstStyle/>
          <a:p>
            <a:r>
              <a:rPr lang="es-NI" b="1" u="sng" dirty="0">
                <a:latin typeface="Maiandra GD" panose="020E0502030308020204" pitchFamily="34" charset="0"/>
              </a:rPr>
              <a:t>LA SEGURIDAD DEL INFIERNO.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63888" y="1143000"/>
            <a:ext cx="5580112" cy="5715000"/>
          </a:xfrm>
        </p:spPr>
        <p:txBody>
          <a:bodyPr>
            <a:normAutofit/>
          </a:bodyPr>
          <a:lstStyle/>
          <a:p>
            <a:pPr lvl="0"/>
            <a:r>
              <a:rPr lang="es-ES" sz="2800" b="1" dirty="0">
                <a:latin typeface="Maiandra GD" panose="020E0502030308020204" pitchFamily="34" charset="0"/>
              </a:rPr>
              <a:t>Muchos dicen Dios es amor, es cierto, pero también es fuego consumidor. </a:t>
            </a:r>
          </a:p>
          <a:p>
            <a:pPr lvl="0" algn="ctr"/>
            <a:r>
              <a:rPr lang="es-ES" sz="2800" b="1" u="sng" dirty="0">
                <a:solidFill>
                  <a:schemeClr val="bg1"/>
                </a:solidFill>
                <a:highlight>
                  <a:srgbClr val="FF00FF"/>
                </a:highlight>
                <a:latin typeface="Maiandra GD" panose="020E0502030308020204" pitchFamily="34" charset="0"/>
              </a:rPr>
              <a:t>Heberos.10:31.</a:t>
            </a:r>
          </a:p>
          <a:p>
            <a:pPr lvl="0"/>
            <a:r>
              <a:rPr lang="es-ES" sz="2800" b="1" u="sng" dirty="0">
                <a:solidFill>
                  <a:schemeClr val="bg1"/>
                </a:solidFill>
                <a:highlight>
                  <a:srgbClr val="FF0000"/>
                </a:highlight>
                <a:latin typeface="Maiandra GD" panose="020E0502030308020204" pitchFamily="34" charset="0"/>
              </a:rPr>
              <a:t>¡Horrenda cosa es caer</a:t>
            </a:r>
            <a:r>
              <a:rPr lang="es-ES" sz="2800" b="1" dirty="0">
                <a:latin typeface="Maiandra GD" panose="020E0502030308020204" pitchFamily="34" charset="0"/>
              </a:rPr>
              <a:t> en las manos del Dios vivo!  </a:t>
            </a:r>
          </a:p>
          <a:p>
            <a:pPr lvl="0" algn="ctr"/>
            <a:r>
              <a:rPr lang="es-ES" sz="2800" b="1" u="sng" dirty="0">
                <a:solidFill>
                  <a:schemeClr val="bg1"/>
                </a:solidFill>
                <a:highlight>
                  <a:srgbClr val="FF00FF"/>
                </a:highlight>
                <a:latin typeface="Maiandra GD" panose="020E0502030308020204" pitchFamily="34" charset="0"/>
              </a:rPr>
              <a:t>Marcos.16:16. </a:t>
            </a:r>
          </a:p>
          <a:p>
            <a:pPr lvl="0"/>
            <a:r>
              <a:rPr lang="es-ES" sz="2800" b="1" dirty="0">
                <a:latin typeface="Maiandra GD" panose="020E0502030308020204" pitchFamily="34" charset="0"/>
              </a:rPr>
              <a:t>El que crea y sea bautizado será salvo; </a:t>
            </a:r>
            <a:r>
              <a:rPr lang="es-ES" sz="2800" b="1" u="sng" dirty="0">
                <a:solidFill>
                  <a:schemeClr val="bg1"/>
                </a:solidFill>
                <a:highlight>
                  <a:srgbClr val="000080"/>
                </a:highlight>
                <a:latin typeface="Maiandra GD" panose="020E0502030308020204" pitchFamily="34" charset="0"/>
              </a:rPr>
              <a:t>pero el que no crea será condenado.</a:t>
            </a:r>
            <a:r>
              <a:rPr lang="es-ES" sz="2800" b="1" dirty="0">
                <a:latin typeface="Maiandra GD" panose="020E0502030308020204" pitchFamily="34" charset="0"/>
              </a:rPr>
              <a:t> </a:t>
            </a:r>
          </a:p>
          <a:p>
            <a:pPr lvl="0" algn="ctr"/>
            <a:r>
              <a:rPr lang="es-NI" sz="2800" b="1" u="sng" dirty="0">
                <a:solidFill>
                  <a:schemeClr val="bg1"/>
                </a:solidFill>
                <a:highlight>
                  <a:srgbClr val="FF00FF"/>
                </a:highlight>
                <a:latin typeface="Maiandra GD" panose="020E0502030308020204" pitchFamily="34" charset="0"/>
              </a:rPr>
              <a:t>Romanos.5:9. 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2EEE760F-54D4-959D-F5FC-E812D0E794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142999"/>
            <a:ext cx="3563888" cy="5714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450554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807D7F07-401C-A3EC-7BF4-708034967B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3 Título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52736"/>
          </a:xfrm>
          <a:solidFill>
            <a:srgbClr val="92D050"/>
          </a:solidFill>
        </p:spPr>
        <p:txBody>
          <a:bodyPr>
            <a:normAutofit fontScale="90000"/>
          </a:bodyPr>
          <a:lstStyle/>
          <a:p>
            <a:br>
              <a:rPr lang="es-MX" b="1" u="sng" dirty="0"/>
            </a:br>
            <a:r>
              <a:rPr lang="es-MX" sz="4900" b="1" u="sng" dirty="0">
                <a:latin typeface="Maiandra GD" panose="020E0502030308020204" pitchFamily="34" charset="0"/>
              </a:rPr>
              <a:t>INTRODUCCIÓN:</a:t>
            </a:r>
            <a:br>
              <a:rPr lang="es-NI" b="1" dirty="0"/>
            </a:br>
            <a:endParaRPr lang="es-NI" dirty="0"/>
          </a:p>
        </p:txBody>
      </p:sp>
      <p:sp>
        <p:nvSpPr>
          <p:cNvPr id="5" name="4 Marcador de contenido"/>
          <p:cNvSpPr>
            <a:spLocks noGrp="1"/>
          </p:cNvSpPr>
          <p:nvPr>
            <p:ph idx="1"/>
          </p:nvPr>
        </p:nvSpPr>
        <p:spPr>
          <a:xfrm>
            <a:off x="3923928" y="1052736"/>
            <a:ext cx="5220072" cy="5805264"/>
          </a:xfrm>
        </p:spPr>
        <p:txBody>
          <a:bodyPr>
            <a:normAutofit fontScale="92500" lnSpcReduction="10000"/>
          </a:bodyPr>
          <a:lstStyle/>
          <a:p>
            <a:r>
              <a:rPr lang="es-ES" sz="2800" b="1" dirty="0">
                <a:latin typeface="Maiandra GD" panose="020E0502030308020204" pitchFamily="34" charset="0"/>
              </a:rPr>
              <a:t>Y si tu mano te es ocasión de pecar, córtala; te es mejor entrar en la vida manco, que teniendo </a:t>
            </a:r>
            <a:r>
              <a:rPr lang="es-ES" sz="2800" b="1" u="sng" dirty="0">
                <a:solidFill>
                  <a:schemeClr val="bg1"/>
                </a:solidFill>
                <a:highlight>
                  <a:srgbClr val="0000FF"/>
                </a:highlight>
                <a:latin typeface="Maiandra GD" panose="020E0502030308020204" pitchFamily="34" charset="0"/>
              </a:rPr>
              <a:t>las dos manos ir al infierno, al fuego inextinguible,</a:t>
            </a:r>
            <a:r>
              <a:rPr lang="es-ES" sz="2800" b="1" dirty="0">
                <a:latin typeface="Maiandra GD" panose="020E0502030308020204" pitchFamily="34" charset="0"/>
              </a:rPr>
              <a:t> </a:t>
            </a:r>
          </a:p>
          <a:p>
            <a:pPr algn="ctr"/>
            <a:r>
              <a:rPr lang="es-ES" sz="2800" b="1" u="sng" dirty="0">
                <a:solidFill>
                  <a:schemeClr val="bg1"/>
                </a:solidFill>
                <a:highlight>
                  <a:srgbClr val="FF00FF"/>
                </a:highlight>
                <a:latin typeface="Maiandra GD" panose="020E0502030308020204" pitchFamily="34" charset="0"/>
              </a:rPr>
              <a:t>V.44.  </a:t>
            </a:r>
          </a:p>
          <a:p>
            <a:r>
              <a:rPr lang="es-ES" sz="2800" b="1" dirty="0">
                <a:latin typeface="Maiandra GD" panose="020E0502030308020204" pitchFamily="34" charset="0"/>
              </a:rPr>
              <a:t>donde EL GUSANO DE ELLOS NO MUERE, </a:t>
            </a:r>
            <a:r>
              <a:rPr lang="es-ES" sz="2800" b="1" u="sng" dirty="0">
                <a:solidFill>
                  <a:schemeClr val="bg1"/>
                </a:solidFill>
                <a:highlight>
                  <a:srgbClr val="FF0000"/>
                </a:highlight>
                <a:latin typeface="Maiandra GD" panose="020E0502030308020204" pitchFamily="34" charset="0"/>
              </a:rPr>
              <a:t>Y EL FUEGO NO SE APAGA.</a:t>
            </a:r>
            <a:r>
              <a:rPr lang="es-ES" sz="2800" b="1" dirty="0">
                <a:latin typeface="Maiandra GD" panose="020E0502030308020204" pitchFamily="34" charset="0"/>
              </a:rPr>
              <a:t> </a:t>
            </a:r>
          </a:p>
          <a:p>
            <a:pPr algn="ctr"/>
            <a:r>
              <a:rPr lang="es-ES" sz="2800" b="1" u="sng" dirty="0">
                <a:solidFill>
                  <a:schemeClr val="bg1"/>
                </a:solidFill>
                <a:highlight>
                  <a:srgbClr val="FF00FF"/>
                </a:highlight>
                <a:latin typeface="Maiandra GD" panose="020E0502030308020204" pitchFamily="34" charset="0"/>
              </a:rPr>
              <a:t>V.45.  </a:t>
            </a:r>
          </a:p>
          <a:p>
            <a:r>
              <a:rPr lang="es-ES" sz="2800" b="1" dirty="0">
                <a:latin typeface="Maiandra GD" panose="020E0502030308020204" pitchFamily="34" charset="0"/>
              </a:rPr>
              <a:t>Y si tu pie te es ocasión de pecar, córtalo; te es mejor entrar cojo a la vida, </a:t>
            </a:r>
            <a:r>
              <a:rPr lang="es-ES" sz="2800" b="1" u="sng" dirty="0">
                <a:solidFill>
                  <a:schemeClr val="bg1"/>
                </a:solidFill>
                <a:highlight>
                  <a:srgbClr val="000080"/>
                </a:highlight>
                <a:latin typeface="Maiandra GD" panose="020E0502030308020204" pitchFamily="34" charset="0"/>
              </a:rPr>
              <a:t>que teniendo los dos pies ser echado al infierno,</a:t>
            </a:r>
            <a:r>
              <a:rPr lang="es-ES" sz="2800" b="1" dirty="0">
                <a:latin typeface="Maiandra GD" panose="020E0502030308020204" pitchFamily="34" charset="0"/>
              </a:rPr>
              <a:t> </a:t>
            </a:r>
            <a:endParaRPr lang="es-NI" sz="2800" b="1" dirty="0">
              <a:latin typeface="Maiandra GD" panose="020E0502030308020204" pitchFamily="34" charset="0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0707F965-2F62-07E1-A6F2-427D74ABF5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52736"/>
            <a:ext cx="3995936" cy="5805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110790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B49A2109-FDA9-3EE5-7867-670928181B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B9598B42-F495-CB7E-21C1-B603F0D364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92D050"/>
          </a:solidFill>
        </p:spPr>
        <p:txBody>
          <a:bodyPr>
            <a:normAutofit/>
          </a:bodyPr>
          <a:lstStyle/>
          <a:p>
            <a:r>
              <a:rPr lang="es-NI" b="1" u="sng" dirty="0">
                <a:latin typeface="Maiandra GD" panose="020E0502030308020204" pitchFamily="34" charset="0"/>
              </a:rPr>
              <a:t>LA SEGURIDAD DEL INFIERNO.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63888" y="1143000"/>
            <a:ext cx="5580112" cy="5715000"/>
          </a:xfrm>
        </p:spPr>
        <p:txBody>
          <a:bodyPr>
            <a:normAutofit/>
          </a:bodyPr>
          <a:lstStyle/>
          <a:p>
            <a:pPr lvl="0"/>
            <a:r>
              <a:rPr lang="es-ES" sz="2800" b="1" dirty="0">
                <a:latin typeface="Maiandra GD" panose="020E0502030308020204" pitchFamily="34" charset="0"/>
              </a:rPr>
              <a:t>Entonces mucho más, habiendo sido ahora justificados por su sangre, </a:t>
            </a:r>
            <a:r>
              <a:rPr lang="es-ES" sz="2800" b="1" u="sng" dirty="0">
                <a:solidFill>
                  <a:schemeClr val="bg1"/>
                </a:solidFill>
                <a:highlight>
                  <a:srgbClr val="008080"/>
                </a:highlight>
                <a:latin typeface="Maiandra GD" panose="020E0502030308020204" pitchFamily="34" charset="0"/>
              </a:rPr>
              <a:t>seremos salvos de la ira de Dios por medio de El.</a:t>
            </a:r>
            <a:r>
              <a:rPr lang="es-ES" sz="2800" b="1" dirty="0">
                <a:latin typeface="Maiandra GD" panose="020E0502030308020204" pitchFamily="34" charset="0"/>
              </a:rPr>
              <a:t> </a:t>
            </a:r>
            <a:endParaRPr lang="es-NI" sz="2800" b="1" dirty="0">
              <a:latin typeface="Maiandra GD" panose="020E0502030308020204" pitchFamily="34" charset="0"/>
            </a:endParaRPr>
          </a:p>
          <a:p>
            <a:pPr lvl="0" algn="ctr"/>
            <a:r>
              <a:rPr lang="es-NI" sz="2800" b="1" u="sng" dirty="0">
                <a:solidFill>
                  <a:schemeClr val="bg1"/>
                </a:solidFill>
                <a:highlight>
                  <a:srgbClr val="FF00FF"/>
                </a:highlight>
                <a:latin typeface="Maiandra GD" panose="020E0502030308020204" pitchFamily="34" charset="0"/>
              </a:rPr>
              <a:t>Romanos.6:23.</a:t>
            </a:r>
          </a:p>
          <a:p>
            <a:pPr lvl="0"/>
            <a:r>
              <a:rPr lang="es-ES" sz="2800" b="1" u="sng" dirty="0">
                <a:solidFill>
                  <a:schemeClr val="bg1"/>
                </a:solidFill>
                <a:highlight>
                  <a:srgbClr val="008000"/>
                </a:highlight>
                <a:latin typeface="Maiandra GD" panose="020E0502030308020204" pitchFamily="34" charset="0"/>
              </a:rPr>
              <a:t>Porque la paga del pecado es muerte,</a:t>
            </a:r>
            <a:r>
              <a:rPr lang="es-ES" sz="2800" b="1" dirty="0">
                <a:latin typeface="Maiandra GD" panose="020E0502030308020204" pitchFamily="34" charset="0"/>
              </a:rPr>
              <a:t> pero la dádiva de Dios es vida eterna en Cristo Jesús Señor nuestro.</a:t>
            </a:r>
            <a:r>
              <a:rPr lang="es-NI" sz="2800" b="1" dirty="0">
                <a:latin typeface="Maiandra GD" panose="020E0502030308020204" pitchFamily="34" charset="0"/>
              </a:rPr>
              <a:t> </a:t>
            </a:r>
          </a:p>
          <a:p>
            <a:pPr lvl="0"/>
            <a:r>
              <a:rPr lang="es-NI" sz="2800" b="1" dirty="0">
                <a:latin typeface="Maiandra GD" panose="020E0502030308020204" pitchFamily="34" charset="0"/>
              </a:rPr>
              <a:t>La paga, el salario del pecado es la muerte.</a:t>
            </a:r>
          </a:p>
          <a:p>
            <a:pPr lvl="0" algn="ctr"/>
            <a:r>
              <a:rPr lang="es-NI" sz="2800" b="1" u="sng" dirty="0">
                <a:solidFill>
                  <a:schemeClr val="bg1"/>
                </a:solidFill>
                <a:highlight>
                  <a:srgbClr val="FF00FF"/>
                </a:highlight>
                <a:latin typeface="Maiandra GD" panose="020E0502030308020204" pitchFamily="34" charset="0"/>
              </a:rPr>
              <a:t>II Tesalonicenses.1:7-9.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355F3D8E-F4C0-277D-B68A-02B7E1E8CD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40076"/>
            <a:ext cx="3563888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473271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B49A2109-FDA9-3EE5-7867-670928181B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B9598B42-F495-CB7E-21C1-B603F0D364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92D050"/>
          </a:solidFill>
        </p:spPr>
        <p:txBody>
          <a:bodyPr>
            <a:normAutofit/>
          </a:bodyPr>
          <a:lstStyle/>
          <a:p>
            <a:r>
              <a:rPr lang="es-NI" b="1" u="sng" dirty="0">
                <a:latin typeface="Maiandra GD" panose="020E0502030308020204" pitchFamily="34" charset="0"/>
              </a:rPr>
              <a:t>LA SEGURIDAD DEL INFIERNO.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63888" y="1143000"/>
            <a:ext cx="5580112" cy="5715000"/>
          </a:xfrm>
        </p:spPr>
        <p:txBody>
          <a:bodyPr>
            <a:normAutofit/>
          </a:bodyPr>
          <a:lstStyle/>
          <a:p>
            <a:pPr lvl="0"/>
            <a:r>
              <a:rPr lang="es-ES" sz="2800" b="1" u="sng" dirty="0">
                <a:solidFill>
                  <a:schemeClr val="bg1"/>
                </a:solidFill>
                <a:highlight>
                  <a:srgbClr val="800080"/>
                </a:highlight>
                <a:latin typeface="Maiandra GD" panose="020E0502030308020204" pitchFamily="34" charset="0"/>
              </a:rPr>
              <a:t>y daros alivio a vosotros que sois afligidos,</a:t>
            </a:r>
            <a:r>
              <a:rPr lang="es-ES" sz="2800" b="1" dirty="0">
                <a:latin typeface="Maiandra GD" panose="020E0502030308020204" pitchFamily="34" charset="0"/>
              </a:rPr>
              <a:t> y también a nosotros, cuando el Señor Jesús sea revelado desde el cielo con sus poderosos ángeles en llama de fuego, </a:t>
            </a:r>
          </a:p>
          <a:p>
            <a:pPr lvl="0" algn="ctr"/>
            <a:r>
              <a:rPr lang="es-ES" sz="2800" b="1" u="sng" dirty="0">
                <a:solidFill>
                  <a:schemeClr val="bg1"/>
                </a:solidFill>
                <a:highlight>
                  <a:srgbClr val="FF00FF"/>
                </a:highlight>
                <a:latin typeface="Maiandra GD" panose="020E0502030308020204" pitchFamily="34" charset="0"/>
              </a:rPr>
              <a:t>V.8.</a:t>
            </a:r>
          </a:p>
          <a:p>
            <a:pPr lvl="0"/>
            <a:r>
              <a:rPr lang="es-ES" sz="2800" b="1" u="sng" dirty="0">
                <a:solidFill>
                  <a:schemeClr val="bg1"/>
                </a:solidFill>
                <a:highlight>
                  <a:srgbClr val="800000"/>
                </a:highlight>
                <a:latin typeface="Maiandra GD" panose="020E0502030308020204" pitchFamily="34" charset="0"/>
              </a:rPr>
              <a:t>dando retribución a los que no conocen a Dios,</a:t>
            </a:r>
            <a:r>
              <a:rPr lang="es-ES" sz="2800" b="1" dirty="0">
                <a:latin typeface="Maiandra GD" panose="020E0502030308020204" pitchFamily="34" charset="0"/>
              </a:rPr>
              <a:t> y a los que no obedecen al evangelio de nuestro Señor Jesús. </a:t>
            </a:r>
          </a:p>
          <a:p>
            <a:pPr lvl="0" algn="ctr"/>
            <a:r>
              <a:rPr lang="es-ES" sz="2800" b="1" u="sng" dirty="0">
                <a:solidFill>
                  <a:schemeClr val="bg1"/>
                </a:solidFill>
                <a:highlight>
                  <a:srgbClr val="FF00FF"/>
                </a:highlight>
                <a:latin typeface="Maiandra GD" panose="020E0502030308020204" pitchFamily="34" charset="0"/>
              </a:rPr>
              <a:t>V.9.  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8FD12B08-1236-D975-1DDB-93CF9A1752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089" y="1143000"/>
            <a:ext cx="3522969" cy="5732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576101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B49A2109-FDA9-3EE5-7867-670928181B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B9598B42-F495-CB7E-21C1-B603F0D364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92D050"/>
          </a:solidFill>
        </p:spPr>
        <p:txBody>
          <a:bodyPr>
            <a:normAutofit/>
          </a:bodyPr>
          <a:lstStyle/>
          <a:p>
            <a:r>
              <a:rPr lang="es-NI" b="1" u="sng" dirty="0">
                <a:latin typeface="Maiandra GD" panose="020E0502030308020204" pitchFamily="34" charset="0"/>
              </a:rPr>
              <a:t>LA SEGURIDAD DEL INFIERNO.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63888" y="1143000"/>
            <a:ext cx="5580112" cy="5715000"/>
          </a:xfrm>
        </p:spPr>
        <p:txBody>
          <a:bodyPr>
            <a:normAutofit/>
          </a:bodyPr>
          <a:lstStyle/>
          <a:p>
            <a:pPr lvl="0"/>
            <a:r>
              <a:rPr lang="es-ES" sz="2800" b="1" u="sng" dirty="0">
                <a:solidFill>
                  <a:schemeClr val="bg1"/>
                </a:solidFill>
                <a:highlight>
                  <a:srgbClr val="808000"/>
                </a:highlight>
                <a:latin typeface="Maiandra GD" panose="020E0502030308020204" pitchFamily="34" charset="0"/>
              </a:rPr>
              <a:t>Estos sufrirán el castigo de eterna destrucción,</a:t>
            </a:r>
            <a:r>
              <a:rPr lang="es-ES" sz="2800" b="1" dirty="0">
                <a:latin typeface="Maiandra GD" panose="020E0502030308020204" pitchFamily="34" charset="0"/>
              </a:rPr>
              <a:t> excluidos de la presencia del Señor y de la gloria de su poder, </a:t>
            </a:r>
          </a:p>
          <a:p>
            <a:pPr lvl="0"/>
            <a:r>
              <a:rPr lang="es-ES" sz="2800" b="1" dirty="0">
                <a:latin typeface="Maiandra GD" panose="020E0502030308020204" pitchFamily="34" charset="0"/>
              </a:rPr>
              <a:t>Algunos dicen. </a:t>
            </a:r>
          </a:p>
          <a:p>
            <a:pPr lvl="0"/>
            <a:r>
              <a:rPr lang="es-ES" sz="2800" b="1" dirty="0">
                <a:latin typeface="Maiandra GD" panose="020E0502030308020204" pitchFamily="34" charset="0"/>
              </a:rPr>
              <a:t>¿Cómo puede uno ser quemado y quemado y no consumirse?. </a:t>
            </a:r>
          </a:p>
          <a:p>
            <a:pPr lvl="0"/>
            <a:r>
              <a:rPr lang="es-ES" sz="2800" b="1" dirty="0">
                <a:latin typeface="Maiandra GD" panose="020E0502030308020204" pitchFamily="34" charset="0"/>
              </a:rPr>
              <a:t>Primero no va hacer este mismo cuerpo y segundo tenemos el ejemplo de la Zarza. </a:t>
            </a:r>
          </a:p>
          <a:p>
            <a:pPr lvl="0" algn="ctr"/>
            <a:r>
              <a:rPr lang="es-ES" sz="2800" b="1" u="sng" dirty="0">
                <a:solidFill>
                  <a:schemeClr val="bg1"/>
                </a:solidFill>
                <a:highlight>
                  <a:srgbClr val="FF00FF"/>
                </a:highlight>
                <a:latin typeface="Maiandra GD" panose="020E0502030308020204" pitchFamily="34" charset="0"/>
              </a:rPr>
              <a:t>Exodo.3:2. </a:t>
            </a:r>
            <a:endParaRPr lang="es-NI" sz="2800" b="1" u="sng" dirty="0">
              <a:solidFill>
                <a:schemeClr val="bg1"/>
              </a:solidFill>
              <a:highlight>
                <a:srgbClr val="FF00FF"/>
              </a:highlight>
              <a:latin typeface="Maiandra GD" panose="020E050203030802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8904E66F-14B0-8325-FE18-28562F7DD8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2999"/>
            <a:ext cx="3563888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285413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B49A2109-FDA9-3EE5-7867-670928181B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B9598B42-F495-CB7E-21C1-B603F0D364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92D050"/>
          </a:solidFill>
        </p:spPr>
        <p:txBody>
          <a:bodyPr>
            <a:normAutofit/>
          </a:bodyPr>
          <a:lstStyle/>
          <a:p>
            <a:r>
              <a:rPr lang="es-NI" b="1" u="sng" dirty="0">
                <a:latin typeface="Maiandra GD" panose="020E0502030308020204" pitchFamily="34" charset="0"/>
              </a:rPr>
              <a:t>LA SEGURIDAD DEL INFIERNO.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63888" y="1143000"/>
            <a:ext cx="5580112" cy="5715000"/>
          </a:xfrm>
        </p:spPr>
        <p:txBody>
          <a:bodyPr>
            <a:normAutofit/>
          </a:bodyPr>
          <a:lstStyle/>
          <a:p>
            <a:pPr lvl="0"/>
            <a:r>
              <a:rPr lang="es-ES" sz="2800" b="1" dirty="0">
                <a:latin typeface="Maiandra GD" panose="020E0502030308020204" pitchFamily="34" charset="0"/>
              </a:rPr>
              <a:t>Y se le apareció el ángel del SEÑOR en una llama de fuego, en medio de una zarza; y Moisés miró, </a:t>
            </a:r>
            <a:r>
              <a:rPr lang="es-ES" sz="2800" b="1" u="sng" dirty="0">
                <a:solidFill>
                  <a:schemeClr val="bg1"/>
                </a:solidFill>
                <a:highlight>
                  <a:srgbClr val="000000"/>
                </a:highlight>
                <a:latin typeface="Maiandra GD" panose="020E0502030308020204" pitchFamily="34" charset="0"/>
              </a:rPr>
              <a:t>y he aquí, la zarza ardía en fuego, y la zarza no se consumía.</a:t>
            </a:r>
            <a:r>
              <a:rPr lang="es-ES" sz="2800" b="1" dirty="0">
                <a:latin typeface="Maiandra GD" panose="020E0502030308020204" pitchFamily="34" charset="0"/>
              </a:rPr>
              <a:t> </a:t>
            </a:r>
          </a:p>
          <a:p>
            <a:pPr lvl="0"/>
            <a:r>
              <a:rPr lang="es-ES" sz="2800" b="1" dirty="0">
                <a:latin typeface="Maiandra GD" panose="020E0502030308020204" pitchFamily="34" charset="0"/>
              </a:rPr>
              <a:t>La zarza ardía en fuego y no se consumía.</a:t>
            </a:r>
          </a:p>
          <a:p>
            <a:pPr lvl="0"/>
            <a:r>
              <a:rPr lang="es-ES" sz="2800" b="1" dirty="0">
                <a:latin typeface="Maiandra GD" panose="020E0502030308020204" pitchFamily="34" charset="0"/>
              </a:rPr>
              <a:t>El castigo es tan seguro como tan seguro es:</a:t>
            </a:r>
          </a:p>
          <a:p>
            <a:pPr lvl="0"/>
            <a:r>
              <a:rPr lang="es-ES" sz="2800" b="1" dirty="0">
                <a:latin typeface="Maiandra GD" panose="020E0502030308020204" pitchFamily="34" charset="0"/>
              </a:rPr>
              <a:t>Que no perdono a los ángeles que pecaron. 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81F75F07-4944-1A73-AA4B-7080F6A24E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15" y="1142999"/>
            <a:ext cx="3583903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545860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B49A2109-FDA9-3EE5-7867-670928181B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B9598B42-F495-CB7E-21C1-B603F0D364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92D050"/>
          </a:solidFill>
        </p:spPr>
        <p:txBody>
          <a:bodyPr>
            <a:normAutofit/>
          </a:bodyPr>
          <a:lstStyle/>
          <a:p>
            <a:r>
              <a:rPr lang="es-NI" b="1" u="sng" dirty="0">
                <a:latin typeface="Maiandra GD" panose="020E0502030308020204" pitchFamily="34" charset="0"/>
              </a:rPr>
              <a:t>LA SEGURIDAD DEL INFIERNO.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63888" y="1143000"/>
            <a:ext cx="5580112" cy="5715000"/>
          </a:xfrm>
        </p:spPr>
        <p:txBody>
          <a:bodyPr>
            <a:normAutofit fontScale="92500"/>
          </a:bodyPr>
          <a:lstStyle/>
          <a:p>
            <a:pPr lvl="0" algn="ctr"/>
            <a:r>
              <a:rPr lang="es-NI" sz="2800" b="1" u="sng" dirty="0">
                <a:solidFill>
                  <a:schemeClr val="bg1"/>
                </a:solidFill>
                <a:highlight>
                  <a:srgbClr val="FF00FF"/>
                </a:highlight>
                <a:latin typeface="Maiandra GD" panose="020E0502030308020204" pitchFamily="34" charset="0"/>
              </a:rPr>
              <a:t>II Pedro.2:4.</a:t>
            </a:r>
          </a:p>
          <a:p>
            <a:pPr lvl="0"/>
            <a:r>
              <a:rPr lang="es-ES" sz="2800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Porque si Dios no perdonó a los ángeles cuando pecaron,</a:t>
            </a:r>
            <a:r>
              <a:rPr lang="es-ES" sz="2800" b="1" dirty="0">
                <a:latin typeface="Maiandra GD" panose="020E0502030308020204" pitchFamily="34" charset="0"/>
              </a:rPr>
              <a:t> sino que los arrojó al infierno y los entregó a fosos de tinieblas, reservados para juicio; </a:t>
            </a:r>
          </a:p>
          <a:p>
            <a:pPr lvl="0"/>
            <a:r>
              <a:rPr lang="es-ES" sz="2800" b="1" dirty="0">
                <a:latin typeface="Maiandra GD" panose="020E0502030308020204" pitchFamily="34" charset="0"/>
              </a:rPr>
              <a:t>Tan seguro como el diluvio. </a:t>
            </a:r>
          </a:p>
          <a:p>
            <a:pPr lvl="0" algn="ctr"/>
            <a:r>
              <a:rPr lang="es-ES" sz="2800" b="1" u="sng" dirty="0">
                <a:solidFill>
                  <a:schemeClr val="bg1"/>
                </a:solidFill>
                <a:highlight>
                  <a:srgbClr val="FF00FF"/>
                </a:highlight>
                <a:latin typeface="Maiandra GD" panose="020E0502030308020204" pitchFamily="34" charset="0"/>
              </a:rPr>
              <a:t>II Pedro.2:5.</a:t>
            </a:r>
          </a:p>
          <a:p>
            <a:pPr lvl="0"/>
            <a:r>
              <a:rPr lang="es-ES" sz="2800" b="1" u="sng" dirty="0">
                <a:highlight>
                  <a:srgbClr val="00FF00"/>
                </a:highlight>
                <a:latin typeface="Maiandra GD" panose="020E0502030308020204" pitchFamily="34" charset="0"/>
              </a:rPr>
              <a:t>si no perdonó al mundo antiguo, sino que guardó a Noé,</a:t>
            </a:r>
            <a:r>
              <a:rPr lang="es-ES" sz="2800" b="1" dirty="0">
                <a:latin typeface="Maiandra GD" panose="020E0502030308020204" pitchFamily="34" charset="0"/>
              </a:rPr>
              <a:t> un predicador de justicia, con otros siete, cuando trajo el diluvio sobre el mundo de los impíos; </a:t>
            </a:r>
            <a:endParaRPr lang="es-NI" sz="2800" b="1" dirty="0">
              <a:latin typeface="Maiandra GD" panose="020E050203030802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DF4B31AE-53E4-3629-2B82-1A17B8EC16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23" y="1150081"/>
            <a:ext cx="3533066" cy="5707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500136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B49A2109-FDA9-3EE5-7867-670928181B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B9598B42-F495-CB7E-21C1-B603F0D364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92D050"/>
          </a:solidFill>
        </p:spPr>
        <p:txBody>
          <a:bodyPr>
            <a:normAutofit/>
          </a:bodyPr>
          <a:lstStyle/>
          <a:p>
            <a:r>
              <a:rPr lang="es-NI" b="1" u="sng" dirty="0">
                <a:latin typeface="Maiandra GD" panose="020E0502030308020204" pitchFamily="34" charset="0"/>
              </a:rPr>
              <a:t>LA SEGURIDAD DEL INFIERNO.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63888" y="1143000"/>
            <a:ext cx="5580112" cy="5715000"/>
          </a:xfrm>
        </p:spPr>
        <p:txBody>
          <a:bodyPr>
            <a:normAutofit lnSpcReduction="10000"/>
          </a:bodyPr>
          <a:lstStyle/>
          <a:p>
            <a:pPr lvl="0"/>
            <a:r>
              <a:rPr lang="es-NI" sz="2800" b="1" dirty="0">
                <a:latin typeface="Maiandra GD" panose="020E0502030308020204" pitchFamily="34" charset="0"/>
              </a:rPr>
              <a:t>Tan seguro que no perdono a  Sodoma y Gomorra. </a:t>
            </a:r>
          </a:p>
          <a:p>
            <a:pPr lvl="0" algn="ctr"/>
            <a:r>
              <a:rPr lang="es-NI" sz="2800" b="1" u="sng" dirty="0">
                <a:solidFill>
                  <a:schemeClr val="bg1"/>
                </a:solidFill>
                <a:highlight>
                  <a:srgbClr val="FF00FF"/>
                </a:highlight>
                <a:latin typeface="Maiandra GD" panose="020E0502030308020204" pitchFamily="34" charset="0"/>
              </a:rPr>
              <a:t>II Pedro.2:6.</a:t>
            </a:r>
          </a:p>
          <a:p>
            <a:pPr lvl="0"/>
            <a:r>
              <a:rPr lang="es-ES" sz="2800" b="1" u="sng" dirty="0">
                <a:highlight>
                  <a:srgbClr val="00FFFF"/>
                </a:highlight>
                <a:latin typeface="Maiandra GD" panose="020E0502030308020204" pitchFamily="34" charset="0"/>
              </a:rPr>
              <a:t>si condenó a la destrucción las ciudades de Sodoma y Gomorra,</a:t>
            </a:r>
            <a:r>
              <a:rPr lang="es-ES" sz="2800" b="1" dirty="0">
                <a:latin typeface="Maiandra GD" panose="020E0502030308020204" pitchFamily="34" charset="0"/>
              </a:rPr>
              <a:t> reduciéndolas a cenizas, poniéndolas de ejemplo para los que habrían de vivir impíamente después; </a:t>
            </a:r>
          </a:p>
          <a:p>
            <a:pPr lvl="0"/>
            <a:r>
              <a:rPr lang="es-ES" sz="2800" b="1" dirty="0">
                <a:latin typeface="Maiandra GD" panose="020E0502030308020204" pitchFamily="34" charset="0"/>
              </a:rPr>
              <a:t>Todos estos castigos fueron verdaderos y están como ejemplo para que creamos en el castigo eterno.</a:t>
            </a:r>
            <a:endParaRPr lang="es-NI" sz="2800" b="1" dirty="0">
              <a:latin typeface="Maiandra GD" panose="020E0502030308020204" pitchFamily="34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1CDA8A8-8324-D76D-8F22-826C2E1D9F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44" y="1119260"/>
            <a:ext cx="3606552" cy="5738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408751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B49A2109-FDA9-3EE5-7867-670928181B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B9598B42-F495-CB7E-21C1-B603F0D364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92D050"/>
          </a:solidFill>
        </p:spPr>
        <p:txBody>
          <a:bodyPr>
            <a:normAutofit fontScale="90000"/>
          </a:bodyPr>
          <a:lstStyle/>
          <a:p>
            <a:r>
              <a:rPr lang="es-NI" b="1" u="sng" dirty="0">
                <a:latin typeface="Maiandra GD" panose="020E0502030308020204" pitchFamily="34" charset="0"/>
              </a:rPr>
              <a:t>¿CASTIGO ETERNO O ANIQUILACIÓN?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63888" y="1143000"/>
            <a:ext cx="5580112" cy="5715000"/>
          </a:xfrm>
        </p:spPr>
        <p:txBody>
          <a:bodyPr>
            <a:normAutofit lnSpcReduction="10000"/>
          </a:bodyPr>
          <a:lstStyle/>
          <a:p>
            <a:pPr lvl="0"/>
            <a:r>
              <a:rPr lang="es-ES" sz="2800" b="1" u="sng" dirty="0">
                <a:highlight>
                  <a:srgbClr val="1AF2A0"/>
                </a:highlight>
                <a:latin typeface="Maiandra GD" panose="020E0502030308020204" pitchFamily="34" charset="0"/>
              </a:rPr>
              <a:t>La palabra “ANIQUILACIÖN”-  Es del Latín “NIHIL”-</a:t>
            </a:r>
            <a:r>
              <a:rPr lang="es-ES" sz="2800" b="1" dirty="0">
                <a:latin typeface="Maiandra GD" panose="020E0502030308020204" pitchFamily="34" charset="0"/>
              </a:rPr>
              <a:t> Significa nada, la doctrina de los Testigos de Jehová y otros es que todas las personas dejarán de existir después de la muerte y se convertirán en nada.</a:t>
            </a:r>
          </a:p>
          <a:p>
            <a:pPr lvl="0"/>
            <a:r>
              <a:rPr lang="es-ES" sz="2800" b="1" dirty="0">
                <a:latin typeface="Maiandra GD" panose="020E0502030308020204" pitchFamily="34" charset="0"/>
              </a:rPr>
              <a:t>Pero vemos en las escrituras que esto no es cierto. </a:t>
            </a:r>
          </a:p>
          <a:p>
            <a:pPr lvl="0" algn="ctr"/>
            <a:r>
              <a:rPr lang="es-ES" sz="2800" b="1" u="sng" dirty="0">
                <a:solidFill>
                  <a:schemeClr val="bg1"/>
                </a:solidFill>
                <a:highlight>
                  <a:srgbClr val="FF00FF"/>
                </a:highlight>
                <a:latin typeface="Maiandra GD" panose="020E0502030308020204" pitchFamily="34" charset="0"/>
              </a:rPr>
              <a:t>Mateo.25:30. </a:t>
            </a:r>
          </a:p>
          <a:p>
            <a:pPr lvl="0"/>
            <a:r>
              <a:rPr lang="es-ES" sz="2800" b="1" dirty="0">
                <a:latin typeface="Maiandra GD" panose="020E0502030308020204" pitchFamily="34" charset="0"/>
              </a:rPr>
              <a:t>Y al siervo inútil, echadlo en las tinieblas de afuera; </a:t>
            </a:r>
            <a:r>
              <a:rPr lang="es-ES" sz="2800" b="1" u="sng" dirty="0">
                <a:solidFill>
                  <a:schemeClr val="bg1"/>
                </a:solidFill>
                <a:highlight>
                  <a:srgbClr val="0000FF"/>
                </a:highlight>
                <a:latin typeface="Maiandra GD" panose="020E0502030308020204" pitchFamily="34" charset="0"/>
              </a:rPr>
              <a:t>allí será el llanto y el crujir de dientes.</a:t>
            </a:r>
            <a:r>
              <a:rPr lang="es-ES" sz="2800" b="1" dirty="0">
                <a:latin typeface="Maiandra GD" panose="020E0502030308020204" pitchFamily="34" charset="0"/>
              </a:rPr>
              <a:t> </a:t>
            </a:r>
            <a:endParaRPr lang="es-NI" sz="2800" b="1" dirty="0">
              <a:latin typeface="Maiandra GD" panose="020E0502030308020204" pitchFamily="34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16429D58-7A51-444E-2586-BD0C386B4F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43000"/>
            <a:ext cx="3563888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090276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B49A2109-FDA9-3EE5-7867-670928181B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B9598B42-F495-CB7E-21C1-B603F0D364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92D050"/>
          </a:solidFill>
        </p:spPr>
        <p:txBody>
          <a:bodyPr>
            <a:normAutofit fontScale="90000"/>
          </a:bodyPr>
          <a:lstStyle/>
          <a:p>
            <a:r>
              <a:rPr lang="es-NI" b="1" u="sng" dirty="0">
                <a:latin typeface="Maiandra GD" panose="020E0502030308020204" pitchFamily="34" charset="0"/>
              </a:rPr>
              <a:t>¿CASTIGO ETERNO O ANIQUILACIÓN?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63888" y="1143000"/>
            <a:ext cx="5580112" cy="5715000"/>
          </a:xfrm>
        </p:spPr>
        <p:txBody>
          <a:bodyPr>
            <a:normAutofit/>
          </a:bodyPr>
          <a:lstStyle/>
          <a:p>
            <a:pPr lvl="0" algn="ctr"/>
            <a:r>
              <a:rPr lang="es-NI" sz="2800" b="1" u="sng" dirty="0">
                <a:solidFill>
                  <a:schemeClr val="bg1"/>
                </a:solidFill>
                <a:highlight>
                  <a:srgbClr val="FF00FF"/>
                </a:highlight>
                <a:latin typeface="Maiandra GD" panose="020E0502030308020204" pitchFamily="34" charset="0"/>
              </a:rPr>
              <a:t>Marcos.9:43-44.</a:t>
            </a:r>
          </a:p>
          <a:p>
            <a:pPr lvl="0"/>
            <a:r>
              <a:rPr lang="es-ES" sz="2800" b="1" dirty="0">
                <a:latin typeface="Maiandra GD" panose="020E0502030308020204" pitchFamily="34" charset="0"/>
              </a:rPr>
              <a:t>Y si tu mano te es ocasión de pecar, córtala; te es mejor entrar en la vida manco, que teniendo </a:t>
            </a:r>
            <a:r>
              <a:rPr lang="es-ES" sz="2800" b="1" u="sng" dirty="0">
                <a:solidFill>
                  <a:schemeClr val="bg1"/>
                </a:solidFill>
                <a:highlight>
                  <a:srgbClr val="FF0000"/>
                </a:highlight>
                <a:latin typeface="Maiandra GD" panose="020E0502030308020204" pitchFamily="34" charset="0"/>
              </a:rPr>
              <a:t>las dos manos ir al infierno, al fuego inextinguible,</a:t>
            </a:r>
            <a:r>
              <a:rPr lang="es-ES" sz="2800" b="1" dirty="0">
                <a:latin typeface="Maiandra GD" panose="020E0502030308020204" pitchFamily="34" charset="0"/>
              </a:rPr>
              <a:t> </a:t>
            </a:r>
          </a:p>
          <a:p>
            <a:pPr lvl="0" algn="ctr"/>
            <a:r>
              <a:rPr lang="es-ES" sz="2800" b="1" u="sng" dirty="0">
                <a:solidFill>
                  <a:schemeClr val="bg1"/>
                </a:solidFill>
                <a:highlight>
                  <a:srgbClr val="FF00FF"/>
                </a:highlight>
                <a:latin typeface="Maiandra GD" panose="020E0502030308020204" pitchFamily="34" charset="0"/>
              </a:rPr>
              <a:t>V.44.  </a:t>
            </a:r>
          </a:p>
          <a:p>
            <a:pPr lvl="0"/>
            <a:r>
              <a:rPr lang="es-ES" sz="2800" b="1" dirty="0">
                <a:latin typeface="Maiandra GD" panose="020E0502030308020204" pitchFamily="34" charset="0"/>
              </a:rPr>
              <a:t>donde EL GUSANO DE ELLOS NO MUERE, </a:t>
            </a:r>
            <a:r>
              <a:rPr lang="es-ES" sz="2800" b="1" u="sng" dirty="0">
                <a:solidFill>
                  <a:schemeClr val="bg1"/>
                </a:solidFill>
                <a:highlight>
                  <a:srgbClr val="000080"/>
                </a:highlight>
                <a:latin typeface="Maiandra GD" panose="020E0502030308020204" pitchFamily="34" charset="0"/>
              </a:rPr>
              <a:t>Y EL FUEGO NO SE APAGA.</a:t>
            </a:r>
            <a:r>
              <a:rPr lang="es-ES" sz="2800" b="1" dirty="0">
                <a:latin typeface="Maiandra GD" panose="020E0502030308020204" pitchFamily="34" charset="0"/>
              </a:rPr>
              <a:t> </a:t>
            </a:r>
          </a:p>
          <a:p>
            <a:pPr lvl="0"/>
            <a:r>
              <a:rPr lang="es-NI" sz="2800" b="1" dirty="0">
                <a:latin typeface="Maiandra GD" panose="020E0502030308020204" pitchFamily="34" charset="0"/>
              </a:rPr>
              <a:t>¿Este gusano se alimenta de algo que no existe?.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A1AC618F-7B3B-1DD8-C11A-2E5FE884E3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" y="1160355"/>
            <a:ext cx="3563710" cy="5697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614008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B49A2109-FDA9-3EE5-7867-670928181B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B9598B42-F495-CB7E-21C1-B603F0D364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92D050"/>
          </a:solidFill>
        </p:spPr>
        <p:txBody>
          <a:bodyPr>
            <a:normAutofit fontScale="90000"/>
          </a:bodyPr>
          <a:lstStyle/>
          <a:p>
            <a:r>
              <a:rPr lang="es-NI" b="1" u="sng" dirty="0">
                <a:latin typeface="Maiandra GD" panose="020E0502030308020204" pitchFamily="34" charset="0"/>
              </a:rPr>
              <a:t>¿CASTIGO ETERNO O ANIQUILACIÓN?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63888" y="1143000"/>
            <a:ext cx="5580112" cy="5715000"/>
          </a:xfrm>
        </p:spPr>
        <p:txBody>
          <a:bodyPr>
            <a:normAutofit fontScale="92500" lnSpcReduction="10000"/>
          </a:bodyPr>
          <a:lstStyle/>
          <a:p>
            <a:pPr lvl="0"/>
            <a:r>
              <a:rPr lang="es-ES" sz="2800" b="1" dirty="0">
                <a:latin typeface="Maiandra GD" panose="020E0502030308020204" pitchFamily="34" charset="0"/>
              </a:rPr>
              <a:t>¿Puede uno ser castigado antes que empiece a sentirlo, si La conciencia es un elemento esencial del tormento.</a:t>
            </a:r>
          </a:p>
          <a:p>
            <a:pPr lvl="0"/>
            <a:r>
              <a:rPr lang="es-ES" sz="2800" b="1" dirty="0">
                <a:latin typeface="Maiandra GD" panose="020E0502030308020204" pitchFamily="34" charset="0"/>
              </a:rPr>
              <a:t>¿Puede uno castigar un poste de luz?. </a:t>
            </a:r>
          </a:p>
          <a:p>
            <a:pPr lvl="0"/>
            <a:r>
              <a:rPr lang="es-ES" sz="2800" b="1" dirty="0">
                <a:latin typeface="Maiandra GD" panose="020E0502030308020204" pitchFamily="34" charset="0"/>
              </a:rPr>
              <a:t>¿Puede uno apagar lo que Él Señor llama fuego inextinguible?. </a:t>
            </a:r>
          </a:p>
          <a:p>
            <a:pPr lvl="0"/>
            <a:r>
              <a:rPr lang="es-ES" sz="2800" b="1" dirty="0">
                <a:latin typeface="Maiandra GD" panose="020E0502030308020204" pitchFamily="34" charset="0"/>
              </a:rPr>
              <a:t>En vista de que este fuego es el infierno. </a:t>
            </a:r>
          </a:p>
          <a:p>
            <a:pPr lvl="0"/>
            <a:r>
              <a:rPr lang="es-ES" sz="2800" b="1" dirty="0">
                <a:latin typeface="Maiandra GD" panose="020E0502030308020204" pitchFamily="34" charset="0"/>
              </a:rPr>
              <a:t>¿El infierno deja de existir?. </a:t>
            </a:r>
          </a:p>
          <a:p>
            <a:pPr lvl="0"/>
            <a:r>
              <a:rPr lang="es-ES" sz="2800" b="1" dirty="0">
                <a:latin typeface="Maiandra GD" panose="020E0502030308020204" pitchFamily="34" charset="0"/>
              </a:rPr>
              <a:t>Claro que no.</a:t>
            </a:r>
          </a:p>
          <a:p>
            <a:pPr lvl="0"/>
            <a:r>
              <a:rPr lang="es-ES" sz="2800" b="1" dirty="0">
                <a:latin typeface="Maiandra GD" panose="020E0502030308020204" pitchFamily="34" charset="0"/>
              </a:rPr>
              <a:t>¿Cómo puede un castigo dejar de existir?.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131ADC67-1821-CEE9-ABF4-C75CF5F7B2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0" y="1160623"/>
            <a:ext cx="3554058" cy="569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148454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B49A2109-FDA9-3EE5-7867-670928181B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B9598B42-F495-CB7E-21C1-B603F0D364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92D050"/>
          </a:solidFill>
        </p:spPr>
        <p:txBody>
          <a:bodyPr>
            <a:normAutofit/>
          </a:bodyPr>
          <a:lstStyle/>
          <a:p>
            <a:r>
              <a:rPr lang="es-NI" b="1" u="sng" dirty="0">
                <a:latin typeface="Maiandra GD" panose="020E0502030308020204" pitchFamily="34" charset="0"/>
              </a:rPr>
              <a:t>DESCRIPCIÓN DEL INFIERNO.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63888" y="1143000"/>
            <a:ext cx="5580112" cy="5715000"/>
          </a:xfrm>
        </p:spPr>
        <p:txBody>
          <a:bodyPr>
            <a:normAutofit lnSpcReduction="10000"/>
          </a:bodyPr>
          <a:lstStyle/>
          <a:p>
            <a:pPr lvl="0"/>
            <a:r>
              <a:rPr lang="es-ES" sz="2800" b="1" dirty="0">
                <a:latin typeface="Maiandra GD" panose="020E0502030308020204" pitchFamily="34" charset="0"/>
              </a:rPr>
              <a:t>La Biblia describe al infierno como:</a:t>
            </a:r>
          </a:p>
          <a:p>
            <a:pPr lvl="0"/>
            <a:r>
              <a:rPr lang="es-ES" sz="2800" b="1" dirty="0">
                <a:latin typeface="Maiandra GD" panose="020E0502030308020204" pitchFamily="34" charset="0"/>
              </a:rPr>
              <a:t>Fuego perpetuo. </a:t>
            </a:r>
          </a:p>
          <a:p>
            <a:pPr lvl="0" algn="ctr"/>
            <a:r>
              <a:rPr lang="es-ES" sz="2800" b="1" u="sng" dirty="0">
                <a:solidFill>
                  <a:schemeClr val="bg1"/>
                </a:solidFill>
                <a:highlight>
                  <a:srgbClr val="FF00FF"/>
                </a:highlight>
                <a:latin typeface="Maiandra GD" panose="020E0502030308020204" pitchFamily="34" charset="0"/>
              </a:rPr>
              <a:t>Mateo.25:41.</a:t>
            </a:r>
          </a:p>
          <a:p>
            <a:pPr lvl="0"/>
            <a:r>
              <a:rPr lang="es-ES" sz="2800" b="1" dirty="0">
                <a:latin typeface="Maiandra GD" panose="020E0502030308020204" pitchFamily="34" charset="0"/>
              </a:rPr>
              <a:t>Entonces dirá también a los de su izquierda: </a:t>
            </a:r>
            <a:r>
              <a:rPr lang="es-ES" sz="2800" b="1" u="sng" dirty="0">
                <a:solidFill>
                  <a:schemeClr val="bg1"/>
                </a:solidFill>
                <a:highlight>
                  <a:srgbClr val="008080"/>
                </a:highlight>
                <a:latin typeface="Maiandra GD" panose="020E0502030308020204" pitchFamily="34" charset="0"/>
              </a:rPr>
              <a:t>"Apartaos de mí, malditos, al fuego eterno</a:t>
            </a:r>
            <a:r>
              <a:rPr lang="es-ES" sz="2800" b="1" dirty="0">
                <a:latin typeface="Maiandra GD" panose="020E0502030308020204" pitchFamily="34" charset="0"/>
              </a:rPr>
              <a:t> que ha sido preparado para el diablo y sus ángeles.</a:t>
            </a:r>
          </a:p>
          <a:p>
            <a:pPr lvl="0"/>
            <a:r>
              <a:rPr lang="es-ES" sz="2800" b="1" dirty="0">
                <a:latin typeface="Maiandra GD" panose="020E0502030308020204" pitchFamily="34" charset="0"/>
              </a:rPr>
              <a:t>Es castigo eterno. </a:t>
            </a:r>
          </a:p>
          <a:p>
            <a:pPr lvl="0" algn="ctr"/>
            <a:r>
              <a:rPr lang="es-ES" sz="2800" b="1" u="sng" dirty="0">
                <a:solidFill>
                  <a:schemeClr val="bg1"/>
                </a:solidFill>
                <a:highlight>
                  <a:srgbClr val="FF00FF"/>
                </a:highlight>
                <a:latin typeface="Maiandra GD" panose="020E0502030308020204" pitchFamily="34" charset="0"/>
              </a:rPr>
              <a:t>Mateo.25:46.</a:t>
            </a:r>
          </a:p>
          <a:p>
            <a:pPr lvl="0"/>
            <a:r>
              <a:rPr lang="es-ES" sz="2800" b="1" u="sng" dirty="0">
                <a:solidFill>
                  <a:schemeClr val="bg1"/>
                </a:solidFill>
                <a:highlight>
                  <a:srgbClr val="008000"/>
                </a:highlight>
                <a:latin typeface="Maiandra GD" panose="020E0502030308020204" pitchFamily="34" charset="0"/>
              </a:rPr>
              <a:t>Y éstos irán al castigo eterno,</a:t>
            </a:r>
            <a:r>
              <a:rPr lang="es-ES" sz="2800" b="1" dirty="0">
                <a:latin typeface="Maiandra GD" panose="020E0502030308020204" pitchFamily="34" charset="0"/>
              </a:rPr>
              <a:t> pero los justos a la vida eterna. 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C63FCBEB-9467-0C4D-B2FD-24C502E0E1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93" y="1160801"/>
            <a:ext cx="3655289" cy="5697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496882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807D7F07-401C-A3EC-7BF4-708034967B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3 Título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52736"/>
          </a:xfrm>
          <a:solidFill>
            <a:srgbClr val="92D050"/>
          </a:solidFill>
        </p:spPr>
        <p:txBody>
          <a:bodyPr>
            <a:normAutofit fontScale="90000"/>
          </a:bodyPr>
          <a:lstStyle/>
          <a:p>
            <a:br>
              <a:rPr lang="es-MX" b="1" u="sng" dirty="0"/>
            </a:br>
            <a:r>
              <a:rPr lang="es-MX" sz="4900" b="1" u="sng" dirty="0">
                <a:latin typeface="Maiandra GD" panose="020E0502030308020204" pitchFamily="34" charset="0"/>
              </a:rPr>
              <a:t>INTRODUCCIÓN:</a:t>
            </a:r>
            <a:br>
              <a:rPr lang="es-NI" b="1" dirty="0"/>
            </a:br>
            <a:endParaRPr lang="es-NI" dirty="0"/>
          </a:p>
        </p:txBody>
      </p:sp>
      <p:sp>
        <p:nvSpPr>
          <p:cNvPr id="5" name="4 Marcador de contenido"/>
          <p:cNvSpPr>
            <a:spLocks noGrp="1"/>
          </p:cNvSpPr>
          <p:nvPr>
            <p:ph idx="1"/>
          </p:nvPr>
        </p:nvSpPr>
        <p:spPr>
          <a:xfrm>
            <a:off x="3923928" y="1052736"/>
            <a:ext cx="5220072" cy="5805264"/>
          </a:xfrm>
        </p:spPr>
        <p:txBody>
          <a:bodyPr>
            <a:normAutofit/>
          </a:bodyPr>
          <a:lstStyle/>
          <a:p>
            <a:pPr algn="ctr"/>
            <a:r>
              <a:rPr lang="es-ES" sz="2800" b="1" u="sng" dirty="0">
                <a:solidFill>
                  <a:schemeClr val="bg1"/>
                </a:solidFill>
                <a:highlight>
                  <a:srgbClr val="FF00FF"/>
                </a:highlight>
                <a:latin typeface="Maiandra GD" panose="020E0502030308020204" pitchFamily="34" charset="0"/>
              </a:rPr>
              <a:t>V.46.</a:t>
            </a:r>
          </a:p>
          <a:p>
            <a:r>
              <a:rPr lang="es-ES" sz="2800" b="1" dirty="0">
                <a:latin typeface="Maiandra GD" panose="020E0502030308020204" pitchFamily="34" charset="0"/>
              </a:rPr>
              <a:t>donde EL GUSANO DE ELLOS NO MUERE, </a:t>
            </a:r>
            <a:r>
              <a:rPr lang="es-ES" sz="2800" b="1" u="sng" dirty="0">
                <a:solidFill>
                  <a:schemeClr val="bg1"/>
                </a:solidFill>
                <a:highlight>
                  <a:srgbClr val="008080"/>
                </a:highlight>
                <a:latin typeface="Maiandra GD" panose="020E0502030308020204" pitchFamily="34" charset="0"/>
              </a:rPr>
              <a:t>Y EL FUEGO NO SE APAGA.</a:t>
            </a:r>
            <a:r>
              <a:rPr lang="es-ES" sz="2800" b="1" dirty="0">
                <a:latin typeface="Maiandra GD" panose="020E0502030308020204" pitchFamily="34" charset="0"/>
              </a:rPr>
              <a:t> </a:t>
            </a:r>
          </a:p>
          <a:p>
            <a:pPr algn="ctr"/>
            <a:r>
              <a:rPr lang="es-ES" sz="2800" b="1" u="sng" dirty="0">
                <a:solidFill>
                  <a:schemeClr val="bg1"/>
                </a:solidFill>
                <a:highlight>
                  <a:srgbClr val="FF00FF"/>
                </a:highlight>
                <a:latin typeface="Maiandra GD" panose="020E0502030308020204" pitchFamily="34" charset="0"/>
              </a:rPr>
              <a:t>V.47.  </a:t>
            </a:r>
          </a:p>
          <a:p>
            <a:r>
              <a:rPr lang="es-ES" sz="2800" b="1" dirty="0">
                <a:latin typeface="Maiandra GD" panose="020E0502030308020204" pitchFamily="34" charset="0"/>
              </a:rPr>
              <a:t>Y si tu ojo te es ocasión de pecar, sácatelo; te es mejor entrar al reino de Dios con un solo ojo, </a:t>
            </a:r>
            <a:r>
              <a:rPr lang="es-ES" sz="2800" b="1" u="sng" dirty="0">
                <a:solidFill>
                  <a:schemeClr val="bg1"/>
                </a:solidFill>
                <a:highlight>
                  <a:srgbClr val="008000"/>
                </a:highlight>
                <a:latin typeface="Maiandra GD" panose="020E0502030308020204" pitchFamily="34" charset="0"/>
              </a:rPr>
              <a:t>que teniendo dos ojos ser echado al infierno,</a:t>
            </a:r>
          </a:p>
          <a:p>
            <a:r>
              <a:rPr lang="es-ES" sz="2800" b="1" dirty="0">
                <a:latin typeface="Maiandra GD" panose="020E0502030308020204" pitchFamily="34" charset="0"/>
              </a:rPr>
              <a:t>Aquí vemos que Él mismo Jesús habla del infierno. </a:t>
            </a:r>
            <a:endParaRPr lang="es-NI" sz="2800" b="1" dirty="0">
              <a:latin typeface="Maiandra GD" panose="020E050203030802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9F372A1A-FA7C-3A00-E906-E1EBF5848C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45" y="1061814"/>
            <a:ext cx="3892483" cy="5796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3070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B49A2109-FDA9-3EE5-7867-670928181B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B9598B42-F495-CB7E-21C1-B603F0D364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92D050"/>
          </a:solidFill>
        </p:spPr>
        <p:txBody>
          <a:bodyPr>
            <a:normAutofit/>
          </a:bodyPr>
          <a:lstStyle/>
          <a:p>
            <a:r>
              <a:rPr lang="es-NI" b="1" u="sng" dirty="0">
                <a:latin typeface="Maiandra GD" panose="020E0502030308020204" pitchFamily="34" charset="0"/>
              </a:rPr>
              <a:t>DESCRIPCIÓN DEL INFIERNO.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63888" y="1143000"/>
            <a:ext cx="5580112" cy="5715000"/>
          </a:xfrm>
        </p:spPr>
        <p:txBody>
          <a:bodyPr>
            <a:normAutofit/>
          </a:bodyPr>
          <a:lstStyle/>
          <a:p>
            <a:pPr lvl="0"/>
            <a:r>
              <a:rPr lang="es-ES" sz="2800" b="1" dirty="0">
                <a:latin typeface="Maiandra GD" panose="020E0502030308020204" pitchFamily="34" charset="0"/>
              </a:rPr>
              <a:t>Es perdición eterna. </a:t>
            </a:r>
          </a:p>
          <a:p>
            <a:pPr lvl="0" algn="ctr"/>
            <a:r>
              <a:rPr lang="es-ES" sz="2800" b="1" u="sng" dirty="0">
                <a:solidFill>
                  <a:schemeClr val="bg1"/>
                </a:solidFill>
                <a:highlight>
                  <a:srgbClr val="FF00FF"/>
                </a:highlight>
                <a:latin typeface="Maiandra GD" panose="020E0502030308020204" pitchFamily="34" charset="0"/>
              </a:rPr>
              <a:t>II  Tesalonicenses.1:9.</a:t>
            </a:r>
          </a:p>
          <a:p>
            <a:pPr lvl="0"/>
            <a:r>
              <a:rPr lang="es-ES" sz="2800" b="1" u="sng" dirty="0">
                <a:solidFill>
                  <a:schemeClr val="bg1"/>
                </a:solidFill>
                <a:highlight>
                  <a:srgbClr val="800080"/>
                </a:highlight>
                <a:latin typeface="Maiandra GD" panose="020E0502030308020204" pitchFamily="34" charset="0"/>
              </a:rPr>
              <a:t>Estos sufrirán el castigo de eterna destrucción,</a:t>
            </a:r>
            <a:r>
              <a:rPr lang="es-ES" sz="2800" b="1" dirty="0">
                <a:latin typeface="Maiandra GD" panose="020E0502030308020204" pitchFamily="34" charset="0"/>
              </a:rPr>
              <a:t> excluidos de la presencia del Señor y de la gloria de su poder, </a:t>
            </a:r>
          </a:p>
          <a:p>
            <a:pPr lvl="0"/>
            <a:r>
              <a:rPr lang="es-ES" sz="2800" b="1" dirty="0">
                <a:latin typeface="Maiandra GD" panose="020E0502030308020204" pitchFamily="34" charset="0"/>
              </a:rPr>
              <a:t>Es juicio eterno. </a:t>
            </a:r>
          </a:p>
          <a:p>
            <a:pPr lvl="0" algn="ctr"/>
            <a:r>
              <a:rPr lang="es-ES" sz="2800" b="1" u="sng" dirty="0">
                <a:solidFill>
                  <a:schemeClr val="bg1"/>
                </a:solidFill>
                <a:highlight>
                  <a:srgbClr val="FF00FF"/>
                </a:highlight>
                <a:latin typeface="Maiandra GD" panose="020E0502030308020204" pitchFamily="34" charset="0"/>
              </a:rPr>
              <a:t>Hebreos.6:2.</a:t>
            </a:r>
          </a:p>
          <a:p>
            <a:pPr lvl="0"/>
            <a:r>
              <a:rPr lang="es-ES" sz="2800" b="1" dirty="0">
                <a:latin typeface="Maiandra GD" panose="020E0502030308020204" pitchFamily="34" charset="0"/>
              </a:rPr>
              <a:t>de la enseñanza sobre lavamientos, de la imposición de manos, de la resurrección de los muertos </a:t>
            </a:r>
            <a:r>
              <a:rPr lang="es-ES" sz="2800" b="1" u="sng" dirty="0">
                <a:solidFill>
                  <a:schemeClr val="bg1"/>
                </a:solidFill>
                <a:highlight>
                  <a:srgbClr val="800000"/>
                </a:highlight>
                <a:latin typeface="Maiandra GD" panose="020E0502030308020204" pitchFamily="34" charset="0"/>
              </a:rPr>
              <a:t>y del juicio eterno.</a:t>
            </a:r>
            <a:r>
              <a:rPr lang="es-ES" sz="2800" b="1" dirty="0">
                <a:latin typeface="Maiandra GD" panose="020E0502030308020204" pitchFamily="34" charset="0"/>
              </a:rPr>
              <a:t>  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74E0D08A-121C-14B1-A4BA-E7B7C42CCF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52" y="1143000"/>
            <a:ext cx="357354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625955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B49A2109-FDA9-3EE5-7867-670928181B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B9598B42-F495-CB7E-21C1-B603F0D364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92D050"/>
          </a:solidFill>
        </p:spPr>
        <p:txBody>
          <a:bodyPr>
            <a:normAutofit/>
          </a:bodyPr>
          <a:lstStyle/>
          <a:p>
            <a:r>
              <a:rPr lang="es-NI" b="1" u="sng" dirty="0">
                <a:latin typeface="Maiandra GD" panose="020E0502030308020204" pitchFamily="34" charset="0"/>
              </a:rPr>
              <a:t>DESCRIPCIÓN DEL INFIERNO.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63888" y="1143000"/>
            <a:ext cx="5580112" cy="5715000"/>
          </a:xfrm>
        </p:spPr>
        <p:txBody>
          <a:bodyPr>
            <a:normAutofit lnSpcReduction="10000"/>
          </a:bodyPr>
          <a:lstStyle/>
          <a:p>
            <a:pPr lvl="0"/>
            <a:r>
              <a:rPr lang="es-ES" sz="2800" b="1" dirty="0">
                <a:latin typeface="Maiandra GD" panose="020E0502030308020204" pitchFamily="34" charset="0"/>
              </a:rPr>
              <a:t>Es un  lago de fuego. </a:t>
            </a:r>
          </a:p>
          <a:p>
            <a:pPr lvl="0" algn="ctr"/>
            <a:r>
              <a:rPr lang="es-ES" sz="2800" b="1" u="sng" dirty="0">
                <a:solidFill>
                  <a:schemeClr val="bg1"/>
                </a:solidFill>
                <a:highlight>
                  <a:srgbClr val="FF00FF"/>
                </a:highlight>
                <a:latin typeface="Maiandra GD" panose="020E0502030308020204" pitchFamily="34" charset="0"/>
              </a:rPr>
              <a:t>Apocalipsis.19:20.</a:t>
            </a:r>
          </a:p>
          <a:p>
            <a:pPr lvl="0"/>
            <a:r>
              <a:rPr lang="es-ES" sz="2800" b="1" dirty="0">
                <a:latin typeface="Maiandra GD" panose="020E0502030308020204" pitchFamily="34" charset="0"/>
              </a:rPr>
              <a:t>Y la bestia fue apresada, y con ella el falso profeta que hacía señales en su presencia, con las cuales engañaba a los que habían recibido la marca de la bestia y a los que adoraban su imagen; los dos fueron </a:t>
            </a:r>
            <a:r>
              <a:rPr lang="es-ES" sz="2800" b="1" u="sng" dirty="0">
                <a:solidFill>
                  <a:schemeClr val="bg1"/>
                </a:solidFill>
                <a:highlight>
                  <a:srgbClr val="808000"/>
                </a:highlight>
                <a:latin typeface="Maiandra GD" panose="020E0502030308020204" pitchFamily="34" charset="0"/>
              </a:rPr>
              <a:t>arrojados vivos al lago de fuego que arde con azufre.</a:t>
            </a:r>
            <a:r>
              <a:rPr lang="es-ES" sz="2800" b="1" dirty="0">
                <a:latin typeface="Maiandra GD" panose="020E0502030308020204" pitchFamily="34" charset="0"/>
              </a:rPr>
              <a:t> </a:t>
            </a:r>
          </a:p>
          <a:p>
            <a:pPr lvl="0"/>
            <a:r>
              <a:rPr lang="es-ES" sz="2800" b="1" dirty="0">
                <a:latin typeface="Maiandra GD" panose="020E0502030308020204" pitchFamily="34" charset="0"/>
              </a:rPr>
              <a:t>Es un lugar de tormento. </a:t>
            </a:r>
          </a:p>
          <a:p>
            <a:pPr lvl="0" algn="ctr"/>
            <a:r>
              <a:rPr lang="es-ES" sz="2800" b="1" u="sng" dirty="0">
                <a:solidFill>
                  <a:schemeClr val="bg1"/>
                </a:solidFill>
                <a:highlight>
                  <a:srgbClr val="FF00FF"/>
                </a:highlight>
                <a:latin typeface="Maiandra GD" panose="020E0502030308020204" pitchFamily="34" charset="0"/>
              </a:rPr>
              <a:t>Lucas.16:23. 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570A2541-D953-C14B-A467-0719FFC662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9801"/>
            <a:ext cx="3563888" cy="5728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567494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B49A2109-FDA9-3EE5-7867-670928181B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B9598B42-F495-CB7E-21C1-B603F0D364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92D050"/>
          </a:solidFill>
        </p:spPr>
        <p:txBody>
          <a:bodyPr>
            <a:normAutofit/>
          </a:bodyPr>
          <a:lstStyle/>
          <a:p>
            <a:r>
              <a:rPr lang="es-NI" b="1" u="sng" dirty="0">
                <a:latin typeface="Maiandra GD" panose="020E0502030308020204" pitchFamily="34" charset="0"/>
              </a:rPr>
              <a:t>DESCRIPCIÓN DEL INFIERNO.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63888" y="1143000"/>
            <a:ext cx="5580112" cy="5715000"/>
          </a:xfrm>
        </p:spPr>
        <p:txBody>
          <a:bodyPr>
            <a:normAutofit/>
          </a:bodyPr>
          <a:lstStyle/>
          <a:p>
            <a:pPr lvl="0"/>
            <a:r>
              <a:rPr lang="es-ES" sz="2800" b="1" u="sng" dirty="0">
                <a:solidFill>
                  <a:schemeClr val="bg1"/>
                </a:solidFill>
                <a:highlight>
                  <a:srgbClr val="000000"/>
                </a:highlight>
                <a:latin typeface="Maiandra GD" panose="020E0502030308020204" pitchFamily="34" charset="0"/>
              </a:rPr>
              <a:t>En el Hades alzó sus ojos, estando en tormentos,</a:t>
            </a:r>
            <a:r>
              <a:rPr lang="es-ES" sz="2800" b="1" dirty="0">
                <a:latin typeface="Maiandra GD" panose="020E0502030308020204" pitchFamily="34" charset="0"/>
              </a:rPr>
              <a:t> y vio* a Abraham a lo lejos, y a Lázaro en su seno. </a:t>
            </a:r>
          </a:p>
          <a:p>
            <a:pPr lvl="0" algn="ctr"/>
            <a:r>
              <a:rPr lang="es-ES" sz="2800" b="1" u="sng" dirty="0">
                <a:solidFill>
                  <a:schemeClr val="bg1"/>
                </a:solidFill>
                <a:highlight>
                  <a:srgbClr val="FF00FF"/>
                </a:highlight>
                <a:latin typeface="Maiandra GD" panose="020E0502030308020204" pitchFamily="34" charset="0"/>
              </a:rPr>
              <a:t>Apocalipsis.14:11.</a:t>
            </a:r>
          </a:p>
          <a:p>
            <a:pPr lvl="0"/>
            <a:r>
              <a:rPr lang="es-ES" sz="2800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Y el humo de su tormento asciende por los siglos de los siglos;</a:t>
            </a:r>
            <a:r>
              <a:rPr lang="es-ES" sz="2800" b="1" dirty="0">
                <a:latin typeface="Maiandra GD" panose="020E0502030308020204" pitchFamily="34" charset="0"/>
              </a:rPr>
              <a:t> y no tienen reposo, ni de día ni de noche, los que adoran a la bestia y a su imagen, y cualquiera que reciba la marca de su nombre. 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9F09AA3E-745F-9954-EF97-8432968F3E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2999"/>
            <a:ext cx="3563888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803511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B49A2109-FDA9-3EE5-7867-670928181B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B9598B42-F495-CB7E-21C1-B603F0D364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92D050"/>
          </a:solidFill>
        </p:spPr>
        <p:txBody>
          <a:bodyPr>
            <a:normAutofit/>
          </a:bodyPr>
          <a:lstStyle/>
          <a:p>
            <a:r>
              <a:rPr lang="es-NI" b="1" u="sng" dirty="0">
                <a:latin typeface="Maiandra GD" panose="020E0502030308020204" pitchFamily="34" charset="0"/>
              </a:rPr>
              <a:t>DESCRIPCIÓN DEL INFIERNO.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63888" y="1143000"/>
            <a:ext cx="5580112" cy="5715000"/>
          </a:xfrm>
        </p:spPr>
        <p:txBody>
          <a:bodyPr>
            <a:normAutofit/>
          </a:bodyPr>
          <a:lstStyle/>
          <a:p>
            <a:pPr lvl="0"/>
            <a:r>
              <a:rPr lang="es-ES" sz="2800" b="1" dirty="0">
                <a:latin typeface="Maiandra GD" panose="020E0502030308020204" pitchFamily="34" charset="0"/>
              </a:rPr>
              <a:t>Es un lugar de condenación. </a:t>
            </a:r>
          </a:p>
          <a:p>
            <a:pPr lvl="0" algn="ctr"/>
            <a:r>
              <a:rPr lang="es-ES" sz="2800" b="1" u="sng" dirty="0">
                <a:solidFill>
                  <a:schemeClr val="bg1"/>
                </a:solidFill>
                <a:highlight>
                  <a:srgbClr val="FF00FF"/>
                </a:highlight>
                <a:latin typeface="Maiandra GD" panose="020E0502030308020204" pitchFamily="34" charset="0"/>
              </a:rPr>
              <a:t>Mateo.23:33.</a:t>
            </a:r>
          </a:p>
          <a:p>
            <a:pPr lvl="0"/>
            <a:r>
              <a:rPr lang="es-ES" sz="2800" b="1" dirty="0">
                <a:latin typeface="Maiandra GD" panose="020E0502030308020204" pitchFamily="34" charset="0"/>
              </a:rPr>
              <a:t>¡Serpientes! ¡Camada de víboras! </a:t>
            </a:r>
            <a:r>
              <a:rPr lang="es-ES" sz="2800" b="1" u="sng" dirty="0">
                <a:highlight>
                  <a:srgbClr val="00FF00"/>
                </a:highlight>
                <a:latin typeface="Maiandra GD" panose="020E0502030308020204" pitchFamily="34" charset="0"/>
              </a:rPr>
              <a:t>¿Cómo escaparéis del juicio del infierno?</a:t>
            </a:r>
            <a:r>
              <a:rPr lang="es-ES" sz="2800" b="1" dirty="0">
                <a:latin typeface="Maiandra GD" panose="020E0502030308020204" pitchFamily="34" charset="0"/>
              </a:rPr>
              <a:t> </a:t>
            </a:r>
          </a:p>
          <a:p>
            <a:pPr lvl="0"/>
            <a:r>
              <a:rPr lang="es-ES" sz="2800" b="1" dirty="0">
                <a:latin typeface="Maiandra GD" panose="020E0502030308020204" pitchFamily="34" charset="0"/>
              </a:rPr>
              <a:t>Es un lugar llamado las tinieblas de afuera. </a:t>
            </a:r>
          </a:p>
          <a:p>
            <a:pPr lvl="0" algn="ctr"/>
            <a:r>
              <a:rPr lang="es-ES" sz="2800" b="1" u="sng" dirty="0">
                <a:solidFill>
                  <a:schemeClr val="bg1"/>
                </a:solidFill>
                <a:highlight>
                  <a:srgbClr val="FF00FF"/>
                </a:highlight>
                <a:latin typeface="Maiandra GD" panose="020E0502030308020204" pitchFamily="34" charset="0"/>
              </a:rPr>
              <a:t>Mateo.8:12.</a:t>
            </a:r>
          </a:p>
          <a:p>
            <a:pPr lvl="0"/>
            <a:r>
              <a:rPr lang="es-ES" sz="2800" b="1" dirty="0">
                <a:latin typeface="Maiandra GD" panose="020E0502030308020204" pitchFamily="34" charset="0"/>
              </a:rPr>
              <a:t>Pero los hijos del reino </a:t>
            </a:r>
            <a:r>
              <a:rPr lang="es-ES" sz="2800" b="1" u="sng" dirty="0">
                <a:highlight>
                  <a:srgbClr val="00FFFF"/>
                </a:highlight>
                <a:latin typeface="Maiandra GD" panose="020E0502030308020204" pitchFamily="34" charset="0"/>
              </a:rPr>
              <a:t>serán arrojados a las tinieblas de afuera;</a:t>
            </a:r>
            <a:r>
              <a:rPr lang="es-ES" sz="2800" b="1" dirty="0">
                <a:latin typeface="Maiandra GD" panose="020E0502030308020204" pitchFamily="34" charset="0"/>
              </a:rPr>
              <a:t> allí será el llanto y el crujir de dientes.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DA183D7D-B887-9FCA-8FA5-781F6A93FD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2999"/>
            <a:ext cx="3563888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550730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B49A2109-FDA9-3EE5-7867-670928181B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B9598B42-F495-CB7E-21C1-B603F0D364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92D050"/>
          </a:solidFill>
        </p:spPr>
        <p:txBody>
          <a:bodyPr>
            <a:normAutofit/>
          </a:bodyPr>
          <a:lstStyle/>
          <a:p>
            <a:r>
              <a:rPr lang="es-NI" b="1" u="sng" dirty="0">
                <a:latin typeface="Maiandra GD" panose="020E0502030308020204" pitchFamily="34" charset="0"/>
              </a:rPr>
              <a:t>DESCRIPCIÓN DEL INFIERNO.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63888" y="1143000"/>
            <a:ext cx="5580112" cy="5715000"/>
          </a:xfrm>
        </p:spPr>
        <p:txBody>
          <a:bodyPr>
            <a:normAutofit/>
          </a:bodyPr>
          <a:lstStyle/>
          <a:p>
            <a:pPr lvl="0"/>
            <a:r>
              <a:rPr lang="es-ES" sz="2800" b="1" dirty="0">
                <a:latin typeface="Maiandra GD" panose="020E0502030308020204" pitchFamily="34" charset="0"/>
              </a:rPr>
              <a:t>Es un lugar donde el fuego nunca se apaga. </a:t>
            </a:r>
          </a:p>
          <a:p>
            <a:pPr lvl="0"/>
            <a:r>
              <a:rPr lang="es-ES" sz="2800" b="1" dirty="0">
                <a:latin typeface="Maiandra GD" panose="020E0502030308020204" pitchFamily="34" charset="0"/>
              </a:rPr>
              <a:t>Marcos.9:46.</a:t>
            </a:r>
          </a:p>
          <a:p>
            <a:pPr lvl="0"/>
            <a:r>
              <a:rPr lang="es-ES" sz="2800" b="1" dirty="0">
                <a:latin typeface="Maiandra GD" panose="020E0502030308020204" pitchFamily="34" charset="0"/>
              </a:rPr>
              <a:t>donde EL GUSANO DE ELLOS NO MUERE, Y EL FUEGO NO SE APAGA. </a:t>
            </a:r>
          </a:p>
          <a:p>
            <a:pPr lvl="0"/>
            <a:r>
              <a:rPr lang="es-ES" sz="2800" b="1" dirty="0">
                <a:latin typeface="Maiandra GD" panose="020E0502030308020204" pitchFamily="34" charset="0"/>
              </a:rPr>
              <a:t>COMO DURE LA VIDA ETERNA DURA EL CASTIGO ETERNO. </a:t>
            </a:r>
          </a:p>
          <a:p>
            <a:pPr lvl="0" algn="ctr"/>
            <a:r>
              <a:rPr lang="es-ES" sz="2800" b="1" u="sng" dirty="0">
                <a:solidFill>
                  <a:schemeClr val="bg1"/>
                </a:solidFill>
                <a:highlight>
                  <a:srgbClr val="FF00FF"/>
                </a:highlight>
                <a:latin typeface="Maiandra GD" panose="020E0502030308020204" pitchFamily="34" charset="0"/>
              </a:rPr>
              <a:t>Mateo.25:46.</a:t>
            </a:r>
          </a:p>
          <a:p>
            <a:pPr lvl="0"/>
            <a:r>
              <a:rPr lang="es-ES" sz="2800" b="1" u="sng" dirty="0">
                <a:solidFill>
                  <a:schemeClr val="bg1"/>
                </a:solidFill>
                <a:highlight>
                  <a:srgbClr val="0000FF"/>
                </a:highlight>
                <a:latin typeface="Maiandra GD" panose="020E0502030308020204" pitchFamily="34" charset="0"/>
              </a:rPr>
              <a:t>Y éstos irán al castigo eterno,</a:t>
            </a:r>
            <a:r>
              <a:rPr lang="es-ES" sz="2800" b="1" dirty="0">
                <a:latin typeface="Maiandra GD" panose="020E0502030308020204" pitchFamily="34" charset="0"/>
              </a:rPr>
              <a:t> pero los justos a la vida eterna. 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A4C8B502-8741-D886-BA0E-F680D83E08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" y="1172463"/>
            <a:ext cx="3419783" cy="5685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903274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B49A2109-FDA9-3EE5-7867-670928181B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B9598B42-F495-CB7E-21C1-B603F0D364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92D050"/>
          </a:solidFill>
        </p:spPr>
        <p:txBody>
          <a:bodyPr>
            <a:normAutofit/>
          </a:bodyPr>
          <a:lstStyle/>
          <a:p>
            <a:r>
              <a:rPr lang="es-NI" b="1" u="sng" dirty="0">
                <a:latin typeface="Maiandra GD" panose="020E0502030308020204" pitchFamily="34" charset="0"/>
              </a:rPr>
              <a:t>¿QUIENES IRÁN AL INFIERNO?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63888" y="1143000"/>
            <a:ext cx="5580112" cy="5715000"/>
          </a:xfrm>
        </p:spPr>
        <p:txBody>
          <a:bodyPr>
            <a:normAutofit/>
          </a:bodyPr>
          <a:lstStyle/>
          <a:p>
            <a:pPr lvl="0"/>
            <a:r>
              <a:rPr lang="es-ES" sz="2800" b="1" dirty="0">
                <a:latin typeface="Maiandra GD" panose="020E0502030308020204" pitchFamily="34" charset="0"/>
              </a:rPr>
              <a:t>El Diablos y sus ángeles. </a:t>
            </a:r>
          </a:p>
          <a:p>
            <a:pPr lvl="0" algn="ctr"/>
            <a:r>
              <a:rPr lang="es-ES" sz="2800" b="1" u="sng" dirty="0">
                <a:solidFill>
                  <a:schemeClr val="bg1"/>
                </a:solidFill>
                <a:highlight>
                  <a:srgbClr val="FF00FF"/>
                </a:highlight>
                <a:latin typeface="Maiandra GD" panose="020E0502030308020204" pitchFamily="34" charset="0"/>
              </a:rPr>
              <a:t>Mateo.25:41.</a:t>
            </a:r>
          </a:p>
          <a:p>
            <a:pPr lvl="0"/>
            <a:r>
              <a:rPr lang="es-ES" sz="2800" b="1" dirty="0">
                <a:latin typeface="Maiandra GD" panose="020E0502030308020204" pitchFamily="34" charset="0"/>
              </a:rPr>
              <a:t>Entonces dirá también a los de su izquierda: "Apartaos de mí, malditos, </a:t>
            </a:r>
            <a:r>
              <a:rPr lang="es-ES" sz="2800" b="1" u="sng" dirty="0">
                <a:solidFill>
                  <a:schemeClr val="bg1"/>
                </a:solidFill>
                <a:highlight>
                  <a:srgbClr val="FF0000"/>
                </a:highlight>
                <a:latin typeface="Maiandra GD" panose="020E0502030308020204" pitchFamily="34" charset="0"/>
              </a:rPr>
              <a:t>al fuego eterno que ha sido preparado para el diablo y sus ángeles.</a:t>
            </a:r>
            <a:r>
              <a:rPr lang="es-ES" sz="2800" b="1" dirty="0">
                <a:latin typeface="Maiandra GD" panose="020E0502030308020204" pitchFamily="34" charset="0"/>
              </a:rPr>
              <a:t> </a:t>
            </a:r>
          </a:p>
          <a:p>
            <a:pPr lvl="0"/>
            <a:r>
              <a:rPr lang="es-ES" sz="2800" b="1" dirty="0">
                <a:latin typeface="Maiandra GD" panose="020E0502030308020204" pitchFamily="34" charset="0"/>
              </a:rPr>
              <a:t>Los que desobedecen al evangelio.</a:t>
            </a:r>
          </a:p>
          <a:p>
            <a:pPr lvl="0"/>
            <a:r>
              <a:rPr lang="es-ES" sz="2800" b="1" dirty="0">
                <a:latin typeface="Maiandra GD" panose="020E0502030308020204" pitchFamily="34" charset="0"/>
              </a:rPr>
              <a:t>Los que nos persiguen </a:t>
            </a:r>
          </a:p>
          <a:p>
            <a:pPr lvl="0" algn="ctr"/>
            <a:r>
              <a:rPr lang="es-ES" sz="2800" b="1" u="sng" dirty="0">
                <a:solidFill>
                  <a:schemeClr val="bg1"/>
                </a:solidFill>
                <a:highlight>
                  <a:srgbClr val="FF00FF"/>
                </a:highlight>
                <a:latin typeface="Maiandra GD" panose="020E0502030308020204" pitchFamily="34" charset="0"/>
              </a:rPr>
              <a:t>II Tesalonicenses.1:7-9.</a:t>
            </a:r>
            <a:endParaRPr lang="es-NI" sz="2800" b="1" u="sng" dirty="0">
              <a:solidFill>
                <a:schemeClr val="bg1"/>
              </a:solidFill>
              <a:highlight>
                <a:srgbClr val="FF00FF"/>
              </a:highlight>
              <a:latin typeface="Maiandra GD" panose="020E050203030802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3832256C-C386-6F32-D32E-2454854C1F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142998"/>
            <a:ext cx="3563888" cy="5715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4860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B49A2109-FDA9-3EE5-7867-670928181B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B9598B42-F495-CB7E-21C1-B603F0D364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92D050"/>
          </a:solidFill>
        </p:spPr>
        <p:txBody>
          <a:bodyPr>
            <a:normAutofit/>
          </a:bodyPr>
          <a:lstStyle/>
          <a:p>
            <a:r>
              <a:rPr lang="es-NI" b="1" u="sng" dirty="0">
                <a:latin typeface="Maiandra GD" panose="020E0502030308020204" pitchFamily="34" charset="0"/>
              </a:rPr>
              <a:t>¿QUIENES IRÁN AL INFIERNO?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63888" y="1143000"/>
            <a:ext cx="5580112" cy="5715000"/>
          </a:xfrm>
        </p:spPr>
        <p:txBody>
          <a:bodyPr>
            <a:normAutofit/>
          </a:bodyPr>
          <a:lstStyle/>
          <a:p>
            <a:pPr lvl="0"/>
            <a:r>
              <a:rPr lang="es-ES" sz="2800" b="1" u="sng" dirty="0">
                <a:solidFill>
                  <a:schemeClr val="bg1"/>
                </a:solidFill>
                <a:highlight>
                  <a:srgbClr val="000080"/>
                </a:highlight>
                <a:latin typeface="Maiandra GD" panose="020E0502030308020204" pitchFamily="34" charset="0"/>
              </a:rPr>
              <a:t>y daros alivio a vosotros que sois afligidos,</a:t>
            </a:r>
            <a:r>
              <a:rPr lang="es-ES" sz="2800" b="1" dirty="0">
                <a:latin typeface="Maiandra GD" panose="020E0502030308020204" pitchFamily="34" charset="0"/>
              </a:rPr>
              <a:t> y también a nosotros, cuando el Señor Jesús sea revelado desde el cielo con sus poderosos ángeles en llama de fuego,</a:t>
            </a:r>
          </a:p>
          <a:p>
            <a:pPr lvl="0" algn="ctr"/>
            <a:r>
              <a:rPr lang="es-ES" sz="2800" b="1" u="sng" dirty="0">
                <a:solidFill>
                  <a:schemeClr val="bg1"/>
                </a:solidFill>
                <a:highlight>
                  <a:srgbClr val="FF00FF"/>
                </a:highlight>
                <a:latin typeface="Maiandra GD" panose="020E0502030308020204" pitchFamily="34" charset="0"/>
              </a:rPr>
              <a:t>V.8.</a:t>
            </a:r>
          </a:p>
          <a:p>
            <a:pPr lvl="0"/>
            <a:r>
              <a:rPr lang="es-ES" sz="2800" b="1" u="sng" dirty="0">
                <a:solidFill>
                  <a:schemeClr val="bg1"/>
                </a:solidFill>
                <a:highlight>
                  <a:srgbClr val="008080"/>
                </a:highlight>
                <a:latin typeface="Maiandra GD" panose="020E0502030308020204" pitchFamily="34" charset="0"/>
              </a:rPr>
              <a:t>dando retribución a los que no conocen a Dios,</a:t>
            </a:r>
            <a:r>
              <a:rPr lang="es-ES" sz="2800" b="1" dirty="0">
                <a:latin typeface="Maiandra GD" panose="020E0502030308020204" pitchFamily="34" charset="0"/>
              </a:rPr>
              <a:t> y a los que no obedecen al evangelio de nuestro Señor Jesús. </a:t>
            </a:r>
          </a:p>
          <a:p>
            <a:pPr lvl="0" algn="ctr"/>
            <a:r>
              <a:rPr lang="es-ES" sz="2800" b="1" u="sng" dirty="0">
                <a:solidFill>
                  <a:schemeClr val="bg1"/>
                </a:solidFill>
                <a:highlight>
                  <a:srgbClr val="FF00FF"/>
                </a:highlight>
                <a:latin typeface="Maiandra GD" panose="020E0502030308020204" pitchFamily="34" charset="0"/>
              </a:rPr>
              <a:t>V.9.</a:t>
            </a:r>
          </a:p>
          <a:p>
            <a:pPr lvl="0"/>
            <a:endParaRPr lang="es-NI" sz="2800" b="1" dirty="0">
              <a:latin typeface="Maiandra GD" panose="020E050203030802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C11B2DD7-76FE-4889-5095-9F10A429F6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459" y="1139541"/>
            <a:ext cx="3584347" cy="5718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575801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B49A2109-FDA9-3EE5-7867-670928181B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B9598B42-F495-CB7E-21C1-B603F0D364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92D050"/>
          </a:solidFill>
        </p:spPr>
        <p:txBody>
          <a:bodyPr>
            <a:normAutofit/>
          </a:bodyPr>
          <a:lstStyle/>
          <a:p>
            <a:r>
              <a:rPr lang="es-NI" b="1" u="sng" dirty="0">
                <a:latin typeface="Maiandra GD" panose="020E0502030308020204" pitchFamily="34" charset="0"/>
              </a:rPr>
              <a:t>¿QUIENES IRÁN AL INFIERNO?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63888" y="1143000"/>
            <a:ext cx="5580112" cy="5715000"/>
          </a:xfrm>
        </p:spPr>
        <p:txBody>
          <a:bodyPr>
            <a:normAutofit/>
          </a:bodyPr>
          <a:lstStyle/>
          <a:p>
            <a:pPr lvl="0"/>
            <a:r>
              <a:rPr lang="es-ES" sz="2800" b="1" u="sng" dirty="0">
                <a:solidFill>
                  <a:schemeClr val="bg1"/>
                </a:solidFill>
                <a:highlight>
                  <a:srgbClr val="008000"/>
                </a:highlight>
                <a:latin typeface="Maiandra GD" panose="020E0502030308020204" pitchFamily="34" charset="0"/>
              </a:rPr>
              <a:t>Estos sufrirán el castigo de eterna destrucción,</a:t>
            </a:r>
            <a:r>
              <a:rPr lang="es-ES" sz="2800" b="1" dirty="0">
                <a:latin typeface="Maiandra GD" panose="020E0502030308020204" pitchFamily="34" charset="0"/>
              </a:rPr>
              <a:t> excluidos de la presencia del Señor y de la gloria de su poder, </a:t>
            </a:r>
          </a:p>
          <a:p>
            <a:pPr lvl="0"/>
            <a:r>
              <a:rPr lang="es-ES" sz="2800" b="1" dirty="0">
                <a:latin typeface="Maiandra GD" panose="020E0502030308020204" pitchFamily="34" charset="0"/>
              </a:rPr>
              <a:t>El que no estaba inscrito en el libro de la vida.</a:t>
            </a:r>
          </a:p>
          <a:p>
            <a:pPr lvl="0" algn="ctr"/>
            <a:r>
              <a:rPr lang="es-ES" sz="2800" b="1" u="sng" dirty="0">
                <a:solidFill>
                  <a:schemeClr val="bg1"/>
                </a:solidFill>
                <a:highlight>
                  <a:srgbClr val="FF00FF"/>
                </a:highlight>
                <a:latin typeface="Maiandra GD" panose="020E0502030308020204" pitchFamily="34" charset="0"/>
              </a:rPr>
              <a:t>Apocalipsis.20:15.</a:t>
            </a:r>
          </a:p>
          <a:p>
            <a:pPr lvl="0"/>
            <a:r>
              <a:rPr lang="es-ES" sz="2800" b="1" dirty="0">
                <a:latin typeface="Maiandra GD" panose="020E0502030308020204" pitchFamily="34" charset="0"/>
              </a:rPr>
              <a:t>Y el que no se encontraba inscrito en el libro de la vida </a:t>
            </a:r>
            <a:r>
              <a:rPr lang="es-ES" sz="2800" b="1" u="sng" dirty="0">
                <a:solidFill>
                  <a:schemeClr val="bg1"/>
                </a:solidFill>
                <a:highlight>
                  <a:srgbClr val="800080"/>
                </a:highlight>
                <a:latin typeface="Maiandra GD" panose="020E0502030308020204" pitchFamily="34" charset="0"/>
              </a:rPr>
              <a:t>fue arrojado al lago de fuego.</a:t>
            </a:r>
            <a:r>
              <a:rPr lang="es-ES" sz="2800" b="1" dirty="0">
                <a:latin typeface="Maiandra GD" panose="020E0502030308020204" pitchFamily="34" charset="0"/>
              </a:rPr>
              <a:t> </a:t>
            </a:r>
          </a:p>
          <a:p>
            <a:pPr lvl="0"/>
            <a:r>
              <a:rPr lang="es-ES" sz="2800" b="1" dirty="0">
                <a:latin typeface="Maiandra GD" panose="020E0502030308020204" pitchFamily="34" charset="0"/>
              </a:rPr>
              <a:t>Todos los cobardes he incrédulos.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EC24EA4D-30EC-94EE-01E7-CD6A965BA3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2999"/>
            <a:ext cx="3563888" cy="5691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091851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B49A2109-FDA9-3EE5-7867-670928181B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B9598B42-F495-CB7E-21C1-B603F0D364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92D050"/>
          </a:solidFill>
        </p:spPr>
        <p:txBody>
          <a:bodyPr>
            <a:normAutofit/>
          </a:bodyPr>
          <a:lstStyle/>
          <a:p>
            <a:r>
              <a:rPr lang="es-NI" b="1" u="sng" dirty="0">
                <a:latin typeface="Maiandra GD" panose="020E0502030308020204" pitchFamily="34" charset="0"/>
              </a:rPr>
              <a:t>¿QUIENES IRÁN AL INFIERNO?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63888" y="1143000"/>
            <a:ext cx="5580112" cy="5715000"/>
          </a:xfrm>
        </p:spPr>
        <p:txBody>
          <a:bodyPr>
            <a:normAutofit fontScale="92500"/>
          </a:bodyPr>
          <a:lstStyle/>
          <a:p>
            <a:pPr lvl="0" algn="ctr"/>
            <a:r>
              <a:rPr lang="es-ES" sz="2800" b="1" u="sng" dirty="0">
                <a:solidFill>
                  <a:schemeClr val="bg1"/>
                </a:solidFill>
                <a:highlight>
                  <a:srgbClr val="FF00FF"/>
                </a:highlight>
                <a:latin typeface="Maiandra GD" panose="020E0502030308020204" pitchFamily="34" charset="0"/>
              </a:rPr>
              <a:t>Apocalipsis.21:8.</a:t>
            </a:r>
          </a:p>
          <a:p>
            <a:pPr lvl="0"/>
            <a:r>
              <a:rPr lang="es-ES" sz="2800" b="1" dirty="0">
                <a:latin typeface="Maiandra GD" panose="020E0502030308020204" pitchFamily="34" charset="0"/>
              </a:rPr>
              <a:t>Pero los cobardes, incrédulos, abominables, asesinos, inmorales, hechiceros, idólatras y todos los mentirosos tendrán su herencia en </a:t>
            </a:r>
            <a:r>
              <a:rPr lang="es-ES" sz="2800" b="1" u="sng" dirty="0">
                <a:solidFill>
                  <a:schemeClr val="bg1"/>
                </a:solidFill>
                <a:highlight>
                  <a:srgbClr val="800000"/>
                </a:highlight>
                <a:latin typeface="Maiandra GD" panose="020E0502030308020204" pitchFamily="34" charset="0"/>
              </a:rPr>
              <a:t>el lago que arde con fuego y azufre, que es la muerte segunda.</a:t>
            </a:r>
            <a:r>
              <a:rPr lang="es-ES" sz="2800" b="1" dirty="0">
                <a:latin typeface="Maiandra GD" panose="020E0502030308020204" pitchFamily="34" charset="0"/>
              </a:rPr>
              <a:t> </a:t>
            </a:r>
          </a:p>
          <a:p>
            <a:pPr lvl="0"/>
            <a:r>
              <a:rPr lang="es-ES" sz="2800" b="1" dirty="0">
                <a:latin typeface="Maiandra GD" panose="020E0502030308020204" pitchFamily="34" charset="0"/>
              </a:rPr>
              <a:t>Todos los impíos. </a:t>
            </a:r>
          </a:p>
          <a:p>
            <a:pPr lvl="0" algn="ctr"/>
            <a:r>
              <a:rPr lang="es-ES" sz="2800" b="1" u="sng" dirty="0">
                <a:solidFill>
                  <a:schemeClr val="bg1"/>
                </a:solidFill>
                <a:highlight>
                  <a:srgbClr val="FF00FF"/>
                </a:highlight>
                <a:latin typeface="Maiandra GD" panose="020E0502030308020204" pitchFamily="34" charset="0"/>
              </a:rPr>
              <a:t>I Pedro.4:18.</a:t>
            </a:r>
          </a:p>
          <a:p>
            <a:pPr lvl="0"/>
            <a:r>
              <a:rPr lang="es-ES" sz="2800" b="1" dirty="0">
                <a:latin typeface="Maiandra GD" panose="020E0502030308020204" pitchFamily="34" charset="0"/>
              </a:rPr>
              <a:t>Y SI EL JUSTO CON DIFICULTAD SE SALVA, </a:t>
            </a:r>
            <a:r>
              <a:rPr lang="es-ES" sz="2800" b="1" u="sng" dirty="0">
                <a:solidFill>
                  <a:schemeClr val="bg1"/>
                </a:solidFill>
                <a:highlight>
                  <a:srgbClr val="808000"/>
                </a:highlight>
                <a:latin typeface="Maiandra GD" panose="020E0502030308020204" pitchFamily="34" charset="0"/>
              </a:rPr>
              <a:t>¿QUE SERA DEL IMPIO Y DEL PECADOR?</a:t>
            </a:r>
            <a:r>
              <a:rPr lang="es-ES" sz="2800" b="1" dirty="0">
                <a:latin typeface="Maiandra GD" panose="020E0502030308020204" pitchFamily="34" charset="0"/>
              </a:rPr>
              <a:t> </a:t>
            </a:r>
          </a:p>
          <a:p>
            <a:pPr lvl="0"/>
            <a:r>
              <a:rPr lang="es-ES" sz="2800" b="1" dirty="0">
                <a:latin typeface="Maiandra GD" panose="020E0502030308020204" pitchFamily="34" charset="0"/>
              </a:rPr>
              <a:t>Los cristianos apóstatas. 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ABA4B605-62E5-6003-36DC-B90D9AB253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59" y="1129624"/>
            <a:ext cx="3583547" cy="5728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924082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B49A2109-FDA9-3EE5-7867-670928181B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B9598B42-F495-CB7E-21C1-B603F0D364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92D050"/>
          </a:solidFill>
        </p:spPr>
        <p:txBody>
          <a:bodyPr>
            <a:normAutofit/>
          </a:bodyPr>
          <a:lstStyle/>
          <a:p>
            <a:r>
              <a:rPr lang="es-NI" b="1" u="sng" dirty="0">
                <a:latin typeface="Maiandra GD" panose="020E0502030308020204" pitchFamily="34" charset="0"/>
              </a:rPr>
              <a:t>¿QUIENES IRÁN AL INFIERNO?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63888" y="1143000"/>
            <a:ext cx="5580112" cy="5715000"/>
          </a:xfrm>
        </p:spPr>
        <p:txBody>
          <a:bodyPr>
            <a:normAutofit/>
          </a:bodyPr>
          <a:lstStyle/>
          <a:p>
            <a:pPr lvl="0" algn="ctr"/>
            <a:r>
              <a:rPr lang="es-ES" sz="2800" b="1" u="sng" dirty="0">
                <a:solidFill>
                  <a:schemeClr val="bg1"/>
                </a:solidFill>
                <a:highlight>
                  <a:srgbClr val="FF00FF"/>
                </a:highlight>
                <a:latin typeface="Maiandra GD" panose="020E0502030308020204" pitchFamily="34" charset="0"/>
              </a:rPr>
              <a:t>II Pedro.2:20-22.</a:t>
            </a:r>
          </a:p>
          <a:p>
            <a:pPr lvl="0"/>
            <a:r>
              <a:rPr lang="es-ES" sz="2800" b="1" dirty="0">
                <a:latin typeface="Maiandra GD" panose="020E0502030308020204" pitchFamily="34" charset="0"/>
              </a:rPr>
              <a:t>Porque si después de haber escapado de las contaminaciones del mundo por el conocimiento de nuestro Señor y Salvador Jesucristo, de nuevo son enredados en ellas y vencidos, </a:t>
            </a:r>
            <a:r>
              <a:rPr lang="es-ES" sz="2800" b="1" u="sng" dirty="0">
                <a:solidFill>
                  <a:schemeClr val="bg1"/>
                </a:solidFill>
                <a:highlight>
                  <a:srgbClr val="000000"/>
                </a:highlight>
                <a:latin typeface="Maiandra GD" panose="020E0502030308020204" pitchFamily="34" charset="0"/>
              </a:rPr>
              <a:t>su condición postrera viene a ser peor que la primera.</a:t>
            </a:r>
          </a:p>
          <a:p>
            <a:pPr lvl="0"/>
            <a:r>
              <a:rPr lang="es-ES" sz="2800" b="1" dirty="0">
                <a:latin typeface="Maiandra GD" panose="020E0502030308020204" pitchFamily="34" charset="0"/>
              </a:rPr>
              <a:t>Se enredaron y volvieron al mundo. </a:t>
            </a:r>
          </a:p>
          <a:p>
            <a:pPr lvl="0" algn="ctr"/>
            <a:r>
              <a:rPr lang="es-ES" sz="2800" b="1" u="sng" dirty="0">
                <a:solidFill>
                  <a:schemeClr val="bg1"/>
                </a:solidFill>
                <a:highlight>
                  <a:srgbClr val="FF00FF"/>
                </a:highlight>
                <a:latin typeface="Maiandra GD" panose="020E0502030308020204" pitchFamily="34" charset="0"/>
              </a:rPr>
              <a:t>V.21.</a:t>
            </a:r>
            <a:endParaRPr lang="es-NI" sz="2800" b="1" u="sng" dirty="0">
              <a:solidFill>
                <a:schemeClr val="bg1"/>
              </a:solidFill>
              <a:highlight>
                <a:srgbClr val="FF00FF"/>
              </a:highlight>
              <a:latin typeface="Maiandra GD" panose="020E050203030802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B55BB5CE-126C-FDB7-41DB-A343AFDF43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0" y="1142999"/>
            <a:ext cx="3553258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111096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B8D88ED6-B5AF-2A59-D8B9-30E6A6F184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0"/>
            <a:ext cx="9144000" cy="4509120"/>
          </a:xfrm>
        </p:spPr>
        <p:txBody>
          <a:bodyPr/>
          <a:lstStyle/>
          <a:p>
            <a:r>
              <a:rPr lang="es-MX" b="1" dirty="0">
                <a:latin typeface="Maiandra GD" panose="020E0502030308020204" pitchFamily="34" charset="0"/>
              </a:rPr>
              <a:t>El valle de Hinom había sido profanado con el sacrificio de niños a Moloc, por lo que como lugar maldito era empleado como basurero de la ciudad, donde los gusanos estaban presenten y ardía el fuego. </a:t>
            </a:r>
          </a:p>
          <a:p>
            <a:r>
              <a:rPr lang="es-MX" b="1" dirty="0">
                <a:latin typeface="Maiandra GD" panose="020E0502030308020204" pitchFamily="34" charset="0"/>
              </a:rPr>
              <a:t>Es así una viva imagen del castigo eterno.</a:t>
            </a:r>
            <a:endParaRPr lang="es-NI" b="1" dirty="0">
              <a:latin typeface="Maiandra GD" panose="020E0502030308020204" pitchFamily="34" charset="0"/>
            </a:endParaRPr>
          </a:p>
        </p:txBody>
      </p:sp>
      <p:pic>
        <p:nvPicPr>
          <p:cNvPr id="1026" name="Picture 2" descr="C:\Users\MARIO MORENO\Desktop\Señales\image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356991"/>
            <a:ext cx="3347864" cy="3501009"/>
          </a:xfrm>
          <a:prstGeom prst="rect">
            <a:avLst/>
          </a:prstGeom>
          <a:noFill/>
        </p:spPr>
      </p:pic>
      <p:pic>
        <p:nvPicPr>
          <p:cNvPr id="1027" name="Picture 3" descr="C:\Users\MARIO MORENO\Desktop\Señales\infiern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8104" y="3356990"/>
            <a:ext cx="3635896" cy="3501010"/>
          </a:xfrm>
          <a:prstGeom prst="rect">
            <a:avLst/>
          </a:prstGeom>
          <a:noFill/>
        </p:spPr>
      </p:pic>
      <p:sp>
        <p:nvSpPr>
          <p:cNvPr id="6" name="5 Rectángulo"/>
          <p:cNvSpPr/>
          <p:nvPr/>
        </p:nvSpPr>
        <p:spPr>
          <a:xfrm>
            <a:off x="3347864" y="4531431"/>
            <a:ext cx="2160240" cy="11521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NI" sz="2000" b="1" dirty="0"/>
              <a:t>LOS NIÑOS ERAN QUEMADOS.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B49A2109-FDA9-3EE5-7867-670928181B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6857999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B9598B42-F495-CB7E-21C1-B603F0D364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92D050"/>
          </a:solidFill>
        </p:spPr>
        <p:txBody>
          <a:bodyPr>
            <a:normAutofit/>
          </a:bodyPr>
          <a:lstStyle/>
          <a:p>
            <a:r>
              <a:rPr lang="es-NI" b="1" u="sng" dirty="0">
                <a:latin typeface="Maiandra GD" panose="020E0502030308020204" pitchFamily="34" charset="0"/>
              </a:rPr>
              <a:t>¿QUIENES IRÁN AL INFIERNO?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63888" y="1143000"/>
            <a:ext cx="5580112" cy="5715000"/>
          </a:xfrm>
        </p:spPr>
        <p:txBody>
          <a:bodyPr>
            <a:normAutofit/>
          </a:bodyPr>
          <a:lstStyle/>
          <a:p>
            <a:pPr lvl="0"/>
            <a:r>
              <a:rPr lang="es-ES" sz="2800" b="1" dirty="0">
                <a:latin typeface="Maiandra GD" panose="020E0502030308020204" pitchFamily="34" charset="0"/>
              </a:rPr>
              <a:t>Pues hubiera sido mejor para ellos no haber conocido el camino de la justicia, que habiéndolo conocido, </a:t>
            </a:r>
            <a:r>
              <a:rPr lang="es-ES" sz="2800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apartarse del santo mandamiento que les fue dado.</a:t>
            </a:r>
            <a:r>
              <a:rPr lang="es-ES" sz="2800" b="1" dirty="0">
                <a:latin typeface="Maiandra GD" panose="020E0502030308020204" pitchFamily="34" charset="0"/>
              </a:rPr>
              <a:t> </a:t>
            </a:r>
          </a:p>
          <a:p>
            <a:pPr lvl="0" algn="ctr"/>
            <a:r>
              <a:rPr lang="es-ES" sz="2800" b="1" u="sng" dirty="0">
                <a:solidFill>
                  <a:schemeClr val="bg1"/>
                </a:solidFill>
                <a:highlight>
                  <a:srgbClr val="FF00FF"/>
                </a:highlight>
                <a:latin typeface="Maiandra GD" panose="020E0502030308020204" pitchFamily="34" charset="0"/>
              </a:rPr>
              <a:t>V.22.  </a:t>
            </a:r>
          </a:p>
          <a:p>
            <a:pPr lvl="0"/>
            <a:r>
              <a:rPr lang="es-ES" sz="2800" b="1" dirty="0">
                <a:latin typeface="Maiandra GD" panose="020E0502030308020204" pitchFamily="34" charset="0"/>
              </a:rPr>
              <a:t>Les ha sucedido a ellos según el proverbio verdadero: EL PERRO VUELVE A SU PROPIO VOMITO, y: </a:t>
            </a:r>
            <a:r>
              <a:rPr lang="es-ES" sz="2800" b="1" u="sng" dirty="0">
                <a:highlight>
                  <a:srgbClr val="00FF00"/>
                </a:highlight>
                <a:latin typeface="Maiandra GD" panose="020E0502030308020204" pitchFamily="34" charset="0"/>
              </a:rPr>
              <a:t>La puerca lavada, vuelve a revolcarse en el cieno.</a:t>
            </a:r>
            <a:endParaRPr lang="es-NI" sz="2800" b="1" u="sng" dirty="0">
              <a:highlight>
                <a:srgbClr val="00FF00"/>
              </a:highlight>
              <a:latin typeface="Maiandra GD" panose="020E050203030802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21F0398F-E49C-9B1C-BBD6-AFF1C8197D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45" y="1142999"/>
            <a:ext cx="3533243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205843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B49A2109-FDA9-3EE5-7867-670928181B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B9598B42-F495-CB7E-21C1-B603F0D364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92D050"/>
          </a:solidFill>
        </p:spPr>
        <p:txBody>
          <a:bodyPr>
            <a:normAutofit/>
          </a:bodyPr>
          <a:lstStyle/>
          <a:p>
            <a:r>
              <a:rPr lang="es-NI" b="1" u="sng" dirty="0">
                <a:latin typeface="Maiandra GD" panose="020E0502030308020204" pitchFamily="34" charset="0"/>
              </a:rPr>
              <a:t>¿QUIENES IRÁN AL INFIERNO?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63888" y="1143000"/>
            <a:ext cx="5580112" cy="5715000"/>
          </a:xfrm>
        </p:spPr>
        <p:txBody>
          <a:bodyPr>
            <a:normAutofit fontScale="92500"/>
          </a:bodyPr>
          <a:lstStyle/>
          <a:p>
            <a:pPr lvl="0"/>
            <a:r>
              <a:rPr lang="es-ES" sz="2800" b="1" dirty="0">
                <a:latin typeface="Maiandra GD" panose="020E0502030308020204" pitchFamily="34" charset="0"/>
              </a:rPr>
              <a:t>Los hacedores de maldad. </a:t>
            </a:r>
          </a:p>
          <a:p>
            <a:pPr lvl="0" algn="ctr"/>
            <a:r>
              <a:rPr lang="es-ES" sz="2800" b="1" u="sng" dirty="0">
                <a:solidFill>
                  <a:schemeClr val="bg1"/>
                </a:solidFill>
                <a:highlight>
                  <a:srgbClr val="FF00FF"/>
                </a:highlight>
                <a:latin typeface="Maiandra GD" panose="020E0502030308020204" pitchFamily="34" charset="0"/>
              </a:rPr>
              <a:t>Mateo.7:21-23.</a:t>
            </a:r>
          </a:p>
          <a:p>
            <a:pPr lvl="0"/>
            <a:r>
              <a:rPr lang="es-ES" sz="2800" b="1" dirty="0">
                <a:latin typeface="Maiandra GD" panose="020E0502030308020204" pitchFamily="34" charset="0"/>
              </a:rPr>
              <a:t>No todo el que me dice: "Señor, Señor", entrará en el reino de los cielos, </a:t>
            </a:r>
            <a:r>
              <a:rPr lang="es-ES" sz="2800" b="1" u="sng" dirty="0">
                <a:highlight>
                  <a:srgbClr val="00FFFF"/>
                </a:highlight>
                <a:latin typeface="Maiandra GD" panose="020E0502030308020204" pitchFamily="34" charset="0"/>
              </a:rPr>
              <a:t>sino el que hace la voluntad de mi Padre que está en los cielos.</a:t>
            </a:r>
            <a:r>
              <a:rPr lang="es-ES" sz="2800" b="1" dirty="0">
                <a:latin typeface="Maiandra GD" panose="020E0502030308020204" pitchFamily="34" charset="0"/>
              </a:rPr>
              <a:t> </a:t>
            </a:r>
          </a:p>
          <a:p>
            <a:pPr lvl="0" algn="ctr"/>
            <a:r>
              <a:rPr lang="es-ES" sz="2800" b="1" u="sng" dirty="0">
                <a:solidFill>
                  <a:schemeClr val="bg1"/>
                </a:solidFill>
                <a:highlight>
                  <a:srgbClr val="FF00FF"/>
                </a:highlight>
                <a:latin typeface="Maiandra GD" panose="020E0502030308020204" pitchFamily="34" charset="0"/>
              </a:rPr>
              <a:t>V.22.  </a:t>
            </a:r>
          </a:p>
          <a:p>
            <a:pPr lvl="0"/>
            <a:r>
              <a:rPr lang="es-ES" sz="2800" b="1" u="sng" dirty="0">
                <a:solidFill>
                  <a:schemeClr val="bg1"/>
                </a:solidFill>
                <a:highlight>
                  <a:srgbClr val="0000FF"/>
                </a:highlight>
                <a:latin typeface="Maiandra GD" panose="020E0502030308020204" pitchFamily="34" charset="0"/>
              </a:rPr>
              <a:t>Muchos me dirán en aquel día: "Señor, Señor,</a:t>
            </a:r>
            <a:r>
              <a:rPr lang="es-ES" sz="2800" b="1" dirty="0">
                <a:latin typeface="Maiandra GD" panose="020E0502030308020204" pitchFamily="34" charset="0"/>
              </a:rPr>
              <a:t> ¿no profetizamos en tu nombre, y en tu nombre echamos fuera demonios, y en tu nombre hicimos muchos milagros?" 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D008A384-55CC-3104-E2DD-C77DFD1767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413" y="1142999"/>
            <a:ext cx="3545473" cy="5714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926649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B49A2109-FDA9-3EE5-7867-670928181B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B9598B42-F495-CB7E-21C1-B603F0D364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92D050"/>
          </a:solidFill>
        </p:spPr>
        <p:txBody>
          <a:bodyPr>
            <a:normAutofit/>
          </a:bodyPr>
          <a:lstStyle/>
          <a:p>
            <a:r>
              <a:rPr lang="es-NI" b="1" u="sng" dirty="0">
                <a:latin typeface="Maiandra GD" panose="020E0502030308020204" pitchFamily="34" charset="0"/>
              </a:rPr>
              <a:t>¿QUIENES IRÁN AL INFIERNO?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63888" y="1143000"/>
            <a:ext cx="5580112" cy="5715000"/>
          </a:xfrm>
        </p:spPr>
        <p:txBody>
          <a:bodyPr>
            <a:normAutofit fontScale="92500"/>
          </a:bodyPr>
          <a:lstStyle/>
          <a:p>
            <a:pPr lvl="0" algn="ctr"/>
            <a:r>
              <a:rPr lang="es-ES" sz="2800" b="1" u="sng" dirty="0">
                <a:solidFill>
                  <a:schemeClr val="bg1"/>
                </a:solidFill>
                <a:highlight>
                  <a:srgbClr val="FF00FF"/>
                </a:highlight>
                <a:latin typeface="Maiandra GD" panose="020E0502030308020204" pitchFamily="34" charset="0"/>
              </a:rPr>
              <a:t>V.23.  </a:t>
            </a:r>
          </a:p>
          <a:p>
            <a:pPr lvl="0"/>
            <a:r>
              <a:rPr lang="es-ES" sz="2800" b="1" dirty="0">
                <a:latin typeface="Maiandra GD" panose="020E0502030308020204" pitchFamily="34" charset="0"/>
              </a:rPr>
              <a:t>Y entonces les declararé: "Jamás os conocí; </a:t>
            </a:r>
            <a:r>
              <a:rPr lang="es-ES" sz="2800" b="1" u="sng" dirty="0">
                <a:solidFill>
                  <a:schemeClr val="bg1"/>
                </a:solidFill>
                <a:highlight>
                  <a:srgbClr val="FF0000"/>
                </a:highlight>
                <a:latin typeface="Maiandra GD" panose="020E0502030308020204" pitchFamily="34" charset="0"/>
              </a:rPr>
              <a:t>APARTAOS DE MI, LOS QUE PRACTICAIS LA INIQUIDAD."</a:t>
            </a:r>
            <a:r>
              <a:rPr lang="es-ES" sz="2800" b="1" dirty="0">
                <a:latin typeface="Maiandra GD" panose="020E0502030308020204" pitchFamily="34" charset="0"/>
              </a:rPr>
              <a:t> </a:t>
            </a:r>
          </a:p>
          <a:p>
            <a:pPr lvl="0"/>
            <a:r>
              <a:rPr lang="es-ES" sz="2800" b="1" dirty="0">
                <a:latin typeface="Maiandra GD" panose="020E0502030308020204" pitchFamily="34" charset="0"/>
              </a:rPr>
              <a:t>La lista es larga, crea en la verdad del infierno, no se pierda, haga la voluntad de Dios.</a:t>
            </a:r>
          </a:p>
          <a:p>
            <a:pPr lvl="0" algn="ctr"/>
            <a:r>
              <a:rPr lang="es-ES" sz="2800" b="1" u="sng" dirty="0">
                <a:solidFill>
                  <a:schemeClr val="bg1"/>
                </a:solidFill>
                <a:highlight>
                  <a:srgbClr val="FF00FF"/>
                </a:highlight>
                <a:latin typeface="Maiandra GD" panose="020E0502030308020204" pitchFamily="34" charset="0"/>
              </a:rPr>
              <a:t>Tito.1:2.</a:t>
            </a:r>
          </a:p>
          <a:p>
            <a:pPr lvl="0"/>
            <a:r>
              <a:rPr lang="es-ES" sz="2800" b="1" dirty="0">
                <a:latin typeface="Maiandra GD" panose="020E0502030308020204" pitchFamily="34" charset="0"/>
              </a:rPr>
              <a:t>con la esperanza de vida eterna, la cual Dios, </a:t>
            </a:r>
            <a:r>
              <a:rPr lang="es-ES" sz="2800" b="1" u="sng" dirty="0">
                <a:solidFill>
                  <a:schemeClr val="bg1"/>
                </a:solidFill>
                <a:highlight>
                  <a:srgbClr val="000080"/>
                </a:highlight>
                <a:latin typeface="Maiandra GD" panose="020E0502030308020204" pitchFamily="34" charset="0"/>
              </a:rPr>
              <a:t>que no miente, prometió desde los tiempos eternos,</a:t>
            </a:r>
            <a:r>
              <a:rPr lang="es-ES" sz="2800" b="1" dirty="0">
                <a:latin typeface="Maiandra GD" panose="020E0502030308020204" pitchFamily="34" charset="0"/>
              </a:rPr>
              <a:t> </a:t>
            </a:r>
          </a:p>
          <a:p>
            <a:pPr lvl="0"/>
            <a:endParaRPr lang="es-NI" sz="2800" b="1" dirty="0">
              <a:latin typeface="Maiandra GD" panose="020E050203030802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5D8EEAB4-5BD5-2664-C792-5CBBF8F796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142999"/>
            <a:ext cx="3563888" cy="5714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646930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B49A2109-FDA9-3EE5-7867-670928181B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B9598B42-F495-CB7E-21C1-B603F0D364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92D050"/>
          </a:solidFill>
        </p:spPr>
        <p:txBody>
          <a:bodyPr>
            <a:normAutofit/>
          </a:bodyPr>
          <a:lstStyle/>
          <a:p>
            <a:r>
              <a:rPr lang="es-ES" b="1" u="sng" dirty="0">
                <a:latin typeface="Maiandra GD" panose="020E0502030308020204" pitchFamily="34" charset="0"/>
              </a:rPr>
              <a:t>T</a:t>
            </a:r>
            <a:r>
              <a:rPr lang="es-NI" b="1" u="sng" dirty="0">
                <a:latin typeface="Maiandra GD" panose="020E0502030308020204" pitchFamily="34" charset="0"/>
              </a:rPr>
              <a:t>ENEMOS UN CLARO EJEMPLO.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63888" y="1143000"/>
            <a:ext cx="5580112" cy="5715000"/>
          </a:xfrm>
        </p:spPr>
        <p:txBody>
          <a:bodyPr>
            <a:normAutofit/>
          </a:bodyPr>
          <a:lstStyle/>
          <a:p>
            <a:pPr lvl="0"/>
            <a:r>
              <a:rPr lang="es-ES" sz="2800" b="1" dirty="0">
                <a:latin typeface="Maiandra GD" panose="020E0502030308020204" pitchFamily="34" charset="0"/>
              </a:rPr>
              <a:t>La historia del Lázaro y Él rico.</a:t>
            </a:r>
          </a:p>
          <a:p>
            <a:pPr lvl="0" algn="ctr"/>
            <a:r>
              <a:rPr lang="es-ES" sz="2800" b="1" u="sng" dirty="0">
                <a:solidFill>
                  <a:schemeClr val="bg1"/>
                </a:solidFill>
                <a:highlight>
                  <a:srgbClr val="FF00FF"/>
                </a:highlight>
                <a:latin typeface="Maiandra GD" panose="020E0502030308020204" pitchFamily="34" charset="0"/>
              </a:rPr>
              <a:t>Lucas.16:19-26.</a:t>
            </a:r>
          </a:p>
          <a:p>
            <a:pPr lvl="0"/>
            <a:r>
              <a:rPr lang="es-ES" sz="2800" b="1" u="sng" dirty="0">
                <a:solidFill>
                  <a:schemeClr val="bg1"/>
                </a:solidFill>
                <a:highlight>
                  <a:srgbClr val="008080"/>
                </a:highlight>
                <a:latin typeface="Maiandra GD" panose="020E0502030308020204" pitchFamily="34" charset="0"/>
              </a:rPr>
              <a:t>Había cierto hombre rico</a:t>
            </a:r>
            <a:r>
              <a:rPr lang="es-ES" sz="2800" b="1" dirty="0">
                <a:latin typeface="Maiandra GD" panose="020E0502030308020204" pitchFamily="34" charset="0"/>
              </a:rPr>
              <a:t> que se vestía de púrpura y lino fino, celebrando cada día fiestas con esplendidez. </a:t>
            </a:r>
          </a:p>
          <a:p>
            <a:pPr lvl="0" algn="ctr"/>
            <a:r>
              <a:rPr lang="es-ES" sz="2800" b="1" u="sng" dirty="0">
                <a:solidFill>
                  <a:schemeClr val="bg1"/>
                </a:solidFill>
                <a:highlight>
                  <a:srgbClr val="FF00FF"/>
                </a:highlight>
                <a:latin typeface="Maiandra GD" panose="020E0502030308020204" pitchFamily="34" charset="0"/>
              </a:rPr>
              <a:t>V.20.  </a:t>
            </a:r>
          </a:p>
          <a:p>
            <a:pPr lvl="0"/>
            <a:r>
              <a:rPr lang="es-ES" sz="2800" b="1" u="sng" dirty="0">
                <a:solidFill>
                  <a:schemeClr val="bg1"/>
                </a:solidFill>
                <a:highlight>
                  <a:srgbClr val="008000"/>
                </a:highlight>
                <a:latin typeface="Maiandra GD" panose="020E0502030308020204" pitchFamily="34" charset="0"/>
              </a:rPr>
              <a:t>Y un pobre llamado Lázaro</a:t>
            </a:r>
            <a:r>
              <a:rPr lang="es-ES" sz="2800" b="1" dirty="0">
                <a:latin typeface="Maiandra GD" panose="020E0502030308020204" pitchFamily="34" charset="0"/>
              </a:rPr>
              <a:t> yacía a su puerta cubierto de llagas, </a:t>
            </a:r>
          </a:p>
          <a:p>
            <a:pPr lvl="0" algn="ctr"/>
            <a:r>
              <a:rPr lang="es-ES" sz="2800" b="1" u="sng" dirty="0">
                <a:solidFill>
                  <a:schemeClr val="bg1"/>
                </a:solidFill>
                <a:highlight>
                  <a:srgbClr val="FF00FF"/>
                </a:highlight>
                <a:latin typeface="Maiandra GD" panose="020E0502030308020204" pitchFamily="34" charset="0"/>
              </a:rPr>
              <a:t>V.21.</a:t>
            </a:r>
            <a:endParaRPr lang="es-NI" sz="2800" b="1" u="sng" dirty="0">
              <a:solidFill>
                <a:schemeClr val="bg1"/>
              </a:solidFill>
              <a:highlight>
                <a:srgbClr val="FF00FF"/>
              </a:highlight>
              <a:latin typeface="Maiandra GD" panose="020E0502030308020204" pitchFamily="34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DCF63FE5-F4F5-F706-1050-6A8796A507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42999"/>
            <a:ext cx="3563888" cy="5714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399797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 build="p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B49A2109-FDA9-3EE5-7867-670928181B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B9598B42-F495-CB7E-21C1-B603F0D364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92D050"/>
          </a:solidFill>
        </p:spPr>
        <p:txBody>
          <a:bodyPr>
            <a:normAutofit/>
          </a:bodyPr>
          <a:lstStyle/>
          <a:p>
            <a:r>
              <a:rPr lang="es-ES" b="1" u="sng" dirty="0">
                <a:latin typeface="Maiandra GD" panose="020E0502030308020204" pitchFamily="34" charset="0"/>
              </a:rPr>
              <a:t>T</a:t>
            </a:r>
            <a:r>
              <a:rPr lang="es-NI" b="1" u="sng" dirty="0">
                <a:latin typeface="Maiandra GD" panose="020E0502030308020204" pitchFamily="34" charset="0"/>
              </a:rPr>
              <a:t>ENEMOS UN CLARO EJEMPLO.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63888" y="1143000"/>
            <a:ext cx="5580112" cy="5715000"/>
          </a:xfrm>
        </p:spPr>
        <p:txBody>
          <a:bodyPr>
            <a:normAutofit fontScale="92500"/>
          </a:bodyPr>
          <a:lstStyle/>
          <a:p>
            <a:pPr lvl="0"/>
            <a:r>
              <a:rPr lang="es-ES" sz="2800" b="1" u="sng" dirty="0">
                <a:solidFill>
                  <a:schemeClr val="bg1"/>
                </a:solidFill>
                <a:highlight>
                  <a:srgbClr val="800080"/>
                </a:highlight>
                <a:latin typeface="Maiandra GD" panose="020E0502030308020204" pitchFamily="34" charset="0"/>
              </a:rPr>
              <a:t>ansiando saciarse de las migajas que caían de la mesa del rico;</a:t>
            </a:r>
            <a:r>
              <a:rPr lang="es-ES" sz="2800" b="1" dirty="0">
                <a:latin typeface="Maiandra GD" panose="020E0502030308020204" pitchFamily="34" charset="0"/>
              </a:rPr>
              <a:t> además, hasta los perros venían y le lamían las llagas. </a:t>
            </a:r>
          </a:p>
          <a:p>
            <a:pPr lvl="0" algn="ctr"/>
            <a:r>
              <a:rPr lang="es-ES" sz="2800" b="1" u="sng" dirty="0">
                <a:solidFill>
                  <a:schemeClr val="bg1"/>
                </a:solidFill>
                <a:highlight>
                  <a:srgbClr val="FF00FF"/>
                </a:highlight>
                <a:latin typeface="Maiandra GD" panose="020E0502030308020204" pitchFamily="34" charset="0"/>
              </a:rPr>
              <a:t>V.22.  </a:t>
            </a:r>
          </a:p>
          <a:p>
            <a:pPr lvl="0"/>
            <a:r>
              <a:rPr lang="es-ES" sz="2800" b="1" dirty="0">
                <a:latin typeface="Maiandra GD" panose="020E0502030308020204" pitchFamily="34" charset="0"/>
              </a:rPr>
              <a:t>Y sucedió que murió el pobre y fue llevado por los ángeles al seno de Abraham; </a:t>
            </a:r>
            <a:r>
              <a:rPr lang="es-ES" sz="2800" b="1" u="sng" dirty="0">
                <a:solidFill>
                  <a:schemeClr val="bg1"/>
                </a:solidFill>
                <a:highlight>
                  <a:srgbClr val="800000"/>
                </a:highlight>
                <a:latin typeface="Maiandra GD" panose="020E0502030308020204" pitchFamily="34" charset="0"/>
              </a:rPr>
              <a:t>y murió también el rico y fue sepultado.</a:t>
            </a:r>
            <a:r>
              <a:rPr lang="es-ES" sz="2800" b="1" dirty="0">
                <a:latin typeface="Maiandra GD" panose="020E0502030308020204" pitchFamily="34" charset="0"/>
              </a:rPr>
              <a:t> </a:t>
            </a:r>
          </a:p>
          <a:p>
            <a:pPr lvl="0" algn="ctr"/>
            <a:r>
              <a:rPr lang="es-ES" sz="2800" b="1" u="sng" dirty="0">
                <a:solidFill>
                  <a:schemeClr val="bg1"/>
                </a:solidFill>
                <a:highlight>
                  <a:srgbClr val="FF00FF"/>
                </a:highlight>
                <a:latin typeface="Maiandra GD" panose="020E0502030308020204" pitchFamily="34" charset="0"/>
              </a:rPr>
              <a:t>V.23.  </a:t>
            </a:r>
          </a:p>
          <a:p>
            <a:pPr lvl="0"/>
            <a:r>
              <a:rPr lang="es-ES" sz="2800" b="1" u="sng" dirty="0">
                <a:solidFill>
                  <a:schemeClr val="bg1"/>
                </a:solidFill>
                <a:highlight>
                  <a:srgbClr val="808000"/>
                </a:highlight>
                <a:latin typeface="Maiandra GD" panose="020E0502030308020204" pitchFamily="34" charset="0"/>
              </a:rPr>
              <a:t>En el Hades alzó sus ojos, estando en tormentos,</a:t>
            </a:r>
            <a:r>
              <a:rPr lang="es-ES" sz="2800" b="1" dirty="0">
                <a:latin typeface="Maiandra GD" panose="020E0502030308020204" pitchFamily="34" charset="0"/>
              </a:rPr>
              <a:t> y vio* a Abraham a lo lejos, y a Lázaro en su seno. </a:t>
            </a:r>
            <a:endParaRPr lang="es-NI" sz="2800" b="1" dirty="0">
              <a:latin typeface="Maiandra GD" panose="020E050203030802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B60813C9-3345-9DA4-9F4D-46740888B9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2999"/>
            <a:ext cx="3563888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013060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B49A2109-FDA9-3EE5-7867-670928181B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B9598B42-F495-CB7E-21C1-B603F0D364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92D050"/>
          </a:solidFill>
        </p:spPr>
        <p:txBody>
          <a:bodyPr>
            <a:normAutofit/>
          </a:bodyPr>
          <a:lstStyle/>
          <a:p>
            <a:r>
              <a:rPr lang="es-ES" b="1" u="sng" dirty="0">
                <a:latin typeface="Maiandra GD" panose="020E0502030308020204" pitchFamily="34" charset="0"/>
              </a:rPr>
              <a:t>T</a:t>
            </a:r>
            <a:r>
              <a:rPr lang="es-NI" b="1" u="sng" dirty="0">
                <a:latin typeface="Maiandra GD" panose="020E0502030308020204" pitchFamily="34" charset="0"/>
              </a:rPr>
              <a:t>ENEMOS UN CLARO EJEMPLO.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63888" y="1143000"/>
            <a:ext cx="5580112" cy="5715000"/>
          </a:xfrm>
        </p:spPr>
        <p:txBody>
          <a:bodyPr>
            <a:normAutofit fontScale="92500" lnSpcReduction="10000"/>
          </a:bodyPr>
          <a:lstStyle/>
          <a:p>
            <a:pPr lvl="0" algn="ctr"/>
            <a:r>
              <a:rPr lang="es-ES" sz="2800" b="1" u="sng" dirty="0">
                <a:solidFill>
                  <a:schemeClr val="bg1"/>
                </a:solidFill>
                <a:highlight>
                  <a:srgbClr val="FF00FF"/>
                </a:highlight>
                <a:latin typeface="Maiandra GD" panose="020E0502030308020204" pitchFamily="34" charset="0"/>
              </a:rPr>
              <a:t>V.24.</a:t>
            </a:r>
          </a:p>
          <a:p>
            <a:pPr lvl="0"/>
            <a:r>
              <a:rPr lang="es-ES" sz="2800" b="1" dirty="0">
                <a:latin typeface="Maiandra GD" panose="020E0502030308020204" pitchFamily="34" charset="0"/>
              </a:rPr>
              <a:t>Y gritando, dijo: "Padre Abraham, ten misericordia de mí, y envía a Lázaro para que moje la punta de su dedo en agua y refresque mi lengua, </a:t>
            </a:r>
            <a:r>
              <a:rPr lang="es-ES" sz="2800" b="1" u="sng" dirty="0">
                <a:solidFill>
                  <a:schemeClr val="bg1"/>
                </a:solidFill>
                <a:highlight>
                  <a:srgbClr val="000000"/>
                </a:highlight>
                <a:latin typeface="Maiandra GD" panose="020E0502030308020204" pitchFamily="34" charset="0"/>
              </a:rPr>
              <a:t>pues estoy en agonía en esta llama."</a:t>
            </a:r>
            <a:r>
              <a:rPr lang="es-ES" sz="2800" b="1" dirty="0">
                <a:latin typeface="Maiandra GD" panose="020E0502030308020204" pitchFamily="34" charset="0"/>
              </a:rPr>
              <a:t> </a:t>
            </a:r>
          </a:p>
          <a:p>
            <a:pPr lvl="0" algn="ctr"/>
            <a:r>
              <a:rPr lang="es-ES" sz="2800" b="1" u="sng" dirty="0">
                <a:solidFill>
                  <a:schemeClr val="bg1"/>
                </a:solidFill>
                <a:highlight>
                  <a:srgbClr val="FF00FF"/>
                </a:highlight>
                <a:latin typeface="Maiandra GD" panose="020E0502030308020204" pitchFamily="34" charset="0"/>
              </a:rPr>
              <a:t>V.25.  </a:t>
            </a:r>
          </a:p>
          <a:p>
            <a:pPr lvl="0"/>
            <a:r>
              <a:rPr lang="es-ES" sz="2800" b="1" dirty="0">
                <a:latin typeface="Maiandra GD" panose="020E0502030308020204" pitchFamily="34" charset="0"/>
              </a:rPr>
              <a:t>Pero Abraham le dijo: "Hijo, recuerda que durante tu vida recibiste tus bienes, y Lázaro, igualmente, males; </a:t>
            </a:r>
            <a:r>
              <a:rPr lang="es-ES" sz="2800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pero ahora él es consolado aquí, y tú estás en agonía.</a:t>
            </a:r>
            <a:r>
              <a:rPr lang="es-ES" sz="2800" b="1" dirty="0">
                <a:latin typeface="Maiandra GD" panose="020E0502030308020204" pitchFamily="34" charset="0"/>
              </a:rPr>
              <a:t> </a:t>
            </a:r>
            <a:endParaRPr lang="es-NI" sz="2800" b="1" dirty="0">
              <a:latin typeface="Maiandra GD" panose="020E0502030308020204" pitchFamily="34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E599C624-C139-10EE-ED18-6D29165E27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149100"/>
            <a:ext cx="3563888" cy="570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402405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B49A2109-FDA9-3EE5-7867-670928181B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B9598B42-F495-CB7E-21C1-B603F0D364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92D050"/>
          </a:solidFill>
        </p:spPr>
        <p:txBody>
          <a:bodyPr>
            <a:normAutofit/>
          </a:bodyPr>
          <a:lstStyle/>
          <a:p>
            <a:r>
              <a:rPr lang="es-ES" b="1" u="sng" dirty="0">
                <a:latin typeface="Maiandra GD" panose="020E0502030308020204" pitchFamily="34" charset="0"/>
              </a:rPr>
              <a:t>T</a:t>
            </a:r>
            <a:r>
              <a:rPr lang="es-NI" b="1" u="sng" dirty="0">
                <a:latin typeface="Maiandra GD" panose="020E0502030308020204" pitchFamily="34" charset="0"/>
              </a:rPr>
              <a:t>ENEMOS UN CLARO EJEMPLO.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63888" y="1143000"/>
            <a:ext cx="5580112" cy="5715000"/>
          </a:xfrm>
        </p:spPr>
        <p:txBody>
          <a:bodyPr>
            <a:normAutofit lnSpcReduction="10000"/>
          </a:bodyPr>
          <a:lstStyle/>
          <a:p>
            <a:pPr lvl="0" algn="ctr"/>
            <a:r>
              <a:rPr lang="es-ES" sz="2800" b="1" u="sng" dirty="0">
                <a:solidFill>
                  <a:schemeClr val="bg1"/>
                </a:solidFill>
                <a:highlight>
                  <a:srgbClr val="FF00FF"/>
                </a:highlight>
                <a:latin typeface="Maiandra GD" panose="020E0502030308020204" pitchFamily="34" charset="0"/>
              </a:rPr>
              <a:t>V.26.</a:t>
            </a:r>
          </a:p>
          <a:p>
            <a:pPr lvl="0"/>
            <a:r>
              <a:rPr lang="es-ES" sz="2800" b="1" u="sng" dirty="0">
                <a:highlight>
                  <a:srgbClr val="00FF00"/>
                </a:highlight>
                <a:latin typeface="Maiandra GD" panose="020E0502030308020204" pitchFamily="34" charset="0"/>
              </a:rPr>
              <a:t>"Y además de todo esto, hay un gran abismo puesto entre nosotros y vosotros,</a:t>
            </a:r>
            <a:r>
              <a:rPr lang="es-ES" sz="2800" b="1" dirty="0">
                <a:latin typeface="Maiandra GD" panose="020E0502030308020204" pitchFamily="34" charset="0"/>
              </a:rPr>
              <a:t> de modo que los que quieran pasar de aquí a vosotros no puedan, y tampoco nadie pueda cruzar de allá a nosotros." </a:t>
            </a:r>
          </a:p>
          <a:p>
            <a:pPr lvl="0"/>
            <a:r>
              <a:rPr lang="es-ES" sz="2800" b="1" dirty="0">
                <a:latin typeface="Maiandra GD" panose="020E0502030308020204" pitchFamily="34" charset="0"/>
              </a:rPr>
              <a:t>¿Por qué negar un ejemplo tan claro y contundente de lo que va pasar después que morimos?</a:t>
            </a:r>
          </a:p>
          <a:p>
            <a:pPr lvl="0"/>
            <a:r>
              <a:rPr lang="es-ES" sz="2800" b="1" dirty="0">
                <a:latin typeface="Maiandra GD" panose="020E0502030308020204" pitchFamily="34" charset="0"/>
              </a:rPr>
              <a:t>¿Evitemos ese lugar de tormento?</a:t>
            </a:r>
            <a:endParaRPr lang="es-NI" sz="2800" b="1" dirty="0">
              <a:latin typeface="Maiandra GD" panose="020E0502030308020204" pitchFamily="34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310138C2-74DE-A399-14BB-21635B14C6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42999"/>
            <a:ext cx="3563888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723189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1E093393-2D6E-7651-E633-3FE3C08002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52736"/>
          </a:xfrm>
          <a:solidFill>
            <a:srgbClr val="92D050"/>
          </a:solidFill>
        </p:spPr>
        <p:txBody>
          <a:bodyPr>
            <a:normAutofit fontScale="90000"/>
          </a:bodyPr>
          <a:lstStyle/>
          <a:p>
            <a:br>
              <a:rPr lang="es-MX" b="1" u="sng" dirty="0"/>
            </a:br>
            <a:r>
              <a:rPr lang="es-MX" b="1" u="sng" dirty="0">
                <a:latin typeface="Maiandra GD" panose="020E0502030308020204" pitchFamily="34" charset="0"/>
              </a:rPr>
              <a:t>CONCLUSIÓN:</a:t>
            </a:r>
            <a:br>
              <a:rPr lang="es-NI" b="1" dirty="0"/>
            </a:br>
            <a:endParaRPr lang="es-NI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980729"/>
            <a:ext cx="9144000" cy="2016223"/>
          </a:xfrm>
        </p:spPr>
        <p:txBody>
          <a:bodyPr>
            <a:normAutofit fontScale="85000" lnSpcReduction="10000"/>
          </a:bodyPr>
          <a:lstStyle/>
          <a:p>
            <a:pPr lvl="0"/>
            <a:r>
              <a:rPr lang="es-MX" b="1" dirty="0">
                <a:latin typeface="Maiandra GD" panose="020E0502030308020204" pitchFamily="34" charset="0"/>
              </a:rPr>
              <a:t>El infierno existe, no se deje engañar por falsos maestros.</a:t>
            </a:r>
            <a:endParaRPr lang="es-NI" b="1" dirty="0">
              <a:latin typeface="Maiandra GD" panose="020E0502030308020204" pitchFamily="34" charset="0"/>
            </a:endParaRPr>
          </a:p>
          <a:p>
            <a:pPr lvl="0"/>
            <a:r>
              <a:rPr lang="es-MX" b="1" dirty="0">
                <a:latin typeface="Maiandra GD" panose="020E0502030308020204" pitchFamily="34" charset="0"/>
              </a:rPr>
              <a:t>Cada persona escoge su destino por sus hechos y acciones.</a:t>
            </a:r>
            <a:endParaRPr lang="es-NI" b="1" dirty="0">
              <a:latin typeface="Maiandra GD" panose="020E0502030308020204" pitchFamily="34" charset="0"/>
            </a:endParaRPr>
          </a:p>
          <a:p>
            <a:pPr lvl="0"/>
            <a:r>
              <a:rPr lang="es-MX" b="1" dirty="0">
                <a:latin typeface="Maiandra GD" panose="020E0502030308020204" pitchFamily="34" charset="0"/>
              </a:rPr>
              <a:t>Dios no desea que vayamos a ese lugar.</a:t>
            </a:r>
            <a:endParaRPr lang="es-NI" b="1" dirty="0">
              <a:latin typeface="Maiandra GD" panose="020E0502030308020204" pitchFamily="34" charset="0"/>
            </a:endParaRPr>
          </a:p>
          <a:p>
            <a:endParaRPr lang="es-NI" dirty="0"/>
          </a:p>
        </p:txBody>
      </p:sp>
      <p:pic>
        <p:nvPicPr>
          <p:cNvPr id="21506" name="Picture 2" descr="C:\Users\MARIO MORENO\Desktop\Señales\untitled (7)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365104"/>
            <a:ext cx="2448272" cy="2492896"/>
          </a:xfrm>
          <a:prstGeom prst="rect">
            <a:avLst/>
          </a:prstGeom>
          <a:noFill/>
        </p:spPr>
      </p:pic>
      <p:sp>
        <p:nvSpPr>
          <p:cNvPr id="5" name="4 Flecha doblada"/>
          <p:cNvSpPr/>
          <p:nvPr/>
        </p:nvSpPr>
        <p:spPr>
          <a:xfrm>
            <a:off x="899592" y="3861048"/>
            <a:ext cx="1296144" cy="652656"/>
          </a:xfrm>
          <a:prstGeom prst="ben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NI">
              <a:solidFill>
                <a:schemeClr val="tx1"/>
              </a:solidFill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2267744" y="3789040"/>
            <a:ext cx="4968552" cy="10801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NI" sz="1400" b="1" dirty="0"/>
              <a:t>ES MEJOR ENTRAR COJO. Y si tu mano derecha te es ocasión de pecar, córtala y écha</a:t>
            </a:r>
            <a:r>
              <a:rPr lang="es-NI" sz="1400" b="1" i="1" dirty="0"/>
              <a:t>la</a:t>
            </a:r>
            <a:r>
              <a:rPr lang="es-NI" sz="1400" b="1" dirty="0"/>
              <a:t> de ti; porque te es mejor que se pierda uno de tus miembros, </a:t>
            </a:r>
            <a:r>
              <a:rPr lang="es-NI" sz="1400" b="1" u="sng" dirty="0">
                <a:highlight>
                  <a:srgbClr val="000080"/>
                </a:highlight>
              </a:rPr>
              <a:t>y no que todo tu cuerpo vaya al infierno.</a:t>
            </a:r>
            <a:r>
              <a:rPr lang="es-NI" sz="1400" b="1" dirty="0"/>
              <a:t> Mateo.5:30.</a:t>
            </a:r>
          </a:p>
        </p:txBody>
      </p:sp>
      <p:pic>
        <p:nvPicPr>
          <p:cNvPr id="21507" name="Picture 3" descr="C:\Users\MARIO MORENO\Desktop\Señales\princesas-disney-discapacitadas-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79712" y="4869160"/>
            <a:ext cx="2282577" cy="1988840"/>
          </a:xfrm>
          <a:prstGeom prst="rect">
            <a:avLst/>
          </a:prstGeom>
          <a:noFill/>
        </p:spPr>
      </p:pic>
      <p:pic>
        <p:nvPicPr>
          <p:cNvPr id="21508" name="Picture 4" descr="C:\Users\MARIO MORENO\Desktop\Señales\men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24328" y="4581127"/>
            <a:ext cx="1619673" cy="2276873"/>
          </a:xfrm>
          <a:prstGeom prst="rect">
            <a:avLst/>
          </a:prstGeom>
          <a:noFill/>
        </p:spPr>
      </p:pic>
      <p:sp>
        <p:nvSpPr>
          <p:cNvPr id="9" name="8 Flecha doblada"/>
          <p:cNvSpPr/>
          <p:nvPr/>
        </p:nvSpPr>
        <p:spPr>
          <a:xfrm flipH="1">
            <a:off x="7469053" y="4054844"/>
            <a:ext cx="1116632" cy="432048"/>
          </a:xfrm>
          <a:prstGeom prst="bentArrow">
            <a:avLst/>
          </a:prstGeom>
          <a:solidFill>
            <a:srgbClr val="1AF2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NI">
              <a:solidFill>
                <a:schemeClr val="tx1"/>
              </a:solidFill>
            </a:endParaRPr>
          </a:p>
        </p:txBody>
      </p:sp>
      <p:pic>
        <p:nvPicPr>
          <p:cNvPr id="21509" name="Picture 5" descr="C:\Users\MARIO MORENO\Desktop\Señales\5F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11960" y="4869160"/>
            <a:ext cx="3312368" cy="1988841"/>
          </a:xfrm>
          <a:prstGeom prst="rect">
            <a:avLst/>
          </a:prstGeom>
          <a:noFill/>
        </p:spPr>
      </p:pic>
      <p:sp>
        <p:nvSpPr>
          <p:cNvPr id="12" name="11 Flecha arriba"/>
          <p:cNvSpPr/>
          <p:nvPr/>
        </p:nvSpPr>
        <p:spPr>
          <a:xfrm>
            <a:off x="8711770" y="3721082"/>
            <a:ext cx="394348" cy="765810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NI"/>
          </a:p>
        </p:txBody>
      </p:sp>
      <p:sp>
        <p:nvSpPr>
          <p:cNvPr id="13" name="12 Rectángulo"/>
          <p:cNvSpPr/>
          <p:nvPr/>
        </p:nvSpPr>
        <p:spPr>
          <a:xfrm>
            <a:off x="0" y="2753148"/>
            <a:ext cx="9144000" cy="792088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NI" dirty="0"/>
              <a:t> si tu ojo derecho te es ocasión de pecar, arráncalo y écha</a:t>
            </a:r>
            <a:r>
              <a:rPr lang="es-NI" i="1" dirty="0"/>
              <a:t>lo</a:t>
            </a:r>
            <a:r>
              <a:rPr lang="es-NI" dirty="0"/>
              <a:t> de ti; porque te es mejor que se pierda uno de tus miembros, y no que todo tu cuerpo </a:t>
            </a:r>
            <a:r>
              <a:rPr lang="es-NI" b="1" u="sng" dirty="0">
                <a:highlight>
                  <a:srgbClr val="FF00FF"/>
                </a:highlight>
              </a:rPr>
              <a:t>sea arrojado al infierno.</a:t>
            </a:r>
            <a:r>
              <a:rPr lang="es-NI" dirty="0"/>
              <a:t> Mateo.5:29.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/>
      <p:bldP spid="5" grpId="0" animBg="1"/>
      <p:bldP spid="6" grpId="0" animBg="1"/>
      <p:bldP spid="9" grpId="0" animBg="1"/>
      <p:bldP spid="12" grpId="0" animBg="1"/>
      <p:bldP spid="13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D888FB2F-8B48-9BB2-62A0-F1A01BA0B6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22530" name="Picture 2" descr="C:\Users\MARIO MORENO\Desktop\Señales\ALERTA~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5148064" cy="4005064"/>
          </a:xfrm>
          <a:prstGeom prst="rect">
            <a:avLst/>
          </a:prstGeom>
          <a:noFill/>
        </p:spPr>
      </p:pic>
      <p:sp>
        <p:nvSpPr>
          <p:cNvPr id="5" name="4 Flecha derecha"/>
          <p:cNvSpPr/>
          <p:nvPr/>
        </p:nvSpPr>
        <p:spPr>
          <a:xfrm rot="5400000">
            <a:off x="6300192" y="3140968"/>
            <a:ext cx="1368152" cy="792088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NI"/>
          </a:p>
        </p:txBody>
      </p:sp>
      <p:sp>
        <p:nvSpPr>
          <p:cNvPr id="6" name="5 Rectángulo"/>
          <p:cNvSpPr/>
          <p:nvPr/>
        </p:nvSpPr>
        <p:spPr>
          <a:xfrm>
            <a:off x="5004048" y="4437112"/>
            <a:ext cx="4139952" cy="2420888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NI" sz="3200" b="1" dirty="0">
                <a:latin typeface="Maiandra GD" panose="020E0502030308020204" pitchFamily="34" charset="0"/>
              </a:rPr>
              <a:t>EL INFIERNO ES UNA REALIDAD NO SE DEJE ENSEÑAR Y SE PIERDA.</a:t>
            </a:r>
          </a:p>
        </p:txBody>
      </p:sp>
      <p:sp>
        <p:nvSpPr>
          <p:cNvPr id="7" name="6 Rectángulo"/>
          <p:cNvSpPr/>
          <p:nvPr/>
        </p:nvSpPr>
        <p:spPr>
          <a:xfrm>
            <a:off x="5004048" y="0"/>
            <a:ext cx="4139952" cy="2564904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NI" sz="3600" b="1" dirty="0">
                <a:latin typeface="Maiandra GD" panose="020E0502030308020204" pitchFamily="34" charset="0"/>
              </a:rPr>
              <a:t>DIOS DESEA SALVARLE DE IR A ESE LUGAR.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77963FE-B2C3-A3D0-DB09-EFA8E50C40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5064"/>
            <a:ext cx="5004048" cy="2808312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284FBFEA-6F75-B09E-8F82-6D91B2EC9F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4 Rectángulo"/>
          <p:cNvSpPr/>
          <p:nvPr/>
        </p:nvSpPr>
        <p:spPr>
          <a:xfrm>
            <a:off x="0" y="5661248"/>
            <a:ext cx="9144000" cy="1196752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NI" sz="4800" b="1" dirty="0">
                <a:latin typeface="Maiandra GD" panose="020E0502030308020204" pitchFamily="34" charset="0"/>
              </a:rPr>
              <a:t>DIOS NOS BENDIGA A TODOS.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2E526419-B765-5202-D218-070F9B6E9E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661248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B49A2109-FDA9-3EE5-7867-670928181B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B9598B42-F495-CB7E-21C1-B603F0D364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92D050"/>
          </a:solidFill>
        </p:spPr>
        <p:txBody>
          <a:bodyPr/>
          <a:lstStyle/>
          <a:p>
            <a:r>
              <a:rPr lang="es-NI" b="1" u="sng" dirty="0">
                <a:latin typeface="Maiandra GD" panose="020E0502030308020204" pitchFamily="34" charset="0"/>
              </a:rPr>
              <a:t>EL INFIERNO.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63888" y="1143000"/>
            <a:ext cx="5580112" cy="5715000"/>
          </a:xfrm>
        </p:spPr>
        <p:txBody>
          <a:bodyPr>
            <a:normAutofit fontScale="92500" lnSpcReduction="10000"/>
          </a:bodyPr>
          <a:lstStyle/>
          <a:p>
            <a:pPr lvl="0"/>
            <a:r>
              <a:rPr lang="es-ES" sz="2800" b="1" dirty="0">
                <a:latin typeface="Maiandra GD" panose="020E0502030308020204" pitchFamily="34" charset="0"/>
              </a:rPr>
              <a:t>Dios arrojará el alma y el cuerpo del impío al infierno. </a:t>
            </a:r>
          </a:p>
          <a:p>
            <a:pPr lvl="0" algn="ctr"/>
            <a:r>
              <a:rPr lang="es-ES" sz="2800" b="1" u="sng" dirty="0">
                <a:solidFill>
                  <a:schemeClr val="bg1"/>
                </a:solidFill>
                <a:highlight>
                  <a:srgbClr val="FF00FF"/>
                </a:highlight>
                <a:latin typeface="Maiandra GD" panose="020E0502030308020204" pitchFamily="34" charset="0"/>
              </a:rPr>
              <a:t>Mateo.10:28. </a:t>
            </a:r>
          </a:p>
          <a:p>
            <a:pPr lvl="0"/>
            <a:r>
              <a:rPr lang="es-ES" sz="2800" b="1" dirty="0">
                <a:latin typeface="Maiandra GD" panose="020E0502030308020204" pitchFamily="34" charset="0"/>
              </a:rPr>
              <a:t>Y no temáis a los que matan el cuerpo, pero no pueden matar el alma; más bien temed a aquel que puede hacer perecer </a:t>
            </a:r>
            <a:r>
              <a:rPr lang="es-ES" sz="2800" b="1" u="sng" dirty="0">
                <a:solidFill>
                  <a:schemeClr val="bg1"/>
                </a:solidFill>
                <a:highlight>
                  <a:srgbClr val="800080"/>
                </a:highlight>
                <a:latin typeface="Maiandra GD" panose="020E0502030308020204" pitchFamily="34" charset="0"/>
              </a:rPr>
              <a:t>tanto el alma como el cuerpo en el infierno.</a:t>
            </a:r>
            <a:r>
              <a:rPr lang="es-ES" sz="2800" b="1" dirty="0">
                <a:latin typeface="Maiandra GD" panose="020E0502030308020204" pitchFamily="34" charset="0"/>
              </a:rPr>
              <a:t> </a:t>
            </a:r>
          </a:p>
          <a:p>
            <a:pPr lvl="0" algn="ctr"/>
            <a:r>
              <a:rPr lang="es-ES" sz="2800" b="1" u="sng" dirty="0">
                <a:solidFill>
                  <a:schemeClr val="bg1"/>
                </a:solidFill>
                <a:highlight>
                  <a:srgbClr val="FF00FF"/>
                </a:highlight>
                <a:latin typeface="Maiandra GD" panose="020E0502030308020204" pitchFamily="34" charset="0"/>
              </a:rPr>
              <a:t>Lucas.12:5. </a:t>
            </a:r>
          </a:p>
          <a:p>
            <a:pPr lvl="0"/>
            <a:r>
              <a:rPr lang="es-ES" sz="2800" b="1" dirty="0">
                <a:latin typeface="Maiandra GD" panose="020E0502030308020204" pitchFamily="34" charset="0"/>
              </a:rPr>
              <a:t>Pero yo os mostraré a quién debéis temer: temed al que, después de matar, </a:t>
            </a:r>
            <a:r>
              <a:rPr lang="es-ES" sz="2800" b="1" u="sng" dirty="0">
                <a:solidFill>
                  <a:schemeClr val="bg1"/>
                </a:solidFill>
                <a:highlight>
                  <a:srgbClr val="800000"/>
                </a:highlight>
                <a:latin typeface="Maiandra GD" panose="020E0502030308020204" pitchFamily="34" charset="0"/>
              </a:rPr>
              <a:t>tiene poder para arrojar al infierno;</a:t>
            </a:r>
            <a:r>
              <a:rPr lang="es-ES" sz="2800" b="1" dirty="0">
                <a:latin typeface="Maiandra GD" panose="020E0502030308020204" pitchFamily="34" charset="0"/>
              </a:rPr>
              <a:t> sí, os digo: a éste, ¡temed! 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7588D2C7-9C71-D040-1B87-1EFD289A1D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1863"/>
            <a:ext cx="3563888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966676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B49A2109-FDA9-3EE5-7867-670928181B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B9598B42-F495-CB7E-21C1-B603F0D364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92D050"/>
          </a:solidFill>
        </p:spPr>
        <p:txBody>
          <a:bodyPr/>
          <a:lstStyle/>
          <a:p>
            <a:r>
              <a:rPr lang="es-NI" b="1" u="sng" dirty="0">
                <a:latin typeface="Maiandra GD" panose="020E0502030308020204" pitchFamily="34" charset="0"/>
              </a:rPr>
              <a:t>EL INFIERNO.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63888" y="1143000"/>
            <a:ext cx="5580112" cy="5715000"/>
          </a:xfrm>
        </p:spPr>
        <p:txBody>
          <a:bodyPr>
            <a:normAutofit/>
          </a:bodyPr>
          <a:lstStyle/>
          <a:p>
            <a:pPr lvl="0"/>
            <a:r>
              <a:rPr lang="es-NI" sz="2800" b="1" u="sng" dirty="0">
                <a:highlight>
                  <a:srgbClr val="1AF2A0"/>
                </a:highlight>
                <a:latin typeface="Maiandra GD" panose="020E0502030308020204" pitchFamily="34" charset="0"/>
              </a:rPr>
              <a:t>“GEHENA”-</a:t>
            </a:r>
            <a:r>
              <a:rPr lang="es-NI" sz="2800" b="1" dirty="0">
                <a:latin typeface="Maiandra GD" panose="020E0502030308020204" pitchFamily="34" charset="0"/>
              </a:rPr>
              <a:t> Es una transliteración de “GE-HINNOM”- Valle de Hinom, </a:t>
            </a:r>
          </a:p>
          <a:p>
            <a:pPr lvl="0" algn="just"/>
            <a:r>
              <a:rPr lang="es-ES" sz="2800" b="1" dirty="0">
                <a:latin typeface="Maiandra GD" panose="020E0502030308020204" pitchFamily="34" charset="0"/>
              </a:rPr>
              <a:t>Donde los niños eran arrojados a los ardientes brazos metálicos de Moloc, al rojo vivo. </a:t>
            </a:r>
          </a:p>
          <a:p>
            <a:pPr lvl="0" algn="ctr"/>
            <a:r>
              <a:rPr lang="es-ES" sz="2800" b="1" u="sng" dirty="0">
                <a:solidFill>
                  <a:schemeClr val="bg1"/>
                </a:solidFill>
                <a:highlight>
                  <a:srgbClr val="FF00FF"/>
                </a:highlight>
                <a:latin typeface="Maiandra GD" panose="020E0502030308020204" pitchFamily="34" charset="0"/>
              </a:rPr>
              <a:t>II Resyes.23:10. </a:t>
            </a:r>
          </a:p>
          <a:p>
            <a:pPr lvl="0"/>
            <a:r>
              <a:rPr lang="es-ES" sz="2800" b="1" dirty="0">
                <a:latin typeface="Maiandra GD" panose="020E0502030308020204" pitchFamily="34" charset="0"/>
              </a:rPr>
              <a:t>También profanó al </a:t>
            </a:r>
            <a:r>
              <a:rPr lang="es-ES" sz="2800" b="1" dirty="0" err="1">
                <a:latin typeface="Maiandra GD" panose="020E0502030308020204" pitchFamily="34" charset="0"/>
              </a:rPr>
              <a:t>Tofet</a:t>
            </a:r>
            <a:r>
              <a:rPr lang="es-ES" sz="2800" b="1" dirty="0">
                <a:latin typeface="Maiandra GD" panose="020E0502030308020204" pitchFamily="34" charset="0"/>
              </a:rPr>
              <a:t> que está en el valle de Ben-</a:t>
            </a:r>
            <a:r>
              <a:rPr lang="es-ES" sz="2800" b="1" dirty="0" err="1">
                <a:latin typeface="Maiandra GD" panose="020E0502030308020204" pitchFamily="34" charset="0"/>
              </a:rPr>
              <a:t>hinom</a:t>
            </a:r>
            <a:r>
              <a:rPr lang="es-ES" sz="2800" b="1" dirty="0">
                <a:latin typeface="Maiandra GD" panose="020E0502030308020204" pitchFamily="34" charset="0"/>
              </a:rPr>
              <a:t>, para que nadie hiciera </a:t>
            </a:r>
            <a:r>
              <a:rPr lang="es-ES" sz="2800" b="1" u="sng" dirty="0">
                <a:solidFill>
                  <a:schemeClr val="bg1"/>
                </a:solidFill>
                <a:highlight>
                  <a:srgbClr val="808000"/>
                </a:highlight>
                <a:latin typeface="Maiandra GD" panose="020E0502030308020204" pitchFamily="34" charset="0"/>
              </a:rPr>
              <a:t>pasar por fuego a su hijo o a su hija para honrar a Moloc.</a:t>
            </a:r>
            <a:r>
              <a:rPr lang="es-ES" sz="2800" b="1" dirty="0">
                <a:latin typeface="Maiandra GD" panose="020E0502030308020204" pitchFamily="34" charset="0"/>
              </a:rPr>
              <a:t> </a:t>
            </a:r>
            <a:endParaRPr lang="es-NI" sz="2800" b="1" dirty="0">
              <a:latin typeface="Maiandra GD" panose="020E0502030308020204" pitchFamily="34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322DF1BE-37D8-A485-3D3E-58E92B2973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42998"/>
            <a:ext cx="3563888" cy="5715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62782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B49A2109-FDA9-3EE5-7867-670928181B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B9598B42-F495-CB7E-21C1-B603F0D364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92D050"/>
          </a:solidFill>
        </p:spPr>
        <p:txBody>
          <a:bodyPr/>
          <a:lstStyle/>
          <a:p>
            <a:r>
              <a:rPr lang="es-NI" b="1" u="sng" dirty="0">
                <a:latin typeface="Maiandra GD" panose="020E0502030308020204" pitchFamily="34" charset="0"/>
              </a:rPr>
              <a:t>EL INFIERNO.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28689" y="1143000"/>
            <a:ext cx="9115311" cy="5714999"/>
          </a:xfrm>
        </p:spPr>
        <p:txBody>
          <a:bodyPr>
            <a:normAutofit/>
          </a:bodyPr>
          <a:lstStyle/>
          <a:p>
            <a:pPr lvl="0"/>
            <a:r>
              <a:rPr lang="es-MX" b="1" dirty="0">
                <a:latin typeface="Maiandra GD" panose="020E0502030308020204" pitchFamily="34" charset="0"/>
              </a:rPr>
              <a:t>Josías abolió estas abominaciones y luego paso a ser un lugar para echar todo tipo de desperdicios y basuras que quemaban constantemente, viniendo a ser un símbolo de castigo. “IMÁGENES VERBALES”.</a:t>
            </a:r>
          </a:p>
          <a:p>
            <a:pPr lvl="0"/>
            <a:r>
              <a:rPr lang="es-MX" b="1" dirty="0">
                <a:latin typeface="Maiandra GD" panose="020E0502030308020204" pitchFamily="34" charset="0"/>
              </a:rPr>
              <a:t>El infierno es una enseñanza verdadera de Jesús y su palabra.</a:t>
            </a:r>
            <a:endParaRPr lang="es-NI" b="1" dirty="0">
              <a:latin typeface="Maiandra GD" panose="020E050203030802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5EC98D5C-445F-E7F1-14CE-B76CA55FF5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8" y="4705349"/>
            <a:ext cx="9115311" cy="2152650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EBA9E157-C057-FACF-CB00-E9C8076C11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68761"/>
          </a:xfrm>
          <a:solidFill>
            <a:srgbClr val="92D050"/>
          </a:solidFill>
        </p:spPr>
        <p:txBody>
          <a:bodyPr>
            <a:normAutofit fontScale="90000"/>
          </a:bodyPr>
          <a:lstStyle/>
          <a:p>
            <a:r>
              <a:rPr lang="es-NI" b="1" u="sng" dirty="0">
                <a:latin typeface="Maiandra GD" panose="020E0502030308020204" pitchFamily="34" charset="0"/>
              </a:rPr>
              <a:t>¿A QUE ES SEMEJANTE EL INFIERNO?.</a:t>
            </a:r>
            <a:endParaRPr lang="es-NI" b="1" dirty="0">
              <a:latin typeface="Maiandra GD" panose="020E0502030308020204" pitchFamily="34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1268760"/>
            <a:ext cx="9144000" cy="3024336"/>
          </a:xfrm>
        </p:spPr>
        <p:txBody>
          <a:bodyPr>
            <a:normAutofit fontScale="92500" lnSpcReduction="20000"/>
          </a:bodyPr>
          <a:lstStyle/>
          <a:p>
            <a:pPr lvl="0"/>
            <a:r>
              <a:rPr lang="es-MX" b="1" u="sng" dirty="0">
                <a:latin typeface="Maiandra GD" panose="020E0502030308020204" pitchFamily="34" charset="0"/>
              </a:rPr>
              <a:t>“AL LLORO Y CRUJIR LOS DIENTES”.</a:t>
            </a:r>
            <a:r>
              <a:rPr lang="es-MX" b="1" dirty="0">
                <a:latin typeface="Maiandra GD" panose="020E0502030308020204" pitchFamily="34" charset="0"/>
              </a:rPr>
              <a:t> </a:t>
            </a:r>
          </a:p>
          <a:p>
            <a:pPr lvl="0" algn="ctr"/>
            <a:r>
              <a:rPr lang="es-MX" b="1" u="sng" dirty="0">
                <a:solidFill>
                  <a:schemeClr val="bg1"/>
                </a:solidFill>
                <a:highlight>
                  <a:srgbClr val="FF00FF"/>
                </a:highlight>
                <a:latin typeface="Maiandra GD" panose="020E0502030308020204" pitchFamily="34" charset="0"/>
              </a:rPr>
              <a:t>Mateo.13:50. </a:t>
            </a:r>
          </a:p>
          <a:p>
            <a:pPr lvl="0"/>
            <a:r>
              <a:rPr lang="es-ES" b="1" u="sng" dirty="0">
                <a:solidFill>
                  <a:schemeClr val="bg1"/>
                </a:solidFill>
                <a:highlight>
                  <a:srgbClr val="000000"/>
                </a:highlight>
                <a:latin typeface="Maiandra GD" panose="020E0502030308020204" pitchFamily="34" charset="0"/>
              </a:rPr>
              <a:t>y los arrojarán en el horno de fuego;</a:t>
            </a:r>
            <a:r>
              <a:rPr lang="es-ES" b="1" dirty="0">
                <a:latin typeface="Maiandra GD" panose="020E0502030308020204" pitchFamily="34" charset="0"/>
              </a:rPr>
              <a:t> allí será el llanto y el crujir de dientes. </a:t>
            </a:r>
            <a:endParaRPr lang="es-MX" b="1" dirty="0">
              <a:latin typeface="Maiandra GD" panose="020E0502030308020204" pitchFamily="34" charset="0"/>
            </a:endParaRPr>
          </a:p>
          <a:p>
            <a:pPr lvl="0"/>
            <a:r>
              <a:rPr lang="es-MX" b="1" dirty="0">
                <a:latin typeface="Maiandra GD" panose="020E0502030308020204" pitchFamily="34" charset="0"/>
              </a:rPr>
              <a:t>El dolor será tan grande que los hombres y mujeres estarán llorando y crujiendo sus dientes eternamente y sin descanso. </a:t>
            </a:r>
            <a:endParaRPr lang="es-NI" b="1" dirty="0">
              <a:latin typeface="Maiandra GD" panose="020E0502030308020204" pitchFamily="34" charset="0"/>
            </a:endParaRPr>
          </a:p>
          <a:p>
            <a:endParaRPr lang="es-NI" dirty="0"/>
          </a:p>
        </p:txBody>
      </p:sp>
      <p:pic>
        <p:nvPicPr>
          <p:cNvPr id="2050" name="Picture 2" descr="C:\Users\MARIO MORENO\Desktop\Señales\crujir dientes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301208"/>
            <a:ext cx="9144000" cy="1556792"/>
          </a:xfrm>
          <a:prstGeom prst="rect">
            <a:avLst/>
          </a:prstGeom>
          <a:noFill/>
        </p:spPr>
      </p:pic>
      <p:sp>
        <p:nvSpPr>
          <p:cNvPr id="5" name="4 Flecha doblada"/>
          <p:cNvSpPr/>
          <p:nvPr/>
        </p:nvSpPr>
        <p:spPr>
          <a:xfrm>
            <a:off x="1907704" y="4291098"/>
            <a:ext cx="2880320" cy="720080"/>
          </a:xfrm>
          <a:prstGeom prst="bentArrow">
            <a:avLst/>
          </a:prstGeom>
          <a:solidFill>
            <a:srgbClr val="1AF2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NI">
              <a:solidFill>
                <a:schemeClr val="tx1"/>
              </a:solidFill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5076056" y="4145084"/>
            <a:ext cx="4067944" cy="864096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NI" sz="2000" b="1" dirty="0">
                <a:solidFill>
                  <a:schemeClr val="tx1"/>
                </a:solidFill>
                <a:latin typeface="Maiandra GD" panose="020E0502030308020204" pitchFamily="34" charset="0"/>
              </a:rPr>
              <a:t>VA SER TANTO EL DOLOR QUE VAN A CRUJIR LOS DIENTES.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/>
      <p:bldP spid="5" grpId="0" animBg="1"/>
      <p:bldP spid="6" grpId="0" animBg="1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464</TotalTime>
  <Words>4403</Words>
  <Application>Microsoft Office PowerPoint</Application>
  <PresentationFormat>Presentación en pantalla (4:3)</PresentationFormat>
  <Paragraphs>329</Paragraphs>
  <Slides>59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59</vt:i4>
      </vt:variant>
    </vt:vector>
  </HeadingPairs>
  <TitlesOfParts>
    <vt:vector size="63" baseType="lpstr">
      <vt:lpstr>Arial</vt:lpstr>
      <vt:lpstr>Calibri</vt:lpstr>
      <vt:lpstr>Maiandra GD</vt:lpstr>
      <vt:lpstr>Tema de Office</vt:lpstr>
      <vt:lpstr> EL INFIERNO. </vt:lpstr>
      <vt:lpstr> INTRODUCCIÓN: </vt:lpstr>
      <vt:lpstr> INTRODUCCIÓN: </vt:lpstr>
      <vt:lpstr> INTRODUCCIÓN: </vt:lpstr>
      <vt:lpstr>Presentación de PowerPoint</vt:lpstr>
      <vt:lpstr>EL INFIERNO.</vt:lpstr>
      <vt:lpstr>EL INFIERNO.</vt:lpstr>
      <vt:lpstr>EL INFIERNO.</vt:lpstr>
      <vt:lpstr>¿A QUE ES SEMEJANTE EL INFIERNO?.</vt:lpstr>
      <vt:lpstr>¿A QUE ES SEMEJANTE EL INFIERNO?.</vt:lpstr>
      <vt:lpstr>¿A QUE ES SEMEJANTE EL INFIERNO?.</vt:lpstr>
      <vt:lpstr>¿A QUE ES SEMEJANTE EL INFIERNO?.</vt:lpstr>
      <vt:lpstr>¿A QUE ES SEMEJANTE EL INFIERNO?.</vt:lpstr>
      <vt:lpstr>¿A QUE ES SEMEJANTE EL INFIERNO?.</vt:lpstr>
      <vt:lpstr>¿A QUE ES SEMEJANTE EL INFIERNO?.</vt:lpstr>
      <vt:lpstr>¿A QUE ES SEMEJANTE EL INFIERNO?.</vt:lpstr>
      <vt:lpstr>¿A QUE ES SEMEJANTE EL INFIERNO?.</vt:lpstr>
      <vt:lpstr>LAS PERSONAS ESCOGEN SU PROPIO DESTINO.</vt:lpstr>
      <vt:lpstr>LAS PERSONAS ESCOGEN SU PROPIO DESTINO.</vt:lpstr>
      <vt:lpstr>LAS PERSONAS ESCOGEN SU PROPIO DESTINO.</vt:lpstr>
      <vt:lpstr>LAS PERSONAS ESCOGEN SU PROPIO DESTINO.</vt:lpstr>
      <vt:lpstr>LAS PERSONAS ESCOGEN SU PROPIO DESTINO.</vt:lpstr>
      <vt:lpstr>LAS PERSONAS ESCOGEN SU PROPIO DESTINO.</vt:lpstr>
      <vt:lpstr>LAS PERSONAS ESCOGEN SU PROPIO DESTINO.</vt:lpstr>
      <vt:lpstr>LAS PERSONAS ESCOGEN SU PROPIO DESTINO.</vt:lpstr>
      <vt:lpstr>LAS PERSONAS ESCOGEN SU PROPIO DESTINO.</vt:lpstr>
      <vt:lpstr>LAS PERSONAS ESCOGEN SU PROPIO DESTINO.</vt:lpstr>
      <vt:lpstr>LAS PERSONAS ESCOGEN SU PROPIO DESTINO.</vt:lpstr>
      <vt:lpstr>LA SEGURIDAD DEL INFIERNO.</vt:lpstr>
      <vt:lpstr>LA SEGURIDAD DEL INFIERNO.</vt:lpstr>
      <vt:lpstr>LA SEGURIDAD DEL INFIERNO.</vt:lpstr>
      <vt:lpstr>LA SEGURIDAD DEL INFIERNO.</vt:lpstr>
      <vt:lpstr>LA SEGURIDAD DEL INFIERNO.</vt:lpstr>
      <vt:lpstr>LA SEGURIDAD DEL INFIERNO.</vt:lpstr>
      <vt:lpstr>LA SEGURIDAD DEL INFIERNO.</vt:lpstr>
      <vt:lpstr>¿CASTIGO ETERNO O ANIQUILACIÓN?</vt:lpstr>
      <vt:lpstr>¿CASTIGO ETERNO O ANIQUILACIÓN?</vt:lpstr>
      <vt:lpstr>¿CASTIGO ETERNO O ANIQUILACIÓN?</vt:lpstr>
      <vt:lpstr>DESCRIPCIÓN DEL INFIERNO.</vt:lpstr>
      <vt:lpstr>DESCRIPCIÓN DEL INFIERNO.</vt:lpstr>
      <vt:lpstr>DESCRIPCIÓN DEL INFIERNO.</vt:lpstr>
      <vt:lpstr>DESCRIPCIÓN DEL INFIERNO.</vt:lpstr>
      <vt:lpstr>DESCRIPCIÓN DEL INFIERNO.</vt:lpstr>
      <vt:lpstr>DESCRIPCIÓN DEL INFIERNO.</vt:lpstr>
      <vt:lpstr>¿QUIENES IRÁN AL INFIERNO?</vt:lpstr>
      <vt:lpstr>¿QUIENES IRÁN AL INFIERNO?</vt:lpstr>
      <vt:lpstr>¿QUIENES IRÁN AL INFIERNO?</vt:lpstr>
      <vt:lpstr>¿QUIENES IRÁN AL INFIERNO?</vt:lpstr>
      <vt:lpstr>¿QUIENES IRÁN AL INFIERNO?</vt:lpstr>
      <vt:lpstr>¿QUIENES IRÁN AL INFIERNO?</vt:lpstr>
      <vt:lpstr>¿QUIENES IRÁN AL INFIERNO?</vt:lpstr>
      <vt:lpstr>¿QUIENES IRÁN AL INFIERNO?</vt:lpstr>
      <vt:lpstr>TENEMOS UN CLARO EJEMPLO.</vt:lpstr>
      <vt:lpstr>TENEMOS UN CLARO EJEMPLO.</vt:lpstr>
      <vt:lpstr>TENEMOS UN CLARO EJEMPLO.</vt:lpstr>
      <vt:lpstr>TENEMOS UN CLARO EJEMPLO.</vt:lpstr>
      <vt:lpstr> CONCLUSIÓN: </vt:lpstr>
      <vt:lpstr>Presentación de PowerPoint</vt:lpstr>
      <vt:lpstr>Presentación de PowerPoint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TEMA: EL INFIERNO.</dc:title>
  <dc:creator>MARIO MORENO</dc:creator>
  <cp:lastModifiedBy>MARIO MORENO</cp:lastModifiedBy>
  <cp:revision>34</cp:revision>
  <dcterms:created xsi:type="dcterms:W3CDTF">2015-11-19T20:15:56Z</dcterms:created>
  <dcterms:modified xsi:type="dcterms:W3CDTF">2023-05-20T01:05:00Z</dcterms:modified>
</cp:coreProperties>
</file>