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7" r:id="rId4"/>
    <p:sldId id="257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AB79D-0290-4EFE-98D8-1CDBB060C2DE}" type="datetimeFigureOut">
              <a:rPr lang="es-CL" smtClean="0"/>
              <a:t>24-11-2013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4E230-5057-447B-A6C3-6C252EE3FC37}" type="slidenum">
              <a:rPr lang="es-CL" smtClean="0"/>
              <a:t>‹Nº›</a:t>
            </a:fld>
            <a:endParaRPr lang="es-CL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AB79D-0290-4EFE-98D8-1CDBB060C2DE}" type="datetimeFigureOut">
              <a:rPr lang="es-CL" smtClean="0"/>
              <a:t>24-11-2013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4E230-5057-447B-A6C3-6C252EE3FC37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AB79D-0290-4EFE-98D8-1CDBB060C2DE}" type="datetimeFigureOut">
              <a:rPr lang="es-CL" smtClean="0"/>
              <a:t>24-11-2013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4E230-5057-447B-A6C3-6C252EE3FC37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AB79D-0290-4EFE-98D8-1CDBB060C2DE}" type="datetimeFigureOut">
              <a:rPr lang="es-CL" smtClean="0"/>
              <a:t>24-11-2013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4E230-5057-447B-A6C3-6C252EE3FC37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AB79D-0290-4EFE-98D8-1CDBB060C2DE}" type="datetimeFigureOut">
              <a:rPr lang="es-CL" smtClean="0"/>
              <a:t>24-11-2013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4E230-5057-447B-A6C3-6C252EE3FC37}" type="slidenum">
              <a:rPr lang="es-CL" smtClean="0"/>
              <a:t>‹Nº›</a:t>
            </a:fld>
            <a:endParaRPr lang="es-CL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AB79D-0290-4EFE-98D8-1CDBB060C2DE}" type="datetimeFigureOut">
              <a:rPr lang="es-CL" smtClean="0"/>
              <a:t>24-11-2013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4E230-5057-447B-A6C3-6C252EE3FC37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AB79D-0290-4EFE-98D8-1CDBB060C2DE}" type="datetimeFigureOut">
              <a:rPr lang="es-CL" smtClean="0"/>
              <a:t>24-11-2013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4E230-5057-447B-A6C3-6C252EE3FC37}" type="slidenum">
              <a:rPr lang="es-CL" smtClean="0"/>
              <a:t>‹Nº›</a:t>
            </a:fld>
            <a:endParaRPr lang="es-CL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AB79D-0290-4EFE-98D8-1CDBB060C2DE}" type="datetimeFigureOut">
              <a:rPr lang="es-CL" smtClean="0"/>
              <a:t>24-11-2013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4E230-5057-447B-A6C3-6C252EE3FC37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AB79D-0290-4EFE-98D8-1CDBB060C2DE}" type="datetimeFigureOut">
              <a:rPr lang="es-CL" smtClean="0"/>
              <a:t>24-11-2013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4E230-5057-447B-A6C3-6C252EE3FC37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AB79D-0290-4EFE-98D8-1CDBB060C2DE}" type="datetimeFigureOut">
              <a:rPr lang="es-CL" smtClean="0"/>
              <a:t>24-11-2013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4E230-5057-447B-A6C3-6C252EE3FC37}" type="slidenum">
              <a:rPr lang="es-CL" smtClean="0"/>
              <a:t>‹Nº›</a:t>
            </a:fld>
            <a:endParaRPr lang="es-CL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AB79D-0290-4EFE-98D8-1CDBB060C2DE}" type="datetimeFigureOut">
              <a:rPr lang="es-CL" smtClean="0"/>
              <a:t>24-11-2013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4E230-5057-447B-A6C3-6C252EE3FC37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C38AB79D-0290-4EFE-98D8-1CDBB060C2DE}" type="datetimeFigureOut">
              <a:rPr lang="es-CL" smtClean="0"/>
              <a:t>24-11-2013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C674E230-5057-447B-A6C3-6C252EE3FC37}" type="slidenum">
              <a:rPr lang="es-CL" smtClean="0"/>
              <a:t>‹Nº›</a:t>
            </a:fld>
            <a:endParaRPr lang="es-CL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55576" y="764704"/>
            <a:ext cx="7543800" cy="1524000"/>
          </a:xfrm>
        </p:spPr>
        <p:txBody>
          <a:bodyPr/>
          <a:lstStyle/>
          <a:p>
            <a:pPr algn="ctr"/>
            <a:r>
              <a:rPr lang="es-CL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Iglesia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67544" y="3429000"/>
            <a:ext cx="7992888" cy="2286000"/>
          </a:xfrm>
        </p:spPr>
        <p:txBody>
          <a:bodyPr>
            <a:normAutofit fontScale="92500"/>
          </a:bodyPr>
          <a:lstStyle/>
          <a:p>
            <a:pPr algn="ctr"/>
            <a:r>
              <a:rPr lang="es-CL" sz="3200" b="1" i="1" dirty="0">
                <a:solidFill>
                  <a:srgbClr val="002060"/>
                </a:solidFill>
              </a:rPr>
              <a:t>“Y yo también te digo que tú eres Pedro, y sobre esta roca edificaré mi iglesia; y las puertas del Hades no prevalecerán contra ella”  </a:t>
            </a:r>
          </a:p>
          <a:p>
            <a:pPr algn="ctr"/>
            <a:r>
              <a:rPr lang="es-CL" sz="3200" b="1" i="1" dirty="0">
                <a:solidFill>
                  <a:srgbClr val="002060"/>
                </a:solidFill>
              </a:rPr>
              <a:t>Mateo 16:18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029402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01270" y="548680"/>
            <a:ext cx="6781800" cy="1008112"/>
          </a:xfrm>
        </p:spPr>
        <p:txBody>
          <a:bodyPr>
            <a:normAutofit/>
          </a:bodyPr>
          <a:lstStyle/>
          <a:p>
            <a:pPr algn="ctr"/>
            <a:r>
              <a:rPr lang="es-CL" dirty="0">
                <a:solidFill>
                  <a:srgbClr val="C00000"/>
                </a:solidFill>
              </a:rPr>
              <a:t>¿Qué es la iglesia?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12581" y="1916832"/>
            <a:ext cx="7543800" cy="3886200"/>
          </a:xfrm>
        </p:spPr>
        <p:txBody>
          <a:bodyPr>
            <a:normAutofit fontScale="85000" lnSpcReduction="10000"/>
          </a:bodyPr>
          <a:lstStyle/>
          <a:p>
            <a:r>
              <a:rPr lang="es-CL" sz="3200" b="1" dirty="0">
                <a:solidFill>
                  <a:srgbClr val="002060"/>
                </a:solidFill>
              </a:rPr>
              <a:t>¿Por qué es importante la iglesia?</a:t>
            </a:r>
          </a:p>
          <a:p>
            <a:pPr lvl="1"/>
            <a:r>
              <a:rPr lang="es-CL" sz="3000" b="1" dirty="0">
                <a:solidFill>
                  <a:srgbClr val="002060"/>
                </a:solidFill>
              </a:rPr>
              <a:t>Fue el plan es eterno – Efesios. 3:10-11</a:t>
            </a:r>
          </a:p>
          <a:p>
            <a:pPr lvl="1"/>
            <a:r>
              <a:rPr lang="es-CL" sz="3000" b="1" dirty="0">
                <a:solidFill>
                  <a:srgbClr val="002060"/>
                </a:solidFill>
              </a:rPr>
              <a:t>Jesús vino a edificar la iglesia – Mat. 16:18-19</a:t>
            </a:r>
          </a:p>
          <a:p>
            <a:pPr lvl="1"/>
            <a:r>
              <a:rPr lang="es-CL" sz="3000" b="1" dirty="0">
                <a:solidFill>
                  <a:srgbClr val="002060"/>
                </a:solidFill>
              </a:rPr>
              <a:t>Jesús murió por la iglesia - Hch 20:28</a:t>
            </a:r>
          </a:p>
          <a:p>
            <a:pPr lvl="1"/>
            <a:r>
              <a:rPr lang="es-CL" sz="3000" b="1" dirty="0">
                <a:solidFill>
                  <a:srgbClr val="002060"/>
                </a:solidFill>
              </a:rPr>
              <a:t>La iglesia es la plenitud de Dios – Efes. 1:22-23</a:t>
            </a:r>
          </a:p>
          <a:p>
            <a:pPr lvl="1"/>
            <a:r>
              <a:rPr lang="es-CL" sz="3000" b="1" dirty="0">
                <a:solidFill>
                  <a:srgbClr val="002060"/>
                </a:solidFill>
              </a:rPr>
              <a:t>La iglesia, el reino,  será entregada a Dios - 1 Cor. 15:24</a:t>
            </a:r>
          </a:p>
          <a:p>
            <a:pPr lvl="1"/>
            <a:r>
              <a:rPr lang="es-CL" sz="3000" b="1" dirty="0">
                <a:solidFill>
                  <a:srgbClr val="002060"/>
                </a:solidFill>
              </a:rPr>
              <a:t>La iglesia es la columna y baluarte de la verdad- I Tim 3:15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7092280" y="0"/>
            <a:ext cx="11641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solidFill>
                  <a:srgbClr val="FFC000"/>
                </a:solidFill>
                <a:latin typeface="Britannic Bold" panose="020B0903060703020204" pitchFamily="34" charset="0"/>
              </a:rPr>
              <a:t>La Iglesia</a:t>
            </a:r>
          </a:p>
        </p:txBody>
      </p:sp>
    </p:spTree>
    <p:extLst>
      <p:ext uri="{BB962C8B-B14F-4D97-AF65-F5344CB8AC3E}">
        <p14:creationId xmlns:p14="http://schemas.microsoft.com/office/powerpoint/2010/main" val="3323919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548680"/>
            <a:ext cx="7848872" cy="1008112"/>
          </a:xfrm>
        </p:spPr>
        <p:txBody>
          <a:bodyPr>
            <a:noAutofit/>
          </a:bodyPr>
          <a:lstStyle/>
          <a:p>
            <a:pPr algn="ctr"/>
            <a:r>
              <a:rPr lang="es-CL" sz="3200" dirty="0">
                <a:solidFill>
                  <a:srgbClr val="C00000"/>
                </a:solidFill>
              </a:rPr>
              <a:t>¡Usted Puede Llegar A Ser Miembro De La Iglesia </a:t>
            </a:r>
            <a:r>
              <a:rPr lang="es-CL" sz="3200" dirty="0" smtClean="0">
                <a:solidFill>
                  <a:srgbClr val="C00000"/>
                </a:solidFill>
              </a:rPr>
              <a:t>Bíblica! </a:t>
            </a:r>
            <a:r>
              <a:rPr lang="es-CL" sz="3200" dirty="0">
                <a:solidFill>
                  <a:srgbClr val="C00000"/>
                </a:solidFill>
              </a:rPr>
              <a:t>¡La Que Cristo Edificó!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916832"/>
            <a:ext cx="8784976" cy="4032448"/>
          </a:xfrm>
        </p:spPr>
        <p:txBody>
          <a:bodyPr>
            <a:normAutofit fontScale="85000" lnSpcReduction="20000"/>
          </a:bodyPr>
          <a:lstStyle/>
          <a:p>
            <a:r>
              <a:rPr lang="es-CL" sz="3200" b="1" dirty="0">
                <a:solidFill>
                  <a:srgbClr val="002060"/>
                </a:solidFill>
              </a:rPr>
              <a:t>Ser miembro de la Iglesia de Cristo es una bendición que viene como consecuencia de obedecer el evangelio. </a:t>
            </a:r>
          </a:p>
          <a:p>
            <a:r>
              <a:rPr lang="es-CL" sz="3200" b="1" dirty="0">
                <a:solidFill>
                  <a:srgbClr val="002060"/>
                </a:solidFill>
              </a:rPr>
              <a:t>Tanto el salvarle, como el ser miembro de la iglesia, es algo que Dios hace cuando </a:t>
            </a:r>
            <a:r>
              <a:rPr lang="es-CL" sz="3200" b="1" dirty="0" smtClean="0">
                <a:solidFill>
                  <a:srgbClr val="002060"/>
                </a:solidFill>
              </a:rPr>
              <a:t>usted da los siguientes pasos:</a:t>
            </a:r>
            <a:endParaRPr lang="es-CL" sz="3200" b="1" dirty="0">
              <a:solidFill>
                <a:srgbClr val="002060"/>
              </a:solidFill>
            </a:endParaRPr>
          </a:p>
          <a:p>
            <a:pPr marL="834390" lvl="1" indent="-514350">
              <a:buFont typeface="+mj-lt"/>
              <a:buAutoNum type="arabicPeriod"/>
            </a:pPr>
            <a:r>
              <a:rPr lang="es-CL" sz="3000" b="1" dirty="0">
                <a:solidFill>
                  <a:srgbClr val="002060"/>
                </a:solidFill>
              </a:rPr>
              <a:t>Oye el evangelio, (Hechos 2:38).</a:t>
            </a:r>
          </a:p>
          <a:p>
            <a:pPr marL="834390" lvl="1" indent="-514350">
              <a:buFont typeface="+mj-lt"/>
              <a:buAutoNum type="arabicPeriod"/>
            </a:pPr>
            <a:r>
              <a:rPr lang="es-CL" sz="3000" b="1" dirty="0">
                <a:solidFill>
                  <a:srgbClr val="002060"/>
                </a:solidFill>
              </a:rPr>
              <a:t>Cree en este mensaje, (Rom. 10:17)</a:t>
            </a:r>
          </a:p>
          <a:p>
            <a:pPr marL="834390" lvl="1" indent="-514350">
              <a:buFont typeface="+mj-lt"/>
              <a:buAutoNum type="arabicPeriod"/>
            </a:pPr>
            <a:r>
              <a:rPr lang="es-CL" sz="3000" b="1" dirty="0">
                <a:solidFill>
                  <a:srgbClr val="002060"/>
                </a:solidFill>
              </a:rPr>
              <a:t>se Arrepiente de sus pecados y (Hechos 17:30)</a:t>
            </a:r>
          </a:p>
          <a:p>
            <a:pPr marL="834390" lvl="1" indent="-514350">
              <a:buFont typeface="+mj-lt"/>
              <a:buAutoNum type="arabicPeriod"/>
            </a:pPr>
            <a:r>
              <a:rPr lang="es-CL" sz="3000" b="1" dirty="0">
                <a:solidFill>
                  <a:srgbClr val="002060"/>
                </a:solidFill>
              </a:rPr>
              <a:t>Confiesa su fe en el Señor, (Romanos 10:9)</a:t>
            </a:r>
          </a:p>
          <a:p>
            <a:pPr marL="834390" lvl="1" indent="-514350">
              <a:buFont typeface="+mj-lt"/>
              <a:buAutoNum type="arabicPeriod"/>
            </a:pPr>
            <a:r>
              <a:rPr lang="es-CL" sz="3000" b="1" dirty="0">
                <a:solidFill>
                  <a:srgbClr val="002060"/>
                </a:solidFill>
              </a:rPr>
              <a:t>Bautizándose para el perdón de sus pecados. Hechos 2:37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7092280" y="0"/>
            <a:ext cx="11641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solidFill>
                  <a:srgbClr val="FFC000"/>
                </a:solidFill>
                <a:latin typeface="Britannic Bold" panose="020B0903060703020204" pitchFamily="34" charset="0"/>
              </a:rPr>
              <a:t>La Iglesia</a:t>
            </a:r>
          </a:p>
        </p:txBody>
      </p:sp>
    </p:spTree>
    <p:extLst>
      <p:ext uri="{BB962C8B-B14F-4D97-AF65-F5344CB8AC3E}">
        <p14:creationId xmlns:p14="http://schemas.microsoft.com/office/powerpoint/2010/main" val="3307778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548680"/>
            <a:ext cx="7488832" cy="1168152"/>
          </a:xfrm>
        </p:spPr>
        <p:txBody>
          <a:bodyPr>
            <a:noAutofit/>
          </a:bodyPr>
          <a:lstStyle/>
          <a:p>
            <a:pPr algn="ctr"/>
            <a:r>
              <a:rPr lang="es-CL" sz="3600" dirty="0" smtClean="0">
                <a:solidFill>
                  <a:srgbClr val="C00000"/>
                </a:solidFill>
              </a:rPr>
              <a:t>¿Por Qué Necesitamos Estudiar Sobre La Iglesia? </a:t>
            </a:r>
            <a:endParaRPr lang="es-CL" sz="3600" dirty="0">
              <a:solidFill>
                <a:srgbClr val="C0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55576" y="2132856"/>
            <a:ext cx="7543800" cy="3886200"/>
          </a:xfrm>
        </p:spPr>
        <p:txBody>
          <a:bodyPr>
            <a:noAutofit/>
          </a:bodyPr>
          <a:lstStyle/>
          <a:p>
            <a:r>
              <a:rPr lang="es-CL" sz="2800" b="1" dirty="0" smtClean="0">
                <a:solidFill>
                  <a:srgbClr val="002060"/>
                </a:solidFill>
              </a:rPr>
              <a:t>El </a:t>
            </a:r>
            <a:r>
              <a:rPr lang="es-CL" sz="2800" b="1" dirty="0">
                <a:solidFill>
                  <a:srgbClr val="002060"/>
                </a:solidFill>
              </a:rPr>
              <a:t>Nuevo Testamento enseña que </a:t>
            </a:r>
            <a:r>
              <a:rPr lang="es-CL" sz="2800" b="1" dirty="0" smtClean="0">
                <a:solidFill>
                  <a:srgbClr val="002060"/>
                </a:solidFill>
              </a:rPr>
              <a:t>Cristo </a:t>
            </a:r>
            <a:r>
              <a:rPr lang="es-CL" sz="2800" b="1" dirty="0">
                <a:solidFill>
                  <a:srgbClr val="002060"/>
                </a:solidFill>
              </a:rPr>
              <a:t>estableció </a:t>
            </a:r>
            <a:r>
              <a:rPr lang="es-CL" sz="2800" b="1" dirty="0" smtClean="0">
                <a:solidFill>
                  <a:srgbClr val="002060"/>
                </a:solidFill>
              </a:rPr>
              <a:t>…</a:t>
            </a:r>
            <a:endParaRPr lang="es-CL" sz="2800" b="1" dirty="0" smtClean="0">
              <a:solidFill>
                <a:srgbClr val="002060"/>
              </a:solidFill>
            </a:endParaRPr>
          </a:p>
          <a:p>
            <a:r>
              <a:rPr lang="es-CL" sz="2800" b="1" dirty="0" smtClean="0">
                <a:solidFill>
                  <a:srgbClr val="002060"/>
                </a:solidFill>
              </a:rPr>
              <a:t>UNA </a:t>
            </a:r>
            <a:r>
              <a:rPr lang="es-CL" sz="2800" b="1" dirty="0">
                <a:solidFill>
                  <a:srgbClr val="002060"/>
                </a:solidFill>
              </a:rPr>
              <a:t>iglesia (Mateo 16:18 “…mi iglesia”). </a:t>
            </a:r>
            <a:endParaRPr lang="es-CL" sz="2800" b="1" dirty="0" smtClean="0">
              <a:solidFill>
                <a:srgbClr val="002060"/>
              </a:solidFill>
            </a:endParaRPr>
          </a:p>
          <a:p>
            <a:r>
              <a:rPr lang="es-CL" sz="2800" b="1" dirty="0" smtClean="0">
                <a:solidFill>
                  <a:srgbClr val="002060"/>
                </a:solidFill>
              </a:rPr>
              <a:t>Luego de establecida vemos que todos </a:t>
            </a:r>
            <a:r>
              <a:rPr lang="es-CL" sz="2800" b="1" dirty="0">
                <a:solidFill>
                  <a:srgbClr val="002060"/>
                </a:solidFill>
              </a:rPr>
              <a:t>los que </a:t>
            </a:r>
            <a:r>
              <a:rPr lang="es-CL" sz="2800" b="1" dirty="0" smtClean="0">
                <a:solidFill>
                  <a:srgbClr val="002060"/>
                </a:solidFill>
              </a:rPr>
              <a:t>fueron salvos </a:t>
            </a:r>
            <a:r>
              <a:rPr lang="es-CL" sz="2800" b="1" dirty="0">
                <a:solidFill>
                  <a:srgbClr val="002060"/>
                </a:solidFill>
              </a:rPr>
              <a:t>fueron añadidos a esta iglesia, Hechos 2:41, 47</a:t>
            </a:r>
          </a:p>
          <a:p>
            <a:r>
              <a:rPr lang="es-CL" sz="2800" b="1" dirty="0">
                <a:solidFill>
                  <a:srgbClr val="002060"/>
                </a:solidFill>
              </a:rPr>
              <a:t>H</a:t>
            </a:r>
            <a:r>
              <a:rPr lang="es-CL" sz="2800" b="1" dirty="0" smtClean="0">
                <a:solidFill>
                  <a:srgbClr val="002060"/>
                </a:solidFill>
              </a:rPr>
              <a:t>oy </a:t>
            </a:r>
            <a:r>
              <a:rPr lang="es-CL" sz="2800" b="1" dirty="0">
                <a:solidFill>
                  <a:srgbClr val="002060"/>
                </a:solidFill>
              </a:rPr>
              <a:t>día hay muchas “iglesias”. Cada una </a:t>
            </a:r>
            <a:r>
              <a:rPr lang="es-CL" sz="2800" b="1" dirty="0" smtClean="0">
                <a:solidFill>
                  <a:srgbClr val="002060"/>
                </a:solidFill>
              </a:rPr>
              <a:t>de ellas aseveran  </a:t>
            </a:r>
            <a:r>
              <a:rPr lang="es-CL" sz="2800" b="1" dirty="0">
                <a:solidFill>
                  <a:srgbClr val="002060"/>
                </a:solidFill>
              </a:rPr>
              <a:t>ser la iglesia del </a:t>
            </a:r>
            <a:r>
              <a:rPr lang="es-CL" sz="2800" b="1" dirty="0" smtClean="0">
                <a:solidFill>
                  <a:srgbClr val="002060"/>
                </a:solidFill>
              </a:rPr>
              <a:t>Señor. </a:t>
            </a:r>
          </a:p>
          <a:p>
            <a:r>
              <a:rPr lang="es-CL" sz="2800" b="1" dirty="0" smtClean="0">
                <a:solidFill>
                  <a:srgbClr val="002060"/>
                </a:solidFill>
              </a:rPr>
              <a:t>¿Es verdad esto? </a:t>
            </a:r>
            <a:endParaRPr lang="es-CL" sz="2800" b="1" dirty="0">
              <a:solidFill>
                <a:srgbClr val="00206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7092280" y="0"/>
            <a:ext cx="11641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solidFill>
                  <a:srgbClr val="FFC000"/>
                </a:solidFill>
                <a:latin typeface="Britannic Bold" panose="020B0903060703020204" pitchFamily="34" charset="0"/>
              </a:rPr>
              <a:t>La Iglesia</a:t>
            </a:r>
          </a:p>
        </p:txBody>
      </p:sp>
    </p:spTree>
    <p:extLst>
      <p:ext uri="{BB962C8B-B14F-4D97-AF65-F5344CB8AC3E}">
        <p14:creationId xmlns:p14="http://schemas.microsoft.com/office/powerpoint/2010/main" val="877665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548680"/>
            <a:ext cx="7488832" cy="1168152"/>
          </a:xfrm>
        </p:spPr>
        <p:txBody>
          <a:bodyPr>
            <a:noAutofit/>
          </a:bodyPr>
          <a:lstStyle/>
          <a:p>
            <a:pPr algn="ctr"/>
            <a:r>
              <a:rPr lang="es-CL" sz="3600" dirty="0" smtClean="0">
                <a:solidFill>
                  <a:srgbClr val="C00000"/>
                </a:solidFill>
              </a:rPr>
              <a:t>¿Por Qué Necesitamos Estudiar Sobre La Iglesia? </a:t>
            </a:r>
            <a:endParaRPr lang="es-CL" sz="3600" dirty="0">
              <a:solidFill>
                <a:srgbClr val="C0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55576" y="2132856"/>
            <a:ext cx="7543800" cy="3886200"/>
          </a:xfrm>
        </p:spPr>
        <p:txBody>
          <a:bodyPr>
            <a:noAutofit/>
          </a:bodyPr>
          <a:lstStyle/>
          <a:p>
            <a:r>
              <a:rPr lang="es-CL" sz="3200" b="1" dirty="0">
                <a:solidFill>
                  <a:srgbClr val="002060"/>
                </a:solidFill>
              </a:rPr>
              <a:t>Debo estar seguro si soy miembro de la iglesia que  Cristo estableció, pues de eso depende mi salvación eterna. </a:t>
            </a:r>
          </a:p>
          <a:p>
            <a:r>
              <a:rPr lang="es-CL" sz="3200" b="1" dirty="0">
                <a:solidFill>
                  <a:srgbClr val="002060"/>
                </a:solidFill>
              </a:rPr>
              <a:t>Las denominaciones o “iglesias establecidas por los hombres” no son aprobadas por Dios. (Jn 17:20-21; Mt 15:9; 2 Juan 9)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7092280" y="0"/>
            <a:ext cx="11641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solidFill>
                  <a:srgbClr val="FFC000"/>
                </a:solidFill>
                <a:latin typeface="Britannic Bold" panose="020B0903060703020204" pitchFamily="34" charset="0"/>
              </a:rPr>
              <a:t>La Iglesia</a:t>
            </a:r>
          </a:p>
        </p:txBody>
      </p:sp>
    </p:spTree>
    <p:extLst>
      <p:ext uri="{BB962C8B-B14F-4D97-AF65-F5344CB8AC3E}">
        <p14:creationId xmlns:p14="http://schemas.microsoft.com/office/powerpoint/2010/main" val="1478944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55576" y="836712"/>
            <a:ext cx="7543800" cy="5182344"/>
          </a:xfrm>
        </p:spPr>
        <p:txBody>
          <a:bodyPr>
            <a:normAutofit/>
          </a:bodyPr>
          <a:lstStyle/>
          <a:p>
            <a:r>
              <a:rPr lang="es-CL" sz="2800" b="1" dirty="0">
                <a:solidFill>
                  <a:srgbClr val="002060"/>
                </a:solidFill>
              </a:rPr>
              <a:t>Las palabras expresan ideas.</a:t>
            </a:r>
          </a:p>
          <a:p>
            <a:r>
              <a:rPr lang="es-CL" sz="2800" b="1" dirty="0">
                <a:solidFill>
                  <a:srgbClr val="002060"/>
                </a:solidFill>
              </a:rPr>
              <a:t>Cuando se habla de iglesia se piensa en un edificio o en una denominación o secta.</a:t>
            </a:r>
          </a:p>
          <a:p>
            <a:r>
              <a:rPr lang="es-CL" sz="2800" b="1" dirty="0">
                <a:solidFill>
                  <a:srgbClr val="002060"/>
                </a:solidFill>
              </a:rPr>
              <a:t>La iglesia no es un edificio </a:t>
            </a:r>
          </a:p>
          <a:p>
            <a:r>
              <a:rPr lang="es-CL" sz="2800" b="1" dirty="0">
                <a:solidFill>
                  <a:srgbClr val="002060"/>
                </a:solidFill>
              </a:rPr>
              <a:t>No es una denominación religiosa</a:t>
            </a:r>
          </a:p>
          <a:p>
            <a:r>
              <a:rPr lang="es-CL" sz="2800" b="1" dirty="0" smtClean="0">
                <a:solidFill>
                  <a:srgbClr val="002060"/>
                </a:solidFill>
              </a:rPr>
              <a:t>En </a:t>
            </a:r>
            <a:r>
              <a:rPr lang="es-CL" sz="2800" b="1" dirty="0">
                <a:solidFill>
                  <a:srgbClr val="002060"/>
                </a:solidFill>
              </a:rPr>
              <a:t>el Nuevo Testamento la iglesia es un cuerpo colectivo de cristianos, aquellos creyentes que han sido salvos al ser bautizados para la remisión de sus pecados.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7092280" y="0"/>
            <a:ext cx="11641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solidFill>
                  <a:srgbClr val="FFC000"/>
                </a:solidFill>
                <a:latin typeface="Britannic Bold" panose="020B0903060703020204" pitchFamily="34" charset="0"/>
              </a:rPr>
              <a:t>La Iglesia</a:t>
            </a:r>
          </a:p>
        </p:txBody>
      </p:sp>
    </p:spTree>
    <p:extLst>
      <p:ext uri="{BB962C8B-B14F-4D97-AF65-F5344CB8AC3E}">
        <p14:creationId xmlns:p14="http://schemas.microsoft.com/office/powerpoint/2010/main" val="3321814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01270" y="548680"/>
            <a:ext cx="6781800" cy="1600200"/>
          </a:xfrm>
        </p:spPr>
        <p:txBody>
          <a:bodyPr>
            <a:normAutofit fontScale="90000"/>
          </a:bodyPr>
          <a:lstStyle/>
          <a:p>
            <a:pPr algn="ctr"/>
            <a:r>
              <a:rPr lang="es-CL" dirty="0" smtClean="0">
                <a:solidFill>
                  <a:srgbClr val="C00000"/>
                </a:solidFill>
              </a:rPr>
              <a:t>El Fundador De La Iglesia Es Cristo Jesús</a:t>
            </a:r>
            <a:endParaRPr lang="es-CL" dirty="0">
              <a:solidFill>
                <a:srgbClr val="C0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12937" y="2204864"/>
            <a:ext cx="7543800" cy="3886200"/>
          </a:xfrm>
        </p:spPr>
        <p:txBody>
          <a:bodyPr/>
          <a:lstStyle/>
          <a:p>
            <a:r>
              <a:rPr lang="es-CL" sz="3200" b="1" dirty="0" smtClean="0">
                <a:solidFill>
                  <a:srgbClr val="002060"/>
                </a:solidFill>
              </a:rPr>
              <a:t>Él </a:t>
            </a:r>
            <a:r>
              <a:rPr lang="es-CL" sz="3200" b="1" dirty="0">
                <a:solidFill>
                  <a:srgbClr val="002060"/>
                </a:solidFill>
              </a:rPr>
              <a:t>es la cabeza – Efesios 1:22-23</a:t>
            </a:r>
          </a:p>
          <a:p>
            <a:r>
              <a:rPr lang="es-CL" sz="3200" b="1" dirty="0" smtClean="0">
                <a:solidFill>
                  <a:srgbClr val="002060"/>
                </a:solidFill>
              </a:rPr>
              <a:t>Él </a:t>
            </a:r>
            <a:r>
              <a:rPr lang="es-CL" sz="3200" b="1" dirty="0">
                <a:solidFill>
                  <a:srgbClr val="002060"/>
                </a:solidFill>
              </a:rPr>
              <a:t>es el constructor – Mateo 16:18</a:t>
            </a:r>
          </a:p>
          <a:p>
            <a:r>
              <a:rPr lang="es-CL" sz="3200" b="1" dirty="0" smtClean="0">
                <a:solidFill>
                  <a:srgbClr val="002060"/>
                </a:solidFill>
              </a:rPr>
              <a:t>Él </a:t>
            </a:r>
            <a:r>
              <a:rPr lang="es-CL" sz="3200" b="1" dirty="0">
                <a:solidFill>
                  <a:srgbClr val="002060"/>
                </a:solidFill>
              </a:rPr>
              <a:t>es el que la compró con su sangre– Hechos 20:28</a:t>
            </a:r>
          </a:p>
          <a:p>
            <a:r>
              <a:rPr lang="es-CL" sz="3200" b="1" dirty="0" smtClean="0">
                <a:solidFill>
                  <a:srgbClr val="002060"/>
                </a:solidFill>
              </a:rPr>
              <a:t>Él </a:t>
            </a:r>
            <a:r>
              <a:rPr lang="es-CL" sz="3200" b="1" dirty="0">
                <a:solidFill>
                  <a:srgbClr val="002060"/>
                </a:solidFill>
              </a:rPr>
              <a:t>es el salvador – Efesios 5:23</a:t>
            </a:r>
          </a:p>
          <a:p>
            <a:endParaRPr lang="es-CL" b="1" dirty="0">
              <a:solidFill>
                <a:srgbClr val="00206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7092280" y="0"/>
            <a:ext cx="11641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solidFill>
                  <a:srgbClr val="FFC000"/>
                </a:solidFill>
                <a:latin typeface="Britannic Bold" panose="020B0903060703020204" pitchFamily="34" charset="0"/>
              </a:rPr>
              <a:t>La Iglesia</a:t>
            </a:r>
          </a:p>
        </p:txBody>
      </p:sp>
    </p:spTree>
    <p:extLst>
      <p:ext uri="{BB962C8B-B14F-4D97-AF65-F5344CB8AC3E}">
        <p14:creationId xmlns:p14="http://schemas.microsoft.com/office/powerpoint/2010/main" val="859538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01270" y="548680"/>
            <a:ext cx="6781800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es-CL" dirty="0" smtClean="0">
                <a:solidFill>
                  <a:srgbClr val="C00000"/>
                </a:solidFill>
              </a:rPr>
              <a:t>El Mensaje De La Iglesia</a:t>
            </a:r>
            <a:endParaRPr lang="es-CL" dirty="0">
              <a:solidFill>
                <a:srgbClr val="C0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12937" y="2204864"/>
            <a:ext cx="7543800" cy="3886200"/>
          </a:xfrm>
        </p:spPr>
        <p:txBody>
          <a:bodyPr/>
          <a:lstStyle/>
          <a:p>
            <a:r>
              <a:rPr lang="es-CL" sz="3200" b="1" dirty="0" smtClean="0">
                <a:solidFill>
                  <a:srgbClr val="002060"/>
                </a:solidFill>
              </a:rPr>
              <a:t>El </a:t>
            </a:r>
            <a:r>
              <a:rPr lang="es-CL" sz="3200" b="1" dirty="0">
                <a:solidFill>
                  <a:srgbClr val="002060"/>
                </a:solidFill>
              </a:rPr>
              <a:t>mensaje de la iglesia es el evangelio: Que Jesús murió en la cruz y resucitó para salvar a los pecadores (</a:t>
            </a:r>
            <a:r>
              <a:rPr lang="es-CL" sz="3200" b="1" dirty="0" smtClean="0">
                <a:solidFill>
                  <a:srgbClr val="002060"/>
                </a:solidFill>
              </a:rPr>
              <a:t>I </a:t>
            </a:r>
            <a:r>
              <a:rPr lang="es-CL" sz="3200" b="1" dirty="0">
                <a:solidFill>
                  <a:srgbClr val="002060"/>
                </a:solidFill>
              </a:rPr>
              <a:t>Cor. </a:t>
            </a:r>
            <a:r>
              <a:rPr lang="es-CL" sz="3200" b="1" dirty="0" smtClean="0">
                <a:solidFill>
                  <a:srgbClr val="002060"/>
                </a:solidFill>
              </a:rPr>
              <a:t>15:2-4)</a:t>
            </a:r>
            <a:endParaRPr lang="es-CL" sz="3200" b="1" dirty="0">
              <a:solidFill>
                <a:srgbClr val="002060"/>
              </a:solidFill>
            </a:endParaRPr>
          </a:p>
          <a:p>
            <a:r>
              <a:rPr lang="es-CL" sz="3200" b="1" dirty="0" smtClean="0">
                <a:solidFill>
                  <a:srgbClr val="002060"/>
                </a:solidFill>
              </a:rPr>
              <a:t>El </a:t>
            </a:r>
            <a:r>
              <a:rPr lang="es-CL" sz="3200" b="1" dirty="0">
                <a:solidFill>
                  <a:srgbClr val="002060"/>
                </a:solidFill>
              </a:rPr>
              <a:t>perdón de pecados por medio de la sangre de Cristo </a:t>
            </a:r>
            <a:r>
              <a:rPr lang="es-CL" sz="3200" b="1" dirty="0" smtClean="0">
                <a:solidFill>
                  <a:srgbClr val="002060"/>
                </a:solidFill>
              </a:rPr>
              <a:t>Jesús  (Efesios </a:t>
            </a:r>
            <a:r>
              <a:rPr lang="es-CL" sz="3200" b="1" dirty="0">
                <a:solidFill>
                  <a:srgbClr val="002060"/>
                </a:solidFill>
              </a:rPr>
              <a:t>1:7; </a:t>
            </a:r>
            <a:r>
              <a:rPr lang="es-CL" sz="3200" b="1" dirty="0" smtClean="0">
                <a:solidFill>
                  <a:srgbClr val="002060"/>
                </a:solidFill>
              </a:rPr>
              <a:t>Col.1:14).</a:t>
            </a:r>
            <a:endParaRPr lang="es-CL" sz="3200" b="1" dirty="0">
              <a:solidFill>
                <a:srgbClr val="002060"/>
              </a:solidFill>
            </a:endParaRPr>
          </a:p>
          <a:p>
            <a:endParaRPr lang="es-CL" b="1" dirty="0">
              <a:solidFill>
                <a:srgbClr val="00206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7092280" y="0"/>
            <a:ext cx="11641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solidFill>
                  <a:srgbClr val="FFC000"/>
                </a:solidFill>
                <a:latin typeface="Britannic Bold" panose="020B0903060703020204" pitchFamily="34" charset="0"/>
              </a:rPr>
              <a:t>La Iglesia</a:t>
            </a:r>
          </a:p>
        </p:txBody>
      </p:sp>
    </p:spTree>
    <p:extLst>
      <p:ext uri="{BB962C8B-B14F-4D97-AF65-F5344CB8AC3E}">
        <p14:creationId xmlns:p14="http://schemas.microsoft.com/office/powerpoint/2010/main" val="633075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01270" y="548680"/>
            <a:ext cx="6781800" cy="1008112"/>
          </a:xfrm>
        </p:spPr>
        <p:txBody>
          <a:bodyPr>
            <a:normAutofit/>
          </a:bodyPr>
          <a:lstStyle/>
          <a:p>
            <a:pPr algn="ctr"/>
            <a:r>
              <a:rPr lang="es-CL" dirty="0">
                <a:solidFill>
                  <a:srgbClr val="C00000"/>
                </a:solidFill>
              </a:rPr>
              <a:t>¿Qué es la iglesia?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12937" y="2204864"/>
            <a:ext cx="7543800" cy="3886200"/>
          </a:xfrm>
        </p:spPr>
        <p:txBody>
          <a:bodyPr>
            <a:normAutofit fontScale="92500"/>
          </a:bodyPr>
          <a:lstStyle/>
          <a:p>
            <a:r>
              <a:rPr lang="es-CL" sz="3200" b="1" dirty="0" smtClean="0">
                <a:solidFill>
                  <a:srgbClr val="002060"/>
                </a:solidFill>
              </a:rPr>
              <a:t>La </a:t>
            </a:r>
            <a:r>
              <a:rPr lang="es-CL" sz="3200" b="1" dirty="0">
                <a:solidFill>
                  <a:srgbClr val="002060"/>
                </a:solidFill>
              </a:rPr>
              <a:t>iglesia son las personas – NO el edificio.</a:t>
            </a:r>
          </a:p>
          <a:p>
            <a:r>
              <a:rPr lang="es-CL" sz="3200" b="1" dirty="0" smtClean="0">
                <a:solidFill>
                  <a:srgbClr val="002060"/>
                </a:solidFill>
              </a:rPr>
              <a:t>La </a:t>
            </a:r>
            <a:r>
              <a:rPr lang="es-CL" sz="3200" b="1" dirty="0">
                <a:solidFill>
                  <a:srgbClr val="002060"/>
                </a:solidFill>
              </a:rPr>
              <a:t>iglesia puede ser perseguida – Hechos 8:1</a:t>
            </a:r>
          </a:p>
          <a:p>
            <a:r>
              <a:rPr lang="es-CL" sz="3200" b="1" dirty="0" smtClean="0">
                <a:solidFill>
                  <a:srgbClr val="002060"/>
                </a:solidFill>
              </a:rPr>
              <a:t>La </a:t>
            </a:r>
            <a:r>
              <a:rPr lang="es-CL" sz="3200" b="1" dirty="0">
                <a:solidFill>
                  <a:srgbClr val="002060"/>
                </a:solidFill>
              </a:rPr>
              <a:t>iglesia puede tener temor – Hechos 5:11</a:t>
            </a:r>
          </a:p>
          <a:p>
            <a:r>
              <a:rPr lang="es-CL" sz="3200" b="1" dirty="0" smtClean="0">
                <a:solidFill>
                  <a:srgbClr val="002060"/>
                </a:solidFill>
              </a:rPr>
              <a:t>La </a:t>
            </a:r>
            <a:r>
              <a:rPr lang="es-CL" sz="3200" b="1" dirty="0">
                <a:solidFill>
                  <a:srgbClr val="002060"/>
                </a:solidFill>
              </a:rPr>
              <a:t>iglesia puede orar – Hechos 12:5</a:t>
            </a:r>
          </a:p>
          <a:p>
            <a:r>
              <a:rPr lang="es-CL" sz="3200" b="1" dirty="0" smtClean="0">
                <a:solidFill>
                  <a:srgbClr val="002060"/>
                </a:solidFill>
              </a:rPr>
              <a:t>La </a:t>
            </a:r>
            <a:r>
              <a:rPr lang="es-CL" sz="3200" b="1" dirty="0">
                <a:solidFill>
                  <a:srgbClr val="002060"/>
                </a:solidFill>
              </a:rPr>
              <a:t>iglesia puede ser santificada – I Cor. 1:2</a:t>
            </a:r>
          </a:p>
          <a:p>
            <a:endParaRPr lang="es-CL" b="1" dirty="0">
              <a:solidFill>
                <a:srgbClr val="00206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7092280" y="0"/>
            <a:ext cx="11641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solidFill>
                  <a:srgbClr val="FFC000"/>
                </a:solidFill>
                <a:latin typeface="Britannic Bold" panose="020B0903060703020204" pitchFamily="34" charset="0"/>
              </a:rPr>
              <a:t>La Iglesia</a:t>
            </a:r>
          </a:p>
        </p:txBody>
      </p:sp>
    </p:spTree>
    <p:extLst>
      <p:ext uri="{BB962C8B-B14F-4D97-AF65-F5344CB8AC3E}">
        <p14:creationId xmlns:p14="http://schemas.microsoft.com/office/powerpoint/2010/main" val="2134616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01270" y="548680"/>
            <a:ext cx="6781800" cy="1008112"/>
          </a:xfrm>
        </p:spPr>
        <p:txBody>
          <a:bodyPr>
            <a:normAutofit/>
          </a:bodyPr>
          <a:lstStyle/>
          <a:p>
            <a:pPr algn="ctr"/>
            <a:r>
              <a:rPr lang="es-CL" dirty="0">
                <a:solidFill>
                  <a:srgbClr val="C00000"/>
                </a:solidFill>
              </a:rPr>
              <a:t>¿Qué es la iglesia?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700808"/>
            <a:ext cx="8784976" cy="4390256"/>
          </a:xfrm>
        </p:spPr>
        <p:txBody>
          <a:bodyPr>
            <a:noAutofit/>
          </a:bodyPr>
          <a:lstStyle/>
          <a:p>
            <a:r>
              <a:rPr lang="es-CL" b="1" dirty="0" smtClean="0">
                <a:solidFill>
                  <a:srgbClr val="002060"/>
                </a:solidFill>
              </a:rPr>
              <a:t>La </a:t>
            </a:r>
            <a:r>
              <a:rPr lang="es-CL" b="1" dirty="0">
                <a:solidFill>
                  <a:srgbClr val="002060"/>
                </a:solidFill>
              </a:rPr>
              <a:t>iglesia se compone de personas que han obedecido el evangelio</a:t>
            </a:r>
          </a:p>
          <a:p>
            <a:pPr lvl="1"/>
            <a:r>
              <a:rPr lang="es-CL" b="1" dirty="0" smtClean="0">
                <a:solidFill>
                  <a:srgbClr val="002060"/>
                </a:solidFill>
              </a:rPr>
              <a:t>Ellos </a:t>
            </a:r>
            <a:r>
              <a:rPr lang="es-CL" b="1" dirty="0">
                <a:solidFill>
                  <a:srgbClr val="002060"/>
                </a:solidFill>
              </a:rPr>
              <a:t>han oído la Palabra de Dios – Rom. 10:17; Hechos 18:8</a:t>
            </a:r>
          </a:p>
          <a:p>
            <a:pPr lvl="1"/>
            <a:r>
              <a:rPr lang="es-CL" b="1" dirty="0" smtClean="0">
                <a:solidFill>
                  <a:srgbClr val="002060"/>
                </a:solidFill>
              </a:rPr>
              <a:t>Ellos </a:t>
            </a:r>
            <a:r>
              <a:rPr lang="es-CL" b="1" dirty="0">
                <a:solidFill>
                  <a:srgbClr val="002060"/>
                </a:solidFill>
              </a:rPr>
              <a:t>han creído la Palabra de Dios – Hechos 18:8; 8:37</a:t>
            </a:r>
          </a:p>
          <a:p>
            <a:pPr lvl="1"/>
            <a:r>
              <a:rPr lang="es-CL" b="1" dirty="0" smtClean="0">
                <a:solidFill>
                  <a:srgbClr val="002060"/>
                </a:solidFill>
              </a:rPr>
              <a:t>Ellos </a:t>
            </a:r>
            <a:r>
              <a:rPr lang="es-CL" b="1" dirty="0">
                <a:solidFill>
                  <a:srgbClr val="002060"/>
                </a:solidFill>
              </a:rPr>
              <a:t>han confesado el nombre de Cristo – Rom. 10:10</a:t>
            </a:r>
          </a:p>
          <a:p>
            <a:pPr lvl="1"/>
            <a:r>
              <a:rPr lang="es-CL" b="1" dirty="0" smtClean="0">
                <a:solidFill>
                  <a:srgbClr val="002060"/>
                </a:solidFill>
              </a:rPr>
              <a:t>Ellos </a:t>
            </a:r>
            <a:r>
              <a:rPr lang="es-CL" b="1" dirty="0">
                <a:solidFill>
                  <a:srgbClr val="002060"/>
                </a:solidFill>
              </a:rPr>
              <a:t>se han arrepentido de sus pecados – Hch. 2:38</a:t>
            </a:r>
          </a:p>
          <a:p>
            <a:pPr lvl="1"/>
            <a:r>
              <a:rPr lang="es-CL" b="1" dirty="0" smtClean="0">
                <a:solidFill>
                  <a:srgbClr val="002060"/>
                </a:solidFill>
              </a:rPr>
              <a:t>Ellos </a:t>
            </a:r>
            <a:r>
              <a:rPr lang="es-CL" b="1" dirty="0">
                <a:solidFill>
                  <a:srgbClr val="002060"/>
                </a:solidFill>
              </a:rPr>
              <a:t>han sido bautizados para la remisión de sus pecados – Rom. 6:4; Hch.2:38; I Pedro 3:21; Hch. 22:16</a:t>
            </a:r>
          </a:p>
          <a:p>
            <a:pPr lvl="1"/>
            <a:r>
              <a:rPr lang="es-CL" b="1" dirty="0" smtClean="0">
                <a:solidFill>
                  <a:srgbClr val="002060"/>
                </a:solidFill>
              </a:rPr>
              <a:t>Ellos </a:t>
            </a:r>
            <a:r>
              <a:rPr lang="es-CL" b="1" dirty="0">
                <a:solidFill>
                  <a:srgbClr val="002060"/>
                </a:solidFill>
              </a:rPr>
              <a:t>han sido añadidos a la iglesia – Hch. 2:47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7092280" y="0"/>
            <a:ext cx="11641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solidFill>
                  <a:srgbClr val="FFC000"/>
                </a:solidFill>
                <a:latin typeface="Britannic Bold" panose="020B0903060703020204" pitchFamily="34" charset="0"/>
              </a:rPr>
              <a:t>La Iglesia</a:t>
            </a:r>
          </a:p>
        </p:txBody>
      </p:sp>
    </p:spTree>
    <p:extLst>
      <p:ext uri="{BB962C8B-B14F-4D97-AF65-F5344CB8AC3E}">
        <p14:creationId xmlns:p14="http://schemas.microsoft.com/office/powerpoint/2010/main" val="855140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01270" y="548680"/>
            <a:ext cx="6781800" cy="1008112"/>
          </a:xfrm>
        </p:spPr>
        <p:txBody>
          <a:bodyPr>
            <a:normAutofit/>
          </a:bodyPr>
          <a:lstStyle/>
          <a:p>
            <a:pPr algn="ctr"/>
            <a:r>
              <a:rPr lang="es-CL" dirty="0">
                <a:solidFill>
                  <a:srgbClr val="C00000"/>
                </a:solidFill>
              </a:rPr>
              <a:t>¿Qué es la iglesia?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12937" y="2204864"/>
            <a:ext cx="7543800" cy="3886200"/>
          </a:xfrm>
        </p:spPr>
        <p:txBody>
          <a:bodyPr>
            <a:normAutofit/>
          </a:bodyPr>
          <a:lstStyle/>
          <a:p>
            <a:r>
              <a:rPr lang="es-CL" sz="3200" b="1" dirty="0" smtClean="0">
                <a:solidFill>
                  <a:srgbClr val="002060"/>
                </a:solidFill>
              </a:rPr>
              <a:t>¿</a:t>
            </a:r>
            <a:r>
              <a:rPr lang="es-CL" sz="3200" b="1" dirty="0">
                <a:solidFill>
                  <a:srgbClr val="002060"/>
                </a:solidFill>
              </a:rPr>
              <a:t>Qué es lo que hace la iglesia?</a:t>
            </a:r>
          </a:p>
          <a:p>
            <a:pPr lvl="1"/>
            <a:r>
              <a:rPr lang="es-CL" sz="3000" b="1" dirty="0" smtClean="0">
                <a:solidFill>
                  <a:srgbClr val="002060"/>
                </a:solidFill>
              </a:rPr>
              <a:t>Predicar </a:t>
            </a:r>
            <a:r>
              <a:rPr lang="es-CL" sz="3000" b="1" dirty="0">
                <a:solidFill>
                  <a:srgbClr val="002060"/>
                </a:solidFill>
              </a:rPr>
              <a:t>el evangelio a los perdidos – I Tes. 1:8; Hch. 20:27; II Tim. 4:2</a:t>
            </a:r>
          </a:p>
          <a:p>
            <a:pPr lvl="1"/>
            <a:r>
              <a:rPr lang="es-CL" sz="3000" b="1" dirty="0" smtClean="0">
                <a:solidFill>
                  <a:srgbClr val="002060"/>
                </a:solidFill>
              </a:rPr>
              <a:t>Proveer </a:t>
            </a:r>
            <a:r>
              <a:rPr lang="es-CL" sz="3000" b="1" dirty="0">
                <a:solidFill>
                  <a:srgbClr val="002060"/>
                </a:solidFill>
              </a:rPr>
              <a:t>para los cristianos necesitados – Hch. 4:34; I Tim. 5:16; Hch. 6:1-7</a:t>
            </a:r>
          </a:p>
          <a:p>
            <a:pPr lvl="1"/>
            <a:r>
              <a:rPr lang="es-CL" sz="3000" b="1" dirty="0" smtClean="0">
                <a:solidFill>
                  <a:srgbClr val="002060"/>
                </a:solidFill>
              </a:rPr>
              <a:t>Enseñar </a:t>
            </a:r>
            <a:r>
              <a:rPr lang="es-CL" sz="3000" b="1" dirty="0">
                <a:solidFill>
                  <a:srgbClr val="002060"/>
                </a:solidFill>
              </a:rPr>
              <a:t>y hacer más fuertes a sus miembros. Efesios 4:11-16</a:t>
            </a:r>
          </a:p>
          <a:p>
            <a:pPr marL="0" indent="0">
              <a:buNone/>
            </a:pPr>
            <a:endParaRPr lang="es-CL" b="1" dirty="0">
              <a:solidFill>
                <a:srgbClr val="00206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7092280" y="0"/>
            <a:ext cx="11641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solidFill>
                  <a:srgbClr val="FFC000"/>
                </a:solidFill>
                <a:latin typeface="Britannic Bold" panose="020B0903060703020204" pitchFamily="34" charset="0"/>
              </a:rPr>
              <a:t>La Iglesia</a:t>
            </a:r>
          </a:p>
        </p:txBody>
      </p:sp>
    </p:spTree>
    <p:extLst>
      <p:ext uri="{BB962C8B-B14F-4D97-AF65-F5344CB8AC3E}">
        <p14:creationId xmlns:p14="http://schemas.microsoft.com/office/powerpoint/2010/main" val="1914849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219</TotalTime>
  <Words>736</Words>
  <Application>Microsoft Office PowerPoint</Application>
  <PresentationFormat>Presentación en pantalla (4:3)</PresentationFormat>
  <Paragraphs>70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NewsPrint</vt:lpstr>
      <vt:lpstr>La Iglesia</vt:lpstr>
      <vt:lpstr>¿Por Qué Necesitamos Estudiar Sobre La Iglesia? </vt:lpstr>
      <vt:lpstr>¿Por Qué Necesitamos Estudiar Sobre La Iglesia? </vt:lpstr>
      <vt:lpstr>Presentación de PowerPoint</vt:lpstr>
      <vt:lpstr>El Fundador De La Iglesia Es Cristo Jesús</vt:lpstr>
      <vt:lpstr>El Mensaje De La Iglesia</vt:lpstr>
      <vt:lpstr>¿Qué es la iglesia?</vt:lpstr>
      <vt:lpstr>¿Qué es la iglesia?</vt:lpstr>
      <vt:lpstr>¿Qué es la iglesia?</vt:lpstr>
      <vt:lpstr>¿Qué es la iglesia?</vt:lpstr>
      <vt:lpstr>¡Usted Puede Llegar A Ser Miembro De La Iglesia Bíblica! ¡La Que Cristo Edificó!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Iglesia</dc:title>
  <dc:creator>Emilio</dc:creator>
  <cp:lastModifiedBy>Emilio</cp:lastModifiedBy>
  <cp:revision>7</cp:revision>
  <dcterms:created xsi:type="dcterms:W3CDTF">2013-11-24T14:16:41Z</dcterms:created>
  <dcterms:modified xsi:type="dcterms:W3CDTF">2013-11-24T21:27:19Z</dcterms:modified>
</cp:coreProperties>
</file>