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732" r:id="rId4"/>
    <p:sldMasterId id="2147483750" r:id="rId5"/>
    <p:sldMasterId id="2147483798" r:id="rId6"/>
    <p:sldMasterId id="2147483816" r:id="rId7"/>
  </p:sldMasterIdLst>
  <p:notesMasterIdLst>
    <p:notesMasterId r:id="rId32"/>
  </p:notesMasterIdLst>
  <p:sldIdLst>
    <p:sldId id="256" r:id="rId8"/>
    <p:sldId id="280" r:id="rId9"/>
    <p:sldId id="257" r:id="rId10"/>
    <p:sldId id="258" r:id="rId11"/>
    <p:sldId id="259" r:id="rId12"/>
    <p:sldId id="260" r:id="rId13"/>
    <p:sldId id="262" r:id="rId14"/>
    <p:sldId id="266" r:id="rId15"/>
    <p:sldId id="267" r:id="rId16"/>
    <p:sldId id="268" r:id="rId17"/>
    <p:sldId id="269" r:id="rId18"/>
    <p:sldId id="263" r:id="rId19"/>
    <p:sldId id="270" r:id="rId20"/>
    <p:sldId id="271" r:id="rId21"/>
    <p:sldId id="272" r:id="rId22"/>
    <p:sldId id="276" r:id="rId23"/>
    <p:sldId id="277" r:id="rId24"/>
    <p:sldId id="274" r:id="rId25"/>
    <p:sldId id="275" r:id="rId26"/>
    <p:sldId id="264" r:id="rId27"/>
    <p:sldId id="278" r:id="rId28"/>
    <p:sldId id="279" r:id="rId29"/>
    <p:sldId id="281" r:id="rId30"/>
    <p:sldId id="26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2"/>
    <p:restoredTop sz="94694"/>
  </p:normalViewPr>
  <p:slideViewPr>
    <p:cSldViewPr>
      <p:cViewPr varScale="1">
        <p:scale>
          <a:sx n="121" d="100"/>
          <a:sy n="121" d="100"/>
        </p:scale>
        <p:origin x="204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15AB6-2382-F34B-A724-807559B5A276}" type="datetimeFigureOut">
              <a:rPr lang="en-US" smtClean="0"/>
              <a:t>5/8/21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F1417-E1D5-544B-8533-D806F4CA4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9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422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933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27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6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3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43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228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152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555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0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6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37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3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42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88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8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7A895-5D48-49E3-92CB-A6AC067C2545}" type="datetimeFigureOut">
              <a:rPr lang="en-US" smtClean="0"/>
              <a:t>5/8/21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1A9CD-99C2-449F-A053-63F116796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3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3657599"/>
          </a:xfrm>
        </p:spPr>
        <p:txBody>
          <a:bodyPr>
            <a:normAutofit fontScale="90000"/>
          </a:bodyPr>
          <a:lstStyle/>
          <a:p>
            <a:r>
              <a:rPr lang="es-MX" b="1" dirty="0">
                <a:latin typeface="Book Antiqua" panose="02040602050305030304" pitchFamily="18" charset="0"/>
              </a:rPr>
              <a:t>Añadiendo a vuestra fe: </a:t>
            </a:r>
            <a:r>
              <a:rPr lang="es-MX" b="1" i="1" dirty="0">
                <a:latin typeface="Book Antiqua" panose="02040602050305030304" pitchFamily="18" charset="0"/>
              </a:rPr>
              <a:t>Dominio propio </a:t>
            </a:r>
            <a:br>
              <a:rPr lang="es-MX" dirty="0">
                <a:latin typeface="Book Antiqua" panose="02040602050305030304" pitchFamily="18" charset="0"/>
              </a:rPr>
            </a:br>
            <a:r>
              <a:rPr lang="es-MX" sz="3200" i="1" dirty="0">
                <a:latin typeface="Book Antiqua" panose="02040602050305030304" pitchFamily="18" charset="0"/>
              </a:rPr>
              <a:t>Willie A. Alvarenga</a:t>
            </a:r>
          </a:p>
        </p:txBody>
      </p:sp>
    </p:spTree>
    <p:extLst>
      <p:ext uri="{BB962C8B-B14F-4D97-AF65-F5344CB8AC3E}">
        <p14:creationId xmlns:p14="http://schemas.microsoft.com/office/powerpoint/2010/main" val="385406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Sinónimos</a:t>
            </a:r>
            <a:r>
              <a:rPr lang="en-US" b="1" dirty="0">
                <a:solidFill>
                  <a:srgbClr val="FFFF00"/>
                </a:solidFill>
                <a:latin typeface="Book Antiqua" panose="02040602050305030304" pitchFamily="18" charset="0"/>
              </a:rPr>
              <a:t> del </a:t>
            </a:r>
            <a:r>
              <a:rPr lang="en-US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dominio</a:t>
            </a:r>
            <a:r>
              <a:rPr lang="en-US" b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propio</a:t>
            </a:r>
            <a:endParaRPr lang="en-US" b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800" b="1" dirty="0"/>
              <a:t>Negarse a sí mismo</a:t>
            </a:r>
          </a:p>
          <a:p>
            <a:pPr lvl="1"/>
            <a:r>
              <a:rPr lang="es-MX" dirty="0"/>
              <a:t>“Y decía a todos: Si alguno quiere venir en pos de mí, </a:t>
            </a:r>
            <a:r>
              <a:rPr lang="es-MX" b="1" i="1" u="sng" dirty="0">
                <a:solidFill>
                  <a:srgbClr val="C00000"/>
                </a:solidFill>
              </a:rPr>
              <a:t>niéguese a sí mismo</a:t>
            </a:r>
            <a:r>
              <a:rPr lang="es-MX" dirty="0"/>
              <a:t>, tome su cruz cada día y sígame” (Lucas 9:23).</a:t>
            </a:r>
          </a:p>
          <a:p>
            <a:r>
              <a:rPr lang="es-MX" sz="4300" b="1" dirty="0"/>
              <a:t>Apartarse, abstenerse</a:t>
            </a:r>
          </a:p>
          <a:p>
            <a:pPr lvl="1"/>
            <a:r>
              <a:rPr lang="es-MX" dirty="0"/>
              <a:t>“Pues la voluntad de Dios es vuestra santificación; </a:t>
            </a:r>
            <a:r>
              <a:rPr lang="es-MX" b="1" i="1" u="sng" dirty="0">
                <a:solidFill>
                  <a:srgbClr val="C00000"/>
                </a:solidFill>
              </a:rPr>
              <a:t>que os apartéis </a:t>
            </a:r>
            <a:r>
              <a:rPr lang="es-MX" dirty="0"/>
              <a:t>de fornicación” (1 Tesalonicenses 4:3).</a:t>
            </a:r>
          </a:p>
        </p:txBody>
      </p:sp>
    </p:spTree>
    <p:extLst>
      <p:ext uri="{BB962C8B-B14F-4D97-AF65-F5344CB8AC3E}">
        <p14:creationId xmlns:p14="http://schemas.microsoft.com/office/powerpoint/2010/main" val="214800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221163"/>
          </a:xfrm>
        </p:spPr>
        <p:txBody>
          <a:bodyPr/>
          <a:lstStyle/>
          <a:p>
            <a:pPr marL="0" indent="0" algn="ctr">
              <a:buNone/>
            </a:pPr>
            <a:r>
              <a:rPr lang="es-MX" sz="7200" b="1" dirty="0">
                <a:solidFill>
                  <a:schemeClr val="tx1"/>
                </a:solidFill>
                <a:latin typeface="Book Antiqua" panose="02040602050305030304" pitchFamily="18" charset="0"/>
              </a:rPr>
              <a:t>El </a:t>
            </a:r>
            <a:r>
              <a:rPr lang="es-MX" sz="7200" b="1" i="1" u="sng" dirty="0">
                <a:solidFill>
                  <a:srgbClr val="FFFF00"/>
                </a:solidFill>
                <a:latin typeface="Book Antiqua" panose="02040602050305030304" pitchFamily="18" charset="0"/>
              </a:rPr>
              <a:t>porqué</a:t>
            </a:r>
            <a:r>
              <a:rPr lang="es-MX" sz="7200" b="1" dirty="0">
                <a:solidFill>
                  <a:schemeClr val="tx1"/>
                </a:solidFill>
                <a:latin typeface="Book Antiqua" panose="02040602050305030304" pitchFamily="18" charset="0"/>
              </a:rPr>
              <a:t> del dominio propio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8237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El </a:t>
            </a:r>
            <a:r>
              <a:rPr lang="en-US" sz="4800" b="1" dirty="0" err="1">
                <a:solidFill>
                  <a:srgbClr val="FFFF00"/>
                </a:solidFill>
              </a:rPr>
              <a:t>porqué</a:t>
            </a:r>
            <a:r>
              <a:rPr lang="en-US" sz="4800" b="1" dirty="0">
                <a:solidFill>
                  <a:srgbClr val="FFFF00"/>
                </a:solidFill>
              </a:rPr>
              <a:t> del </a:t>
            </a:r>
            <a:r>
              <a:rPr lang="en-US" sz="4800" b="1" dirty="0" err="1">
                <a:solidFill>
                  <a:srgbClr val="FFFF00"/>
                </a:solidFill>
              </a:rPr>
              <a:t>dominio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propio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4000" b="1" dirty="0"/>
              <a:t>El dominio propio nos ayuda a </a:t>
            </a:r>
            <a:r>
              <a:rPr lang="es-MX" sz="4000" b="1" i="1" u="sng" dirty="0">
                <a:solidFill>
                  <a:srgbClr val="C00000"/>
                </a:solidFill>
              </a:rPr>
              <a:t>vencer</a:t>
            </a:r>
            <a:r>
              <a:rPr lang="es-MX" sz="4000" b="1" dirty="0">
                <a:solidFill>
                  <a:srgbClr val="C00000"/>
                </a:solidFill>
              </a:rPr>
              <a:t> </a:t>
            </a:r>
            <a:r>
              <a:rPr lang="es-MX" sz="4000" b="1" dirty="0"/>
              <a:t>las practicas del pecado.</a:t>
            </a:r>
          </a:p>
          <a:p>
            <a:endParaRPr lang="es-MX" sz="2400" b="1" dirty="0"/>
          </a:p>
          <a:p>
            <a:pPr lvl="0"/>
            <a:r>
              <a:rPr lang="es-MX" sz="4000" b="1" dirty="0"/>
              <a:t>El dominio propio es evidencia o manifestación de una participación de la naturaleza divina (2 Pedro 1:4).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33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FFFF00"/>
                </a:solidFill>
              </a:rPr>
              <a:t>Participantes</a:t>
            </a:r>
            <a:r>
              <a:rPr lang="en-US" sz="4800" b="1" dirty="0">
                <a:solidFill>
                  <a:srgbClr val="FFFF00"/>
                </a:solidFill>
              </a:rPr>
              <a:t> de la </a:t>
            </a:r>
            <a:r>
              <a:rPr lang="en-US" sz="4800" b="1" dirty="0" err="1">
                <a:solidFill>
                  <a:srgbClr val="FFFF00"/>
                </a:solidFill>
              </a:rPr>
              <a:t>naturaleza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divina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s-MX" b="1" dirty="0"/>
              <a:t>Por medio del privilegio que Dios nos da por medio de la fe obediente (Juan 1:11-12; 1 Juan 3:1-3)</a:t>
            </a:r>
          </a:p>
          <a:p>
            <a:pPr marL="457200" lvl="1" indent="0">
              <a:buNone/>
            </a:pPr>
            <a:endParaRPr lang="es-MX" b="1" dirty="0"/>
          </a:p>
          <a:p>
            <a:pPr marL="457200" lvl="1" indent="0">
              <a:buNone/>
            </a:pPr>
            <a:r>
              <a:rPr lang="es-MX" b="1" dirty="0"/>
              <a:t>Por medio de la fe y el bautismo llegamos a ser hijos de Dios (Gálatas 3:26-27)</a:t>
            </a:r>
          </a:p>
          <a:p>
            <a:pPr marL="457200" lvl="1" indent="0">
              <a:buNone/>
            </a:pPr>
            <a:endParaRPr lang="es-MX" b="1" dirty="0"/>
          </a:p>
          <a:p>
            <a:pPr marL="457200" lvl="1" indent="0">
              <a:buNone/>
            </a:pPr>
            <a:r>
              <a:rPr lang="es-MX" b="1" dirty="0"/>
              <a:t>Por medio del huir de las contaminaciones del mundo (2 Pedro 1:4)</a:t>
            </a:r>
          </a:p>
          <a:p>
            <a:pPr marL="457200" lvl="1" indent="0">
              <a:buNone/>
            </a:pPr>
            <a:endParaRPr lang="es-MX" b="1" dirty="0"/>
          </a:p>
          <a:p>
            <a:pPr marL="457200" lvl="1" indent="0">
              <a:buNone/>
            </a:pPr>
            <a:r>
              <a:rPr lang="es-MX" b="1" dirty="0"/>
              <a:t>Por medio del nacimiento de la palabra incorruptible (1 Pedro 1:21-22), los pecados son purificados (2 Pedro 1:9), escapamos de la corrupción de este mundo (2 Pedro 2:20) y llegamos a ser hijos de Dios (1 Juan 3:1-3).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13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El </a:t>
            </a:r>
            <a:r>
              <a:rPr lang="en-US" sz="4800" b="1" dirty="0" err="1">
                <a:solidFill>
                  <a:srgbClr val="FFFF00"/>
                </a:solidFill>
              </a:rPr>
              <a:t>porqué</a:t>
            </a:r>
            <a:r>
              <a:rPr lang="en-US" sz="4800" b="1" dirty="0">
                <a:solidFill>
                  <a:srgbClr val="FFFF00"/>
                </a:solidFill>
              </a:rPr>
              <a:t> del </a:t>
            </a:r>
            <a:r>
              <a:rPr lang="en-US" sz="4800" b="1" dirty="0" err="1">
                <a:solidFill>
                  <a:srgbClr val="FFFF00"/>
                </a:solidFill>
              </a:rPr>
              <a:t>dominio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propio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MX" sz="4000" b="1" dirty="0"/>
              <a:t>El dominio propio nos ayuda a no estar ociosos, ni sin fruto en cuanto al conocimiento del Señor Jesús (2 Pedro 1:8; Efesios 5:16; 1 Co. 15:58).</a:t>
            </a:r>
          </a:p>
          <a:p>
            <a:pPr lvl="0"/>
            <a:endParaRPr lang="es-MX" sz="4000" b="1" dirty="0"/>
          </a:p>
          <a:p>
            <a:pPr lvl="0" algn="ctr"/>
            <a:r>
              <a:rPr lang="es-MX" sz="3600" b="1" i="1" dirty="0">
                <a:solidFill>
                  <a:srgbClr val="C00000"/>
                </a:solidFill>
              </a:rPr>
              <a:t>¿Por qué muchos Cristianos no trabajan en la obra del Señor?</a:t>
            </a:r>
            <a:endParaRPr lang="en-US" sz="6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7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El </a:t>
            </a:r>
            <a:r>
              <a:rPr lang="en-US" sz="4800" b="1" dirty="0" err="1">
                <a:solidFill>
                  <a:srgbClr val="FFFF00"/>
                </a:solidFill>
              </a:rPr>
              <a:t>porqué</a:t>
            </a:r>
            <a:r>
              <a:rPr lang="en-US" sz="4800" b="1" dirty="0">
                <a:solidFill>
                  <a:srgbClr val="FFFF00"/>
                </a:solidFill>
              </a:rPr>
              <a:t> del </a:t>
            </a:r>
            <a:r>
              <a:rPr lang="en-US" sz="4800" b="1" dirty="0" err="1">
                <a:solidFill>
                  <a:srgbClr val="FFFF00"/>
                </a:solidFill>
              </a:rPr>
              <a:t>dominio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propio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es-MX" b="1" dirty="0"/>
          </a:p>
          <a:p>
            <a:pPr marL="0" indent="0">
              <a:buNone/>
            </a:pPr>
            <a:r>
              <a:rPr lang="es-MX" sz="4400" b="1" dirty="0"/>
              <a:t>El dominio propio nos ayuda a NO caer de la gracia (2 Pedro 1:10-11; Fil. 2:12; 1 Co. 9:27).</a:t>
            </a:r>
            <a:endParaRPr lang="en-US" sz="4400" dirty="0"/>
          </a:p>
          <a:p>
            <a:pPr marL="0" lvl="0" indent="0">
              <a:buNone/>
            </a:pPr>
            <a:endParaRPr lang="es-MX" sz="4400" b="1" dirty="0"/>
          </a:p>
          <a:p>
            <a:pPr marL="0" lvl="0" indent="0">
              <a:buNone/>
            </a:pPr>
            <a:r>
              <a:rPr lang="es-MX" sz="4400" b="1" dirty="0"/>
              <a:t>El dominio propio nos ayudará a no apartarnos de la doctrina del Señor (2 Pedro 2).</a:t>
            </a:r>
            <a:endParaRPr lang="en-US" sz="4400" dirty="0"/>
          </a:p>
          <a:p>
            <a:endParaRPr lang="es-MX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91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FF00"/>
                </a:solidFill>
              </a:rPr>
              <a:t>Cristianos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apostatas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MX" sz="4000" b="1" dirty="0"/>
              <a:t>Los falsos maestros del capítulo 2 fueron Cristianos que luego apostataron de la fe. </a:t>
            </a:r>
          </a:p>
          <a:p>
            <a:pPr lvl="1"/>
            <a:r>
              <a:rPr lang="es-MX" sz="4000" b="1" dirty="0"/>
              <a:t>¿Cómo sabemos? Note las descripciones de tales personas:</a:t>
            </a:r>
            <a:endParaRPr lang="en-US" sz="4000" b="1" dirty="0"/>
          </a:p>
          <a:p>
            <a:endParaRPr lang="es-MX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01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FFFF00"/>
                </a:solidFill>
              </a:rPr>
              <a:t>Cristianos</a:t>
            </a:r>
            <a:r>
              <a:rPr lang="en-US" sz="4800" b="1" dirty="0">
                <a:solidFill>
                  <a:srgbClr val="FFFF00"/>
                </a:solidFill>
              </a:rPr>
              <a:t> que se </a:t>
            </a:r>
            <a:r>
              <a:rPr lang="en-US" sz="4800" b="1" dirty="0" err="1">
                <a:solidFill>
                  <a:srgbClr val="FFFF00"/>
                </a:solidFill>
              </a:rPr>
              <a:t>apartaron</a:t>
            </a:r>
            <a:r>
              <a:rPr lang="en-US" sz="4800" b="1" dirty="0">
                <a:solidFill>
                  <a:srgbClr val="FFFF00"/>
                </a:solidFill>
              </a:rPr>
              <a:t> de la </a:t>
            </a:r>
            <a:r>
              <a:rPr lang="en-US" sz="4800" b="1" dirty="0" err="1">
                <a:solidFill>
                  <a:srgbClr val="FFFF00"/>
                </a:solidFill>
              </a:rPr>
              <a:t>fe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lvl="1"/>
            <a:r>
              <a:rPr lang="es-MX" b="1" dirty="0"/>
              <a:t>2 Pedro 2:13 </a:t>
            </a:r>
            <a:r>
              <a:rPr lang="es-MX" dirty="0"/>
              <a:t>(</a:t>
            </a:r>
            <a:r>
              <a:rPr lang="es-MX" b="1" i="1" dirty="0">
                <a:solidFill>
                  <a:srgbClr val="C00000"/>
                </a:solidFill>
              </a:rPr>
              <a:t>comen</a:t>
            </a:r>
            <a:r>
              <a:rPr lang="es-MX" i="1" dirty="0">
                <a:solidFill>
                  <a:srgbClr val="C00000"/>
                </a:solidFill>
              </a:rPr>
              <a:t> </a:t>
            </a:r>
            <a:r>
              <a:rPr lang="es-MX" i="1" dirty="0"/>
              <a:t>con vosotros</a:t>
            </a:r>
            <a:r>
              <a:rPr lang="es-MX" dirty="0"/>
              <a:t>); </a:t>
            </a:r>
          </a:p>
          <a:p>
            <a:pPr lvl="1"/>
            <a:r>
              <a:rPr lang="es-MX" b="1" dirty="0"/>
              <a:t>2 Pedro 2:15 </a:t>
            </a:r>
            <a:r>
              <a:rPr lang="es-MX" dirty="0"/>
              <a:t>(</a:t>
            </a:r>
            <a:r>
              <a:rPr lang="es-MX" i="1" dirty="0"/>
              <a:t>Han </a:t>
            </a:r>
            <a:r>
              <a:rPr lang="es-MX" b="1" i="1" dirty="0">
                <a:solidFill>
                  <a:srgbClr val="C00000"/>
                </a:solidFill>
              </a:rPr>
              <a:t>dejado</a:t>
            </a:r>
            <a:r>
              <a:rPr lang="es-MX" i="1" dirty="0">
                <a:solidFill>
                  <a:srgbClr val="C00000"/>
                </a:solidFill>
              </a:rPr>
              <a:t> </a:t>
            </a:r>
            <a:r>
              <a:rPr lang="es-MX" i="1" dirty="0"/>
              <a:t>el camino recto y se han </a:t>
            </a:r>
            <a:r>
              <a:rPr lang="es-MX" b="1" i="1" dirty="0">
                <a:solidFill>
                  <a:srgbClr val="C00000"/>
                </a:solidFill>
              </a:rPr>
              <a:t>extraviado</a:t>
            </a:r>
            <a:r>
              <a:rPr lang="es-MX" dirty="0"/>
              <a:t>); </a:t>
            </a:r>
          </a:p>
          <a:p>
            <a:pPr lvl="1"/>
            <a:r>
              <a:rPr lang="es-MX" b="1" dirty="0"/>
              <a:t>2 Pedro 2:20 </a:t>
            </a:r>
            <a:r>
              <a:rPr lang="es-MX" dirty="0"/>
              <a:t>(</a:t>
            </a:r>
            <a:r>
              <a:rPr lang="es-MX" i="1" dirty="0"/>
              <a:t>Se habían </a:t>
            </a:r>
            <a:r>
              <a:rPr lang="es-MX" b="1" i="1" dirty="0">
                <a:solidFill>
                  <a:srgbClr val="C00000"/>
                </a:solidFill>
              </a:rPr>
              <a:t>escapado</a:t>
            </a:r>
            <a:r>
              <a:rPr lang="es-MX" i="1" dirty="0">
                <a:solidFill>
                  <a:srgbClr val="C00000"/>
                </a:solidFill>
              </a:rPr>
              <a:t> </a:t>
            </a:r>
            <a:r>
              <a:rPr lang="es-MX" i="1" dirty="0"/>
              <a:t>de las contaminaciones del mundo por el conocimiento del Señor</a:t>
            </a:r>
            <a:r>
              <a:rPr lang="es-MX" dirty="0"/>
              <a:t>); </a:t>
            </a:r>
          </a:p>
          <a:p>
            <a:pPr lvl="1"/>
            <a:r>
              <a:rPr lang="es-MX" b="1" dirty="0"/>
              <a:t>2 Pedro 2:20 </a:t>
            </a:r>
            <a:r>
              <a:rPr lang="es-MX" dirty="0"/>
              <a:t>(</a:t>
            </a:r>
            <a:r>
              <a:rPr lang="es-MX" i="1" dirty="0"/>
              <a:t>Se </a:t>
            </a:r>
            <a:r>
              <a:rPr lang="es-MX" b="1" i="1" dirty="0">
                <a:solidFill>
                  <a:srgbClr val="C00000"/>
                </a:solidFill>
              </a:rPr>
              <a:t>enredaron</a:t>
            </a:r>
            <a:r>
              <a:rPr lang="es-MX" i="1" dirty="0">
                <a:solidFill>
                  <a:srgbClr val="C00000"/>
                </a:solidFill>
              </a:rPr>
              <a:t> </a:t>
            </a:r>
            <a:r>
              <a:rPr lang="es-MX" i="1" dirty="0"/>
              <a:t>otra vez en el error</a:t>
            </a:r>
            <a:r>
              <a:rPr lang="es-MX" dirty="0"/>
              <a:t>); </a:t>
            </a:r>
          </a:p>
          <a:p>
            <a:pPr lvl="1"/>
            <a:r>
              <a:rPr lang="es-MX" b="1" dirty="0"/>
              <a:t>2 Pedro 2:21 </a:t>
            </a:r>
            <a:r>
              <a:rPr lang="es-MX" dirty="0"/>
              <a:t>(</a:t>
            </a:r>
            <a:r>
              <a:rPr lang="es-MX" b="1" i="1" dirty="0">
                <a:solidFill>
                  <a:srgbClr val="C00000"/>
                </a:solidFill>
              </a:rPr>
              <a:t>Conocieron</a:t>
            </a:r>
            <a:r>
              <a:rPr lang="es-MX" i="1" dirty="0">
                <a:solidFill>
                  <a:srgbClr val="C00000"/>
                </a:solidFill>
              </a:rPr>
              <a:t> </a:t>
            </a:r>
            <a:r>
              <a:rPr lang="es-MX" i="1" dirty="0"/>
              <a:t>el camino de justicia</a:t>
            </a:r>
            <a:r>
              <a:rPr lang="es-MX" dirty="0"/>
              <a:t>); </a:t>
            </a:r>
          </a:p>
          <a:p>
            <a:pPr lvl="1"/>
            <a:r>
              <a:rPr lang="es-MX" b="1" dirty="0"/>
              <a:t>2 Pedro 2:21 </a:t>
            </a:r>
            <a:r>
              <a:rPr lang="es-MX" dirty="0"/>
              <a:t>(</a:t>
            </a:r>
            <a:r>
              <a:rPr lang="es-MX" b="1" i="1" dirty="0">
                <a:solidFill>
                  <a:srgbClr val="C00000"/>
                </a:solidFill>
              </a:rPr>
              <a:t>Se</a:t>
            </a:r>
            <a:r>
              <a:rPr lang="es-MX" i="1" dirty="0">
                <a:solidFill>
                  <a:srgbClr val="C00000"/>
                </a:solidFill>
              </a:rPr>
              <a:t> </a:t>
            </a:r>
            <a:r>
              <a:rPr lang="es-MX" b="1" i="1" dirty="0">
                <a:solidFill>
                  <a:srgbClr val="C00000"/>
                </a:solidFill>
              </a:rPr>
              <a:t>volvieron</a:t>
            </a:r>
            <a:r>
              <a:rPr lang="es-MX" i="1" dirty="0">
                <a:solidFill>
                  <a:srgbClr val="C00000"/>
                </a:solidFill>
              </a:rPr>
              <a:t> </a:t>
            </a:r>
            <a:r>
              <a:rPr lang="es-MX" i="1" dirty="0"/>
              <a:t>del santo mandamiento). </a:t>
            </a:r>
            <a:endParaRPr lang="en-US" dirty="0"/>
          </a:p>
          <a:p>
            <a:endParaRPr lang="es-MX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10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El </a:t>
            </a:r>
            <a:r>
              <a:rPr lang="en-US" sz="4800" b="1" dirty="0" err="1">
                <a:solidFill>
                  <a:srgbClr val="FFFF00"/>
                </a:solidFill>
              </a:rPr>
              <a:t>porqué</a:t>
            </a:r>
            <a:r>
              <a:rPr lang="en-US" sz="4800" b="1" dirty="0">
                <a:solidFill>
                  <a:srgbClr val="FFFF00"/>
                </a:solidFill>
              </a:rPr>
              <a:t> del </a:t>
            </a:r>
            <a:r>
              <a:rPr lang="en-US" sz="4800" b="1" dirty="0" err="1">
                <a:solidFill>
                  <a:srgbClr val="FFFF00"/>
                </a:solidFill>
              </a:rPr>
              <a:t>dominio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propio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es-MX" sz="800" b="1" dirty="0"/>
          </a:p>
          <a:p>
            <a:pPr lvl="0"/>
            <a:r>
              <a:rPr lang="es-MX" sz="4000" b="1" dirty="0"/>
              <a:t>El dominio propio nos ayuda a estar preparados para la segunda venida de Cristo (2 Pedro 3:9-11).</a:t>
            </a:r>
          </a:p>
          <a:p>
            <a:pPr lvl="0"/>
            <a:endParaRPr lang="es-MX" sz="4000" b="1" dirty="0"/>
          </a:p>
          <a:p>
            <a:pPr lvl="0"/>
            <a:r>
              <a:rPr lang="es-MX" sz="4000" b="1" dirty="0"/>
              <a:t>El dominio propio es parte del fruto del Espíritu (Gálatas 5:22-23).</a:t>
            </a:r>
          </a:p>
          <a:p>
            <a:pPr lvl="0"/>
            <a:endParaRPr lang="en-US" sz="4000" dirty="0"/>
          </a:p>
          <a:p>
            <a:pPr lvl="0"/>
            <a:r>
              <a:rPr lang="es-MX" sz="4000" b="1" dirty="0"/>
              <a:t>El dominio propio nos ayuda a poner en práctica Filipenses 1:21 y Gálatas 2:20.</a:t>
            </a:r>
            <a:endParaRPr lang="en-US" sz="4000" dirty="0"/>
          </a:p>
          <a:p>
            <a:pPr lvl="0"/>
            <a:endParaRPr lang="en-US" sz="4000" dirty="0"/>
          </a:p>
          <a:p>
            <a:endParaRPr lang="es-MX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47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48000"/>
          </a:xfrm>
        </p:spPr>
        <p:txBody>
          <a:bodyPr/>
          <a:lstStyle/>
          <a:p>
            <a:pPr marL="0" indent="0" algn="ctr">
              <a:buNone/>
            </a:pPr>
            <a:r>
              <a:rPr lang="es-MX" sz="8000" b="1" dirty="0">
                <a:latin typeface="Book Antiqua" panose="02040602050305030304" pitchFamily="18" charset="0"/>
              </a:rPr>
              <a:t>El </a:t>
            </a:r>
            <a:r>
              <a:rPr lang="es-MX" sz="8000" b="1" i="1" u="sng" dirty="0">
                <a:solidFill>
                  <a:srgbClr val="FFFF00"/>
                </a:solidFill>
                <a:latin typeface="Book Antiqua" panose="02040602050305030304" pitchFamily="18" charset="0"/>
              </a:rPr>
              <a:t>cómo</a:t>
            </a:r>
            <a:r>
              <a:rPr lang="es-MX" sz="8000" b="1" dirty="0">
                <a:latin typeface="Book Antiqua" panose="02040602050305030304" pitchFamily="18" charset="0"/>
              </a:rPr>
              <a:t> del dominio propio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8633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3657599"/>
          </a:xfrm>
        </p:spPr>
        <p:txBody>
          <a:bodyPr>
            <a:noAutofit/>
          </a:bodyPr>
          <a:lstStyle/>
          <a:p>
            <a:r>
              <a:rPr lang="es-MX" sz="4800" b="1" dirty="0">
                <a:latin typeface="Book Antiqua" panose="02040602050305030304" pitchFamily="18" charset="0"/>
              </a:rPr>
              <a:t>Consideremos los siguientes textos en nuestra vida:</a:t>
            </a:r>
            <a:br>
              <a:rPr lang="es-MX" sz="4800" b="1" dirty="0">
                <a:latin typeface="Book Antiqua" panose="02040602050305030304" pitchFamily="18" charset="0"/>
              </a:rPr>
            </a:br>
            <a:r>
              <a:rPr lang="es-MX" sz="48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Santiago 1:22; Lucas 11:28; Hechos 17:11; Lucas 9:44.</a:t>
            </a:r>
            <a:endParaRPr lang="es-MX" sz="2000" i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91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7 </a:t>
            </a:r>
            <a:r>
              <a:rPr lang="en-US" sz="4800" b="1" dirty="0" err="1">
                <a:solidFill>
                  <a:srgbClr val="FFFF00"/>
                </a:solidFill>
              </a:rPr>
              <a:t>maneras</a:t>
            </a:r>
            <a:r>
              <a:rPr lang="en-US" sz="4800" b="1" dirty="0">
                <a:solidFill>
                  <a:srgbClr val="FFFF00"/>
                </a:solidFill>
              </a:rPr>
              <a:t> de </a:t>
            </a:r>
            <a:r>
              <a:rPr lang="en-US" sz="4800" b="1" dirty="0" err="1">
                <a:solidFill>
                  <a:srgbClr val="FFFF00"/>
                </a:solidFill>
              </a:rPr>
              <a:t>cómo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lograr</a:t>
            </a:r>
            <a:r>
              <a:rPr lang="en-US" sz="4800" b="1" dirty="0">
                <a:solidFill>
                  <a:srgbClr val="FFFF00"/>
                </a:solidFill>
              </a:rPr>
              <a:t> del </a:t>
            </a:r>
            <a:r>
              <a:rPr lang="en-US" sz="4800" b="1" dirty="0" err="1">
                <a:solidFill>
                  <a:srgbClr val="FFFF00"/>
                </a:solidFill>
              </a:rPr>
              <a:t>dominio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propio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038600"/>
          </a:xfrm>
        </p:spPr>
        <p:txBody>
          <a:bodyPr>
            <a:noAutofit/>
          </a:bodyPr>
          <a:lstStyle/>
          <a:p>
            <a:r>
              <a:rPr lang="en-US" b="1" dirty="0"/>
              <a:t># 1. </a:t>
            </a:r>
            <a:r>
              <a:rPr lang="en-US" b="1" dirty="0" err="1"/>
              <a:t>Necesitamos</a:t>
            </a:r>
            <a:r>
              <a:rPr lang="en-US" b="1" dirty="0"/>
              <a:t> </a:t>
            </a:r>
            <a:r>
              <a:rPr lang="en-US" b="1" dirty="0" err="1"/>
              <a:t>reconocer</a:t>
            </a:r>
            <a:r>
              <a:rPr lang="en-US" b="1" dirty="0"/>
              <a:t> que Dios </a:t>
            </a:r>
            <a:r>
              <a:rPr lang="en-US" b="1" dirty="0" err="1"/>
              <a:t>nos</a:t>
            </a:r>
            <a:r>
              <a:rPr lang="en-US" b="1" dirty="0"/>
              <a:t> ha dado </a:t>
            </a:r>
            <a:r>
              <a:rPr lang="en-US" b="1" dirty="0" err="1"/>
              <a:t>todo</a:t>
            </a:r>
            <a:r>
              <a:rPr lang="en-US" b="1" dirty="0"/>
              <a:t> lo que </a:t>
            </a:r>
            <a:r>
              <a:rPr lang="en-US" b="1" dirty="0" err="1"/>
              <a:t>necesitamos</a:t>
            </a:r>
            <a:r>
              <a:rPr lang="en-US" b="1" dirty="0"/>
              <a:t> para </a:t>
            </a:r>
            <a:r>
              <a:rPr lang="en-US" b="1" dirty="0" err="1"/>
              <a:t>lograr</a:t>
            </a:r>
            <a:r>
              <a:rPr lang="en-US" b="1" dirty="0"/>
              <a:t> el </a:t>
            </a:r>
            <a:r>
              <a:rPr lang="en-US" b="1" dirty="0" err="1"/>
              <a:t>dominio</a:t>
            </a:r>
            <a:r>
              <a:rPr lang="en-US" b="1" dirty="0"/>
              <a:t> </a:t>
            </a:r>
            <a:r>
              <a:rPr lang="en-US" b="1" dirty="0" err="1"/>
              <a:t>propio</a:t>
            </a:r>
            <a:r>
              <a:rPr lang="en-US" b="1" dirty="0"/>
              <a:t> (2 Pedro 1:3).</a:t>
            </a:r>
          </a:p>
          <a:p>
            <a:endParaRPr lang="en-US" b="1" dirty="0"/>
          </a:p>
          <a:p>
            <a:r>
              <a:rPr lang="en-US" b="1" dirty="0"/>
              <a:t># 2. </a:t>
            </a:r>
            <a:r>
              <a:rPr lang="en-US" b="1" dirty="0" err="1"/>
              <a:t>Debemos</a:t>
            </a:r>
            <a:r>
              <a:rPr lang="en-US" b="1" dirty="0"/>
              <a:t> </a:t>
            </a:r>
            <a:r>
              <a:rPr lang="en-US" b="1" dirty="0" err="1"/>
              <a:t>determinar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nuestro</a:t>
            </a:r>
            <a:r>
              <a:rPr lang="en-US" b="1" dirty="0"/>
              <a:t> </a:t>
            </a:r>
            <a:r>
              <a:rPr lang="en-US" b="1" dirty="0" err="1"/>
              <a:t>corazón</a:t>
            </a:r>
            <a:r>
              <a:rPr lang="en-US" b="1" dirty="0"/>
              <a:t> </a:t>
            </a:r>
            <a:r>
              <a:rPr lang="en-US" b="1" dirty="0" err="1"/>
              <a:t>vestirnos</a:t>
            </a:r>
            <a:r>
              <a:rPr lang="en-US" b="1" dirty="0"/>
              <a:t> de </a:t>
            </a:r>
            <a:r>
              <a:rPr lang="en-US" b="1" dirty="0" err="1"/>
              <a:t>dominio</a:t>
            </a:r>
            <a:r>
              <a:rPr lang="en-US" b="1" dirty="0"/>
              <a:t> </a:t>
            </a:r>
            <a:r>
              <a:rPr lang="en-US" b="1" dirty="0" err="1"/>
              <a:t>propio</a:t>
            </a:r>
            <a:r>
              <a:rPr lang="en-US" b="1" dirty="0"/>
              <a:t> (Daniel 1:8; Genesis 39:9).</a:t>
            </a:r>
          </a:p>
        </p:txBody>
      </p:sp>
    </p:spTree>
    <p:extLst>
      <p:ext uri="{BB962C8B-B14F-4D97-AF65-F5344CB8AC3E}">
        <p14:creationId xmlns:p14="http://schemas.microsoft.com/office/powerpoint/2010/main" val="1250230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El </a:t>
            </a:r>
            <a:r>
              <a:rPr lang="en-US" sz="4800" b="1" dirty="0" err="1">
                <a:solidFill>
                  <a:srgbClr val="FFFF00"/>
                </a:solidFill>
              </a:rPr>
              <a:t>cómo</a:t>
            </a:r>
            <a:r>
              <a:rPr lang="en-US" sz="4800" b="1" dirty="0">
                <a:solidFill>
                  <a:srgbClr val="FFFF00"/>
                </a:solidFill>
              </a:rPr>
              <a:t> del </a:t>
            </a:r>
            <a:r>
              <a:rPr lang="en-US" sz="4800" b="1" dirty="0" err="1">
                <a:solidFill>
                  <a:srgbClr val="FFFF00"/>
                </a:solidFill>
              </a:rPr>
              <a:t>dominio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propio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# 3. </a:t>
            </a:r>
            <a:r>
              <a:rPr lang="en-US" sz="3600" b="1" dirty="0" err="1"/>
              <a:t>Necesitamos</a:t>
            </a:r>
            <a:r>
              <a:rPr lang="en-US" sz="3600" b="1" dirty="0"/>
              <a:t> </a:t>
            </a:r>
            <a:r>
              <a:rPr lang="en-US" sz="3600" b="1" dirty="0" err="1"/>
              <a:t>esforzarnos</a:t>
            </a:r>
            <a:r>
              <a:rPr lang="en-US" sz="3600" b="1" dirty="0"/>
              <a:t> por </a:t>
            </a:r>
            <a:r>
              <a:rPr lang="en-US" sz="3600" b="1" dirty="0" err="1"/>
              <a:t>lograr</a:t>
            </a:r>
            <a:r>
              <a:rPr lang="en-US" sz="3600" b="1" dirty="0"/>
              <a:t> el </a:t>
            </a:r>
            <a:r>
              <a:rPr lang="en-US" sz="3600" b="1" dirty="0" err="1"/>
              <a:t>dominio</a:t>
            </a:r>
            <a:r>
              <a:rPr lang="en-US" sz="3600" b="1" dirty="0"/>
              <a:t> </a:t>
            </a:r>
            <a:r>
              <a:rPr lang="en-US" sz="3600" b="1" dirty="0" err="1"/>
              <a:t>propio</a:t>
            </a:r>
            <a:r>
              <a:rPr lang="en-US" sz="3600" b="1" dirty="0"/>
              <a:t> </a:t>
            </a:r>
            <a:r>
              <a:rPr lang="en-US" sz="3600" b="1" dirty="0" err="1"/>
              <a:t>en</a:t>
            </a:r>
            <a:r>
              <a:rPr lang="en-US" sz="3600" b="1" dirty="0"/>
              <a:t> </a:t>
            </a:r>
            <a:r>
              <a:rPr lang="en-US" sz="3600" b="1" dirty="0" err="1"/>
              <a:t>nuestra</a:t>
            </a:r>
            <a:r>
              <a:rPr lang="en-US" sz="3600" b="1" dirty="0"/>
              <a:t> </a:t>
            </a:r>
            <a:r>
              <a:rPr lang="en-US" sz="3600" b="1" dirty="0" err="1"/>
              <a:t>vida</a:t>
            </a:r>
            <a:r>
              <a:rPr lang="en-US" sz="3600" b="1" dirty="0"/>
              <a:t> (2 Pedro 1:5; 1 </a:t>
            </a:r>
            <a:r>
              <a:rPr lang="en-US" sz="3600" b="1" dirty="0" err="1"/>
              <a:t>Corintios</a:t>
            </a:r>
            <a:r>
              <a:rPr lang="en-US" sz="3600" b="1" dirty="0"/>
              <a:t> 9:27).</a:t>
            </a:r>
          </a:p>
          <a:p>
            <a:endParaRPr lang="en-US" sz="3600" b="1" dirty="0"/>
          </a:p>
          <a:p>
            <a:r>
              <a:rPr lang="en-US" sz="3600" b="1" dirty="0"/>
              <a:t># 4. </a:t>
            </a:r>
            <a:r>
              <a:rPr lang="en-US" sz="3600" b="1" dirty="0" err="1"/>
              <a:t>Debemos</a:t>
            </a:r>
            <a:r>
              <a:rPr lang="en-US" sz="3600" b="1" dirty="0"/>
              <a:t> </a:t>
            </a:r>
            <a:r>
              <a:rPr lang="en-US" sz="3600" b="1" dirty="0" err="1"/>
              <a:t>crecer</a:t>
            </a:r>
            <a:r>
              <a:rPr lang="en-US" sz="3600" b="1" dirty="0"/>
              <a:t> </a:t>
            </a:r>
            <a:r>
              <a:rPr lang="en-US" sz="3600" b="1" dirty="0" err="1"/>
              <a:t>en</a:t>
            </a:r>
            <a:r>
              <a:rPr lang="en-US" sz="3600" b="1" dirty="0"/>
              <a:t> el </a:t>
            </a:r>
            <a:r>
              <a:rPr lang="en-US" sz="3600" b="1" dirty="0" err="1"/>
              <a:t>conocimiento</a:t>
            </a:r>
            <a:r>
              <a:rPr lang="en-US" sz="3600" b="1" dirty="0"/>
              <a:t> de la Palabra de Dios (2 Pedro 1:6; 3:18)</a:t>
            </a:r>
          </a:p>
        </p:txBody>
      </p:sp>
    </p:spTree>
    <p:extLst>
      <p:ext uri="{BB962C8B-B14F-4D97-AF65-F5344CB8AC3E}">
        <p14:creationId xmlns:p14="http://schemas.microsoft.com/office/powerpoint/2010/main" val="1459513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El </a:t>
            </a:r>
            <a:r>
              <a:rPr lang="en-US" sz="4800" b="1" dirty="0" err="1">
                <a:solidFill>
                  <a:srgbClr val="FFFF00"/>
                </a:solidFill>
              </a:rPr>
              <a:t>cómo</a:t>
            </a:r>
            <a:r>
              <a:rPr lang="en-US" sz="4800" b="1" dirty="0">
                <a:solidFill>
                  <a:srgbClr val="FFFF00"/>
                </a:solidFill>
              </a:rPr>
              <a:t> del </a:t>
            </a:r>
            <a:r>
              <a:rPr lang="en-US" sz="4800" b="1" dirty="0" err="1">
                <a:solidFill>
                  <a:srgbClr val="FFFF00"/>
                </a:solidFill>
              </a:rPr>
              <a:t>dominio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propio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1400" b="1" dirty="0"/>
          </a:p>
          <a:p>
            <a:r>
              <a:rPr lang="en-US" sz="3600" b="1" dirty="0"/>
              <a:t># 5. </a:t>
            </a:r>
            <a:r>
              <a:rPr lang="en-US" sz="3600" b="1" dirty="0" err="1"/>
              <a:t>Debemos</a:t>
            </a:r>
            <a:r>
              <a:rPr lang="en-US" sz="3600" b="1" dirty="0"/>
              <a:t> </a:t>
            </a:r>
            <a:r>
              <a:rPr lang="en-US" sz="3600" b="1" dirty="0" err="1"/>
              <a:t>reconocer</a:t>
            </a:r>
            <a:r>
              <a:rPr lang="en-US" sz="3600" b="1" dirty="0"/>
              <a:t> que </a:t>
            </a:r>
            <a:r>
              <a:rPr lang="en-US" sz="3600" b="1" dirty="0" err="1"/>
              <a:t>hemos</a:t>
            </a:r>
            <a:r>
              <a:rPr lang="en-US" sz="3600" b="1" dirty="0"/>
              <a:t> </a:t>
            </a:r>
            <a:r>
              <a:rPr lang="en-US" sz="3600" b="1" dirty="0" err="1"/>
              <a:t>huido</a:t>
            </a:r>
            <a:r>
              <a:rPr lang="en-US" sz="3600" b="1" dirty="0"/>
              <a:t> de la </a:t>
            </a:r>
            <a:r>
              <a:rPr lang="en-US" sz="3600" b="1" dirty="0" err="1"/>
              <a:t>corrupción</a:t>
            </a:r>
            <a:r>
              <a:rPr lang="en-US" sz="3600" b="1" dirty="0"/>
              <a:t> que hay </a:t>
            </a:r>
            <a:r>
              <a:rPr lang="en-US" sz="3600" b="1" dirty="0" err="1"/>
              <a:t>en</a:t>
            </a:r>
            <a:r>
              <a:rPr lang="en-US" sz="3600" b="1" dirty="0"/>
              <a:t> el </a:t>
            </a:r>
            <a:r>
              <a:rPr lang="en-US" sz="3600" b="1" dirty="0" err="1"/>
              <a:t>mundo</a:t>
            </a:r>
            <a:r>
              <a:rPr lang="en-US" sz="3600" b="1" dirty="0"/>
              <a:t> (2 Pedro 1:4; 2 </a:t>
            </a:r>
            <a:r>
              <a:rPr lang="en-US" sz="3600" b="1" dirty="0" err="1"/>
              <a:t>Corintios</a:t>
            </a:r>
            <a:r>
              <a:rPr lang="en-US" sz="3600" b="1"/>
              <a:t> 5:17).</a:t>
            </a:r>
            <a:endParaRPr lang="en-US" sz="3600" b="1" dirty="0"/>
          </a:p>
          <a:p>
            <a:endParaRPr lang="en-US" sz="3600" b="1" dirty="0"/>
          </a:p>
          <a:p>
            <a:r>
              <a:rPr lang="en-US" sz="3600" b="1" dirty="0"/>
              <a:t># 6. </a:t>
            </a:r>
            <a:r>
              <a:rPr lang="en-US" sz="3600" b="1" dirty="0" err="1"/>
              <a:t>Debemos</a:t>
            </a:r>
            <a:r>
              <a:rPr lang="en-US" sz="3600" b="1" dirty="0"/>
              <a:t> </a:t>
            </a:r>
            <a:r>
              <a:rPr lang="en-US" sz="3600" b="1" dirty="0" err="1"/>
              <a:t>reconocer</a:t>
            </a:r>
            <a:r>
              <a:rPr lang="en-US" sz="3600" b="1" dirty="0"/>
              <a:t> que sin el </a:t>
            </a:r>
            <a:r>
              <a:rPr lang="en-US" sz="3600" b="1" dirty="0" err="1"/>
              <a:t>dominio</a:t>
            </a:r>
            <a:r>
              <a:rPr lang="en-US" sz="3600" b="1" dirty="0"/>
              <a:t> </a:t>
            </a:r>
            <a:r>
              <a:rPr lang="en-US" sz="3600" b="1" dirty="0" err="1"/>
              <a:t>propio</a:t>
            </a:r>
            <a:r>
              <a:rPr lang="en-US" sz="3600" b="1" dirty="0"/>
              <a:t> no </a:t>
            </a:r>
            <a:r>
              <a:rPr lang="en-US" sz="3600" b="1" dirty="0" err="1"/>
              <a:t>podremos</a:t>
            </a:r>
            <a:r>
              <a:rPr lang="en-US" sz="3600" b="1" dirty="0"/>
              <a:t> </a:t>
            </a:r>
            <a:r>
              <a:rPr lang="en-US" sz="3600" b="1" dirty="0" err="1"/>
              <a:t>entrar</a:t>
            </a:r>
            <a:r>
              <a:rPr lang="en-US" sz="3600" b="1" dirty="0"/>
              <a:t> al </a:t>
            </a:r>
            <a:r>
              <a:rPr lang="en-US" sz="3600" b="1" dirty="0" err="1"/>
              <a:t>cielo</a:t>
            </a:r>
            <a:r>
              <a:rPr lang="en-US" sz="3600" b="1" dirty="0"/>
              <a:t> (2 Pedro 1:10-11).</a:t>
            </a:r>
          </a:p>
        </p:txBody>
      </p:sp>
    </p:spTree>
    <p:extLst>
      <p:ext uri="{BB962C8B-B14F-4D97-AF65-F5344CB8AC3E}">
        <p14:creationId xmlns:p14="http://schemas.microsoft.com/office/powerpoint/2010/main" val="1971117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El </a:t>
            </a:r>
            <a:r>
              <a:rPr lang="en-US" sz="4800" b="1" dirty="0" err="1">
                <a:solidFill>
                  <a:srgbClr val="FFFF00"/>
                </a:solidFill>
              </a:rPr>
              <a:t>cómo</a:t>
            </a:r>
            <a:r>
              <a:rPr lang="en-US" sz="4800" b="1" dirty="0">
                <a:solidFill>
                  <a:srgbClr val="FFFF00"/>
                </a:solidFill>
              </a:rPr>
              <a:t> del </a:t>
            </a:r>
            <a:r>
              <a:rPr lang="en-US" sz="4800" b="1" dirty="0" err="1">
                <a:solidFill>
                  <a:srgbClr val="FFFF00"/>
                </a:solidFill>
              </a:rPr>
              <a:t>dominio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propio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1400" b="1" dirty="0"/>
          </a:p>
          <a:p>
            <a:r>
              <a:rPr lang="en-US" sz="3600" b="1" dirty="0"/>
              <a:t># 7. </a:t>
            </a:r>
            <a:r>
              <a:rPr lang="en-US" sz="3600" b="1" dirty="0" err="1"/>
              <a:t>Debemos</a:t>
            </a:r>
            <a:r>
              <a:rPr lang="en-US" sz="3600" b="1" dirty="0"/>
              <a:t> </a:t>
            </a:r>
            <a:r>
              <a:rPr lang="en-US" sz="3600" b="1" dirty="0" err="1"/>
              <a:t>reconocer</a:t>
            </a:r>
            <a:r>
              <a:rPr lang="en-US" sz="3600" b="1" dirty="0"/>
              <a:t> que con la </a:t>
            </a:r>
            <a:r>
              <a:rPr lang="en-US" sz="3600" b="1" dirty="0" err="1"/>
              <a:t>ayuda</a:t>
            </a:r>
            <a:r>
              <a:rPr lang="en-US" sz="3600" b="1" dirty="0"/>
              <a:t> de Dios </a:t>
            </a:r>
            <a:r>
              <a:rPr lang="en-US" sz="3600" b="1" dirty="0" err="1"/>
              <a:t>podemos</a:t>
            </a:r>
            <a:r>
              <a:rPr lang="en-US" sz="3600" b="1" dirty="0"/>
              <a:t> </a:t>
            </a:r>
            <a:r>
              <a:rPr lang="en-US" sz="3600" b="1" dirty="0" err="1"/>
              <a:t>lograr</a:t>
            </a:r>
            <a:r>
              <a:rPr lang="en-US" sz="3600" b="1" dirty="0"/>
              <a:t> el </a:t>
            </a:r>
            <a:r>
              <a:rPr lang="en-US" sz="3600" b="1" dirty="0" err="1"/>
              <a:t>dominio</a:t>
            </a:r>
            <a:r>
              <a:rPr lang="en-US" sz="3600" b="1" dirty="0"/>
              <a:t> </a:t>
            </a:r>
            <a:r>
              <a:rPr lang="en-US" sz="3600" b="1" dirty="0" err="1"/>
              <a:t>propio</a:t>
            </a:r>
            <a:r>
              <a:rPr lang="en-US" sz="3600" b="1" dirty="0"/>
              <a:t> (1 </a:t>
            </a:r>
            <a:r>
              <a:rPr lang="en-US" sz="3600" b="1" dirty="0" err="1"/>
              <a:t>Corintios</a:t>
            </a:r>
            <a:r>
              <a:rPr lang="en-US" sz="3600" b="1" dirty="0"/>
              <a:t> 15:57; Fil. 4:13).</a:t>
            </a:r>
          </a:p>
        </p:txBody>
      </p:sp>
    </p:spTree>
    <p:extLst>
      <p:ext uri="{BB962C8B-B14F-4D97-AF65-F5344CB8AC3E}">
        <p14:creationId xmlns:p14="http://schemas.microsoft.com/office/powerpoint/2010/main" val="543862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i="1" dirty="0" err="1">
                <a:solidFill>
                  <a:srgbClr val="FFFF00"/>
                </a:solidFill>
                <a:latin typeface="Bookman Old Style" charset="0"/>
                <a:ea typeface="Bookman Old Style" charset="0"/>
                <a:cs typeface="Bookman Old Style" charset="0"/>
              </a:rPr>
              <a:t>Resumen</a:t>
            </a:r>
            <a:r>
              <a:rPr lang="en-US" sz="4800" b="1" i="1" dirty="0">
                <a:solidFill>
                  <a:srgbClr val="FFFF00"/>
                </a:solidFill>
                <a:latin typeface="Bookman Old Style" charset="0"/>
                <a:ea typeface="Bookman Old Style" charset="0"/>
                <a:cs typeface="Bookman Old Style" charset="0"/>
              </a:rPr>
              <a:t> de la </a:t>
            </a:r>
            <a:r>
              <a:rPr lang="en-US" sz="4800" b="1" i="1" dirty="0" err="1">
                <a:solidFill>
                  <a:srgbClr val="FFFF00"/>
                </a:solidFill>
                <a:latin typeface="Bookman Old Style" charset="0"/>
                <a:ea typeface="Bookman Old Style" charset="0"/>
                <a:cs typeface="Bookman Old Style" charset="0"/>
              </a:rPr>
              <a:t>lección</a:t>
            </a:r>
            <a:endParaRPr lang="en-US" sz="4800" b="1" i="1" dirty="0">
              <a:solidFill>
                <a:srgbClr val="FFFF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b="1" dirty="0"/>
              <a:t>El QUÉ del </a:t>
            </a:r>
            <a:r>
              <a:rPr lang="en-US" sz="4400" b="1" dirty="0" err="1"/>
              <a:t>dominio</a:t>
            </a:r>
            <a:r>
              <a:rPr lang="en-US" sz="4400" b="1" dirty="0"/>
              <a:t> </a:t>
            </a:r>
            <a:r>
              <a:rPr lang="en-US" sz="4400" b="1" dirty="0" err="1"/>
              <a:t>propio</a:t>
            </a:r>
            <a:endParaRPr lang="en-US" sz="4400" b="1" dirty="0"/>
          </a:p>
          <a:p>
            <a:endParaRPr lang="en-US" sz="4400" b="1" dirty="0"/>
          </a:p>
          <a:p>
            <a:r>
              <a:rPr lang="en-US" sz="4400" b="1" dirty="0"/>
              <a:t>El PORQUÉ del </a:t>
            </a:r>
            <a:r>
              <a:rPr lang="en-US" sz="4400" b="1" dirty="0" err="1"/>
              <a:t>dominio</a:t>
            </a:r>
            <a:r>
              <a:rPr lang="en-US" sz="4400" b="1" dirty="0"/>
              <a:t> </a:t>
            </a:r>
            <a:r>
              <a:rPr lang="en-US" sz="4400" b="1" dirty="0" err="1"/>
              <a:t>propio</a:t>
            </a:r>
            <a:endParaRPr lang="en-US" sz="4400" b="1" dirty="0"/>
          </a:p>
          <a:p>
            <a:endParaRPr lang="en-US" sz="4400" b="1" dirty="0"/>
          </a:p>
          <a:p>
            <a:r>
              <a:rPr lang="en-US" sz="4400" b="1" dirty="0"/>
              <a:t>El CÓMO del </a:t>
            </a:r>
            <a:r>
              <a:rPr lang="en-US" sz="4400" b="1" dirty="0" err="1"/>
              <a:t>dominio</a:t>
            </a:r>
            <a:r>
              <a:rPr lang="en-US" sz="4400" b="1" dirty="0"/>
              <a:t> </a:t>
            </a:r>
            <a:r>
              <a:rPr lang="en-US" sz="4400" b="1" dirty="0" err="1"/>
              <a:t>propio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3422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772400" cy="3649133"/>
          </a:xfrm>
        </p:spPr>
        <p:txBody>
          <a:bodyPr>
            <a:normAutofit fontScale="92500" lnSpcReduction="10000"/>
          </a:bodyPr>
          <a:lstStyle/>
          <a:p>
            <a:r>
              <a:rPr lang="en-US" sz="4400" b="1" dirty="0">
                <a:latin typeface="Book Antiqua" panose="02040602050305030304" pitchFamily="18" charset="0"/>
              </a:rPr>
              <a:t>El </a:t>
            </a:r>
            <a:r>
              <a:rPr lang="en-US" sz="4400" b="1" i="1" u="sng" dirty="0">
                <a:solidFill>
                  <a:srgbClr val="FFFF00"/>
                </a:solidFill>
                <a:latin typeface="Book Antiqua" panose="02040602050305030304" pitchFamily="18" charset="0"/>
              </a:rPr>
              <a:t>qué</a:t>
            </a:r>
            <a:r>
              <a:rPr lang="en-US" sz="4400" b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dirty="0">
                <a:latin typeface="Book Antiqua" panose="02040602050305030304" pitchFamily="18" charset="0"/>
              </a:rPr>
              <a:t>del </a:t>
            </a:r>
            <a:r>
              <a:rPr lang="en-US" sz="4400" b="1" dirty="0" err="1">
                <a:latin typeface="Book Antiqua" panose="02040602050305030304" pitchFamily="18" charset="0"/>
              </a:rPr>
              <a:t>dominio</a:t>
            </a:r>
            <a:r>
              <a:rPr lang="en-US" sz="4400" b="1" dirty="0">
                <a:latin typeface="Book Antiqua" panose="02040602050305030304" pitchFamily="18" charset="0"/>
              </a:rPr>
              <a:t> </a:t>
            </a:r>
            <a:r>
              <a:rPr lang="en-US" sz="4400" b="1" dirty="0" err="1">
                <a:latin typeface="Book Antiqua" panose="02040602050305030304" pitchFamily="18" charset="0"/>
              </a:rPr>
              <a:t>propio</a:t>
            </a:r>
            <a:endParaRPr lang="en-US" sz="4400" b="1" dirty="0">
              <a:latin typeface="Book Antiqua" panose="02040602050305030304" pitchFamily="18" charset="0"/>
            </a:endParaRPr>
          </a:p>
          <a:p>
            <a:endParaRPr lang="en-US" sz="4400" b="1" dirty="0">
              <a:latin typeface="Book Antiqua" panose="02040602050305030304" pitchFamily="18" charset="0"/>
            </a:endParaRPr>
          </a:p>
          <a:p>
            <a:r>
              <a:rPr lang="en-US" sz="4400" b="1" dirty="0">
                <a:latin typeface="Book Antiqua" panose="02040602050305030304" pitchFamily="18" charset="0"/>
              </a:rPr>
              <a:t>El </a:t>
            </a:r>
            <a:r>
              <a:rPr lang="en-US" sz="4400" b="1" i="1" u="sng" dirty="0" err="1">
                <a:solidFill>
                  <a:srgbClr val="FFFF00"/>
                </a:solidFill>
                <a:latin typeface="Book Antiqua" panose="02040602050305030304" pitchFamily="18" charset="0"/>
              </a:rPr>
              <a:t>porqué</a:t>
            </a:r>
            <a:r>
              <a:rPr lang="en-US" sz="4400" b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dirty="0">
                <a:latin typeface="Book Antiqua" panose="02040602050305030304" pitchFamily="18" charset="0"/>
              </a:rPr>
              <a:t>del </a:t>
            </a:r>
            <a:r>
              <a:rPr lang="en-US" sz="4400" b="1" dirty="0" err="1">
                <a:latin typeface="Book Antiqua" panose="02040602050305030304" pitchFamily="18" charset="0"/>
              </a:rPr>
              <a:t>dominio</a:t>
            </a:r>
            <a:r>
              <a:rPr lang="en-US" sz="4400" b="1" dirty="0">
                <a:latin typeface="Book Antiqua" panose="02040602050305030304" pitchFamily="18" charset="0"/>
              </a:rPr>
              <a:t> </a:t>
            </a:r>
            <a:r>
              <a:rPr lang="en-US" sz="4400" b="1" dirty="0" err="1">
                <a:latin typeface="Book Antiqua" panose="02040602050305030304" pitchFamily="18" charset="0"/>
              </a:rPr>
              <a:t>propio</a:t>
            </a:r>
            <a:endParaRPr lang="en-US" sz="4400" b="1" dirty="0">
              <a:latin typeface="Book Antiqua" panose="02040602050305030304" pitchFamily="18" charset="0"/>
            </a:endParaRPr>
          </a:p>
          <a:p>
            <a:endParaRPr lang="en-US" sz="4400" b="1" dirty="0">
              <a:latin typeface="Book Antiqua" panose="02040602050305030304" pitchFamily="18" charset="0"/>
            </a:endParaRPr>
          </a:p>
          <a:p>
            <a:r>
              <a:rPr lang="en-US" sz="4400" b="1" dirty="0">
                <a:latin typeface="Book Antiqua" panose="02040602050305030304" pitchFamily="18" charset="0"/>
              </a:rPr>
              <a:t>El </a:t>
            </a:r>
            <a:r>
              <a:rPr lang="en-US" sz="4400" b="1" i="1" u="sng" dirty="0" err="1">
                <a:solidFill>
                  <a:srgbClr val="FFFF00"/>
                </a:solidFill>
                <a:latin typeface="Book Antiqua" panose="02040602050305030304" pitchFamily="18" charset="0"/>
              </a:rPr>
              <a:t>cómo</a:t>
            </a:r>
            <a:r>
              <a:rPr lang="en-US" sz="4400" b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dirty="0">
                <a:latin typeface="Book Antiqua" panose="02040602050305030304" pitchFamily="18" charset="0"/>
              </a:rPr>
              <a:t>del </a:t>
            </a:r>
            <a:r>
              <a:rPr lang="en-US" sz="4400" b="1" dirty="0" err="1">
                <a:latin typeface="Book Antiqua" panose="02040602050305030304" pitchFamily="18" charset="0"/>
              </a:rPr>
              <a:t>dominio</a:t>
            </a:r>
            <a:r>
              <a:rPr lang="en-US" sz="4400" b="1" dirty="0">
                <a:latin typeface="Book Antiqua" panose="02040602050305030304" pitchFamily="18" charset="0"/>
              </a:rPr>
              <a:t> </a:t>
            </a:r>
            <a:r>
              <a:rPr lang="en-US" sz="4400" b="1" dirty="0" err="1">
                <a:latin typeface="Book Antiqua" panose="02040602050305030304" pitchFamily="18" charset="0"/>
              </a:rPr>
              <a:t>propio</a:t>
            </a:r>
            <a:endParaRPr lang="en-US" sz="4400" b="1" dirty="0">
              <a:latin typeface="Book Antiqua" panose="020406020503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57200"/>
            <a:ext cx="8480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Panorama de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nuestra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lección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277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819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b="1" dirty="0">
                <a:latin typeface="Book Antiqua" panose="02040602050305030304" pitchFamily="18" charset="0"/>
              </a:rPr>
              <a:t>El </a:t>
            </a:r>
            <a:r>
              <a:rPr lang="en-US" sz="7200" b="1" i="1" u="sng" dirty="0">
                <a:solidFill>
                  <a:srgbClr val="FFFF00"/>
                </a:solidFill>
                <a:latin typeface="Book Antiqua" panose="02040602050305030304" pitchFamily="18" charset="0"/>
              </a:rPr>
              <a:t>qué</a:t>
            </a:r>
            <a:r>
              <a:rPr lang="en-US" sz="7200" b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en-US" sz="7200" b="1" dirty="0">
                <a:latin typeface="Book Antiqua" panose="02040602050305030304" pitchFamily="18" charset="0"/>
              </a:rPr>
              <a:t>del </a:t>
            </a:r>
            <a:r>
              <a:rPr lang="en-US" sz="7200" b="1" dirty="0" err="1">
                <a:latin typeface="Book Antiqua" panose="02040602050305030304" pitchFamily="18" charset="0"/>
              </a:rPr>
              <a:t>dominio</a:t>
            </a:r>
            <a:r>
              <a:rPr lang="en-US" sz="7200" b="1" dirty="0">
                <a:latin typeface="Book Antiqua" panose="02040602050305030304" pitchFamily="18" charset="0"/>
              </a:rPr>
              <a:t> </a:t>
            </a:r>
            <a:r>
              <a:rPr lang="en-US" sz="7200" b="1" dirty="0" err="1">
                <a:latin typeface="Book Antiqua" panose="02040602050305030304" pitchFamily="18" charset="0"/>
              </a:rPr>
              <a:t>propio</a:t>
            </a:r>
            <a:endParaRPr lang="en-US" sz="7200" b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4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FFFF00"/>
                </a:solidFill>
              </a:rPr>
              <a:t>Dominio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Propio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MX" sz="3600" dirty="0"/>
              <a:t>La frase </a:t>
            </a:r>
            <a:r>
              <a:rPr lang="es-MX" sz="3600" b="1" dirty="0">
                <a:solidFill>
                  <a:srgbClr val="C00000"/>
                </a:solidFill>
              </a:rPr>
              <a:t>“dominio propio” </a:t>
            </a:r>
            <a:r>
              <a:rPr lang="es-MX" sz="3600" dirty="0"/>
              <a:t>viene del griego (</a:t>
            </a:r>
            <a:r>
              <a:rPr lang="el-GR" sz="3600" b="1" dirty="0"/>
              <a:t>ἐγκράτεια</a:t>
            </a:r>
            <a:r>
              <a:rPr lang="en-US" sz="3600" b="1" dirty="0"/>
              <a:t>) </a:t>
            </a:r>
            <a:r>
              <a:rPr lang="es-MX" sz="3600" b="1" dirty="0"/>
              <a:t>ENKRÁTEIA</a:t>
            </a:r>
            <a:r>
              <a:rPr lang="es-MX" sz="3600" dirty="0"/>
              <a:t>, lo cual significa ejercer un control total sobre los deseos y las acciones de uno mismo: «controlarse a sí mismo, ejercer el autocontrol.</a:t>
            </a:r>
            <a:endParaRPr lang="en-US" sz="3600" dirty="0"/>
          </a:p>
          <a:p>
            <a:pPr lvl="1"/>
            <a:r>
              <a:rPr lang="es-MX" sz="1800" dirty="0"/>
              <a:t>Johannes P. </a:t>
            </a:r>
            <a:r>
              <a:rPr lang="es-MX" sz="1800" dirty="0" err="1"/>
              <a:t>Louw</a:t>
            </a:r>
            <a:r>
              <a:rPr lang="es-MX" sz="1800" dirty="0"/>
              <a:t> y Eugene Albert </a:t>
            </a:r>
            <a:r>
              <a:rPr lang="es-MX" sz="1800" dirty="0" err="1"/>
              <a:t>Nida</a:t>
            </a:r>
            <a:r>
              <a:rPr lang="es-MX" sz="1800" dirty="0"/>
              <a:t>, Léxico griego-inglés del Nuevo Testamento: Basado en dominios semánticos (New York: </a:t>
            </a:r>
            <a:r>
              <a:rPr lang="es-MX" sz="1800" dirty="0" err="1"/>
              <a:t>United</a:t>
            </a:r>
            <a:r>
              <a:rPr lang="es-MX" sz="1800" dirty="0"/>
              <a:t> </a:t>
            </a:r>
            <a:r>
              <a:rPr lang="es-MX" sz="1800" dirty="0" err="1"/>
              <a:t>Bible</a:t>
            </a:r>
            <a:r>
              <a:rPr lang="es-MX" sz="1800" dirty="0"/>
              <a:t> </a:t>
            </a:r>
            <a:r>
              <a:rPr lang="es-MX" sz="1800" dirty="0" err="1"/>
              <a:t>Societies</a:t>
            </a:r>
            <a:r>
              <a:rPr lang="es-MX" sz="1800" dirty="0"/>
              <a:t>, 1996), 750.</a:t>
            </a:r>
            <a:endParaRPr lang="en-US" sz="1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1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es-MX" sz="8000" b="1" dirty="0">
                <a:latin typeface="Book Antiqua" panose="02040602050305030304" pitchFamily="18" charset="0"/>
              </a:rPr>
              <a:t>Los sinónimos del </a:t>
            </a:r>
            <a:r>
              <a:rPr lang="es-MX" sz="8000" b="1" u="sng" dirty="0">
                <a:latin typeface="Book Antiqua" panose="02040602050305030304" pitchFamily="18" charset="0"/>
              </a:rPr>
              <a:t>“dominio propio”</a:t>
            </a:r>
            <a:endParaRPr lang="en-US" sz="80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2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Sinónimos</a:t>
            </a:r>
            <a:r>
              <a:rPr lang="en-US" b="1" dirty="0">
                <a:solidFill>
                  <a:srgbClr val="FFFF00"/>
                </a:solidFill>
                <a:latin typeface="Book Antiqua" panose="02040602050305030304" pitchFamily="18" charset="0"/>
              </a:rPr>
              <a:t> del </a:t>
            </a:r>
            <a:r>
              <a:rPr lang="en-US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dominio</a:t>
            </a:r>
            <a:r>
              <a:rPr lang="en-US" b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propio</a:t>
            </a:r>
            <a:endParaRPr lang="en-US" b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sz="4800" b="1" dirty="0"/>
              <a:t>Templanza</a:t>
            </a:r>
          </a:p>
          <a:p>
            <a:pPr lvl="1"/>
            <a:r>
              <a:rPr lang="es-MX" dirty="0"/>
              <a:t>“Mas el fruto del Espíritu es amor, gozo, paz, paciencia, benignidad, bondad, fe, mansedumbre, </a:t>
            </a:r>
            <a:r>
              <a:rPr lang="es-MX" b="1" i="1" u="sng" dirty="0">
                <a:solidFill>
                  <a:srgbClr val="C00000"/>
                </a:solidFill>
              </a:rPr>
              <a:t>templanza</a:t>
            </a:r>
            <a:r>
              <a:rPr lang="es-MX" dirty="0"/>
              <a:t>; contra tales cosas no hay ley” (Gálatas 5:22-23).</a:t>
            </a:r>
          </a:p>
          <a:p>
            <a:r>
              <a:rPr lang="es-MX" sz="4300" b="1" dirty="0"/>
              <a:t>Abstinencia </a:t>
            </a:r>
          </a:p>
          <a:p>
            <a:pPr lvl="1"/>
            <a:r>
              <a:rPr lang="es-MX" dirty="0"/>
              <a:t>“Todo aquel que lucha, </a:t>
            </a:r>
            <a:r>
              <a:rPr lang="es-MX" b="1" i="1" u="sng" dirty="0">
                <a:solidFill>
                  <a:srgbClr val="C00000"/>
                </a:solidFill>
              </a:rPr>
              <a:t>de todo se abstiene</a:t>
            </a:r>
            <a:r>
              <a:rPr lang="es-MX" dirty="0"/>
              <a:t>; ellos a la verdad, para recibir una corona corruptible, pero nosotros, una incorruptible” (1 Corintios 9:25; 1 Tesalonicenses 5:22).</a:t>
            </a:r>
          </a:p>
        </p:txBody>
      </p:sp>
    </p:spTree>
    <p:extLst>
      <p:ext uri="{BB962C8B-B14F-4D97-AF65-F5344CB8AC3E}">
        <p14:creationId xmlns:p14="http://schemas.microsoft.com/office/powerpoint/2010/main" val="117015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Sinónimos</a:t>
            </a:r>
            <a:r>
              <a:rPr lang="en-US" b="1" dirty="0">
                <a:solidFill>
                  <a:srgbClr val="FFFF00"/>
                </a:solidFill>
                <a:latin typeface="Book Antiqua" panose="02040602050305030304" pitchFamily="18" charset="0"/>
              </a:rPr>
              <a:t> del </a:t>
            </a:r>
            <a:r>
              <a:rPr lang="en-US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dominio</a:t>
            </a:r>
            <a:r>
              <a:rPr lang="en-US" b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propio</a:t>
            </a:r>
            <a:endParaRPr lang="en-US" b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800" b="1" dirty="0"/>
              <a:t>Disciplina propia</a:t>
            </a:r>
          </a:p>
          <a:p>
            <a:pPr lvl="1"/>
            <a:r>
              <a:rPr lang="es-MX" dirty="0"/>
              <a:t>“Porque no nos ha dado Dios espíritu de cobardía, sino de poder, de amor y de </a:t>
            </a:r>
            <a:r>
              <a:rPr lang="es-MX" b="1" i="1" u="sng" dirty="0">
                <a:solidFill>
                  <a:srgbClr val="C00000"/>
                </a:solidFill>
              </a:rPr>
              <a:t>dominio propio</a:t>
            </a:r>
            <a:r>
              <a:rPr lang="es-MX" u="sng" dirty="0"/>
              <a:t>” </a:t>
            </a:r>
            <a:r>
              <a:rPr lang="es-MX" dirty="0"/>
              <a:t>(2 Timoteo 1:7).</a:t>
            </a:r>
          </a:p>
          <a:p>
            <a:r>
              <a:rPr lang="es-MX" sz="4300" b="1" dirty="0"/>
              <a:t>Enseñorearse de sí mismo</a:t>
            </a:r>
          </a:p>
          <a:p>
            <a:pPr lvl="1"/>
            <a:r>
              <a:rPr lang="es-MX" dirty="0"/>
              <a:t>“Mejor es el que tarda en airarse que el fuerte; y </a:t>
            </a:r>
            <a:r>
              <a:rPr lang="es-MX" b="1" i="1" u="sng" dirty="0">
                <a:solidFill>
                  <a:srgbClr val="C00000"/>
                </a:solidFill>
              </a:rPr>
              <a:t>el que se enseñorea de su espíritu</a:t>
            </a:r>
            <a:r>
              <a:rPr lang="es-MX" dirty="0"/>
              <a:t>, que el que toma una ciudad” (Proverbios 16:32).</a:t>
            </a:r>
          </a:p>
        </p:txBody>
      </p:sp>
    </p:spTree>
    <p:extLst>
      <p:ext uri="{BB962C8B-B14F-4D97-AF65-F5344CB8AC3E}">
        <p14:creationId xmlns:p14="http://schemas.microsoft.com/office/powerpoint/2010/main" val="342488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Sinónimos</a:t>
            </a:r>
            <a:r>
              <a:rPr lang="en-US" b="1" dirty="0">
                <a:solidFill>
                  <a:srgbClr val="FFFF00"/>
                </a:solidFill>
                <a:latin typeface="Book Antiqua" panose="02040602050305030304" pitchFamily="18" charset="0"/>
              </a:rPr>
              <a:t> del </a:t>
            </a:r>
            <a:r>
              <a:rPr lang="en-US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dominio</a:t>
            </a:r>
            <a:r>
              <a:rPr lang="en-US" b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propio</a:t>
            </a:r>
            <a:endParaRPr lang="en-US" b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800" b="1" dirty="0"/>
              <a:t>Espíritu que tiene rienda</a:t>
            </a:r>
          </a:p>
          <a:p>
            <a:pPr lvl="1"/>
            <a:r>
              <a:rPr lang="es-MX" dirty="0"/>
              <a:t>“Como ciudad derribada y sin muro es el </a:t>
            </a:r>
            <a:r>
              <a:rPr lang="es-MX" b="1" i="1" u="sng" dirty="0">
                <a:solidFill>
                  <a:srgbClr val="C00000"/>
                </a:solidFill>
              </a:rPr>
              <a:t>hombre cuyo espíritu no tiene rienda</a:t>
            </a:r>
            <a:r>
              <a:rPr lang="es-MX" dirty="0"/>
              <a:t>” (Proverbios 25:28).</a:t>
            </a:r>
          </a:p>
          <a:p>
            <a:r>
              <a:rPr lang="es-MX" sz="4300" b="1" dirty="0"/>
              <a:t>Apartarse, abstenerse</a:t>
            </a:r>
          </a:p>
          <a:p>
            <a:pPr lvl="1"/>
            <a:r>
              <a:rPr lang="es-MX" dirty="0"/>
              <a:t>“Pues la voluntad de Dios es vuestra santificación; </a:t>
            </a:r>
            <a:r>
              <a:rPr lang="es-MX" b="1" i="1" u="sng" dirty="0">
                <a:solidFill>
                  <a:srgbClr val="C00000"/>
                </a:solidFill>
              </a:rPr>
              <a:t>que os apartéis </a:t>
            </a:r>
            <a:r>
              <a:rPr lang="es-MX" dirty="0"/>
              <a:t>de fornicación” (1 Tesalonicenses 4:3).</a:t>
            </a:r>
          </a:p>
        </p:txBody>
      </p:sp>
    </p:spTree>
    <p:extLst>
      <p:ext uri="{BB962C8B-B14F-4D97-AF65-F5344CB8AC3E}">
        <p14:creationId xmlns:p14="http://schemas.microsoft.com/office/powerpoint/2010/main" val="251953975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5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6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1008</Words>
  <Application>Microsoft Macintosh PowerPoint</Application>
  <PresentationFormat>On-screen Show (4:3)</PresentationFormat>
  <Paragraphs>96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Book Antiqua</vt:lpstr>
      <vt:lpstr>Bookman Old Style</vt:lpstr>
      <vt:lpstr>Calibri</vt:lpstr>
      <vt:lpstr>Calibri Light</vt:lpstr>
      <vt:lpstr>Century Gothic</vt:lpstr>
      <vt:lpstr>Trebuchet MS</vt:lpstr>
      <vt:lpstr>Wingdings 3</vt:lpstr>
      <vt:lpstr>Office Theme</vt:lpstr>
      <vt:lpstr>Berlin</vt:lpstr>
      <vt:lpstr>Ion</vt:lpstr>
      <vt:lpstr>Vapor Trail</vt:lpstr>
      <vt:lpstr>Celestial</vt:lpstr>
      <vt:lpstr>Slice</vt:lpstr>
      <vt:lpstr>1_Vapor Trail</vt:lpstr>
      <vt:lpstr>Añadiendo a vuestra fe: Dominio propio  Willie A. Alvarenga</vt:lpstr>
      <vt:lpstr>Consideremos los siguientes textos en nuestra vida: Santiago 1:22; Lucas 11:28; Hechos 17:11; Lucas 9:44.</vt:lpstr>
      <vt:lpstr>PowerPoint Presentation</vt:lpstr>
      <vt:lpstr>PowerPoint Presentation</vt:lpstr>
      <vt:lpstr>Dominio Propio</vt:lpstr>
      <vt:lpstr>PowerPoint Presentation</vt:lpstr>
      <vt:lpstr>Sinónimos del dominio propio</vt:lpstr>
      <vt:lpstr>Sinónimos del dominio propio</vt:lpstr>
      <vt:lpstr>Sinónimos del dominio propio</vt:lpstr>
      <vt:lpstr>Sinónimos del dominio propio</vt:lpstr>
      <vt:lpstr>PowerPoint Presentation</vt:lpstr>
      <vt:lpstr>El porqué del dominio propio</vt:lpstr>
      <vt:lpstr>Participantes de la naturaleza divina</vt:lpstr>
      <vt:lpstr>El porqué del dominio propio</vt:lpstr>
      <vt:lpstr>El porqué del dominio propio</vt:lpstr>
      <vt:lpstr>Cristianos apostatas</vt:lpstr>
      <vt:lpstr>Cristianos que se apartaron de la fe</vt:lpstr>
      <vt:lpstr>El porqué del dominio propio</vt:lpstr>
      <vt:lpstr>PowerPoint Presentation</vt:lpstr>
      <vt:lpstr>7 maneras de cómo lograr del dominio propio</vt:lpstr>
      <vt:lpstr>El cómo del dominio propio</vt:lpstr>
      <vt:lpstr>El cómo del dominio propio</vt:lpstr>
      <vt:lpstr>El cómo del dominio propio</vt:lpstr>
      <vt:lpstr>Resumen de la lección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Añadiendo a vuestra fe: Dominio propio  Willie A. Alvarenga</dc:title>
  <dc:creator>Willie's</dc:creator>
  <cp:lastModifiedBy>Willie Alvarenga</cp:lastModifiedBy>
  <cp:revision>15</cp:revision>
  <dcterms:created xsi:type="dcterms:W3CDTF">2017-04-11T12:28:41Z</dcterms:created>
  <dcterms:modified xsi:type="dcterms:W3CDTF">2021-05-09T01:52:32Z</dcterms:modified>
</cp:coreProperties>
</file>