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media/image6.jpg" ContentType="image/gif"/>
  <Override PartName="/ppt/media/image9.jpg" ContentType="image/gif"/>
  <Override PartName="/ppt/media/image11.jpg" ContentType="image/gif"/>
  <Override PartName="/ppt/media/image27.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427" r:id="rId3"/>
    <p:sldId id="291"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92" r:id="rId20"/>
    <p:sldId id="293" r:id="rId21"/>
    <p:sldId id="272" r:id="rId22"/>
    <p:sldId id="273" r:id="rId23"/>
    <p:sldId id="274" r:id="rId24"/>
    <p:sldId id="275" r:id="rId25"/>
    <p:sldId id="294" r:id="rId26"/>
    <p:sldId id="276" r:id="rId27"/>
    <p:sldId id="277" r:id="rId28"/>
    <p:sldId id="278" r:id="rId29"/>
    <p:sldId id="279" r:id="rId30"/>
    <p:sldId id="280" r:id="rId31"/>
    <p:sldId id="281" r:id="rId32"/>
    <p:sldId id="282" r:id="rId33"/>
    <p:sldId id="295" r:id="rId34"/>
    <p:sldId id="283" r:id="rId35"/>
    <p:sldId id="284" r:id="rId36"/>
    <p:sldId id="296" r:id="rId37"/>
    <p:sldId id="285" r:id="rId38"/>
    <p:sldId id="286" r:id="rId39"/>
    <p:sldId id="287" r:id="rId40"/>
    <p:sldId id="288" r:id="rId41"/>
    <p:sldId id="289" r:id="rId42"/>
    <p:sldId id="290"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26"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7" r:id="rId74"/>
    <p:sldId id="328" r:id="rId75"/>
    <p:sldId id="329" r:id="rId76"/>
    <p:sldId id="330" r:id="rId77"/>
    <p:sldId id="331" r:id="rId78"/>
    <p:sldId id="356" r:id="rId79"/>
    <p:sldId id="332" r:id="rId80"/>
    <p:sldId id="333" r:id="rId81"/>
    <p:sldId id="334" r:id="rId82"/>
    <p:sldId id="335" r:id="rId83"/>
    <p:sldId id="336" r:id="rId84"/>
    <p:sldId id="337" r:id="rId85"/>
    <p:sldId id="338" r:id="rId86"/>
    <p:sldId id="339" r:id="rId87"/>
    <p:sldId id="340" r:id="rId88"/>
    <p:sldId id="341" r:id="rId89"/>
    <p:sldId id="342" r:id="rId90"/>
    <p:sldId id="343" r:id="rId91"/>
    <p:sldId id="344" r:id="rId92"/>
    <p:sldId id="345" r:id="rId93"/>
    <p:sldId id="346" r:id="rId94"/>
    <p:sldId id="347" r:id="rId95"/>
    <p:sldId id="348" r:id="rId96"/>
    <p:sldId id="349" r:id="rId97"/>
    <p:sldId id="350" r:id="rId98"/>
    <p:sldId id="351" r:id="rId99"/>
    <p:sldId id="352" r:id="rId100"/>
    <p:sldId id="353" r:id="rId101"/>
    <p:sldId id="354" r:id="rId102"/>
    <p:sldId id="355" r:id="rId103"/>
    <p:sldId id="376" r:id="rId104"/>
    <p:sldId id="357" r:id="rId105"/>
    <p:sldId id="358" r:id="rId106"/>
    <p:sldId id="359" r:id="rId107"/>
    <p:sldId id="360" r:id="rId108"/>
    <p:sldId id="361" r:id="rId109"/>
    <p:sldId id="362" r:id="rId110"/>
    <p:sldId id="363" r:id="rId111"/>
    <p:sldId id="364" r:id="rId112"/>
    <p:sldId id="365" r:id="rId113"/>
    <p:sldId id="366" r:id="rId114"/>
    <p:sldId id="367" r:id="rId115"/>
    <p:sldId id="368" r:id="rId116"/>
    <p:sldId id="369" r:id="rId117"/>
    <p:sldId id="370" r:id="rId118"/>
    <p:sldId id="377" r:id="rId119"/>
    <p:sldId id="378" r:id="rId120"/>
    <p:sldId id="379" r:id="rId121"/>
    <p:sldId id="380" r:id="rId122"/>
    <p:sldId id="371" r:id="rId123"/>
    <p:sldId id="372" r:id="rId124"/>
    <p:sldId id="373" r:id="rId125"/>
    <p:sldId id="374" r:id="rId126"/>
    <p:sldId id="375" r:id="rId127"/>
    <p:sldId id="381" r:id="rId128"/>
    <p:sldId id="382" r:id="rId129"/>
    <p:sldId id="383" r:id="rId130"/>
    <p:sldId id="384"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12" r:id="rId150"/>
    <p:sldId id="404" r:id="rId151"/>
    <p:sldId id="405" r:id="rId152"/>
    <p:sldId id="406" r:id="rId153"/>
    <p:sldId id="407" r:id="rId154"/>
    <p:sldId id="408" r:id="rId155"/>
    <p:sldId id="409" r:id="rId156"/>
    <p:sldId id="410" r:id="rId157"/>
    <p:sldId id="411"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2" d="100"/>
          <a:sy n="82" d="100"/>
        </p:scale>
        <p:origin x="150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theme" Target="theme/theme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tableStyles" Target="tableStyle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259659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135434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491477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16865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489799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3" name="Date Placeholder 2"/>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8854649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3" name="Date Placeholder 2"/>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68978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002996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s-ES"/>
              <a:t>Haga clic para modificar el estilo de título del patrón</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351764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634324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376841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998019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2" name="Content Placeholder 3"/>
          <p:cNvSpPr>
            <a:spLocks noGrp="1"/>
          </p:cNvSpPr>
          <p:nvPr>
            <p:ph sz="quarter" idx="13"/>
          </p:nvPr>
        </p:nvSpPr>
        <p:spPr>
          <a:xfrm>
            <a:off x="685331" y="3051013"/>
            <a:ext cx="3829520" cy="2740187"/>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3" name="Content Placeholder 5"/>
          <p:cNvSpPr>
            <a:spLocks noGrp="1"/>
          </p:cNvSpPr>
          <p:nvPr>
            <p:ph sz="quarter" idx="14"/>
          </p:nvPr>
        </p:nvSpPr>
        <p:spPr>
          <a:xfrm>
            <a:off x="4629150" y="3051013"/>
            <a:ext cx="3829051" cy="2740187"/>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02185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77581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049051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s-ES"/>
              <a:t>Haga clic para modificar el estilo de título del patrón</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319027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1/20/2026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77738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1/20/2026</a:t>
            </a:fld>
            <a:endParaRPr lang="en-US" dirty="0"/>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98348956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3.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04.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101.png"/><Relationship Id="rId1" Type="http://schemas.openxmlformats.org/officeDocument/2006/relationships/slideLayout" Target="../slideLayouts/slideLayout2.xml"/><Relationship Id="rId4" Type="http://schemas.openxmlformats.org/officeDocument/2006/relationships/image" Target="../media/image65.gif"/></Relationships>
</file>

<file path=ppt/slides/_rels/slide103.xml.rels><?xml version="1.0" encoding="UTF-8" standalone="yes"?>
<Relationships xmlns="http://schemas.openxmlformats.org/package/2006/relationships"><Relationship Id="rId3" Type="http://schemas.openxmlformats.org/officeDocument/2006/relationships/image" Target="../media/image105.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06.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07.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08.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09.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10.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11.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12.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13.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14.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15.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16.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17.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01.png"/><Relationship Id="rId1" Type="http://schemas.openxmlformats.org/officeDocument/2006/relationships/slideLayout" Target="../slideLayouts/slideLayout15.xml"/><Relationship Id="rId5" Type="http://schemas.openxmlformats.org/officeDocument/2006/relationships/image" Target="../media/image120.png"/><Relationship Id="rId4" Type="http://schemas.openxmlformats.org/officeDocument/2006/relationships/image" Target="../media/image119.png"/></Relationships>
</file>

<file path=ppt/slides/_rels/slide1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01.png"/><Relationship Id="rId1" Type="http://schemas.openxmlformats.org/officeDocument/2006/relationships/slideLayout" Target="../slideLayouts/slideLayout15.xml"/><Relationship Id="rId4" Type="http://schemas.openxmlformats.org/officeDocument/2006/relationships/image" Target="../media/image81.gif"/></Relationships>
</file>

<file path=ppt/slides/_rels/slide11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01.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01.png"/><Relationship Id="rId1" Type="http://schemas.openxmlformats.org/officeDocument/2006/relationships/slideLayout" Target="../slideLayouts/slideLayout15.xml"/></Relationships>
</file>

<file path=ppt/slides/_rels/slide121.xml.rels><?xml version="1.0" encoding="UTF-8" standalone="yes"?>
<Relationships xmlns="http://schemas.openxmlformats.org/package/2006/relationships"><Relationship Id="rId3" Type="http://schemas.openxmlformats.org/officeDocument/2006/relationships/image" Target="../media/image122.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94.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23.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79.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24.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25.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26.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27.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28.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29.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30.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31.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32.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33.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34.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35.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36.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137.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138.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139.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23.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40.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141.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142.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43.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44.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145.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85.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146.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147.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148.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149.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150.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151.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94.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97.gif"/><Relationship Id="rId2" Type="http://schemas.openxmlformats.org/officeDocument/2006/relationships/image" Target="../media/image101.png"/><Relationship Id="rId1" Type="http://schemas.openxmlformats.org/officeDocument/2006/relationships/slideLayout" Target="../slideLayouts/slideLayout2.xml"/><Relationship Id="rId4" Type="http://schemas.openxmlformats.org/officeDocument/2006/relationships/image" Target="../media/image152.gif"/></Relationships>
</file>

<file path=ppt/slides/_rels/slide163.xml.rels><?xml version="1.0" encoding="UTF-8" standalone="yes"?>
<Relationships xmlns="http://schemas.openxmlformats.org/package/2006/relationships"><Relationship Id="rId3" Type="http://schemas.openxmlformats.org/officeDocument/2006/relationships/image" Target="../media/image153.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154.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155.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image" Target="../media/image75.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156.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157.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158.gif"/><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159.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34.gif"/></Relationships>
</file>

<file path=ppt/slides/_rels/slide2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57.gif"/></Relationships>
</file>

<file path=ppt/slides/_rels/slide49.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50.xml.rels><?xml version="1.0" encoding="UTF-8" standalone="yes"?>
<Relationships xmlns="http://schemas.openxmlformats.org/package/2006/relationships"><Relationship Id="rId3" Type="http://schemas.openxmlformats.org/officeDocument/2006/relationships/image" Target="../media/image59.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0.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1.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7.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2.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3.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5.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6.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7.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8.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9.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0.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1.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82.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3.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4.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5.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6.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7.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8.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9.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9.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0.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91.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92.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93.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4.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95.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96.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97.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98.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99.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00.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76.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02.gif"/><Relationship Id="rId2" Type="http://schemas.openxmlformats.org/officeDocument/2006/relationships/image" Target="../media/image10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90F7613E-59B7-426D-9037-65D6A57D1ADB}"/>
              </a:ext>
            </a:extLst>
          </p:cNvPr>
          <p:cNvPicPr>
            <a:picLocks noChangeAspect="1"/>
          </p:cNvPicPr>
          <p:nvPr/>
        </p:nvPicPr>
        <p:blipFill>
          <a:blip r:embed="rId2"/>
          <a:stretch>
            <a:fillRect/>
          </a:stretch>
        </p:blipFill>
        <p:spPr>
          <a:xfrm>
            <a:off x="1" y="13211"/>
            <a:ext cx="9143998" cy="6831578"/>
          </a:xfrm>
          <a:prstGeom prst="rect">
            <a:avLst/>
          </a:prstGeom>
        </p:spPr>
      </p:pic>
      <p:sp>
        <p:nvSpPr>
          <p:cNvPr id="2" name="Rectángulo: esquinas redondeadas 1">
            <a:extLst>
              <a:ext uri="{FF2B5EF4-FFF2-40B4-BE49-F238E27FC236}">
                <a16:creationId xmlns:a16="http://schemas.microsoft.com/office/drawing/2014/main" id="{8F198AF9-4067-45B9-87B8-C6FA0CC850F7}"/>
              </a:ext>
            </a:extLst>
          </p:cNvPr>
          <p:cNvSpPr/>
          <p:nvPr/>
        </p:nvSpPr>
        <p:spPr>
          <a:xfrm>
            <a:off x="0" y="0"/>
            <a:ext cx="9144000" cy="1596177"/>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Marcador de contenido 4"/>
          <p:cNvSpPr>
            <a:spLocks noGrp="1"/>
          </p:cNvSpPr>
          <p:nvPr>
            <p:ph sz="quarter" idx="13"/>
          </p:nvPr>
        </p:nvSpPr>
        <p:spPr>
          <a:xfrm>
            <a:off x="0" y="1609388"/>
            <a:ext cx="9143999" cy="5248612"/>
          </a:xfrm>
        </p:spPr>
        <p:txBody>
          <a:bodyPr>
            <a:normAutofit fontScale="92500" lnSpcReduction="20000"/>
          </a:bodyPr>
          <a:lstStyle/>
          <a:p>
            <a:pPr marL="0" indent="0" algn="ctr">
              <a:buNone/>
            </a:pPr>
            <a:r>
              <a:rPr lang="es-ES" sz="3100" b="1" u="sng" dirty="0">
                <a:solidFill>
                  <a:schemeClr val="bg1"/>
                </a:solidFill>
              </a:rPr>
              <a:t>UN ESTUDIO SOBRE EL MATRIMONIO.</a:t>
            </a:r>
          </a:p>
          <a:p>
            <a:r>
              <a:rPr lang="es-ES" b="1" u="sng" dirty="0"/>
              <a:t>I. ¿QUE ES EL MATRIMONIO?</a:t>
            </a:r>
          </a:p>
          <a:p>
            <a:r>
              <a:rPr lang="es-ES" b="1" dirty="0"/>
              <a:t>Es el pacto entre dos personas, varón y hembra, que se aman y que han decidido unir sus vidas voluntariamente, para cumplir juntos el propósito de Dios, formando una familia según el orden establecido por El mismo. </a:t>
            </a:r>
          </a:p>
          <a:p>
            <a:r>
              <a:rPr lang="es-ES" b="1" dirty="0"/>
              <a:t>Malaquías llama a la esposa la mujer de tu pacto: </a:t>
            </a:r>
          </a:p>
          <a:p>
            <a:r>
              <a:rPr lang="es-ES" b="1" dirty="0"/>
              <a:t>Malaquias.2:14.  </a:t>
            </a:r>
          </a:p>
          <a:p>
            <a:r>
              <a:rPr lang="es-ES" b="1" dirty="0"/>
              <a:t>Y vosotros decís: "¿Por qué?" Porque el SEÑOR ha sido testigo entre tú y la mujer de tu juventud, contra la cual has obrado deslealmente, aunque ella es tu compañera y la mujer de tu pacto. </a:t>
            </a:r>
          </a:p>
          <a:p>
            <a:r>
              <a:rPr lang="es-ES" b="1" dirty="0"/>
              <a:t>Proverbios.2:17. </a:t>
            </a:r>
          </a:p>
          <a:p>
            <a:r>
              <a:rPr lang="es-ES" b="1" dirty="0"/>
              <a:t>la cual deja al compañero de su juventud, y olvida el pacto de su Dios; </a:t>
            </a:r>
            <a:endParaRPr lang="es-ES" dirty="0"/>
          </a:p>
          <a:p>
            <a:endParaRPr lang="es-ES" dirty="0"/>
          </a:p>
        </p:txBody>
      </p:sp>
      <p:sp>
        <p:nvSpPr>
          <p:cNvPr id="4" name="Título 3"/>
          <p:cNvSpPr>
            <a:spLocks noGrp="1"/>
          </p:cNvSpPr>
          <p:nvPr>
            <p:ph type="title"/>
          </p:nvPr>
        </p:nvSpPr>
        <p:spPr>
          <a:xfrm>
            <a:off x="0" y="13211"/>
            <a:ext cx="9143999" cy="1596177"/>
          </a:xfrm>
        </p:spPr>
        <p:txBody>
          <a:bodyPr/>
          <a:lstStyle/>
          <a:p>
            <a:r>
              <a:rPr lang="es-ES" b="1" cap="none" dirty="0">
                <a:ln w="6600">
                  <a:solidFill>
                    <a:schemeClr val="accent2"/>
                  </a:solidFill>
                  <a:prstDash val="solid"/>
                </a:ln>
                <a:solidFill>
                  <a:srgbClr val="FFFFFF"/>
                </a:solidFill>
                <a:effectLst>
                  <a:outerShdw dist="38100" dir="2700000" algn="tl" rotWithShape="0">
                    <a:schemeClr val="accent2"/>
                  </a:outerShdw>
                </a:effectLst>
              </a:rPr>
              <a:t>EL MATRIMONIO CREACION DE DIOS PARA TODA LA RAZA HUMANA PARA TODA EPOCA. GENESIS.2:18-25.</a:t>
            </a:r>
          </a:p>
        </p:txBody>
      </p:sp>
    </p:spTree>
    <p:extLst>
      <p:ext uri="{BB962C8B-B14F-4D97-AF65-F5344CB8AC3E}">
        <p14:creationId xmlns:p14="http://schemas.microsoft.com/office/powerpoint/2010/main" val="303713413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barn(inVertical)">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barn(inVertical)">
                                      <p:cBhvr>
                                        <p:cTn id="25" dur="500"/>
                                        <p:tgtEl>
                                          <p:spTgt spid="5">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barn(inVertical)">
                                      <p:cBhvr>
                                        <p:cTn id="30" dur="500"/>
                                        <p:tgtEl>
                                          <p:spTgt spid="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barn(inVertical)">
                                      <p:cBhvr>
                                        <p:cTn id="35" dur="500"/>
                                        <p:tgtEl>
                                          <p:spTgt spid="5">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5">
                                            <p:txEl>
                                              <p:pRg st="4" end="4"/>
                                            </p:txEl>
                                          </p:spTgt>
                                        </p:tgtEl>
                                        <p:attrNameLst>
                                          <p:attrName>style.visibility</p:attrName>
                                        </p:attrNameLst>
                                      </p:cBhvr>
                                      <p:to>
                                        <p:strVal val="visible"/>
                                      </p:to>
                                    </p:set>
                                    <p:animEffect transition="in" filter="barn(inVertical)">
                                      <p:cBhvr>
                                        <p:cTn id="40" dur="500"/>
                                        <p:tgtEl>
                                          <p:spTgt spid="5">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5">
                                            <p:txEl>
                                              <p:pRg st="5" end="5"/>
                                            </p:txEl>
                                          </p:spTgt>
                                        </p:tgtEl>
                                        <p:attrNameLst>
                                          <p:attrName>style.visibility</p:attrName>
                                        </p:attrNameLst>
                                      </p:cBhvr>
                                      <p:to>
                                        <p:strVal val="visible"/>
                                      </p:to>
                                    </p:set>
                                    <p:animEffect transition="in" filter="barn(inVertical)">
                                      <p:cBhvr>
                                        <p:cTn id="45" dur="500"/>
                                        <p:tgtEl>
                                          <p:spTgt spid="5">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5">
                                            <p:txEl>
                                              <p:pRg st="6" end="6"/>
                                            </p:txEl>
                                          </p:spTgt>
                                        </p:tgtEl>
                                        <p:attrNameLst>
                                          <p:attrName>style.visibility</p:attrName>
                                        </p:attrNameLst>
                                      </p:cBhvr>
                                      <p:to>
                                        <p:strVal val="visible"/>
                                      </p:to>
                                    </p:set>
                                    <p:animEffect transition="in" filter="barn(inVertical)">
                                      <p:cBhvr>
                                        <p:cTn id="50" dur="500"/>
                                        <p:tgtEl>
                                          <p:spTgt spid="5">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5">
                                            <p:txEl>
                                              <p:pRg st="7" end="7"/>
                                            </p:txEl>
                                          </p:spTgt>
                                        </p:tgtEl>
                                        <p:attrNameLst>
                                          <p:attrName>style.visibility</p:attrName>
                                        </p:attrNameLst>
                                      </p:cBhvr>
                                      <p:to>
                                        <p:strVal val="visible"/>
                                      </p:to>
                                    </p:set>
                                    <p:animEffect transition="in" filter="barn(inVertical)">
                                      <p:cBhvr>
                                        <p:cTn id="55"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219A0AB-47D0-4B4F-8F3D-C81862254F84}"/>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pPr algn="ctr"/>
            <a:r>
              <a:rPr lang="es-ES" b="1" u="sng" dirty="0">
                <a:solidFill>
                  <a:srgbClr val="FF0000"/>
                </a:solidFill>
              </a:rPr>
              <a:t>4. Un Concepto Revolucionario. </a:t>
            </a:r>
          </a:p>
          <a:p>
            <a:r>
              <a:rPr lang="es-ES" b="1" dirty="0"/>
              <a:t>Es interesante notar que el principio bíblico dice que el hombre debe dejar a su padre y a su madre. </a:t>
            </a:r>
          </a:p>
          <a:p>
            <a:r>
              <a:rPr lang="es-ES" b="1" dirty="0"/>
              <a:t>¿Por qué menciona al hombre y no a la mujer? </a:t>
            </a:r>
          </a:p>
          <a:p>
            <a:r>
              <a:rPr lang="es-ES" b="1" dirty="0"/>
              <a:t>Era algo normal en esos tiempos que la mujer tuviera que dejar su casa para hacerse miembro de la familia de su marido. </a:t>
            </a:r>
          </a:p>
          <a:p>
            <a:r>
              <a:rPr lang="es-ES" b="1" dirty="0"/>
              <a:t>Pensamos en Rebeca y en Raquel como ejemplos del Antiguo Testamento. </a:t>
            </a:r>
          </a:p>
          <a:p>
            <a:r>
              <a:rPr lang="es-ES" b="1" dirty="0"/>
              <a:t>Por eso, es un mensaje revolucionario el que se encuentra en este principio bíblico: que el hombre tenga que dejar a su familia.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8284" y="0"/>
            <a:ext cx="3665716" cy="6858000"/>
          </a:xfrm>
          <a:prstGeom prst="rect">
            <a:avLst/>
          </a:prstGeom>
        </p:spPr>
      </p:pic>
    </p:spTree>
    <p:extLst>
      <p:ext uri="{BB962C8B-B14F-4D97-AF65-F5344CB8AC3E}">
        <p14:creationId xmlns:p14="http://schemas.microsoft.com/office/powerpoint/2010/main" val="66858297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29853AD-8B58-4E20-B99F-AA60E6813D7E}"/>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r>
              <a:rPr lang="es-ES" b="1" u="sng" dirty="0">
                <a:solidFill>
                  <a:srgbClr val="FF0000"/>
                </a:solidFill>
              </a:rPr>
              <a:t>4. </a:t>
            </a:r>
            <a:r>
              <a:rPr lang="es-ES" b="1" u="sng" dirty="0" err="1">
                <a:solidFill>
                  <a:srgbClr val="FF0000"/>
                </a:solidFill>
              </a:rPr>
              <a:t>Fileo</a:t>
            </a:r>
            <a:r>
              <a:rPr lang="es-ES" b="1" u="sng" dirty="0">
                <a:solidFill>
                  <a:srgbClr val="FF0000"/>
                </a:solidFill>
              </a:rPr>
              <a:t>.</a:t>
            </a:r>
            <a:r>
              <a:rPr lang="es-ES" b="1" dirty="0"/>
              <a:t> Significa querer o apreciar. </a:t>
            </a:r>
          </a:p>
          <a:p>
            <a:r>
              <a:rPr lang="es-ES" b="1" dirty="0"/>
              <a:t>Mientras eros hace amantes, </a:t>
            </a:r>
            <a:r>
              <a:rPr lang="es-ES" b="1" dirty="0" err="1"/>
              <a:t>fileo</a:t>
            </a:r>
            <a:r>
              <a:rPr lang="es-ES" b="1" dirty="0"/>
              <a:t> hace amigos. Este es el amor de compartir y de comunicar.  </a:t>
            </a:r>
          </a:p>
          <a:p>
            <a:r>
              <a:rPr lang="es-ES" b="1" dirty="0"/>
              <a:t>¿Cuáles son algunos ingredientes para buena amistad? </a:t>
            </a:r>
          </a:p>
          <a:p>
            <a:r>
              <a:rPr lang="es-ES" b="1" dirty="0"/>
              <a:t>Cortesía, falta de celos, respeto, aceptación y comunicación pueden contribuir para hacer de su matrimonio una amistad hermosa.</a:t>
            </a:r>
          </a:p>
          <a:p>
            <a:r>
              <a:rPr lang="es-ES" b="1" u="sng" dirty="0">
                <a:solidFill>
                  <a:srgbClr val="FF0000"/>
                </a:solidFill>
              </a:rPr>
              <a:t>5. Ágape.</a:t>
            </a:r>
            <a:r>
              <a:rPr lang="es-ES" b="1" dirty="0"/>
              <a:t> Significa el amor no egoísta que busca el bienestar del cónyuge. Contrario a las otras formas del amor, el ágape puede continuar sin respuestas; no es emocional sino es una decisión que fluye de la voluntad. Mientras </a:t>
            </a:r>
            <a:r>
              <a:rPr lang="es-ES" b="1" dirty="0" err="1"/>
              <a:t>fileo</a:t>
            </a:r>
            <a:r>
              <a:rPr lang="es-ES" b="1" dirty="0"/>
              <a:t> disfruta, ágape sirve. </a:t>
            </a:r>
          </a:p>
          <a:p>
            <a:r>
              <a:rPr lang="es-ES" b="1" dirty="0"/>
              <a:t>Pero esta clase de amor no es posible aparte del amor de Dios.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0"/>
            <a:ext cx="3657600" cy="6858000"/>
          </a:xfrm>
          <a:prstGeom prst="rect">
            <a:avLst/>
          </a:prstGeom>
        </p:spPr>
      </p:pic>
    </p:spTree>
    <p:extLst>
      <p:ext uri="{BB962C8B-B14F-4D97-AF65-F5344CB8AC3E}">
        <p14:creationId xmlns:p14="http://schemas.microsoft.com/office/powerpoint/2010/main" val="180996714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68C8421-CC3D-47E0-B922-CDE349E029C9}"/>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r>
              <a:rPr lang="es-ES" b="1" dirty="0"/>
              <a:t>Cuando la Biblia dice que Dios nos amó a nosotros, siendo aun pecadores, usa la palabra en griego ágape. </a:t>
            </a:r>
          </a:p>
          <a:p>
            <a:r>
              <a:rPr lang="es-ES" b="1" dirty="0"/>
              <a:t>Su amor para nosotros no depende de nuestro comportamiento, y una mujer que decide amar a su marido, independientemente del comportamiento de él. </a:t>
            </a:r>
          </a:p>
          <a:p>
            <a:r>
              <a:rPr lang="es-ES" b="1" dirty="0"/>
              <a:t>lo puede hacer únicamente si está conectada a la fuente de Amor, que es Dios mismo, a través de su Hijo. </a:t>
            </a:r>
          </a:p>
          <a:p>
            <a:r>
              <a:rPr lang="es-ES" b="1" dirty="0"/>
              <a:t>Cuando existe ágape, hay esperanza aun para matrimonios destruidos si una sola persona decide poner a un lado el egoísmo y amar con ágape. </a:t>
            </a:r>
          </a:p>
          <a:p>
            <a:r>
              <a:rPr lang="es-ES" b="1" dirty="0"/>
              <a:t>Aun en matrimonios buenos, puede haber tiempos cuando el amor de: </a:t>
            </a:r>
          </a:p>
          <a:p>
            <a:r>
              <a:rPr lang="es-ES" b="1" dirty="0" err="1"/>
              <a:t>epitumia</a:t>
            </a:r>
            <a:r>
              <a:rPr lang="es-ES" b="1" dirty="0"/>
              <a:t>, </a:t>
            </a:r>
          </a:p>
          <a:p>
            <a:r>
              <a:rPr lang="es-ES" b="1" dirty="0"/>
              <a:t>eros, </a:t>
            </a:r>
          </a:p>
          <a:p>
            <a:r>
              <a:rPr lang="es-ES" b="1" dirty="0" err="1"/>
              <a:t>astorgos</a:t>
            </a:r>
            <a:r>
              <a:rPr lang="es-ES" b="1" dirty="0"/>
              <a:t>,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7308" y="0"/>
            <a:ext cx="3449858" cy="6858000"/>
          </a:xfrm>
          <a:prstGeom prst="rect">
            <a:avLst/>
          </a:prstGeom>
        </p:spPr>
      </p:pic>
    </p:spTree>
    <p:extLst>
      <p:ext uri="{BB962C8B-B14F-4D97-AF65-F5344CB8AC3E}">
        <p14:creationId xmlns:p14="http://schemas.microsoft.com/office/powerpoint/2010/main" val="13573027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14C874F-A593-4E29-AE4B-F6431B052D11}"/>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r>
              <a:rPr lang="es-ES" b="1" u="sng" dirty="0"/>
              <a:t>y </a:t>
            </a:r>
            <a:r>
              <a:rPr lang="es-ES" b="1" u="sng" dirty="0" err="1"/>
              <a:t>fileo</a:t>
            </a:r>
            <a:r>
              <a:rPr lang="es-ES" b="1" u="sng" dirty="0"/>
              <a:t> se apaga; </a:t>
            </a:r>
          </a:p>
          <a:p>
            <a:r>
              <a:rPr lang="es-ES" b="1" dirty="0"/>
              <a:t>es entonces cuando el amor ágape sostiene la relación hasta que haya sanidad y restauración de las otras áreas. </a:t>
            </a:r>
          </a:p>
          <a:p>
            <a:r>
              <a:rPr lang="es-ES" b="1" dirty="0"/>
              <a:t>el amor ágape es un amor que perdona y sigue perdonando, aun ofensas muy graves.</a:t>
            </a:r>
          </a:p>
          <a:p>
            <a:endParaRPr lang="es-ES" b="1" dirty="0">
              <a:solidFill>
                <a:srgbClr val="0070C0"/>
              </a:solidFil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1" cy="6858000"/>
          </a:xfrm>
          <a:prstGeom prst="rect">
            <a:avLst/>
          </a:prstGeom>
        </p:spPr>
      </p:pic>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528811"/>
            <a:ext cx="5383367" cy="3329188"/>
          </a:xfrm>
          <a:prstGeom prst="rect">
            <a:avLst/>
          </a:prstGeom>
        </p:spPr>
      </p:pic>
    </p:spTree>
    <p:extLst>
      <p:ext uri="{BB962C8B-B14F-4D97-AF65-F5344CB8AC3E}">
        <p14:creationId xmlns:p14="http://schemas.microsoft.com/office/powerpoint/2010/main" val="31846357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fill="hold"/>
                                        <p:tgtEl>
                                          <p:spTgt spid="4"/>
                                        </p:tgtEl>
                                        <p:attrNameLst>
                                          <p:attrName>ppt_w</p:attrName>
                                        </p:attrNameLst>
                                      </p:cBhvr>
                                      <p:tavLst>
                                        <p:tav tm="0">
                                          <p:val>
                                            <p:fltVal val="0"/>
                                          </p:val>
                                        </p:tav>
                                        <p:tav tm="100000">
                                          <p:val>
                                            <p:strVal val="#ppt_w"/>
                                          </p:val>
                                        </p:tav>
                                      </p:tavLst>
                                    </p:anim>
                                    <p:anim calcmode="lin" valueType="num">
                                      <p:cBhvr>
                                        <p:cTn id="30" dur="500" fill="hold"/>
                                        <p:tgtEl>
                                          <p:spTgt spid="4"/>
                                        </p:tgtEl>
                                        <p:attrNameLst>
                                          <p:attrName>ppt_h</p:attrName>
                                        </p:attrNameLst>
                                      </p:cBhvr>
                                      <p:tavLst>
                                        <p:tav tm="0">
                                          <p:val>
                                            <p:fltVal val="0"/>
                                          </p:val>
                                        </p:tav>
                                        <p:tav tm="100000">
                                          <p:val>
                                            <p:strVal val="#ppt_h"/>
                                          </p:val>
                                        </p:tav>
                                      </p:tavLst>
                                    </p:anim>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0F9A39B-7C10-4E98-BD52-C2A7DFDE4AC0}"/>
              </a:ext>
            </a:extLst>
          </p:cNvPr>
          <p:cNvPicPr>
            <a:picLocks noChangeAspect="1"/>
          </p:cNvPicPr>
          <p:nvPr/>
        </p:nvPicPr>
        <p:blipFill>
          <a:blip r:embed="rId2"/>
          <a:stretch>
            <a:fillRect/>
          </a:stretch>
        </p:blipFill>
        <p:spPr>
          <a:xfrm>
            <a:off x="0" y="0"/>
            <a:ext cx="9144000" cy="6857999"/>
          </a:xfrm>
          <a:prstGeom prst="rect">
            <a:avLst/>
          </a:prstGeom>
        </p:spPr>
      </p:pic>
      <p:sp>
        <p:nvSpPr>
          <p:cNvPr id="6" name="Rectángulo: esquinas redondeadas 5">
            <a:extLst>
              <a:ext uri="{FF2B5EF4-FFF2-40B4-BE49-F238E27FC236}">
                <a16:creationId xmlns:a16="http://schemas.microsoft.com/office/drawing/2014/main" id="{AD05DB80-AF9C-414A-9A39-A5CDEB36AE3D}"/>
              </a:ext>
            </a:extLst>
          </p:cNvPr>
          <p:cNvSpPr/>
          <p:nvPr/>
        </p:nvSpPr>
        <p:spPr>
          <a:xfrm>
            <a:off x="1" y="0"/>
            <a:ext cx="9144000" cy="1192696"/>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p:cNvSpPr>
            <a:spLocks noGrp="1"/>
          </p:cNvSpPr>
          <p:nvPr>
            <p:ph type="title"/>
          </p:nvPr>
        </p:nvSpPr>
        <p:spPr>
          <a:xfrm>
            <a:off x="0" y="0"/>
            <a:ext cx="9143999" cy="1192697"/>
          </a:xfrm>
        </p:spPr>
        <p:txBody>
          <a:bodyPr>
            <a:normAutofit/>
          </a:bodyPr>
          <a:lstStyle/>
          <a:p>
            <a:r>
              <a:rPr lang="es-ES" sz="4800" b="1" u="sng" cap="none"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AMIGOS PARA TODA LA VIDA.</a:t>
            </a:r>
            <a:endParaRPr lang="es-ES" sz="4800" b="1" u="sng" dirty="0">
              <a:solidFill>
                <a:srgbClr val="7030A0"/>
              </a:solidFill>
              <a:effectLst>
                <a:outerShdw blurRad="38100" dist="38100" dir="2700000" algn="tl">
                  <a:srgbClr val="000000">
                    <a:alpha val="43137"/>
                  </a:srgbClr>
                </a:outerShdw>
              </a:effectLst>
            </a:endParaRPr>
          </a:p>
        </p:txBody>
      </p:sp>
      <p:sp>
        <p:nvSpPr>
          <p:cNvPr id="3" name="Marcador de contenido 2"/>
          <p:cNvSpPr>
            <a:spLocks noGrp="1"/>
          </p:cNvSpPr>
          <p:nvPr>
            <p:ph sz="quarter" idx="13"/>
          </p:nvPr>
        </p:nvSpPr>
        <p:spPr>
          <a:xfrm>
            <a:off x="0" y="1826180"/>
            <a:ext cx="5254580" cy="5031820"/>
          </a:xfrm>
        </p:spPr>
        <p:txBody>
          <a:bodyPr>
            <a:normAutofit fontScale="92500"/>
          </a:bodyPr>
          <a:lstStyle/>
          <a:p>
            <a:r>
              <a:rPr lang="es-ES" b="1" dirty="0"/>
              <a:t>En la lección anterior estudiamos las cinco clases del amor, basado en las cinco palabras griegas. </a:t>
            </a:r>
          </a:p>
          <a:p>
            <a:r>
              <a:rPr lang="es-ES" b="1" dirty="0"/>
              <a:t>En esta lección vamos a enfocamos en la palabra "</a:t>
            </a:r>
            <a:r>
              <a:rPr lang="es-ES" b="1" dirty="0" err="1"/>
              <a:t>fileo</a:t>
            </a:r>
            <a:r>
              <a:rPr lang="es-ES" b="1" dirty="0"/>
              <a:t>" que quiere decir amistad y ver cuáles son sus ingredientes para la amistad.</a:t>
            </a:r>
          </a:p>
          <a:p>
            <a:r>
              <a:rPr lang="es-ES" b="1" u="sng" dirty="0"/>
              <a:t>¿QUË ES FILEO? </a:t>
            </a:r>
          </a:p>
          <a:p>
            <a:r>
              <a:rPr lang="es-ES" b="1" dirty="0"/>
              <a:t>En la Biblia, el amor "</a:t>
            </a:r>
            <a:r>
              <a:rPr lang="es-ES" b="1" dirty="0" err="1"/>
              <a:t>fileo</a:t>
            </a:r>
            <a:r>
              <a:rPr lang="es-ES" b="1" dirty="0"/>
              <a:t>" es el que se siente por un amigo de cualquier sexo. Según las evidencias bíblicas, podemos hacer las siguientes observaciones con respecto al amor filial:</a:t>
            </a:r>
          </a:p>
          <a:p>
            <a:endParaRPr lang="es-ES"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4580" y="1192697"/>
            <a:ext cx="3889420" cy="5665304"/>
          </a:xfrm>
          <a:prstGeom prst="rect">
            <a:avLst/>
          </a:prstGeom>
        </p:spPr>
      </p:pic>
    </p:spTree>
    <p:extLst>
      <p:ext uri="{BB962C8B-B14F-4D97-AF65-F5344CB8AC3E}">
        <p14:creationId xmlns:p14="http://schemas.microsoft.com/office/powerpoint/2010/main" val="20537400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barn(inVertical)">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barn(inVertical)">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barn(inVertical)">
                                      <p:cBhvr>
                                        <p:cTn id="37" dur="5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barn(inVertical)">
                                      <p:cBhvr>
                                        <p:cTn id="4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7306B97-7756-4183-BCE8-E518CCF13C62}"/>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lstStyle/>
          <a:p>
            <a:r>
              <a:rPr lang="es-ES" b="1" dirty="0"/>
              <a:t>1. Es de naturaleza emocional y aunque no se puede forzar, si se puede desarrollar. </a:t>
            </a:r>
          </a:p>
          <a:p>
            <a:r>
              <a:rPr lang="es-ES" b="1" dirty="0"/>
              <a:t>2. Es un amor selectivo basado en las cualidades de otra persona que nos perece admirable, atractiva y conmovedora. (Uno ama porque...)</a:t>
            </a:r>
          </a:p>
          <a:p>
            <a:r>
              <a:rPr lang="es-ES" b="1" dirty="0"/>
              <a:t>3. Es un amor de compañerismo que requiere una interacción agradable a través de la camaradería y la comunicación. (Dos almas se ligan...) </a:t>
            </a:r>
          </a:p>
          <a:p>
            <a:r>
              <a:rPr lang="es-ES" b="1" dirty="0"/>
              <a:t>4. Es la manifestación de una relación viviente y creciente entre dos amigos. </a:t>
            </a:r>
          </a:p>
          <a:p>
            <a:r>
              <a:rPr lang="es-ES" b="1" dirty="0"/>
              <a:t>El amor '</a:t>
            </a:r>
            <a:r>
              <a:rPr lang="es-ES" b="1" dirty="0" err="1"/>
              <a:t>fileo</a:t>
            </a:r>
            <a:r>
              <a:rPr lang="es-ES" b="1" dirty="0"/>
              <a:t>" no es algo seguro, ni automático, hay que cultivarlo. </a:t>
            </a:r>
          </a:p>
          <a:p>
            <a:r>
              <a:rPr lang="es-ES" b="1" dirty="0"/>
              <a:t>Pero vale la pena hacerlo.</a:t>
            </a:r>
          </a:p>
          <a:p>
            <a:endParaRPr lang="es-ES" dirty="0"/>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8656" y="0"/>
            <a:ext cx="3855344" cy="6858000"/>
          </a:xfrm>
          <a:prstGeom prst="rect">
            <a:avLst/>
          </a:prstGeom>
        </p:spPr>
      </p:pic>
    </p:spTree>
    <p:extLst>
      <p:ext uri="{BB962C8B-B14F-4D97-AF65-F5344CB8AC3E}">
        <p14:creationId xmlns:p14="http://schemas.microsoft.com/office/powerpoint/2010/main" val="90828477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B0244C9-5B1C-45B6-BD9D-4FD4D7EBC46F}"/>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20000"/>
          </a:bodyPr>
          <a:lstStyle/>
          <a:p>
            <a:r>
              <a:rPr lang="es-ES" b="1" dirty="0"/>
              <a:t>COMUNICACION: INGREDIENTE PRINCIPAL PARA UNA BUENA AMISTAD.</a:t>
            </a:r>
          </a:p>
          <a:p>
            <a:r>
              <a:rPr lang="es-ES" b="1" dirty="0"/>
              <a:t>Hay varios factores necesarios para cultivar la amistad: total aceptación el uno por el otro, lealtad, fidelidad, respeto, cortesía y ausencia de celos. </a:t>
            </a:r>
          </a:p>
          <a:p>
            <a:r>
              <a:rPr lang="es-ES" b="1" dirty="0"/>
              <a:t>Pero en esta lección estudiaremos otro factor sumamente importante: La comunicación.</a:t>
            </a:r>
          </a:p>
          <a:p>
            <a:pPr algn="ctr"/>
            <a:r>
              <a:rPr lang="es-ES" b="1" u="sng" dirty="0">
                <a:solidFill>
                  <a:srgbClr val="FF0000"/>
                </a:solidFill>
              </a:rPr>
              <a:t>Lo que la Biblia Enseña. </a:t>
            </a:r>
          </a:p>
          <a:p>
            <a:r>
              <a:rPr lang="es-ES" b="1" dirty="0"/>
              <a:t>Santiago.1:19.</a:t>
            </a:r>
          </a:p>
          <a:p>
            <a:r>
              <a:rPr lang="es-ES" b="1" dirty="0"/>
              <a:t>Por esto, mis amados hermanos, todo hombre sea pronto para oír, tardo para hablar, tardo para airarse; </a:t>
            </a:r>
          </a:p>
          <a:p>
            <a:r>
              <a:rPr lang="es-ES" b="1" dirty="0"/>
              <a:t>Proverbios.18:13.</a:t>
            </a:r>
          </a:p>
          <a:p>
            <a:r>
              <a:rPr lang="es-ES" b="1" dirty="0"/>
              <a:t>Al que responde palabra antes de oír, Le es fatuidad y oprobio. </a:t>
            </a:r>
          </a:p>
          <a:p>
            <a:r>
              <a:rPr lang="es-ES" b="1" dirty="0"/>
              <a:t>Proverbios.15:1.</a:t>
            </a:r>
          </a:p>
          <a:p>
            <a:r>
              <a:rPr lang="es-ES" b="1" dirty="0"/>
              <a:t>La blanda respuesta quita la ira; Mas la palabra áspera hace subir el furor. </a:t>
            </a:r>
          </a:p>
          <a:p>
            <a:r>
              <a:rPr lang="es-ES" b="1" dirty="0"/>
              <a:t>Proverbios.15:18.</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253185950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animEffect transition="in" filter="barn(inVertical)">
                                      <p:cBhvr>
                                        <p:cTn id="64"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4434847-2BB6-4157-9E5A-F3469D79F374}"/>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20000"/>
          </a:bodyPr>
          <a:lstStyle/>
          <a:p>
            <a:r>
              <a:rPr lang="es-ES" b="1" dirty="0"/>
              <a:t>El hombre iracundo promueve contiendas; Mas el que tarda en airarse apacigua la rencilla. </a:t>
            </a:r>
          </a:p>
          <a:p>
            <a:r>
              <a:rPr lang="es-ES" b="1" dirty="0"/>
              <a:t>Proverbios.15:23.</a:t>
            </a:r>
          </a:p>
          <a:p>
            <a:r>
              <a:rPr lang="es-ES" b="1" dirty="0"/>
              <a:t>El hombre se alegra con la respuesta de su boca; Y la palabra a su tiempo, ¡cuán buena es! </a:t>
            </a:r>
          </a:p>
          <a:p>
            <a:r>
              <a:rPr lang="es-ES" b="1" dirty="0"/>
              <a:t>Eclesiastés.3:7. </a:t>
            </a:r>
          </a:p>
          <a:p>
            <a:r>
              <a:rPr lang="es-ES" b="1" dirty="0"/>
              <a:t>tiempo de romper, y tiempo de coser; tiempo de callar, y tiempo de hablar; </a:t>
            </a:r>
          </a:p>
          <a:p>
            <a:r>
              <a:rPr lang="es-ES" b="1" dirty="0"/>
              <a:t>Efesios.4:29. </a:t>
            </a:r>
          </a:p>
          <a:p>
            <a:r>
              <a:rPr lang="es-ES" b="1" dirty="0"/>
              <a:t>Ninguna palabra corrompida salga de vuestra boca, sino la que sea buena para la necesaria edificación, a fin de dar gracia a los oyentes. </a:t>
            </a:r>
          </a:p>
          <a:p>
            <a:r>
              <a:rPr lang="es-ES" b="1" dirty="0"/>
              <a:t>Colosenses.4:6.</a:t>
            </a:r>
          </a:p>
          <a:p>
            <a:r>
              <a:rPr lang="es-ES" b="1" dirty="0"/>
              <a:t>Sea vuestra palabra siempre con gracia, sazonada con sal, para que sepáis cómo debéis responder a cada uno.</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10104635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95B5633-B103-465A-8228-91A796F1797E}"/>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10000"/>
          </a:bodyPr>
          <a:lstStyle/>
          <a:p>
            <a:pPr algn="ctr"/>
            <a:r>
              <a:rPr lang="es-ES" b="1" u="sng" dirty="0">
                <a:solidFill>
                  <a:srgbClr val="FF0000"/>
                </a:solidFill>
              </a:rPr>
              <a:t>Normas Para Comunicarse Mejor. </a:t>
            </a:r>
          </a:p>
          <a:p>
            <a:r>
              <a:rPr lang="es-ES" b="1" dirty="0"/>
              <a:t>Un consejero matrimonial dijo que la queja que él escucha con más frecuencia es la de la esposa que desea compartir sus pensamientos más íntimos mientras que el esposo no se siente bien al hacerlo. </a:t>
            </a:r>
          </a:p>
          <a:p>
            <a:r>
              <a:rPr lang="es-ES" b="1" dirty="0"/>
              <a:t>generalmente porque le es más difícil. AYUDARÁ A LA PAREJA MEJORAR LA COMUNICACIÓN SI DESDE EL PRINCIPIO TRATAN DE ENTENDER ESTA DIFERENCIA ENTRE EL HOMBRE Y LA MUJER.</a:t>
            </a:r>
          </a:p>
          <a:p>
            <a:r>
              <a:rPr lang="es-ES" b="1" dirty="0"/>
              <a:t>1. Nunca le diga a nadie lo que su esposo le comunica en privado.</a:t>
            </a:r>
          </a:p>
          <a:p>
            <a:r>
              <a:rPr lang="es-ES" b="1" dirty="0"/>
              <a:t>2. Preste a su esposo una atención total y entusiasta, y óigalo con interés para que él</a:t>
            </a:r>
          </a:p>
          <a:p>
            <a:r>
              <a:rPr lang="es-ES" b="1" dirty="0"/>
              <a:t>Se sienta más cómodo de expresarse. Recuerde que tal vez no le sea fácil.</a:t>
            </a:r>
          </a:p>
          <a:p>
            <a:r>
              <a:rPr lang="es-ES" b="1" dirty="0"/>
              <a:t>3. No le interrumpa, ni salte a tomar conclusiones con respecto a lo que él le dice.</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0794" y="0"/>
            <a:ext cx="3593206" cy="6858000"/>
          </a:xfrm>
          <a:prstGeom prst="rect">
            <a:avLst/>
          </a:prstGeom>
        </p:spPr>
      </p:pic>
    </p:spTree>
    <p:extLst>
      <p:ext uri="{BB962C8B-B14F-4D97-AF65-F5344CB8AC3E}">
        <p14:creationId xmlns:p14="http://schemas.microsoft.com/office/powerpoint/2010/main" val="288672112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E5717B9-BBD7-49E3-8BC0-D62A17D877BC}"/>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10000"/>
          </a:bodyPr>
          <a:lstStyle/>
          <a:p>
            <a:r>
              <a:rPr lang="es-ES" b="1" dirty="0"/>
              <a:t>SE RECOMIENDAN TRES NORMAS PARA EL MARIDO.</a:t>
            </a:r>
          </a:p>
          <a:p>
            <a:r>
              <a:rPr lang="es-ES" b="1" dirty="0"/>
              <a:t>1. Mire a su esposa y acérquese a ella mientras están hablando.</a:t>
            </a:r>
          </a:p>
          <a:p>
            <a:r>
              <a:rPr lang="es-ES" b="1" dirty="0"/>
              <a:t>2. Pasen tiempo juntos y a solas, y en ese tiempo escuche a su esposa porque así podrá entenderla mejor.</a:t>
            </a:r>
          </a:p>
          <a:p>
            <a:r>
              <a:rPr lang="es-ES" b="1" dirty="0"/>
              <a:t>3. Haga planes para que esos periodos sean más largos a fin de que los dos puedan tener más intimidad, permitiendo que se derrumben las defensas que puedan haberse erigido temporalmente.</a:t>
            </a:r>
          </a:p>
          <a:p>
            <a:r>
              <a:rPr lang="es-ES" b="1" dirty="0"/>
              <a:t>4. Debido a que por lo general, las mujeres sienten más necesidad de hablar que los hombres, los esposos deben aprender que pueden amar a sus esposas escuchándolas; pero de veras escuchando y poniendo interés en lo que ella dice.</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9250" y="0"/>
            <a:ext cx="3714750" cy="6858000"/>
          </a:xfrm>
          <a:prstGeom prst="rect">
            <a:avLst/>
          </a:prstGeom>
        </p:spPr>
      </p:pic>
    </p:spTree>
    <p:extLst>
      <p:ext uri="{BB962C8B-B14F-4D97-AF65-F5344CB8AC3E}">
        <p14:creationId xmlns:p14="http://schemas.microsoft.com/office/powerpoint/2010/main" val="6878669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F49F8F7-F7AF-40F6-BAB7-BAD9FB6307AF}"/>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20000"/>
          </a:bodyPr>
          <a:lstStyle/>
          <a:p>
            <a:r>
              <a:rPr lang="es-ES" b="1" dirty="0"/>
              <a:t>Cinco Ingredientes que Ayudan a Mejorar la comunicación:</a:t>
            </a:r>
          </a:p>
          <a:p>
            <a:r>
              <a:rPr lang="es-ES" b="1" dirty="0"/>
              <a:t>1. Expresen seguido que se aman, con palabras y acciones.</a:t>
            </a:r>
          </a:p>
          <a:p>
            <a:r>
              <a:rPr lang="es-ES" b="1" dirty="0"/>
              <a:t>2. Elogie sus talentos, las capacidades y los logros de su cónyuge. Exprese gratitud por el trabajo que realiza. </a:t>
            </a:r>
          </a:p>
          <a:p>
            <a:r>
              <a:rPr lang="es-ES" b="1" dirty="0"/>
              <a:t>3. Comuníquese cuando se sienta triste, deprimido y malentendido. Su pareja no puede leer sus pensamientos.</a:t>
            </a:r>
          </a:p>
          <a:p>
            <a:r>
              <a:rPr lang="es-ES" b="1" dirty="0"/>
              <a:t>4. Escuche a su cónyuge sin juzgar o criticar aun cuando no estén de acuerdo. Algunos no se comunican porque temen la reacción del otro.</a:t>
            </a:r>
          </a:p>
          <a:p>
            <a:r>
              <a:rPr lang="es-ES" b="1" dirty="0"/>
              <a:t>5. Respóndanse mutuamente en forma física y facial. Su pareja quiere verlo a usted sonriente y con los ojos chispeantes en respuesta a lo que le dice. En todo matrimonio, por bueno que sea, habrá conflictos. </a:t>
            </a:r>
          </a:p>
          <a:p>
            <a:r>
              <a:rPr lang="es-ES" b="1" dirty="0"/>
              <a:t>No siempre estarán de acuerdo, a menos que uno sea muy dominante y el otro completamente dominado.</a:t>
            </a:r>
          </a:p>
          <a:p>
            <a:endParaRPr lang="es-ES"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29223753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35E902B-AAD8-4B06-9CAF-753CA42BB992}"/>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r>
              <a:rPr lang="es-ES" b="1" dirty="0"/>
              <a:t>estar demasiado ligado a los padres, es igual de dañino guardarles rencor y resentimiento. </a:t>
            </a:r>
          </a:p>
          <a:p>
            <a:r>
              <a:rPr lang="es-ES" b="1" dirty="0"/>
              <a:t>Aunque sorprendente, es cierto que uno está atado emocionalmente a la persona contra la cual tiene rencor.</a:t>
            </a:r>
          </a:p>
          <a:p>
            <a:r>
              <a:rPr lang="es-ES" b="1" dirty="0"/>
              <a:t>El hombre que sufrió con una madre muy dominante tal vez abusiva, puede entrar en el matrimonio con un odio o resentimiento en su subconsciente contra cada mujer. </a:t>
            </a:r>
          </a:p>
          <a:p>
            <a:r>
              <a:rPr lang="es-ES" b="1" dirty="0"/>
              <a:t>La esposa sufre las consecuencias de la ira reprimida de su marido. </a:t>
            </a:r>
          </a:p>
          <a:p>
            <a:r>
              <a:rPr lang="es-ES" b="1" dirty="0"/>
              <a:t>El único remedio es perdonar de todo corazón a la madre, para ser libre, aun si esta ha muerto.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spTree>
    <p:extLst>
      <p:ext uri="{BB962C8B-B14F-4D97-AF65-F5344CB8AC3E}">
        <p14:creationId xmlns:p14="http://schemas.microsoft.com/office/powerpoint/2010/main" val="154702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61CE3F8-CCCA-47E4-9DD0-6186814D0E08}"/>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20000"/>
          </a:bodyPr>
          <a:lstStyle/>
          <a:p>
            <a:r>
              <a:rPr lang="es-ES" b="1" dirty="0"/>
              <a:t>Doce Reglas Para Evitar un Conflicto Matrimonial:</a:t>
            </a:r>
          </a:p>
          <a:p>
            <a:pPr algn="ctr"/>
            <a:r>
              <a:rPr lang="es-ES" b="1" u="sng" dirty="0">
                <a:solidFill>
                  <a:srgbClr val="FF0000"/>
                </a:solidFill>
              </a:rPr>
              <a:t>1. NO USE EL SILENCIO PARA MANIPULAR, NI PARA CASTIGAR. </a:t>
            </a:r>
          </a:p>
          <a:p>
            <a:r>
              <a:rPr lang="es-ES" b="1" dirty="0"/>
              <a:t>Aprendan a hablar de sus diferencias como dos personas inteligentes, porque el silencio destruirá la comunicación.</a:t>
            </a:r>
          </a:p>
          <a:p>
            <a:pPr algn="ctr"/>
            <a:r>
              <a:rPr lang="es-ES" b="1" u="sng" dirty="0">
                <a:solidFill>
                  <a:srgbClr val="FF0000"/>
                </a:solidFill>
              </a:rPr>
              <a:t>2. NO GUARDE UN ALBUM DE RECUERDOS DE FRUSTRACIONES PASADAS. </a:t>
            </a:r>
          </a:p>
          <a:p>
            <a:r>
              <a:rPr lang="es-ES" b="1" dirty="0"/>
              <a:t>Cuando tenga un conflicto, nunca se refiera a una ofensa del pasado. Olvide el pasado.</a:t>
            </a:r>
          </a:p>
          <a:p>
            <a:pPr algn="ctr"/>
            <a:r>
              <a:rPr lang="es-ES" b="1" u="sng" dirty="0">
                <a:solidFill>
                  <a:srgbClr val="FF0000"/>
                </a:solidFill>
              </a:rPr>
              <a:t>3. APRENDAN A ESTAR EN DESACUERDO SIN PELEAR. </a:t>
            </a:r>
          </a:p>
          <a:p>
            <a:r>
              <a:rPr lang="es-ES" b="1" dirty="0"/>
              <a:t>Un conflicto no tiene que ser un pleito, escúchense el uno al otro. </a:t>
            </a:r>
          </a:p>
          <a:p>
            <a:r>
              <a:rPr lang="es-ES" b="1" dirty="0"/>
              <a:t>Hay que dar oportunidad de hablar a su cónyuge y a la vez escuchar con atención.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4687715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7B25559-4AF0-445B-9020-84E57013F9CE}"/>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20000"/>
          </a:bodyPr>
          <a:lstStyle/>
          <a:p>
            <a:r>
              <a:rPr lang="es-ES" b="1" dirty="0"/>
              <a:t>Tenga mucho cuidado con el desacuerdo delante de otros, traten de que no haya público cuando vayan a discutir algo; y de ser posible, que no estén presentes sus hijos. Que todo sea en privado no en público.</a:t>
            </a:r>
          </a:p>
          <a:p>
            <a:pPr algn="ctr"/>
            <a:r>
              <a:rPr lang="es-ES" b="1" u="sng" dirty="0">
                <a:solidFill>
                  <a:srgbClr val="FF0000"/>
                </a:solidFill>
              </a:rPr>
              <a:t>4. ATAQUEN EL PROBLEMA, NO EL UNO AL OTRO. Observe la diferencia: </a:t>
            </a:r>
          </a:p>
          <a:p>
            <a:r>
              <a:rPr lang="es-ES" b="1" dirty="0"/>
              <a:t>Usted puede dar de puntapiés al problema o pueden darse de puntapiés el uno al otro. No deje que la critica personal entre en su conflicto: </a:t>
            </a:r>
          </a:p>
          <a:p>
            <a:r>
              <a:rPr lang="es-ES" b="1" dirty="0"/>
              <a:t>“eres una tonta" </a:t>
            </a:r>
          </a:p>
          <a:p>
            <a:r>
              <a:rPr lang="es-ES" b="1" dirty="0"/>
              <a:t>"Cómo eres gordo" </a:t>
            </a:r>
          </a:p>
          <a:p>
            <a:r>
              <a:rPr lang="es-ES" b="1" dirty="0"/>
              <a:t>"Eres una floja" </a:t>
            </a:r>
          </a:p>
          <a:p>
            <a:r>
              <a:rPr lang="es-ES" b="1" dirty="0"/>
              <a:t>¿Que tiene eso que ver con el problema? </a:t>
            </a:r>
          </a:p>
          <a:p>
            <a:r>
              <a:rPr lang="es-ES" b="1" dirty="0"/>
              <a:t>Nunca digan: </a:t>
            </a:r>
          </a:p>
          <a:p>
            <a:r>
              <a:rPr lang="es-ES" b="1" dirty="0"/>
              <a:t>"Así es tu madre" o "Eres igual a tu padre".</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3672" y="0"/>
            <a:ext cx="3580327" cy="6858000"/>
          </a:xfrm>
          <a:prstGeom prst="rect">
            <a:avLst/>
          </a:prstGeom>
        </p:spPr>
      </p:pic>
    </p:spTree>
    <p:extLst>
      <p:ext uri="{BB962C8B-B14F-4D97-AF65-F5344CB8AC3E}">
        <p14:creationId xmlns:p14="http://schemas.microsoft.com/office/powerpoint/2010/main" val="153231157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97F740E-E40B-44E8-B9DA-2AC22EC87649}"/>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10000"/>
          </a:bodyPr>
          <a:lstStyle/>
          <a:p>
            <a:pPr algn="ctr"/>
            <a:r>
              <a:rPr lang="es-ES" b="1" u="sng" dirty="0">
                <a:solidFill>
                  <a:srgbClr val="FF0000"/>
                </a:solidFill>
              </a:rPr>
              <a:t>5. RESPALDE EN HECHOS, Y NO EN FANTASIAS, SUS ACUSACIONES.</a:t>
            </a:r>
            <a:r>
              <a:rPr lang="es-ES" b="1" dirty="0">
                <a:solidFill>
                  <a:srgbClr val="FF0000"/>
                </a:solidFill>
              </a:rPr>
              <a:t> </a:t>
            </a:r>
          </a:p>
          <a:p>
            <a:r>
              <a:rPr lang="es-ES" b="1" dirty="0"/>
              <a:t>El marido llega tarde de su trabajo, y su mujer le dice, sin antes pedir una explicación. –</a:t>
            </a:r>
          </a:p>
          <a:p>
            <a:r>
              <a:rPr lang="es-ES" b="1" dirty="0"/>
              <a:t>"¿Adonde fuiste y con quién? </a:t>
            </a:r>
          </a:p>
          <a:p>
            <a:r>
              <a:rPr lang="es-ES" b="1" dirty="0"/>
              <a:t>-"Pues no fui a ningún lado; estuve en la oficina", contesta él. </a:t>
            </a:r>
          </a:p>
          <a:p>
            <a:r>
              <a:rPr lang="es-ES" b="1" dirty="0"/>
              <a:t>-"! Sé que hay otra mujer y quiero saber quién es¡ </a:t>
            </a:r>
          </a:p>
          <a:p>
            <a:r>
              <a:rPr lang="es-ES" b="1" dirty="0"/>
              <a:t>¡NO me puedes convencer de lo Contrario¡ </a:t>
            </a:r>
          </a:p>
          <a:p>
            <a:r>
              <a:rPr lang="es-ES" b="1" dirty="0"/>
              <a:t>Si no tiene evidencia concreta de la cual acusar, no diga nada.</a:t>
            </a:r>
          </a:p>
          <a:p>
            <a:pPr algn="ctr"/>
            <a:r>
              <a:rPr lang="es-ES" b="1" u="sng" dirty="0">
                <a:solidFill>
                  <a:srgbClr val="FF0000"/>
                </a:solidFill>
              </a:rPr>
              <a:t>6. NO SE PONGA EL SOL SOBRE SU ENOJO. </a:t>
            </a:r>
          </a:p>
          <a:p>
            <a:r>
              <a:rPr lang="es-ES" b="1" dirty="0"/>
              <a:t>Esta regla va de la mano con la de no guardar un álbum de recuerdos de frustraciones pasadas.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1340245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803EB7C-80AC-4D7D-B1BE-CD36475BC626}"/>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10000"/>
          </a:bodyPr>
          <a:lstStyle/>
          <a:p>
            <a:r>
              <a:rPr lang="es-ES" b="1" dirty="0"/>
              <a:t>El desacuerdo guardado echa raíces difíciles de desarraigar, y puede producir males como artritis, migraña, nerviosismo, problemas de corazón, y puede destruir el matrimonio. </a:t>
            </a:r>
          </a:p>
          <a:p>
            <a:r>
              <a:rPr lang="es-ES" b="1" dirty="0"/>
              <a:t>Todo problema debe hacer atendido inmediatamente no dar lugar al diablo. </a:t>
            </a:r>
          </a:p>
          <a:p>
            <a:r>
              <a:rPr lang="es-ES" b="1" dirty="0"/>
              <a:t>Efesios.4:26-27. </a:t>
            </a:r>
          </a:p>
          <a:p>
            <a:r>
              <a:rPr lang="es-ES" b="1" dirty="0"/>
              <a:t>II Corintios.2:11. </a:t>
            </a:r>
          </a:p>
          <a:p>
            <a:r>
              <a:rPr lang="es-ES" b="1" dirty="0"/>
              <a:t>El dejar pasar el tiempo no arreglara el problema, más bien hará mas daño a la relación.</a:t>
            </a:r>
          </a:p>
          <a:p>
            <a:pPr algn="ctr"/>
            <a:r>
              <a:rPr lang="es-ES" b="1" u="sng" dirty="0">
                <a:solidFill>
                  <a:srgbClr val="FF0000"/>
                </a:solidFill>
              </a:rPr>
              <a:t>7. EVITEN LO DRAMATICO: </a:t>
            </a:r>
          </a:p>
          <a:p>
            <a:r>
              <a:rPr lang="es-ES" b="1" dirty="0"/>
              <a:t>NI LÁGRIMAS NI GRITOS. La tendencia del hombre es levantar la voz y gritar; la tendencia de la mujer es llorar. </a:t>
            </a:r>
          </a:p>
          <a:p>
            <a:r>
              <a:rPr lang="es-ES" b="1" dirty="0"/>
              <a:t>Los dos deben guardar sus emociones y dialogar con calma.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174787061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6C16C19-3A1E-4E03-8990-595B13EE6559}"/>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10000"/>
          </a:bodyPr>
          <a:lstStyle/>
          <a:p>
            <a:pPr algn="ctr"/>
            <a:r>
              <a:rPr lang="es-ES" b="1" u="sng" dirty="0">
                <a:solidFill>
                  <a:srgbClr val="FF0000"/>
                </a:solidFill>
              </a:rPr>
              <a:t>8. INFORME A SU PAREJA DE LO QUE SIENTE CON TERNURA Y EN LA MANERA MENOS OFENSIVA. </a:t>
            </a:r>
          </a:p>
          <a:p>
            <a:r>
              <a:rPr lang="es-ES" b="1" dirty="0"/>
              <a:t>"Mi amor, estás haciendo mucho ruido al tomar tu café". </a:t>
            </a:r>
          </a:p>
          <a:p>
            <a:r>
              <a:rPr lang="es-ES" b="1" dirty="0"/>
              <a:t>"Mi reina, aquí hay unas pastillas para endulzar tu aliento". </a:t>
            </a:r>
          </a:p>
          <a:p>
            <a:r>
              <a:rPr lang="es-ES" b="1" dirty="0"/>
              <a:t>"Mi amor, me siento frustrada sexualmente. </a:t>
            </a:r>
          </a:p>
          <a:p>
            <a:r>
              <a:rPr lang="es-ES" b="1" dirty="0"/>
              <a:t>Ayúdame", en vez de 'Tú no me satisfaces".</a:t>
            </a:r>
          </a:p>
          <a:p>
            <a:pPr algn="ctr"/>
            <a:r>
              <a:rPr lang="es-ES" b="1" u="sng" dirty="0">
                <a:solidFill>
                  <a:srgbClr val="FF0000"/>
                </a:solidFill>
              </a:rPr>
              <a:t>9. SI CRITICA OFREZCA SOLUCIONES. </a:t>
            </a:r>
          </a:p>
          <a:p>
            <a:r>
              <a:rPr lang="es-ES" b="1" dirty="0"/>
              <a:t>“esa no es manera de hacerlo" "¿Cómo se hace?" </a:t>
            </a:r>
          </a:p>
          <a:p>
            <a:r>
              <a:rPr lang="es-ES" b="1" dirty="0"/>
              <a:t>-"Quién sabe" Si va a criticar, por favor, tenga soluciones. </a:t>
            </a:r>
          </a:p>
          <a:p>
            <a:r>
              <a:rPr lang="es-ES" b="1" dirty="0"/>
              <a:t>Sea positivo Sea constructivo; o de otra manera quédese callado.</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2310" y="0"/>
            <a:ext cx="3541690" cy="6858000"/>
          </a:xfrm>
          <a:prstGeom prst="rect">
            <a:avLst/>
          </a:prstGeom>
        </p:spPr>
      </p:pic>
    </p:spTree>
    <p:extLst>
      <p:ext uri="{BB962C8B-B14F-4D97-AF65-F5344CB8AC3E}">
        <p14:creationId xmlns:p14="http://schemas.microsoft.com/office/powerpoint/2010/main" val="14737028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81E8E21-C1EA-4779-A6BD-780622A8B9BA}"/>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10000"/>
          </a:bodyPr>
          <a:lstStyle/>
          <a:p>
            <a:pPr algn="ctr"/>
            <a:r>
              <a:rPr lang="es-ES" b="1" u="sng" dirty="0">
                <a:solidFill>
                  <a:srgbClr val="FF0000"/>
                </a:solidFill>
              </a:rPr>
              <a:t>10. NO USE "NUNCA" Y "SIEMPRE' COMO AFIRMACIONES CATEGORICAS Y NEGATIVAS. </a:t>
            </a:r>
          </a:p>
          <a:p>
            <a:r>
              <a:rPr lang="es-ES" b="1" dirty="0"/>
              <a:t>"Tú nunca llegas a tiempo" </a:t>
            </a:r>
          </a:p>
          <a:p>
            <a:r>
              <a:rPr lang="es-ES" b="1" dirty="0"/>
              <a:t>'Tú siempre hablas demasiado". </a:t>
            </a:r>
          </a:p>
          <a:p>
            <a:r>
              <a:rPr lang="es-ES" b="1" dirty="0"/>
              <a:t>Estas expresiones provocan conflictos. </a:t>
            </a:r>
          </a:p>
          <a:p>
            <a:pPr algn="ctr"/>
            <a:r>
              <a:rPr lang="es-ES" b="1" u="sng" dirty="0">
                <a:solidFill>
                  <a:srgbClr val="FF0000"/>
                </a:solidFill>
              </a:rPr>
              <a:t>11. SEA HONESTO SIEMPRE. </a:t>
            </a:r>
          </a:p>
          <a:p>
            <a:r>
              <a:rPr lang="es-ES" b="1" dirty="0"/>
              <a:t>Un buen matrimonio está basado sobre honestidad y confianza mutua.</a:t>
            </a:r>
          </a:p>
          <a:p>
            <a:pPr algn="ctr"/>
            <a:r>
              <a:rPr lang="es-ES" b="1" u="sng" dirty="0">
                <a:solidFill>
                  <a:srgbClr val="FF0000"/>
                </a:solidFill>
              </a:rPr>
              <a:t>12. CUANDO ESTA EQUIVOCADO, CONFIESELO; CUANDO TIENE LA RAZÒN, ¡CALLESE!  </a:t>
            </a:r>
          </a:p>
          <a:p>
            <a:r>
              <a:rPr lang="es-ES" b="1" dirty="0"/>
              <a:t>-"Lo siento mucho, mi amor, me equivoque, perdóname". </a:t>
            </a:r>
          </a:p>
          <a:p>
            <a:r>
              <a:rPr lang="es-ES" b="1" dirty="0"/>
              <a:t>"Yo te dije" no debe salir de nuestras bocas. </a:t>
            </a:r>
          </a:p>
          <a:p>
            <a:r>
              <a:rPr lang="es-ES" b="1" dirty="0"/>
              <a:t>Si se piden perdón, perdónense y cállense, no lleven el caso al álbum de los recuerdos.</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11150611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BAFB71F1-5138-4CCB-9196-136CED4EA966}"/>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lnSpcReduction="10000"/>
          </a:bodyPr>
          <a:lstStyle/>
          <a:p>
            <a:pPr algn="ctr"/>
            <a:r>
              <a:rPr lang="es-ES" b="1" u="sng" dirty="0">
                <a:solidFill>
                  <a:srgbClr val="FF0000"/>
                </a:solidFill>
              </a:rPr>
              <a:t>II. POSIBLES AREAS CONFLICTIVAS.</a:t>
            </a:r>
          </a:p>
          <a:p>
            <a:r>
              <a:rPr lang="es-ES" b="1" dirty="0"/>
              <a:t>Hay varios asuntos que tienen el potencial de provocar fuertes problemas y destruir la armonía y amistad: las finanzas, la disciplina de los hijos, la familia política y el sexo.</a:t>
            </a:r>
          </a:p>
          <a:p>
            <a:r>
              <a:rPr lang="es-ES" b="1" dirty="0"/>
              <a:t>Otro asunto de gran importancia es: LA FALTA DE RESPUESTA AL PAPEL DEL MARIDO Y AL DE LA ESPOSA. </a:t>
            </a:r>
          </a:p>
          <a:p>
            <a:r>
              <a:rPr lang="es-ES" b="1" dirty="0"/>
              <a:t>Como aprendimos en otra lección, el marido debe ser el líder, el proveedor, el protector y el amante de su esposa. </a:t>
            </a:r>
          </a:p>
          <a:p>
            <a:r>
              <a:rPr lang="es-ES" b="1" dirty="0"/>
              <a:t>Sin embargo, si ella no acepta su liderazgo, habrá graves problemas. </a:t>
            </a:r>
          </a:p>
          <a:p>
            <a:r>
              <a:rPr lang="es-ES" b="1" dirty="0"/>
              <a:t>Observe las dos graficas en las próximas hojas y note bien el posible resultado de la falta de respuesta del cónyuge.</a:t>
            </a:r>
          </a:p>
          <a:p>
            <a:endParaRPr lang="es-ES" dirty="0"/>
          </a:p>
          <a:p>
            <a:endParaRPr lang="es-ES" dirty="0"/>
          </a:p>
          <a:p>
            <a:endParaRPr lang="es-ES"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3" y="0"/>
            <a:ext cx="3683357" cy="6858000"/>
          </a:xfrm>
          <a:prstGeom prst="rect">
            <a:avLst/>
          </a:prstGeom>
        </p:spPr>
      </p:pic>
    </p:spTree>
    <p:extLst>
      <p:ext uri="{BB962C8B-B14F-4D97-AF65-F5344CB8AC3E}">
        <p14:creationId xmlns:p14="http://schemas.microsoft.com/office/powerpoint/2010/main" val="339203120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9E903FF-2A54-4B92-AAE6-DC262B8F3947}"/>
              </a:ext>
            </a:extLst>
          </p:cNvPr>
          <p:cNvPicPr>
            <a:picLocks noChangeAspect="1"/>
          </p:cNvPicPr>
          <p:nvPr/>
        </p:nvPicPr>
        <p:blipFill>
          <a:blip r:embed="rId2"/>
          <a:stretch>
            <a:fillRect/>
          </a:stretch>
        </p:blipFill>
        <p:spPr>
          <a:xfrm>
            <a:off x="0" y="0"/>
            <a:ext cx="9144000" cy="6857999"/>
          </a:xfrm>
          <a:prstGeom prst="rect">
            <a:avLst/>
          </a:prstGeom>
        </p:spPr>
      </p:pic>
      <p:sp>
        <p:nvSpPr>
          <p:cNvPr id="2" name="Título 1"/>
          <p:cNvSpPr>
            <a:spLocks noGrp="1"/>
          </p:cNvSpPr>
          <p:nvPr>
            <p:ph type="title"/>
          </p:nvPr>
        </p:nvSpPr>
        <p:spPr>
          <a:xfrm>
            <a:off x="14176" y="-9362"/>
            <a:ext cx="9143999" cy="1401576"/>
          </a:xfrm>
          <a:solidFill>
            <a:srgbClr val="7030A0"/>
          </a:solidFill>
        </p:spPr>
        <p:style>
          <a:lnRef idx="1">
            <a:schemeClr val="accent3"/>
          </a:lnRef>
          <a:fillRef idx="3">
            <a:schemeClr val="accent3"/>
          </a:fillRef>
          <a:effectRef idx="2">
            <a:schemeClr val="accent3"/>
          </a:effectRef>
          <a:fontRef idx="minor">
            <a:schemeClr val="lt1"/>
          </a:fontRef>
        </p:style>
        <p:txBody>
          <a:bodyPr>
            <a:noAutofit/>
          </a:bodyPr>
          <a:lstStyle/>
          <a:p>
            <a:r>
              <a:rPr lang="es-ES" sz="5400" b="1" u="sng" cap="none"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RESPONSABILIDADES DE LA ESPOSA</a:t>
            </a:r>
          </a:p>
        </p:txBody>
      </p:sp>
      <p:sp>
        <p:nvSpPr>
          <p:cNvPr id="17" name="Marcador de texto 16"/>
          <p:cNvSpPr>
            <a:spLocks noGrp="1"/>
          </p:cNvSpPr>
          <p:nvPr>
            <p:ph type="body" sz="half" idx="18"/>
          </p:nvPr>
        </p:nvSpPr>
        <p:spPr>
          <a:xfrm>
            <a:off x="28239" y="4326854"/>
            <a:ext cx="2871989" cy="1073506"/>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es-ES" sz="1800" dirty="0"/>
              <a:t>SOMETERSE AL MARIDO Sumisión bíblica, no esclavitud.</a:t>
            </a:r>
          </a:p>
        </p:txBody>
      </p:sp>
      <p:sp>
        <p:nvSpPr>
          <p:cNvPr id="18" name="Marcador de texto 17"/>
          <p:cNvSpPr>
            <a:spLocks noGrp="1"/>
          </p:cNvSpPr>
          <p:nvPr>
            <p:ph type="body" sz="half" idx="19"/>
          </p:nvPr>
        </p:nvSpPr>
        <p:spPr>
          <a:xfrm>
            <a:off x="0" y="2132204"/>
            <a:ext cx="3039414" cy="1744337"/>
          </a:xfrm>
        </p:spPr>
        <p:style>
          <a:lnRef idx="2">
            <a:schemeClr val="accent1">
              <a:shade val="50000"/>
            </a:schemeClr>
          </a:lnRef>
          <a:fillRef idx="1">
            <a:schemeClr val="accent1"/>
          </a:fillRef>
          <a:effectRef idx="0">
            <a:schemeClr val="accent1"/>
          </a:effectRef>
          <a:fontRef idx="minor">
            <a:schemeClr val="lt1"/>
          </a:fontRef>
        </p:style>
        <p:txBody>
          <a:bodyPr/>
          <a:lstStyle/>
          <a:p>
            <a:r>
              <a:rPr lang="es-ES" dirty="0"/>
              <a:t>AYUDA IDONEA Compañera, amiga, le gusta tener un líder fuerte en quien depositar la responsabilidad, necesita que se le reconozca su trabajo en su casa y comparta.</a:t>
            </a:r>
          </a:p>
        </p:txBody>
      </p:sp>
      <p:sp>
        <p:nvSpPr>
          <p:cNvPr id="19" name="Marcador de texto 18"/>
          <p:cNvSpPr>
            <a:spLocks noGrp="1"/>
          </p:cNvSpPr>
          <p:nvPr>
            <p:ph type="body" sz="half" idx="20"/>
          </p:nvPr>
        </p:nvSpPr>
        <p:spPr>
          <a:xfrm>
            <a:off x="6665210" y="2280571"/>
            <a:ext cx="2478790" cy="1866426"/>
          </a:xfrm>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s-ES" dirty="0"/>
              <a:t>Cansada todo el tiempo, es autosuficiente, independiente, tomando sus propias decisiones en cuanto a ella y los hijos, quejándose, exigiendo ¡Caos en el hogar ¡</a:t>
            </a:r>
          </a:p>
        </p:txBody>
      </p:sp>
      <p:sp>
        <p:nvSpPr>
          <p:cNvPr id="13" name="Rectángulo 12"/>
          <p:cNvSpPr/>
          <p:nvPr/>
        </p:nvSpPr>
        <p:spPr>
          <a:xfrm>
            <a:off x="28239" y="1603922"/>
            <a:ext cx="287198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s-ES" dirty="0"/>
              <a:t>Responsabilidad y conducta.</a:t>
            </a:r>
          </a:p>
        </p:txBody>
      </p:sp>
      <p:sp>
        <p:nvSpPr>
          <p:cNvPr id="14" name="Rectángulo 13"/>
          <p:cNvSpPr/>
          <p:nvPr/>
        </p:nvSpPr>
        <p:spPr>
          <a:xfrm>
            <a:off x="3847437" y="1645116"/>
            <a:ext cx="1894814" cy="369332"/>
          </a:xfrm>
          <a:prstGeom prst="rect">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r>
              <a:rPr lang="es-ES" dirty="0"/>
              <a:t>Posibles amenazas</a:t>
            </a:r>
          </a:p>
        </p:txBody>
      </p:sp>
      <p:sp>
        <p:nvSpPr>
          <p:cNvPr id="15" name="Rectángulo 14"/>
          <p:cNvSpPr/>
          <p:nvPr/>
        </p:nvSpPr>
        <p:spPr>
          <a:xfrm>
            <a:off x="7221935" y="1645116"/>
            <a:ext cx="1922065" cy="369332"/>
          </a:xfrm>
          <a:prstGeom prst="rect">
            <a:avLst/>
          </a:prstGeom>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wrap="none">
            <a:spAutoFit/>
          </a:bodyPr>
          <a:lstStyle/>
          <a:p>
            <a:r>
              <a:rPr lang="es-ES" dirty="0"/>
              <a:t>Posibles reacciones</a:t>
            </a:r>
          </a:p>
        </p:txBody>
      </p:sp>
      <p:pic>
        <p:nvPicPr>
          <p:cNvPr id="24" name="Imagen 23"/>
          <p:cNvPicPr>
            <a:picLocks noChangeAspect="1"/>
          </p:cNvPicPr>
          <p:nvPr/>
        </p:nvPicPr>
        <p:blipFill>
          <a:blip r:embed="rId3"/>
          <a:stretch>
            <a:fillRect/>
          </a:stretch>
        </p:blipFill>
        <p:spPr>
          <a:xfrm>
            <a:off x="3273760" y="2214222"/>
            <a:ext cx="3042168" cy="1743607"/>
          </a:xfrm>
          <a:prstGeom prst="rect">
            <a:avLst/>
          </a:prstGeom>
        </p:spPr>
      </p:pic>
      <p:sp>
        <p:nvSpPr>
          <p:cNvPr id="26" name="Rectángulo 25"/>
          <p:cNvSpPr/>
          <p:nvPr/>
        </p:nvSpPr>
        <p:spPr>
          <a:xfrm>
            <a:off x="3086994" y="2203503"/>
            <a:ext cx="3415700" cy="1754326"/>
          </a:xfrm>
          <a:prstGeom prst="rect">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es-ES" dirty="0"/>
              <a:t>Esposo no interesado en las cosas, dejando toda la responsabilidad de la casa y decisiones a ella, no tomando su lugar en la disciplina de los hijos. Exigencias exageradas en cuanto al aseo del hogar.</a:t>
            </a:r>
          </a:p>
        </p:txBody>
      </p:sp>
      <p:pic>
        <p:nvPicPr>
          <p:cNvPr id="28" name="Imagen 27"/>
          <p:cNvPicPr>
            <a:picLocks noChangeAspect="1"/>
          </p:cNvPicPr>
          <p:nvPr/>
        </p:nvPicPr>
        <p:blipFill>
          <a:blip r:embed="rId4"/>
          <a:stretch>
            <a:fillRect/>
          </a:stretch>
        </p:blipFill>
        <p:spPr>
          <a:xfrm>
            <a:off x="3359111" y="4146883"/>
            <a:ext cx="2956817" cy="1172091"/>
          </a:xfrm>
          <a:prstGeom prst="rect">
            <a:avLst/>
          </a:prstGeom>
        </p:spPr>
      </p:pic>
      <p:pic>
        <p:nvPicPr>
          <p:cNvPr id="29" name="Imagen 28"/>
          <p:cNvPicPr>
            <a:picLocks noChangeAspect="1"/>
          </p:cNvPicPr>
          <p:nvPr/>
        </p:nvPicPr>
        <p:blipFill>
          <a:blip r:embed="rId5"/>
          <a:stretch>
            <a:fillRect/>
          </a:stretch>
        </p:blipFill>
        <p:spPr>
          <a:xfrm>
            <a:off x="6187184" y="4563234"/>
            <a:ext cx="2956816" cy="1176630"/>
          </a:xfrm>
          <a:prstGeom prst="rect">
            <a:avLst/>
          </a:prstGeom>
        </p:spPr>
      </p:pic>
      <p:sp>
        <p:nvSpPr>
          <p:cNvPr id="30" name="Rectángulo 29"/>
          <p:cNvSpPr/>
          <p:nvPr/>
        </p:nvSpPr>
        <p:spPr>
          <a:xfrm>
            <a:off x="3086994" y="4169537"/>
            <a:ext cx="3415700" cy="1754326"/>
          </a:xfrm>
          <a:prstGeom prst="rect">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es-ES" dirty="0"/>
              <a:t>Esposo irresponsable, impuntual para el trabajo, infantil, demasiado bromista en cuanto a cosas importantes, pasivo, conformista o demasiado exigente, áspero.</a:t>
            </a:r>
          </a:p>
        </p:txBody>
      </p:sp>
      <p:pic>
        <p:nvPicPr>
          <p:cNvPr id="31" name="Imagen 30"/>
          <p:cNvPicPr>
            <a:picLocks noChangeAspect="1"/>
          </p:cNvPicPr>
          <p:nvPr/>
        </p:nvPicPr>
        <p:blipFill>
          <a:blip r:embed="rId5"/>
          <a:stretch>
            <a:fillRect/>
          </a:stretch>
        </p:blipFill>
        <p:spPr>
          <a:xfrm>
            <a:off x="-14175" y="5671901"/>
            <a:ext cx="2956816" cy="1176630"/>
          </a:xfrm>
          <a:prstGeom prst="rect">
            <a:avLst/>
          </a:prstGeom>
        </p:spPr>
      </p:pic>
      <p:sp>
        <p:nvSpPr>
          <p:cNvPr id="32" name="Rectángulo 31"/>
          <p:cNvSpPr/>
          <p:nvPr/>
        </p:nvSpPr>
        <p:spPr>
          <a:xfrm>
            <a:off x="6588045" y="4336051"/>
            <a:ext cx="2554818" cy="2308324"/>
          </a:xfrm>
          <a:prstGeom prst="rect">
            <a:avLst/>
          </a:prstGeom>
          <a:solidFill>
            <a:srgbClr val="92D050"/>
          </a:solidFill>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r>
              <a:rPr lang="es-ES" dirty="0"/>
              <a:t>Nerviosa, tensa, irritable, temerosa indecisa, falta de motivación, pasiva, el hogar y los hijos son una carga, busca escapes (amigas, café, mamá, etc.) temor a la llegada del esposo.</a:t>
            </a:r>
          </a:p>
        </p:txBody>
      </p:sp>
      <p:sp>
        <p:nvSpPr>
          <p:cNvPr id="33" name="Rectángulo 32"/>
          <p:cNvSpPr/>
          <p:nvPr/>
        </p:nvSpPr>
        <p:spPr>
          <a:xfrm>
            <a:off x="28239" y="5662863"/>
            <a:ext cx="3057618"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s-ES" dirty="0"/>
              <a:t>RESPETAR AL MARIDO Ella le admira, le honra, le da su lugar como cabeza del hogar.</a:t>
            </a:r>
          </a:p>
          <a:p>
            <a:endParaRPr lang="es-ES" dirty="0"/>
          </a:p>
        </p:txBody>
      </p:sp>
    </p:spTree>
    <p:extLst>
      <p:ext uri="{BB962C8B-B14F-4D97-AF65-F5344CB8AC3E}">
        <p14:creationId xmlns:p14="http://schemas.microsoft.com/office/powerpoint/2010/main" val="88287651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8">
                                            <p:bg/>
                                          </p:spTgt>
                                        </p:tgtEl>
                                        <p:attrNameLst>
                                          <p:attrName>style.visibility</p:attrName>
                                        </p:attrNameLst>
                                      </p:cBhvr>
                                      <p:to>
                                        <p:strVal val="visible"/>
                                      </p:to>
                                    </p:set>
                                    <p:anim calcmode="lin" valueType="num">
                                      <p:cBhvr>
                                        <p:cTn id="31" dur="500" fill="hold"/>
                                        <p:tgtEl>
                                          <p:spTgt spid="18">
                                            <p:bg/>
                                          </p:spTgt>
                                        </p:tgtEl>
                                        <p:attrNameLst>
                                          <p:attrName>ppt_w</p:attrName>
                                        </p:attrNameLst>
                                      </p:cBhvr>
                                      <p:tavLst>
                                        <p:tav tm="0">
                                          <p:val>
                                            <p:fltVal val="0"/>
                                          </p:val>
                                        </p:tav>
                                        <p:tav tm="100000">
                                          <p:val>
                                            <p:strVal val="#ppt_w"/>
                                          </p:val>
                                        </p:tav>
                                      </p:tavLst>
                                    </p:anim>
                                    <p:anim calcmode="lin" valueType="num">
                                      <p:cBhvr>
                                        <p:cTn id="32" dur="500" fill="hold"/>
                                        <p:tgtEl>
                                          <p:spTgt spid="18">
                                            <p:bg/>
                                          </p:spTgt>
                                        </p:tgtEl>
                                        <p:attrNameLst>
                                          <p:attrName>ppt_h</p:attrName>
                                        </p:attrNameLst>
                                      </p:cBhvr>
                                      <p:tavLst>
                                        <p:tav tm="0">
                                          <p:val>
                                            <p:fltVal val="0"/>
                                          </p:val>
                                        </p:tav>
                                        <p:tav tm="100000">
                                          <p:val>
                                            <p:strVal val="#ppt_h"/>
                                          </p:val>
                                        </p:tav>
                                      </p:tavLst>
                                    </p:anim>
                                    <p:animEffect transition="in" filter="fade">
                                      <p:cBhvr>
                                        <p:cTn id="33" dur="500"/>
                                        <p:tgtEl>
                                          <p:spTgt spid="18">
                                            <p:bg/>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8">
                                            <p:txEl>
                                              <p:pRg st="0" end="0"/>
                                            </p:txEl>
                                          </p:spTgt>
                                        </p:tgtEl>
                                        <p:attrNameLst>
                                          <p:attrName>style.visibility</p:attrName>
                                        </p:attrNameLst>
                                      </p:cBhvr>
                                      <p:to>
                                        <p:strVal val="visible"/>
                                      </p:to>
                                    </p:set>
                                    <p:anim calcmode="lin" valueType="num">
                                      <p:cBhvr>
                                        <p:cTn id="38" dur="500" fill="hold"/>
                                        <p:tgtEl>
                                          <p:spTgt spid="18">
                                            <p:txEl>
                                              <p:pRg st="0" end="0"/>
                                            </p:txEl>
                                          </p:spTgt>
                                        </p:tgtEl>
                                        <p:attrNameLst>
                                          <p:attrName>ppt_w</p:attrName>
                                        </p:attrNameLst>
                                      </p:cBhvr>
                                      <p:tavLst>
                                        <p:tav tm="0">
                                          <p:val>
                                            <p:fltVal val="0"/>
                                          </p:val>
                                        </p:tav>
                                        <p:tav tm="100000">
                                          <p:val>
                                            <p:strVal val="#ppt_w"/>
                                          </p:val>
                                        </p:tav>
                                      </p:tavLst>
                                    </p:anim>
                                    <p:anim calcmode="lin" valueType="num">
                                      <p:cBhvr>
                                        <p:cTn id="39" dur="500" fill="hold"/>
                                        <p:tgtEl>
                                          <p:spTgt spid="18">
                                            <p:txEl>
                                              <p:pRg st="0" end="0"/>
                                            </p:txEl>
                                          </p:spTgt>
                                        </p:tgtEl>
                                        <p:attrNameLst>
                                          <p:attrName>ppt_h</p:attrName>
                                        </p:attrNameLst>
                                      </p:cBhvr>
                                      <p:tavLst>
                                        <p:tav tm="0">
                                          <p:val>
                                            <p:fltVal val="0"/>
                                          </p:val>
                                        </p:tav>
                                        <p:tav tm="100000">
                                          <p:val>
                                            <p:strVal val="#ppt_h"/>
                                          </p:val>
                                        </p:tav>
                                      </p:tavLst>
                                    </p:anim>
                                    <p:animEffect transition="in" filter="fade">
                                      <p:cBhvr>
                                        <p:cTn id="40" dur="500"/>
                                        <p:tgtEl>
                                          <p:spTgt spid="18">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 calcmode="lin" valueType="num">
                                      <p:cBhvr>
                                        <p:cTn id="45" dur="500" fill="hold"/>
                                        <p:tgtEl>
                                          <p:spTgt spid="26"/>
                                        </p:tgtEl>
                                        <p:attrNameLst>
                                          <p:attrName>ppt_w</p:attrName>
                                        </p:attrNameLst>
                                      </p:cBhvr>
                                      <p:tavLst>
                                        <p:tav tm="0">
                                          <p:val>
                                            <p:fltVal val="0"/>
                                          </p:val>
                                        </p:tav>
                                        <p:tav tm="100000">
                                          <p:val>
                                            <p:strVal val="#ppt_w"/>
                                          </p:val>
                                        </p:tav>
                                      </p:tavLst>
                                    </p:anim>
                                    <p:anim calcmode="lin" valueType="num">
                                      <p:cBhvr>
                                        <p:cTn id="46" dur="500" fill="hold"/>
                                        <p:tgtEl>
                                          <p:spTgt spid="26"/>
                                        </p:tgtEl>
                                        <p:attrNameLst>
                                          <p:attrName>ppt_h</p:attrName>
                                        </p:attrNameLst>
                                      </p:cBhvr>
                                      <p:tavLst>
                                        <p:tav tm="0">
                                          <p:val>
                                            <p:fltVal val="0"/>
                                          </p:val>
                                        </p:tav>
                                        <p:tav tm="100000">
                                          <p:val>
                                            <p:strVal val="#ppt_h"/>
                                          </p:val>
                                        </p:tav>
                                      </p:tavLst>
                                    </p:anim>
                                    <p:animEffect transition="in" filter="fade">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9">
                                            <p:bg/>
                                          </p:spTgt>
                                        </p:tgtEl>
                                        <p:attrNameLst>
                                          <p:attrName>style.visibility</p:attrName>
                                        </p:attrNameLst>
                                      </p:cBhvr>
                                      <p:to>
                                        <p:strVal val="visible"/>
                                      </p:to>
                                    </p:set>
                                    <p:anim calcmode="lin" valueType="num">
                                      <p:cBhvr>
                                        <p:cTn id="52" dur="500" fill="hold"/>
                                        <p:tgtEl>
                                          <p:spTgt spid="19">
                                            <p:bg/>
                                          </p:spTgt>
                                        </p:tgtEl>
                                        <p:attrNameLst>
                                          <p:attrName>ppt_w</p:attrName>
                                        </p:attrNameLst>
                                      </p:cBhvr>
                                      <p:tavLst>
                                        <p:tav tm="0">
                                          <p:val>
                                            <p:fltVal val="0"/>
                                          </p:val>
                                        </p:tav>
                                        <p:tav tm="100000">
                                          <p:val>
                                            <p:strVal val="#ppt_w"/>
                                          </p:val>
                                        </p:tav>
                                      </p:tavLst>
                                    </p:anim>
                                    <p:anim calcmode="lin" valueType="num">
                                      <p:cBhvr>
                                        <p:cTn id="53" dur="500" fill="hold"/>
                                        <p:tgtEl>
                                          <p:spTgt spid="19">
                                            <p:bg/>
                                          </p:spTgt>
                                        </p:tgtEl>
                                        <p:attrNameLst>
                                          <p:attrName>ppt_h</p:attrName>
                                        </p:attrNameLst>
                                      </p:cBhvr>
                                      <p:tavLst>
                                        <p:tav tm="0">
                                          <p:val>
                                            <p:fltVal val="0"/>
                                          </p:val>
                                        </p:tav>
                                        <p:tav tm="100000">
                                          <p:val>
                                            <p:strVal val="#ppt_h"/>
                                          </p:val>
                                        </p:tav>
                                      </p:tavLst>
                                    </p:anim>
                                    <p:animEffect transition="in" filter="fade">
                                      <p:cBhvr>
                                        <p:cTn id="54" dur="500"/>
                                        <p:tgtEl>
                                          <p:spTgt spid="19">
                                            <p:bg/>
                                          </p:spTgt>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19">
                                            <p:txEl>
                                              <p:pRg st="0" end="0"/>
                                            </p:txEl>
                                          </p:spTgt>
                                        </p:tgtEl>
                                        <p:attrNameLst>
                                          <p:attrName>style.visibility</p:attrName>
                                        </p:attrNameLst>
                                      </p:cBhvr>
                                      <p:to>
                                        <p:strVal val="visible"/>
                                      </p:to>
                                    </p:set>
                                    <p:anim calcmode="lin" valueType="num">
                                      <p:cBhvr>
                                        <p:cTn id="59" dur="5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60" dur="500" fill="hold"/>
                                        <p:tgtEl>
                                          <p:spTgt spid="19">
                                            <p:txEl>
                                              <p:pRg st="0" end="0"/>
                                            </p:txEl>
                                          </p:spTgt>
                                        </p:tgtEl>
                                        <p:attrNameLst>
                                          <p:attrName>ppt_h</p:attrName>
                                        </p:attrNameLst>
                                      </p:cBhvr>
                                      <p:tavLst>
                                        <p:tav tm="0">
                                          <p:val>
                                            <p:fltVal val="0"/>
                                          </p:val>
                                        </p:tav>
                                        <p:tav tm="100000">
                                          <p:val>
                                            <p:strVal val="#ppt_h"/>
                                          </p:val>
                                        </p:tav>
                                      </p:tavLst>
                                    </p:anim>
                                    <p:animEffect transition="in" filter="fade">
                                      <p:cBhvr>
                                        <p:cTn id="61" dur="500"/>
                                        <p:tgtEl>
                                          <p:spTgt spid="19">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7">
                                            <p:bg/>
                                          </p:spTgt>
                                        </p:tgtEl>
                                        <p:attrNameLst>
                                          <p:attrName>style.visibility</p:attrName>
                                        </p:attrNameLst>
                                      </p:cBhvr>
                                      <p:to>
                                        <p:strVal val="visible"/>
                                      </p:to>
                                    </p:set>
                                    <p:animEffect transition="in" filter="wipe(down)">
                                      <p:cBhvr>
                                        <p:cTn id="66" dur="580">
                                          <p:stCondLst>
                                            <p:cond delay="0"/>
                                          </p:stCondLst>
                                        </p:cTn>
                                        <p:tgtEl>
                                          <p:spTgt spid="17">
                                            <p:bg/>
                                          </p:spTgt>
                                        </p:tgtEl>
                                      </p:cBhvr>
                                    </p:animEffect>
                                    <p:anim calcmode="lin" valueType="num">
                                      <p:cBhvr>
                                        <p:cTn id="67" dur="1822" tmFilter="0,0; 0.14,0.36; 0.43,0.73; 0.71,0.91; 1.0,1.0">
                                          <p:stCondLst>
                                            <p:cond delay="0"/>
                                          </p:stCondLst>
                                        </p:cTn>
                                        <p:tgtEl>
                                          <p:spTgt spid="17">
                                            <p:bg/>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7">
                                            <p:bg/>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7">
                                            <p:bg/>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7">
                                            <p:bg/>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7">
                                            <p:bg/>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17">
                                            <p:bg/>
                                          </p:spTgt>
                                        </p:tgtEl>
                                      </p:cBhvr>
                                      <p:to x="100000" y="60000"/>
                                    </p:animScale>
                                    <p:animScale>
                                      <p:cBhvr>
                                        <p:cTn id="73" dur="166" decel="50000">
                                          <p:stCondLst>
                                            <p:cond delay="676"/>
                                          </p:stCondLst>
                                        </p:cTn>
                                        <p:tgtEl>
                                          <p:spTgt spid="17">
                                            <p:bg/>
                                          </p:spTgt>
                                        </p:tgtEl>
                                      </p:cBhvr>
                                      <p:to x="100000" y="100000"/>
                                    </p:animScale>
                                    <p:animScale>
                                      <p:cBhvr>
                                        <p:cTn id="74" dur="26">
                                          <p:stCondLst>
                                            <p:cond delay="1312"/>
                                          </p:stCondLst>
                                        </p:cTn>
                                        <p:tgtEl>
                                          <p:spTgt spid="17">
                                            <p:bg/>
                                          </p:spTgt>
                                        </p:tgtEl>
                                      </p:cBhvr>
                                      <p:to x="100000" y="80000"/>
                                    </p:animScale>
                                    <p:animScale>
                                      <p:cBhvr>
                                        <p:cTn id="75" dur="166" decel="50000">
                                          <p:stCondLst>
                                            <p:cond delay="1338"/>
                                          </p:stCondLst>
                                        </p:cTn>
                                        <p:tgtEl>
                                          <p:spTgt spid="17">
                                            <p:bg/>
                                          </p:spTgt>
                                        </p:tgtEl>
                                      </p:cBhvr>
                                      <p:to x="100000" y="100000"/>
                                    </p:animScale>
                                    <p:animScale>
                                      <p:cBhvr>
                                        <p:cTn id="76" dur="26">
                                          <p:stCondLst>
                                            <p:cond delay="1642"/>
                                          </p:stCondLst>
                                        </p:cTn>
                                        <p:tgtEl>
                                          <p:spTgt spid="17">
                                            <p:bg/>
                                          </p:spTgt>
                                        </p:tgtEl>
                                      </p:cBhvr>
                                      <p:to x="100000" y="90000"/>
                                    </p:animScale>
                                    <p:animScale>
                                      <p:cBhvr>
                                        <p:cTn id="77" dur="166" decel="50000">
                                          <p:stCondLst>
                                            <p:cond delay="1668"/>
                                          </p:stCondLst>
                                        </p:cTn>
                                        <p:tgtEl>
                                          <p:spTgt spid="17">
                                            <p:bg/>
                                          </p:spTgt>
                                        </p:tgtEl>
                                      </p:cBhvr>
                                      <p:to x="100000" y="100000"/>
                                    </p:animScale>
                                    <p:animScale>
                                      <p:cBhvr>
                                        <p:cTn id="78" dur="26">
                                          <p:stCondLst>
                                            <p:cond delay="1808"/>
                                          </p:stCondLst>
                                        </p:cTn>
                                        <p:tgtEl>
                                          <p:spTgt spid="17">
                                            <p:bg/>
                                          </p:spTgt>
                                        </p:tgtEl>
                                      </p:cBhvr>
                                      <p:to x="100000" y="95000"/>
                                    </p:animScale>
                                    <p:animScale>
                                      <p:cBhvr>
                                        <p:cTn id="79" dur="166" decel="50000">
                                          <p:stCondLst>
                                            <p:cond delay="1834"/>
                                          </p:stCondLst>
                                        </p:cTn>
                                        <p:tgtEl>
                                          <p:spTgt spid="17">
                                            <p:bg/>
                                          </p:spTgt>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17">
                                            <p:txEl>
                                              <p:pRg st="0" end="0"/>
                                            </p:txEl>
                                          </p:spTgt>
                                        </p:tgtEl>
                                        <p:attrNameLst>
                                          <p:attrName>style.visibility</p:attrName>
                                        </p:attrNameLst>
                                      </p:cBhvr>
                                      <p:to>
                                        <p:strVal val="visible"/>
                                      </p:to>
                                    </p:set>
                                    <p:animEffect transition="in" filter="wipe(down)">
                                      <p:cBhvr>
                                        <p:cTn id="84" dur="580">
                                          <p:stCondLst>
                                            <p:cond delay="0"/>
                                          </p:stCondLst>
                                        </p:cTn>
                                        <p:tgtEl>
                                          <p:spTgt spid="17">
                                            <p:txEl>
                                              <p:pRg st="0" end="0"/>
                                            </p:txEl>
                                          </p:spTgt>
                                        </p:tgtEl>
                                      </p:cBhvr>
                                    </p:animEffect>
                                    <p:anim calcmode="lin" valueType="num">
                                      <p:cBhvr>
                                        <p:cTn id="85" dur="1822" tmFilter="0,0; 0.14,0.36; 0.43,0.73; 0.71,0.91; 1.0,1.0">
                                          <p:stCondLst>
                                            <p:cond delay="0"/>
                                          </p:stCondLst>
                                        </p:cTn>
                                        <p:tgtEl>
                                          <p:spTgt spid="17">
                                            <p:txEl>
                                              <p:pRg st="0" end="0"/>
                                            </p:txEl>
                                          </p:spTgt>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17">
                                            <p:txEl>
                                              <p:pRg st="0" end="0"/>
                                            </p:txEl>
                                          </p:spTgt>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17">
                                            <p:txEl>
                                              <p:pRg st="0" end="0"/>
                                            </p:txEl>
                                          </p:spTgt>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17">
                                            <p:txEl>
                                              <p:pRg st="0" end="0"/>
                                            </p:txEl>
                                          </p:spTgt>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17">
                                            <p:txEl>
                                              <p:pRg st="0" end="0"/>
                                            </p:txEl>
                                          </p:spTgt>
                                        </p:tgtEl>
                                        <p:attrNameLst>
                                          <p:attrName>ppt_y</p:attrName>
                                        </p:attrNameLst>
                                      </p:cBhvr>
                                      <p:tavLst>
                                        <p:tav tm="0" fmla="#ppt_y-sin(pi*$)/81">
                                          <p:val>
                                            <p:fltVal val="0"/>
                                          </p:val>
                                        </p:tav>
                                        <p:tav tm="100000">
                                          <p:val>
                                            <p:fltVal val="1"/>
                                          </p:val>
                                        </p:tav>
                                      </p:tavLst>
                                    </p:anim>
                                    <p:animScale>
                                      <p:cBhvr>
                                        <p:cTn id="90" dur="26">
                                          <p:stCondLst>
                                            <p:cond delay="650"/>
                                          </p:stCondLst>
                                        </p:cTn>
                                        <p:tgtEl>
                                          <p:spTgt spid="17">
                                            <p:txEl>
                                              <p:pRg st="0" end="0"/>
                                            </p:txEl>
                                          </p:spTgt>
                                        </p:tgtEl>
                                      </p:cBhvr>
                                      <p:to x="100000" y="60000"/>
                                    </p:animScale>
                                    <p:animScale>
                                      <p:cBhvr>
                                        <p:cTn id="91" dur="166" decel="50000">
                                          <p:stCondLst>
                                            <p:cond delay="676"/>
                                          </p:stCondLst>
                                        </p:cTn>
                                        <p:tgtEl>
                                          <p:spTgt spid="17">
                                            <p:txEl>
                                              <p:pRg st="0" end="0"/>
                                            </p:txEl>
                                          </p:spTgt>
                                        </p:tgtEl>
                                      </p:cBhvr>
                                      <p:to x="100000" y="100000"/>
                                    </p:animScale>
                                    <p:animScale>
                                      <p:cBhvr>
                                        <p:cTn id="92" dur="26">
                                          <p:stCondLst>
                                            <p:cond delay="1312"/>
                                          </p:stCondLst>
                                        </p:cTn>
                                        <p:tgtEl>
                                          <p:spTgt spid="17">
                                            <p:txEl>
                                              <p:pRg st="0" end="0"/>
                                            </p:txEl>
                                          </p:spTgt>
                                        </p:tgtEl>
                                      </p:cBhvr>
                                      <p:to x="100000" y="80000"/>
                                    </p:animScale>
                                    <p:animScale>
                                      <p:cBhvr>
                                        <p:cTn id="93" dur="166" decel="50000">
                                          <p:stCondLst>
                                            <p:cond delay="1338"/>
                                          </p:stCondLst>
                                        </p:cTn>
                                        <p:tgtEl>
                                          <p:spTgt spid="17">
                                            <p:txEl>
                                              <p:pRg st="0" end="0"/>
                                            </p:txEl>
                                          </p:spTgt>
                                        </p:tgtEl>
                                      </p:cBhvr>
                                      <p:to x="100000" y="100000"/>
                                    </p:animScale>
                                    <p:animScale>
                                      <p:cBhvr>
                                        <p:cTn id="94" dur="26">
                                          <p:stCondLst>
                                            <p:cond delay="1642"/>
                                          </p:stCondLst>
                                        </p:cTn>
                                        <p:tgtEl>
                                          <p:spTgt spid="17">
                                            <p:txEl>
                                              <p:pRg st="0" end="0"/>
                                            </p:txEl>
                                          </p:spTgt>
                                        </p:tgtEl>
                                      </p:cBhvr>
                                      <p:to x="100000" y="90000"/>
                                    </p:animScale>
                                    <p:animScale>
                                      <p:cBhvr>
                                        <p:cTn id="95" dur="166" decel="50000">
                                          <p:stCondLst>
                                            <p:cond delay="1668"/>
                                          </p:stCondLst>
                                        </p:cTn>
                                        <p:tgtEl>
                                          <p:spTgt spid="17">
                                            <p:txEl>
                                              <p:pRg st="0" end="0"/>
                                            </p:txEl>
                                          </p:spTgt>
                                        </p:tgtEl>
                                      </p:cBhvr>
                                      <p:to x="100000" y="100000"/>
                                    </p:animScale>
                                    <p:animScale>
                                      <p:cBhvr>
                                        <p:cTn id="96" dur="26">
                                          <p:stCondLst>
                                            <p:cond delay="1808"/>
                                          </p:stCondLst>
                                        </p:cTn>
                                        <p:tgtEl>
                                          <p:spTgt spid="17">
                                            <p:txEl>
                                              <p:pRg st="0" end="0"/>
                                            </p:txEl>
                                          </p:spTgt>
                                        </p:tgtEl>
                                      </p:cBhvr>
                                      <p:to x="100000" y="95000"/>
                                    </p:animScale>
                                    <p:animScale>
                                      <p:cBhvr>
                                        <p:cTn id="97" dur="166" decel="50000">
                                          <p:stCondLst>
                                            <p:cond delay="1834"/>
                                          </p:stCondLst>
                                        </p:cTn>
                                        <p:tgtEl>
                                          <p:spTgt spid="17">
                                            <p:txEl>
                                              <p:pRg st="0" end="0"/>
                                            </p:txEl>
                                          </p:spTgt>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grpId="0" nodeType="clickEffect">
                                  <p:stCondLst>
                                    <p:cond delay="0"/>
                                  </p:stCondLst>
                                  <p:childTnLst>
                                    <p:set>
                                      <p:cBhvr>
                                        <p:cTn id="101" dur="1" fill="hold">
                                          <p:stCondLst>
                                            <p:cond delay="0"/>
                                          </p:stCondLst>
                                        </p:cTn>
                                        <p:tgtEl>
                                          <p:spTgt spid="30"/>
                                        </p:tgtEl>
                                        <p:attrNameLst>
                                          <p:attrName>style.visibility</p:attrName>
                                        </p:attrNameLst>
                                      </p:cBhvr>
                                      <p:to>
                                        <p:strVal val="visible"/>
                                      </p:to>
                                    </p:set>
                                    <p:animEffect transition="in" filter="wipe(down)">
                                      <p:cBhvr>
                                        <p:cTn id="102" dur="580">
                                          <p:stCondLst>
                                            <p:cond delay="0"/>
                                          </p:stCondLst>
                                        </p:cTn>
                                        <p:tgtEl>
                                          <p:spTgt spid="30"/>
                                        </p:tgtEl>
                                      </p:cBhvr>
                                    </p:animEffect>
                                    <p:anim calcmode="lin" valueType="num">
                                      <p:cBhvr>
                                        <p:cTn id="103"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08" dur="26">
                                          <p:stCondLst>
                                            <p:cond delay="650"/>
                                          </p:stCondLst>
                                        </p:cTn>
                                        <p:tgtEl>
                                          <p:spTgt spid="30"/>
                                        </p:tgtEl>
                                      </p:cBhvr>
                                      <p:to x="100000" y="60000"/>
                                    </p:animScale>
                                    <p:animScale>
                                      <p:cBhvr>
                                        <p:cTn id="109" dur="166" decel="50000">
                                          <p:stCondLst>
                                            <p:cond delay="676"/>
                                          </p:stCondLst>
                                        </p:cTn>
                                        <p:tgtEl>
                                          <p:spTgt spid="30"/>
                                        </p:tgtEl>
                                      </p:cBhvr>
                                      <p:to x="100000" y="100000"/>
                                    </p:animScale>
                                    <p:animScale>
                                      <p:cBhvr>
                                        <p:cTn id="110" dur="26">
                                          <p:stCondLst>
                                            <p:cond delay="1312"/>
                                          </p:stCondLst>
                                        </p:cTn>
                                        <p:tgtEl>
                                          <p:spTgt spid="30"/>
                                        </p:tgtEl>
                                      </p:cBhvr>
                                      <p:to x="100000" y="80000"/>
                                    </p:animScale>
                                    <p:animScale>
                                      <p:cBhvr>
                                        <p:cTn id="111" dur="166" decel="50000">
                                          <p:stCondLst>
                                            <p:cond delay="1338"/>
                                          </p:stCondLst>
                                        </p:cTn>
                                        <p:tgtEl>
                                          <p:spTgt spid="30"/>
                                        </p:tgtEl>
                                      </p:cBhvr>
                                      <p:to x="100000" y="100000"/>
                                    </p:animScale>
                                    <p:animScale>
                                      <p:cBhvr>
                                        <p:cTn id="112" dur="26">
                                          <p:stCondLst>
                                            <p:cond delay="1642"/>
                                          </p:stCondLst>
                                        </p:cTn>
                                        <p:tgtEl>
                                          <p:spTgt spid="30"/>
                                        </p:tgtEl>
                                      </p:cBhvr>
                                      <p:to x="100000" y="90000"/>
                                    </p:animScale>
                                    <p:animScale>
                                      <p:cBhvr>
                                        <p:cTn id="113" dur="166" decel="50000">
                                          <p:stCondLst>
                                            <p:cond delay="1668"/>
                                          </p:stCondLst>
                                        </p:cTn>
                                        <p:tgtEl>
                                          <p:spTgt spid="30"/>
                                        </p:tgtEl>
                                      </p:cBhvr>
                                      <p:to x="100000" y="100000"/>
                                    </p:animScale>
                                    <p:animScale>
                                      <p:cBhvr>
                                        <p:cTn id="114" dur="26">
                                          <p:stCondLst>
                                            <p:cond delay="1808"/>
                                          </p:stCondLst>
                                        </p:cTn>
                                        <p:tgtEl>
                                          <p:spTgt spid="30"/>
                                        </p:tgtEl>
                                      </p:cBhvr>
                                      <p:to x="100000" y="95000"/>
                                    </p:animScale>
                                    <p:animScale>
                                      <p:cBhvr>
                                        <p:cTn id="115" dur="166" decel="50000">
                                          <p:stCondLst>
                                            <p:cond delay="1834"/>
                                          </p:stCondLst>
                                        </p:cTn>
                                        <p:tgtEl>
                                          <p:spTgt spid="30"/>
                                        </p:tgtEl>
                                      </p:cBhvr>
                                      <p:to x="100000" y="100000"/>
                                    </p:animScale>
                                  </p:childTnLst>
                                </p:cTn>
                              </p:par>
                            </p:childTnLst>
                          </p:cTn>
                        </p:par>
                      </p:childTnLst>
                    </p:cTn>
                  </p:par>
                  <p:par>
                    <p:cTn id="116" fill="hold">
                      <p:stCondLst>
                        <p:cond delay="indefinite"/>
                      </p:stCondLst>
                      <p:childTnLst>
                        <p:par>
                          <p:cTn id="117" fill="hold">
                            <p:stCondLst>
                              <p:cond delay="0"/>
                            </p:stCondLst>
                            <p:childTnLst>
                              <p:par>
                                <p:cTn id="118" presetID="26" presetClass="entr" presetSubtype="0" fill="hold" grpId="0" nodeType="clickEffect">
                                  <p:stCondLst>
                                    <p:cond delay="0"/>
                                  </p:stCondLst>
                                  <p:childTnLst>
                                    <p:set>
                                      <p:cBhvr>
                                        <p:cTn id="119" dur="1" fill="hold">
                                          <p:stCondLst>
                                            <p:cond delay="0"/>
                                          </p:stCondLst>
                                        </p:cTn>
                                        <p:tgtEl>
                                          <p:spTgt spid="32"/>
                                        </p:tgtEl>
                                        <p:attrNameLst>
                                          <p:attrName>style.visibility</p:attrName>
                                        </p:attrNameLst>
                                      </p:cBhvr>
                                      <p:to>
                                        <p:strVal val="visible"/>
                                      </p:to>
                                    </p:set>
                                    <p:animEffect transition="in" filter="wipe(down)">
                                      <p:cBhvr>
                                        <p:cTn id="120" dur="580">
                                          <p:stCondLst>
                                            <p:cond delay="0"/>
                                          </p:stCondLst>
                                        </p:cTn>
                                        <p:tgtEl>
                                          <p:spTgt spid="32"/>
                                        </p:tgtEl>
                                      </p:cBhvr>
                                    </p:animEffect>
                                    <p:anim calcmode="lin" valueType="num">
                                      <p:cBhvr>
                                        <p:cTn id="121"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122"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123"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124"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125"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126" dur="26">
                                          <p:stCondLst>
                                            <p:cond delay="650"/>
                                          </p:stCondLst>
                                        </p:cTn>
                                        <p:tgtEl>
                                          <p:spTgt spid="32"/>
                                        </p:tgtEl>
                                      </p:cBhvr>
                                      <p:to x="100000" y="60000"/>
                                    </p:animScale>
                                    <p:animScale>
                                      <p:cBhvr>
                                        <p:cTn id="127" dur="166" decel="50000">
                                          <p:stCondLst>
                                            <p:cond delay="676"/>
                                          </p:stCondLst>
                                        </p:cTn>
                                        <p:tgtEl>
                                          <p:spTgt spid="32"/>
                                        </p:tgtEl>
                                      </p:cBhvr>
                                      <p:to x="100000" y="100000"/>
                                    </p:animScale>
                                    <p:animScale>
                                      <p:cBhvr>
                                        <p:cTn id="128" dur="26">
                                          <p:stCondLst>
                                            <p:cond delay="1312"/>
                                          </p:stCondLst>
                                        </p:cTn>
                                        <p:tgtEl>
                                          <p:spTgt spid="32"/>
                                        </p:tgtEl>
                                      </p:cBhvr>
                                      <p:to x="100000" y="80000"/>
                                    </p:animScale>
                                    <p:animScale>
                                      <p:cBhvr>
                                        <p:cTn id="129" dur="166" decel="50000">
                                          <p:stCondLst>
                                            <p:cond delay="1338"/>
                                          </p:stCondLst>
                                        </p:cTn>
                                        <p:tgtEl>
                                          <p:spTgt spid="32"/>
                                        </p:tgtEl>
                                      </p:cBhvr>
                                      <p:to x="100000" y="100000"/>
                                    </p:animScale>
                                    <p:animScale>
                                      <p:cBhvr>
                                        <p:cTn id="130" dur="26">
                                          <p:stCondLst>
                                            <p:cond delay="1642"/>
                                          </p:stCondLst>
                                        </p:cTn>
                                        <p:tgtEl>
                                          <p:spTgt spid="32"/>
                                        </p:tgtEl>
                                      </p:cBhvr>
                                      <p:to x="100000" y="90000"/>
                                    </p:animScale>
                                    <p:animScale>
                                      <p:cBhvr>
                                        <p:cTn id="131" dur="166" decel="50000">
                                          <p:stCondLst>
                                            <p:cond delay="1668"/>
                                          </p:stCondLst>
                                        </p:cTn>
                                        <p:tgtEl>
                                          <p:spTgt spid="32"/>
                                        </p:tgtEl>
                                      </p:cBhvr>
                                      <p:to x="100000" y="100000"/>
                                    </p:animScale>
                                    <p:animScale>
                                      <p:cBhvr>
                                        <p:cTn id="132" dur="26">
                                          <p:stCondLst>
                                            <p:cond delay="1808"/>
                                          </p:stCondLst>
                                        </p:cTn>
                                        <p:tgtEl>
                                          <p:spTgt spid="32"/>
                                        </p:tgtEl>
                                      </p:cBhvr>
                                      <p:to x="100000" y="95000"/>
                                    </p:animScale>
                                    <p:animScale>
                                      <p:cBhvr>
                                        <p:cTn id="133" dur="166" decel="50000">
                                          <p:stCondLst>
                                            <p:cond delay="1834"/>
                                          </p:stCondLst>
                                        </p:cTn>
                                        <p:tgtEl>
                                          <p:spTgt spid="32"/>
                                        </p:tgtEl>
                                      </p:cBhvr>
                                      <p:to x="100000" y="100000"/>
                                    </p:animScale>
                                  </p:childTnLst>
                                </p:cTn>
                              </p:par>
                            </p:childTnLst>
                          </p:cTn>
                        </p:par>
                      </p:childTnLst>
                    </p:cTn>
                  </p:par>
                  <p:par>
                    <p:cTn id="134" fill="hold">
                      <p:stCondLst>
                        <p:cond delay="indefinite"/>
                      </p:stCondLst>
                      <p:childTnLst>
                        <p:par>
                          <p:cTn id="135" fill="hold">
                            <p:stCondLst>
                              <p:cond delay="0"/>
                            </p:stCondLst>
                            <p:childTnLst>
                              <p:par>
                                <p:cTn id="136" presetID="31" presetClass="entr" presetSubtype="0" fill="hold" grpId="0" nodeType="clickEffect">
                                  <p:stCondLst>
                                    <p:cond delay="0"/>
                                  </p:stCondLst>
                                  <p:childTnLst>
                                    <p:set>
                                      <p:cBhvr>
                                        <p:cTn id="137" dur="1" fill="hold">
                                          <p:stCondLst>
                                            <p:cond delay="0"/>
                                          </p:stCondLst>
                                        </p:cTn>
                                        <p:tgtEl>
                                          <p:spTgt spid="33"/>
                                        </p:tgtEl>
                                        <p:attrNameLst>
                                          <p:attrName>style.visibility</p:attrName>
                                        </p:attrNameLst>
                                      </p:cBhvr>
                                      <p:to>
                                        <p:strVal val="visible"/>
                                      </p:to>
                                    </p:set>
                                    <p:anim calcmode="lin" valueType="num">
                                      <p:cBhvr>
                                        <p:cTn id="138" dur="1000" fill="hold"/>
                                        <p:tgtEl>
                                          <p:spTgt spid="33"/>
                                        </p:tgtEl>
                                        <p:attrNameLst>
                                          <p:attrName>ppt_w</p:attrName>
                                        </p:attrNameLst>
                                      </p:cBhvr>
                                      <p:tavLst>
                                        <p:tav tm="0">
                                          <p:val>
                                            <p:fltVal val="0"/>
                                          </p:val>
                                        </p:tav>
                                        <p:tav tm="100000">
                                          <p:val>
                                            <p:strVal val="#ppt_w"/>
                                          </p:val>
                                        </p:tav>
                                      </p:tavLst>
                                    </p:anim>
                                    <p:anim calcmode="lin" valueType="num">
                                      <p:cBhvr>
                                        <p:cTn id="139" dur="1000" fill="hold"/>
                                        <p:tgtEl>
                                          <p:spTgt spid="33"/>
                                        </p:tgtEl>
                                        <p:attrNameLst>
                                          <p:attrName>ppt_h</p:attrName>
                                        </p:attrNameLst>
                                      </p:cBhvr>
                                      <p:tavLst>
                                        <p:tav tm="0">
                                          <p:val>
                                            <p:fltVal val="0"/>
                                          </p:val>
                                        </p:tav>
                                        <p:tav tm="100000">
                                          <p:val>
                                            <p:strVal val="#ppt_h"/>
                                          </p:val>
                                        </p:tav>
                                      </p:tavLst>
                                    </p:anim>
                                    <p:anim calcmode="lin" valueType="num">
                                      <p:cBhvr>
                                        <p:cTn id="140" dur="1000" fill="hold"/>
                                        <p:tgtEl>
                                          <p:spTgt spid="33"/>
                                        </p:tgtEl>
                                        <p:attrNameLst>
                                          <p:attrName>style.rotation</p:attrName>
                                        </p:attrNameLst>
                                      </p:cBhvr>
                                      <p:tavLst>
                                        <p:tav tm="0">
                                          <p:val>
                                            <p:fltVal val="90"/>
                                          </p:val>
                                        </p:tav>
                                        <p:tav tm="100000">
                                          <p:val>
                                            <p:fltVal val="0"/>
                                          </p:val>
                                        </p:tav>
                                      </p:tavLst>
                                    </p:anim>
                                    <p:animEffect transition="in" filter="fade">
                                      <p:cBhvr>
                                        <p:cTn id="141"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build="p" animBg="1"/>
      <p:bldP spid="18" grpId="0" build="p" animBg="1"/>
      <p:bldP spid="19" grpId="0" build="p" animBg="1"/>
      <p:bldP spid="13" grpId="0" animBg="1"/>
      <p:bldP spid="14" grpId="0" animBg="1"/>
      <p:bldP spid="15" grpId="0" animBg="1"/>
      <p:bldP spid="26" grpId="0" animBg="1"/>
      <p:bldP spid="30" grpId="0" animBg="1"/>
      <p:bldP spid="32" grpId="0" animBg="1"/>
      <p:bldP spid="33"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E83F78A-CD3C-4C66-93B8-070F307919FB}"/>
              </a:ext>
            </a:extLst>
          </p:cNvPr>
          <p:cNvPicPr>
            <a:picLocks noChangeAspect="1"/>
          </p:cNvPicPr>
          <p:nvPr/>
        </p:nvPicPr>
        <p:blipFill>
          <a:blip r:embed="rId2"/>
          <a:stretch>
            <a:fillRect/>
          </a:stretch>
        </p:blipFill>
        <p:spPr>
          <a:xfrm>
            <a:off x="0" y="0"/>
            <a:ext cx="9144000" cy="6857999"/>
          </a:xfrm>
          <a:prstGeom prst="rect">
            <a:avLst/>
          </a:prstGeom>
        </p:spPr>
      </p:pic>
      <p:sp>
        <p:nvSpPr>
          <p:cNvPr id="5" name="Marcador de texto 4"/>
          <p:cNvSpPr>
            <a:spLocks noGrp="1"/>
          </p:cNvSpPr>
          <p:nvPr>
            <p:ph type="body" sz="half" idx="18"/>
          </p:nvPr>
        </p:nvSpPr>
        <p:spPr>
          <a:xfrm>
            <a:off x="0" y="15895"/>
            <a:ext cx="2472307" cy="2407863"/>
          </a:xfrm>
        </p:spPr>
        <p:style>
          <a:lnRef idx="2">
            <a:schemeClr val="accent1">
              <a:shade val="50000"/>
            </a:schemeClr>
          </a:lnRef>
          <a:fillRef idx="1">
            <a:schemeClr val="accent1"/>
          </a:fillRef>
          <a:effectRef idx="0">
            <a:schemeClr val="accent1"/>
          </a:effectRef>
          <a:fontRef idx="minor">
            <a:schemeClr val="lt1"/>
          </a:fontRef>
        </p:style>
        <p:txBody>
          <a:bodyPr>
            <a:normAutofit fontScale="55000" lnSpcReduction="20000"/>
          </a:bodyPr>
          <a:lstStyle/>
          <a:p>
            <a:r>
              <a:rPr lang="es-ES" sz="3300" dirty="0"/>
              <a:t>SER AMANTE, RESPONDER AL AMOR DEL MARIDO Ella tiene la misma capacidad de disfrutar el amor sexual que su marido. Requiere ternura y atención.</a:t>
            </a:r>
          </a:p>
          <a:p>
            <a:endParaRPr lang="es-ES" dirty="0"/>
          </a:p>
        </p:txBody>
      </p:sp>
      <p:sp>
        <p:nvSpPr>
          <p:cNvPr id="8" name="Marcador de texto 7"/>
          <p:cNvSpPr>
            <a:spLocks noGrp="1"/>
          </p:cNvSpPr>
          <p:nvPr>
            <p:ph type="body" sz="half" idx="19"/>
          </p:nvPr>
        </p:nvSpPr>
        <p:spPr>
          <a:xfrm>
            <a:off x="3078051" y="15896"/>
            <a:ext cx="3245476" cy="2407862"/>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s-ES" sz="1800" dirty="0"/>
              <a:t>Esposo poco afectuoso, indiferente, crítico en cuanto a su físico, con poco tacto en el aspecto sexual, descuidado en su persona, (limpieza, pulcritud, aseo).</a:t>
            </a:r>
          </a:p>
        </p:txBody>
      </p:sp>
      <p:sp>
        <p:nvSpPr>
          <p:cNvPr id="11" name="Marcador de texto 10"/>
          <p:cNvSpPr>
            <a:spLocks noGrp="1"/>
          </p:cNvSpPr>
          <p:nvPr>
            <p:ph type="body" sz="half" idx="20"/>
          </p:nvPr>
        </p:nvSpPr>
        <p:spPr>
          <a:xfrm>
            <a:off x="6521579" y="0"/>
            <a:ext cx="2622421" cy="2423758"/>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s-ES" sz="1800" dirty="0"/>
              <a:t>Deprimida, frustrada, mal carácter, llora fácilmente, busca llamar la atención en la forma de vestir, se refugia en sus hijos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704564"/>
            <a:ext cx="4687911" cy="4153436"/>
          </a:xfrm>
          <a:prstGeom prst="rect">
            <a:avLst/>
          </a:prstGeom>
        </p:spPr>
      </p:pic>
      <p:pic>
        <p:nvPicPr>
          <p:cNvPr id="3" name="Imagen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7910" y="2704564"/>
            <a:ext cx="4456089" cy="4153436"/>
          </a:xfrm>
          <a:prstGeom prst="rect">
            <a:avLst/>
          </a:prstGeom>
        </p:spPr>
      </p:pic>
    </p:spTree>
    <p:extLst>
      <p:ext uri="{BB962C8B-B14F-4D97-AF65-F5344CB8AC3E}">
        <p14:creationId xmlns:p14="http://schemas.microsoft.com/office/powerpoint/2010/main" val="11744508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500" fill="hold"/>
                                        <p:tgtEl>
                                          <p:spTgt spid="5">
                                            <p:bg/>
                                          </p:spTgt>
                                        </p:tgtEl>
                                        <p:attrNameLst>
                                          <p:attrName>ppt_w</p:attrName>
                                        </p:attrNameLst>
                                      </p:cBhvr>
                                      <p:tavLst>
                                        <p:tav tm="0">
                                          <p:val>
                                            <p:fltVal val="0"/>
                                          </p:val>
                                        </p:tav>
                                        <p:tav tm="100000">
                                          <p:val>
                                            <p:strVal val="#ppt_w"/>
                                          </p:val>
                                        </p:tav>
                                      </p:tavLst>
                                    </p:anim>
                                    <p:anim calcmode="lin" valueType="num">
                                      <p:cBhvr>
                                        <p:cTn id="8" dur="500" fill="hold"/>
                                        <p:tgtEl>
                                          <p:spTgt spid="5">
                                            <p:bg/>
                                          </p:spTgt>
                                        </p:tgtEl>
                                        <p:attrNameLst>
                                          <p:attrName>ppt_h</p:attrName>
                                        </p:attrNameLst>
                                      </p:cBhvr>
                                      <p:tavLst>
                                        <p:tav tm="0">
                                          <p:val>
                                            <p:fltVal val="0"/>
                                          </p:val>
                                        </p:tav>
                                        <p:tav tm="100000">
                                          <p:val>
                                            <p:strVal val="#ppt_h"/>
                                          </p:val>
                                        </p:tav>
                                      </p:tavLst>
                                    </p:anim>
                                    <p:animEffect transition="in" filter="fade">
                                      <p:cBhvr>
                                        <p:cTn id="9" dur="500"/>
                                        <p:tgtEl>
                                          <p:spTgt spid="5">
                                            <p:bg/>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bg/>
                                          </p:spTgt>
                                        </p:tgtEl>
                                        <p:attrNameLst>
                                          <p:attrName>style.visibility</p:attrName>
                                        </p:attrNameLst>
                                      </p:cBhvr>
                                      <p:to>
                                        <p:strVal val="visible"/>
                                      </p:to>
                                    </p:set>
                                    <p:anim calcmode="lin" valueType="num">
                                      <p:cBhvr>
                                        <p:cTn id="21" dur="500" fill="hold"/>
                                        <p:tgtEl>
                                          <p:spTgt spid="8">
                                            <p:bg/>
                                          </p:spTgt>
                                        </p:tgtEl>
                                        <p:attrNameLst>
                                          <p:attrName>ppt_w</p:attrName>
                                        </p:attrNameLst>
                                      </p:cBhvr>
                                      <p:tavLst>
                                        <p:tav tm="0">
                                          <p:val>
                                            <p:fltVal val="0"/>
                                          </p:val>
                                        </p:tav>
                                        <p:tav tm="100000">
                                          <p:val>
                                            <p:strVal val="#ppt_w"/>
                                          </p:val>
                                        </p:tav>
                                      </p:tavLst>
                                    </p:anim>
                                    <p:anim calcmode="lin" valueType="num">
                                      <p:cBhvr>
                                        <p:cTn id="22" dur="500" fill="hold"/>
                                        <p:tgtEl>
                                          <p:spTgt spid="8">
                                            <p:bg/>
                                          </p:spTgt>
                                        </p:tgtEl>
                                        <p:attrNameLst>
                                          <p:attrName>ppt_h</p:attrName>
                                        </p:attrNameLst>
                                      </p:cBhvr>
                                      <p:tavLst>
                                        <p:tav tm="0">
                                          <p:val>
                                            <p:fltVal val="0"/>
                                          </p:val>
                                        </p:tav>
                                        <p:tav tm="100000">
                                          <p:val>
                                            <p:strVal val="#ppt_h"/>
                                          </p:val>
                                        </p:tav>
                                      </p:tavLst>
                                    </p:anim>
                                    <p:animEffect transition="in" filter="fade">
                                      <p:cBhvr>
                                        <p:cTn id="23" dur="500"/>
                                        <p:tgtEl>
                                          <p:spTgt spid="8">
                                            <p:bg/>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 calcmode="lin" valueType="num">
                                      <p:cBhvr>
                                        <p:cTn id="28"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bg/>
                                          </p:spTgt>
                                        </p:tgtEl>
                                        <p:attrNameLst>
                                          <p:attrName>style.visibility</p:attrName>
                                        </p:attrNameLst>
                                      </p:cBhvr>
                                      <p:to>
                                        <p:strVal val="visible"/>
                                      </p:to>
                                    </p:set>
                                    <p:anim calcmode="lin" valueType="num">
                                      <p:cBhvr>
                                        <p:cTn id="35" dur="500" fill="hold"/>
                                        <p:tgtEl>
                                          <p:spTgt spid="11">
                                            <p:bg/>
                                          </p:spTgt>
                                        </p:tgtEl>
                                        <p:attrNameLst>
                                          <p:attrName>ppt_w</p:attrName>
                                        </p:attrNameLst>
                                      </p:cBhvr>
                                      <p:tavLst>
                                        <p:tav tm="0">
                                          <p:val>
                                            <p:fltVal val="0"/>
                                          </p:val>
                                        </p:tav>
                                        <p:tav tm="100000">
                                          <p:val>
                                            <p:strVal val="#ppt_w"/>
                                          </p:val>
                                        </p:tav>
                                      </p:tavLst>
                                    </p:anim>
                                    <p:anim calcmode="lin" valueType="num">
                                      <p:cBhvr>
                                        <p:cTn id="36" dur="500" fill="hold"/>
                                        <p:tgtEl>
                                          <p:spTgt spid="11">
                                            <p:bg/>
                                          </p:spTgt>
                                        </p:tgtEl>
                                        <p:attrNameLst>
                                          <p:attrName>ppt_h</p:attrName>
                                        </p:attrNameLst>
                                      </p:cBhvr>
                                      <p:tavLst>
                                        <p:tav tm="0">
                                          <p:val>
                                            <p:fltVal val="0"/>
                                          </p:val>
                                        </p:tav>
                                        <p:tav tm="100000">
                                          <p:val>
                                            <p:strVal val="#ppt_h"/>
                                          </p:val>
                                        </p:tav>
                                      </p:tavLst>
                                    </p:anim>
                                    <p:animEffect transition="in" filter="fade">
                                      <p:cBhvr>
                                        <p:cTn id="37" dur="500"/>
                                        <p:tgtEl>
                                          <p:spTgt spid="11">
                                            <p:bg/>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 calcmode="lin" valueType="num">
                                      <p:cBhvr>
                                        <p:cTn id="42"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11">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 calcmode="lin" valueType="num">
                                      <p:cBhvr>
                                        <p:cTn id="49" dur="500" fill="hold"/>
                                        <p:tgtEl>
                                          <p:spTgt spid="2"/>
                                        </p:tgtEl>
                                        <p:attrNameLst>
                                          <p:attrName>ppt_w</p:attrName>
                                        </p:attrNameLst>
                                      </p:cBhvr>
                                      <p:tavLst>
                                        <p:tav tm="0">
                                          <p:val>
                                            <p:fltVal val="0"/>
                                          </p:val>
                                        </p:tav>
                                        <p:tav tm="100000">
                                          <p:val>
                                            <p:strVal val="#ppt_w"/>
                                          </p:val>
                                        </p:tav>
                                      </p:tavLst>
                                    </p:anim>
                                    <p:anim calcmode="lin" valueType="num">
                                      <p:cBhvr>
                                        <p:cTn id="50" dur="500" fill="hold"/>
                                        <p:tgtEl>
                                          <p:spTgt spid="2"/>
                                        </p:tgtEl>
                                        <p:attrNameLst>
                                          <p:attrName>ppt_h</p:attrName>
                                        </p:attrNameLst>
                                      </p:cBhvr>
                                      <p:tavLst>
                                        <p:tav tm="0">
                                          <p:val>
                                            <p:fltVal val="0"/>
                                          </p:val>
                                        </p:tav>
                                        <p:tav tm="100000">
                                          <p:val>
                                            <p:strVal val="#ppt_h"/>
                                          </p:val>
                                        </p:tav>
                                      </p:tavLst>
                                    </p:anim>
                                    <p:animEffect transition="in" filter="fade">
                                      <p:cBhvr>
                                        <p:cTn id="51" dur="500"/>
                                        <p:tgtEl>
                                          <p:spTgt spid="2"/>
                                        </p:tgtEl>
                                      </p:cBhvr>
                                    </p:animEffect>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wipe(down)">
                                      <p:cBhvr>
                                        <p:cTn id="56" dur="580">
                                          <p:stCondLst>
                                            <p:cond delay="0"/>
                                          </p:stCondLst>
                                        </p:cTn>
                                        <p:tgtEl>
                                          <p:spTgt spid="3"/>
                                        </p:tgtEl>
                                      </p:cBhvr>
                                    </p:animEffect>
                                    <p:anim calcmode="lin" valueType="num">
                                      <p:cBhvr>
                                        <p:cTn id="57"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62" dur="26">
                                          <p:stCondLst>
                                            <p:cond delay="650"/>
                                          </p:stCondLst>
                                        </p:cTn>
                                        <p:tgtEl>
                                          <p:spTgt spid="3"/>
                                        </p:tgtEl>
                                      </p:cBhvr>
                                      <p:to x="100000" y="60000"/>
                                    </p:animScale>
                                    <p:animScale>
                                      <p:cBhvr>
                                        <p:cTn id="63" dur="166" decel="50000">
                                          <p:stCondLst>
                                            <p:cond delay="676"/>
                                          </p:stCondLst>
                                        </p:cTn>
                                        <p:tgtEl>
                                          <p:spTgt spid="3"/>
                                        </p:tgtEl>
                                      </p:cBhvr>
                                      <p:to x="100000" y="100000"/>
                                    </p:animScale>
                                    <p:animScale>
                                      <p:cBhvr>
                                        <p:cTn id="64" dur="26">
                                          <p:stCondLst>
                                            <p:cond delay="1312"/>
                                          </p:stCondLst>
                                        </p:cTn>
                                        <p:tgtEl>
                                          <p:spTgt spid="3"/>
                                        </p:tgtEl>
                                      </p:cBhvr>
                                      <p:to x="100000" y="80000"/>
                                    </p:animScale>
                                    <p:animScale>
                                      <p:cBhvr>
                                        <p:cTn id="65" dur="166" decel="50000">
                                          <p:stCondLst>
                                            <p:cond delay="1338"/>
                                          </p:stCondLst>
                                        </p:cTn>
                                        <p:tgtEl>
                                          <p:spTgt spid="3"/>
                                        </p:tgtEl>
                                      </p:cBhvr>
                                      <p:to x="100000" y="100000"/>
                                    </p:animScale>
                                    <p:animScale>
                                      <p:cBhvr>
                                        <p:cTn id="66" dur="26">
                                          <p:stCondLst>
                                            <p:cond delay="1642"/>
                                          </p:stCondLst>
                                        </p:cTn>
                                        <p:tgtEl>
                                          <p:spTgt spid="3"/>
                                        </p:tgtEl>
                                      </p:cBhvr>
                                      <p:to x="100000" y="90000"/>
                                    </p:animScale>
                                    <p:animScale>
                                      <p:cBhvr>
                                        <p:cTn id="67" dur="166" decel="50000">
                                          <p:stCondLst>
                                            <p:cond delay="1668"/>
                                          </p:stCondLst>
                                        </p:cTn>
                                        <p:tgtEl>
                                          <p:spTgt spid="3"/>
                                        </p:tgtEl>
                                      </p:cBhvr>
                                      <p:to x="100000" y="100000"/>
                                    </p:animScale>
                                    <p:animScale>
                                      <p:cBhvr>
                                        <p:cTn id="68" dur="26">
                                          <p:stCondLst>
                                            <p:cond delay="1808"/>
                                          </p:stCondLst>
                                        </p:cTn>
                                        <p:tgtEl>
                                          <p:spTgt spid="3"/>
                                        </p:tgtEl>
                                      </p:cBhvr>
                                      <p:to x="100000" y="95000"/>
                                    </p:animScale>
                                    <p:animScale>
                                      <p:cBhvr>
                                        <p:cTn id="69"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8" grpId="0" build="p" animBg="1"/>
      <p:bldP spid="11" grpId="0" build="p"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F5E7915-C774-48AE-A87C-78FB727CD371}"/>
              </a:ext>
            </a:extLst>
          </p:cNvPr>
          <p:cNvPicPr>
            <a:picLocks noChangeAspect="1"/>
          </p:cNvPicPr>
          <p:nvPr/>
        </p:nvPicPr>
        <p:blipFill>
          <a:blip r:embed="rId2"/>
          <a:stretch>
            <a:fillRect/>
          </a:stretch>
        </p:blipFill>
        <p:spPr>
          <a:xfrm>
            <a:off x="0" y="0"/>
            <a:ext cx="9184552" cy="6857999"/>
          </a:xfrm>
          <a:prstGeom prst="rect">
            <a:avLst/>
          </a:prstGeom>
        </p:spPr>
      </p:pic>
      <p:sp>
        <p:nvSpPr>
          <p:cNvPr id="2" name="Título 1"/>
          <p:cNvSpPr>
            <a:spLocks noGrp="1"/>
          </p:cNvSpPr>
          <p:nvPr>
            <p:ph type="title"/>
          </p:nvPr>
        </p:nvSpPr>
        <p:spPr>
          <a:xfrm>
            <a:off x="1" y="0"/>
            <a:ext cx="9144000" cy="1030310"/>
          </a:xfr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s-ES" sz="4800" b="1" u="sng" cap="none"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RESPONSABILIDAD DEL ESPOSO</a:t>
            </a:r>
          </a:p>
        </p:txBody>
      </p:sp>
      <p:sp>
        <p:nvSpPr>
          <p:cNvPr id="5" name="Marcador de texto 4"/>
          <p:cNvSpPr>
            <a:spLocks noGrp="1"/>
          </p:cNvSpPr>
          <p:nvPr>
            <p:ph type="body" sz="half" idx="18"/>
          </p:nvPr>
        </p:nvSpPr>
        <p:spPr>
          <a:xfrm>
            <a:off x="0" y="1548024"/>
            <a:ext cx="2472307" cy="344709"/>
          </a:xfrm>
        </p:spPr>
        <p:style>
          <a:lnRef idx="2">
            <a:schemeClr val="accent3">
              <a:shade val="50000"/>
            </a:schemeClr>
          </a:lnRef>
          <a:fillRef idx="1">
            <a:schemeClr val="accent3"/>
          </a:fillRef>
          <a:effectRef idx="0">
            <a:schemeClr val="accent3"/>
          </a:effectRef>
          <a:fontRef idx="minor">
            <a:schemeClr val="lt1"/>
          </a:fontRef>
        </p:style>
        <p:txBody>
          <a:bodyPr>
            <a:noAutofit/>
          </a:bodyPr>
          <a:lstStyle/>
          <a:p>
            <a:r>
              <a:rPr lang="es-ES" sz="1800" dirty="0"/>
              <a:t>RESP. Y CONDUCTA</a:t>
            </a:r>
          </a:p>
        </p:txBody>
      </p:sp>
      <p:sp>
        <p:nvSpPr>
          <p:cNvPr id="8" name="Marcador de texto 7"/>
          <p:cNvSpPr>
            <a:spLocks noGrp="1"/>
          </p:cNvSpPr>
          <p:nvPr>
            <p:ph type="body" sz="half" idx="19"/>
          </p:nvPr>
        </p:nvSpPr>
        <p:spPr>
          <a:xfrm>
            <a:off x="3422476" y="1234446"/>
            <a:ext cx="2477514" cy="444141"/>
          </a:xfrm>
        </p:spPr>
        <p:style>
          <a:lnRef idx="1">
            <a:schemeClr val="accent1"/>
          </a:lnRef>
          <a:fillRef idx="2">
            <a:schemeClr val="accent1"/>
          </a:fillRef>
          <a:effectRef idx="1">
            <a:schemeClr val="accent1"/>
          </a:effectRef>
          <a:fontRef idx="minor">
            <a:schemeClr val="dk1"/>
          </a:fontRef>
        </p:style>
        <p:txBody>
          <a:bodyPr>
            <a:normAutofit/>
          </a:bodyPr>
          <a:lstStyle/>
          <a:p>
            <a:r>
              <a:rPr lang="es-ES" sz="1800" dirty="0"/>
              <a:t>POSIBLES AMENAZAS</a:t>
            </a:r>
          </a:p>
        </p:txBody>
      </p:sp>
      <p:sp>
        <p:nvSpPr>
          <p:cNvPr id="11" name="Marcador de texto 10"/>
          <p:cNvSpPr>
            <a:spLocks noGrp="1"/>
          </p:cNvSpPr>
          <p:nvPr>
            <p:ph type="body" sz="half" idx="20"/>
          </p:nvPr>
        </p:nvSpPr>
        <p:spPr>
          <a:xfrm>
            <a:off x="6688212" y="1236178"/>
            <a:ext cx="2478790" cy="473501"/>
          </a:xfrm>
        </p:spPr>
        <p:style>
          <a:lnRef idx="3">
            <a:schemeClr val="lt1"/>
          </a:lnRef>
          <a:fillRef idx="1">
            <a:schemeClr val="accent5"/>
          </a:fillRef>
          <a:effectRef idx="1">
            <a:schemeClr val="accent5"/>
          </a:effectRef>
          <a:fontRef idx="minor">
            <a:schemeClr val="lt1"/>
          </a:fontRef>
        </p:style>
        <p:txBody>
          <a:bodyPr/>
          <a:lstStyle/>
          <a:p>
            <a:r>
              <a:rPr lang="es-ES" sz="1800" dirty="0"/>
              <a:t>POSIBLES REACCIONES</a:t>
            </a:r>
          </a:p>
          <a:p>
            <a:endParaRPr lang="es-ES" dirty="0"/>
          </a:p>
        </p:txBody>
      </p:sp>
      <p:pic>
        <p:nvPicPr>
          <p:cNvPr id="14" name="Imagen 13"/>
          <p:cNvPicPr>
            <a:picLocks noChangeAspect="1"/>
          </p:cNvPicPr>
          <p:nvPr/>
        </p:nvPicPr>
        <p:blipFill>
          <a:blip r:embed="rId3"/>
          <a:stretch>
            <a:fillRect/>
          </a:stretch>
        </p:blipFill>
        <p:spPr>
          <a:xfrm>
            <a:off x="6665210" y="2696633"/>
            <a:ext cx="2475191" cy="1012024"/>
          </a:xfrm>
          <a:prstGeom prst="rect">
            <a:avLst/>
          </a:prstGeom>
        </p:spPr>
      </p:pic>
      <p:sp>
        <p:nvSpPr>
          <p:cNvPr id="15" name="Rectángulo 14"/>
          <p:cNvSpPr/>
          <p:nvPr/>
        </p:nvSpPr>
        <p:spPr>
          <a:xfrm>
            <a:off x="-10089" y="2163340"/>
            <a:ext cx="3232597" cy="203132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r>
              <a:rPr lang="es-ES" dirty="0"/>
              <a:t>Amante:</a:t>
            </a:r>
          </a:p>
          <a:p>
            <a:pPr algn="ctr"/>
            <a:r>
              <a:rPr lang="es-ES" dirty="0"/>
              <a:t>Tiene el deseo de amar a su esposa. Desea amor sexual. El sexo es parte importante de su hombría. Si es cristiano, amará a su esposa con amor de Dios. Ef. 5:25 y I Cor.13.</a:t>
            </a:r>
          </a:p>
        </p:txBody>
      </p:sp>
      <p:pic>
        <p:nvPicPr>
          <p:cNvPr id="16" name="Imagen 15"/>
          <p:cNvPicPr>
            <a:picLocks noChangeAspect="1"/>
          </p:cNvPicPr>
          <p:nvPr/>
        </p:nvPicPr>
        <p:blipFill>
          <a:blip r:embed="rId3"/>
          <a:stretch>
            <a:fillRect/>
          </a:stretch>
        </p:blipFill>
        <p:spPr>
          <a:xfrm>
            <a:off x="-4162" y="5382853"/>
            <a:ext cx="2475191" cy="1012024"/>
          </a:xfrm>
          <a:prstGeom prst="rect">
            <a:avLst/>
          </a:prstGeom>
        </p:spPr>
      </p:pic>
      <p:sp>
        <p:nvSpPr>
          <p:cNvPr id="18" name="Rectángulo 17"/>
          <p:cNvSpPr/>
          <p:nvPr/>
        </p:nvSpPr>
        <p:spPr>
          <a:xfrm>
            <a:off x="6320004" y="1792699"/>
            <a:ext cx="2864548" cy="258532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s-ES" dirty="0"/>
              <a:t>Él compite, pierde sentimiento de amor. Se frustra, la crítica. Posiblemente busque otra mujer. El hombre que tiene amor a Dios, amará a su esposa sin importar cómo es. Es amor sobrenatural.</a:t>
            </a:r>
          </a:p>
          <a:p>
            <a:r>
              <a:rPr lang="es-ES" dirty="0"/>
              <a:t> </a:t>
            </a:r>
          </a:p>
        </p:txBody>
      </p:sp>
      <p:pic>
        <p:nvPicPr>
          <p:cNvPr id="19" name="Imagen 18"/>
          <p:cNvPicPr>
            <a:picLocks noChangeAspect="1"/>
          </p:cNvPicPr>
          <p:nvPr/>
        </p:nvPicPr>
        <p:blipFill>
          <a:blip r:embed="rId3"/>
          <a:stretch>
            <a:fillRect/>
          </a:stretch>
        </p:blipFill>
        <p:spPr>
          <a:xfrm>
            <a:off x="6271030" y="5643513"/>
            <a:ext cx="2475191" cy="1012024"/>
          </a:xfrm>
          <a:prstGeom prst="rect">
            <a:avLst/>
          </a:prstGeom>
        </p:spPr>
      </p:pic>
      <p:sp>
        <p:nvSpPr>
          <p:cNvPr id="22" name="Rectángulo 21"/>
          <p:cNvSpPr/>
          <p:nvPr/>
        </p:nvSpPr>
        <p:spPr>
          <a:xfrm>
            <a:off x="-10089" y="5139616"/>
            <a:ext cx="3517460" cy="175432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ctr"/>
            <a:r>
              <a:rPr lang="es-ES" dirty="0"/>
              <a:t>LIDER. Responsable ante Dios por su esposa. Es la cabeza. Ef. 5:23 inicia el liderazgo en todas las áreas de su hogar. Responsable de la comunicación de los hijos. Necesita respeto y admiración.</a:t>
            </a:r>
          </a:p>
        </p:txBody>
      </p:sp>
      <p:sp>
        <p:nvSpPr>
          <p:cNvPr id="23" name="Rectángulo 22"/>
          <p:cNvSpPr/>
          <p:nvPr/>
        </p:nvSpPr>
        <p:spPr>
          <a:xfrm>
            <a:off x="3353232" y="2413581"/>
            <a:ext cx="2917798"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s-ES" dirty="0"/>
              <a:t>La esposa usurpa su liderazgo. La esposa tiene desinterés sexual. Lo rechaza.</a:t>
            </a:r>
          </a:p>
        </p:txBody>
      </p:sp>
      <p:sp>
        <p:nvSpPr>
          <p:cNvPr id="24" name="Rectángulo 23"/>
          <p:cNvSpPr/>
          <p:nvPr/>
        </p:nvSpPr>
        <p:spPr>
          <a:xfrm>
            <a:off x="3668172" y="3857540"/>
            <a:ext cx="2567027"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s-ES" dirty="0"/>
              <a:t>Debe atender y guardar su hogar Gén.2:15. Generalmente es más fuerte. I Per.3:7. Protege la familia y sus necesidades. Planea para las necesidades futuras.</a:t>
            </a:r>
          </a:p>
        </p:txBody>
      </p:sp>
      <p:sp>
        <p:nvSpPr>
          <p:cNvPr id="25" name="Rectángulo 24"/>
          <p:cNvSpPr/>
          <p:nvPr/>
        </p:nvSpPr>
        <p:spPr>
          <a:xfrm>
            <a:off x="6390409" y="4585618"/>
            <a:ext cx="2723738" cy="2308324"/>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r>
              <a:rPr lang="es-ES" dirty="0"/>
              <a:t>Esposa demasiado independiente. No acepta su liderazgo. Usurpadora de autoridad. No respeta sus decisiones. Mujer muy capaz. Ella pasa por alto su autoridad. Le critica y le juzga. Olvida admirarle.</a:t>
            </a:r>
          </a:p>
        </p:txBody>
      </p:sp>
    </p:spTree>
    <p:extLst>
      <p:ext uri="{BB962C8B-B14F-4D97-AF65-F5344CB8AC3E}">
        <p14:creationId xmlns:p14="http://schemas.microsoft.com/office/powerpoint/2010/main" val="160337068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5">
                                            <p:bg/>
                                          </p:spTgt>
                                        </p:tgtEl>
                                        <p:attrNameLst>
                                          <p:attrName>style.visibility</p:attrName>
                                        </p:attrNameLst>
                                      </p:cBhvr>
                                      <p:to>
                                        <p:strVal val="visible"/>
                                      </p:to>
                                    </p:set>
                                    <p:anim calcmode="lin" valueType="num">
                                      <p:cBhvr>
                                        <p:cTn id="13" dur="500" fill="hold"/>
                                        <p:tgtEl>
                                          <p:spTgt spid="5">
                                            <p:bg/>
                                          </p:spTgt>
                                        </p:tgtEl>
                                        <p:attrNameLst>
                                          <p:attrName>ppt_w</p:attrName>
                                        </p:attrNameLst>
                                      </p:cBhvr>
                                      <p:tavLst>
                                        <p:tav tm="0">
                                          <p:val>
                                            <p:fltVal val="0"/>
                                          </p:val>
                                        </p:tav>
                                        <p:tav tm="100000">
                                          <p:val>
                                            <p:strVal val="#ppt_w"/>
                                          </p:val>
                                        </p:tav>
                                      </p:tavLst>
                                    </p:anim>
                                    <p:anim calcmode="lin" valueType="num">
                                      <p:cBhvr>
                                        <p:cTn id="14" dur="500" fill="hold"/>
                                        <p:tgtEl>
                                          <p:spTgt spid="5">
                                            <p:bg/>
                                          </p:spTgt>
                                        </p:tgtEl>
                                        <p:attrNameLst>
                                          <p:attrName>ppt_h</p:attrName>
                                        </p:attrNameLst>
                                      </p:cBhvr>
                                      <p:tavLst>
                                        <p:tav tm="0">
                                          <p:val>
                                            <p:fltVal val="0"/>
                                          </p:val>
                                        </p:tav>
                                        <p:tav tm="100000">
                                          <p:val>
                                            <p:strVal val="#ppt_h"/>
                                          </p:val>
                                        </p:tav>
                                      </p:tavLst>
                                    </p:anim>
                                    <p:animEffect transition="in" filter="fade">
                                      <p:cBhvr>
                                        <p:cTn id="15" dur="500"/>
                                        <p:tgtEl>
                                          <p:spTgt spid="5">
                                            <p:bg/>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p:cTn id="20"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8">
                                            <p:bg/>
                                          </p:spTgt>
                                        </p:tgtEl>
                                        <p:attrNameLst>
                                          <p:attrName>style.visibility</p:attrName>
                                        </p:attrNameLst>
                                      </p:cBhvr>
                                      <p:to>
                                        <p:strVal val="visible"/>
                                      </p:to>
                                    </p:set>
                                    <p:anim calcmode="lin" valueType="num">
                                      <p:cBhvr>
                                        <p:cTn id="27" dur="500" fill="hold"/>
                                        <p:tgtEl>
                                          <p:spTgt spid="8">
                                            <p:bg/>
                                          </p:spTgt>
                                        </p:tgtEl>
                                        <p:attrNameLst>
                                          <p:attrName>ppt_w</p:attrName>
                                        </p:attrNameLst>
                                      </p:cBhvr>
                                      <p:tavLst>
                                        <p:tav tm="0">
                                          <p:val>
                                            <p:fltVal val="0"/>
                                          </p:val>
                                        </p:tav>
                                        <p:tav tm="100000">
                                          <p:val>
                                            <p:strVal val="#ppt_w"/>
                                          </p:val>
                                        </p:tav>
                                      </p:tavLst>
                                    </p:anim>
                                    <p:anim calcmode="lin" valueType="num">
                                      <p:cBhvr>
                                        <p:cTn id="28" dur="500" fill="hold"/>
                                        <p:tgtEl>
                                          <p:spTgt spid="8">
                                            <p:bg/>
                                          </p:spTgt>
                                        </p:tgtEl>
                                        <p:attrNameLst>
                                          <p:attrName>ppt_h</p:attrName>
                                        </p:attrNameLst>
                                      </p:cBhvr>
                                      <p:tavLst>
                                        <p:tav tm="0">
                                          <p:val>
                                            <p:fltVal val="0"/>
                                          </p:val>
                                        </p:tav>
                                        <p:tav tm="100000">
                                          <p:val>
                                            <p:strVal val="#ppt_h"/>
                                          </p:val>
                                        </p:tav>
                                      </p:tavLst>
                                    </p:anim>
                                    <p:animEffect transition="in" filter="fade">
                                      <p:cBhvr>
                                        <p:cTn id="29" dur="500"/>
                                        <p:tgtEl>
                                          <p:spTgt spid="8">
                                            <p:bg/>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 calcmode="lin" valueType="num">
                                      <p:cBhvr>
                                        <p:cTn id="34"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35"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36" dur="500"/>
                                        <p:tgtEl>
                                          <p:spTgt spid="8">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1">
                                            <p:bg/>
                                          </p:spTgt>
                                        </p:tgtEl>
                                        <p:attrNameLst>
                                          <p:attrName>style.visibility</p:attrName>
                                        </p:attrNameLst>
                                      </p:cBhvr>
                                      <p:to>
                                        <p:strVal val="visible"/>
                                      </p:to>
                                    </p:set>
                                    <p:anim calcmode="lin" valueType="num">
                                      <p:cBhvr>
                                        <p:cTn id="41" dur="500" fill="hold"/>
                                        <p:tgtEl>
                                          <p:spTgt spid="11">
                                            <p:bg/>
                                          </p:spTgt>
                                        </p:tgtEl>
                                        <p:attrNameLst>
                                          <p:attrName>ppt_w</p:attrName>
                                        </p:attrNameLst>
                                      </p:cBhvr>
                                      <p:tavLst>
                                        <p:tav tm="0">
                                          <p:val>
                                            <p:fltVal val="0"/>
                                          </p:val>
                                        </p:tav>
                                        <p:tav tm="100000">
                                          <p:val>
                                            <p:strVal val="#ppt_w"/>
                                          </p:val>
                                        </p:tav>
                                      </p:tavLst>
                                    </p:anim>
                                    <p:anim calcmode="lin" valueType="num">
                                      <p:cBhvr>
                                        <p:cTn id="42" dur="500" fill="hold"/>
                                        <p:tgtEl>
                                          <p:spTgt spid="11">
                                            <p:bg/>
                                          </p:spTgt>
                                        </p:tgtEl>
                                        <p:attrNameLst>
                                          <p:attrName>ppt_h</p:attrName>
                                        </p:attrNameLst>
                                      </p:cBhvr>
                                      <p:tavLst>
                                        <p:tav tm="0">
                                          <p:val>
                                            <p:fltVal val="0"/>
                                          </p:val>
                                        </p:tav>
                                        <p:tav tm="100000">
                                          <p:val>
                                            <p:strVal val="#ppt_h"/>
                                          </p:val>
                                        </p:tav>
                                      </p:tavLst>
                                    </p:anim>
                                    <p:animEffect transition="in" filter="fade">
                                      <p:cBhvr>
                                        <p:cTn id="43" dur="500"/>
                                        <p:tgtEl>
                                          <p:spTgt spid="11">
                                            <p:bg/>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1">
                                            <p:txEl>
                                              <p:pRg st="0" end="0"/>
                                            </p:txEl>
                                          </p:spTgt>
                                        </p:tgtEl>
                                        <p:attrNameLst>
                                          <p:attrName>style.visibility</p:attrName>
                                        </p:attrNameLst>
                                      </p:cBhvr>
                                      <p:to>
                                        <p:strVal val="visible"/>
                                      </p:to>
                                    </p:set>
                                    <p:anim calcmode="lin" valueType="num">
                                      <p:cBhvr>
                                        <p:cTn id="48"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49"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50" dur="500"/>
                                        <p:tgtEl>
                                          <p:spTgt spid="11">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down)">
                                      <p:cBhvr>
                                        <p:cTn id="55" dur="580">
                                          <p:stCondLst>
                                            <p:cond delay="0"/>
                                          </p:stCondLst>
                                        </p:cTn>
                                        <p:tgtEl>
                                          <p:spTgt spid="15"/>
                                        </p:tgtEl>
                                      </p:cBhvr>
                                    </p:animEffect>
                                    <p:anim calcmode="lin" valueType="num">
                                      <p:cBhvr>
                                        <p:cTn id="5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61" dur="26">
                                          <p:stCondLst>
                                            <p:cond delay="650"/>
                                          </p:stCondLst>
                                        </p:cTn>
                                        <p:tgtEl>
                                          <p:spTgt spid="15"/>
                                        </p:tgtEl>
                                      </p:cBhvr>
                                      <p:to x="100000" y="60000"/>
                                    </p:animScale>
                                    <p:animScale>
                                      <p:cBhvr>
                                        <p:cTn id="62" dur="166" decel="50000">
                                          <p:stCondLst>
                                            <p:cond delay="676"/>
                                          </p:stCondLst>
                                        </p:cTn>
                                        <p:tgtEl>
                                          <p:spTgt spid="15"/>
                                        </p:tgtEl>
                                      </p:cBhvr>
                                      <p:to x="100000" y="100000"/>
                                    </p:animScale>
                                    <p:animScale>
                                      <p:cBhvr>
                                        <p:cTn id="63" dur="26">
                                          <p:stCondLst>
                                            <p:cond delay="1312"/>
                                          </p:stCondLst>
                                        </p:cTn>
                                        <p:tgtEl>
                                          <p:spTgt spid="15"/>
                                        </p:tgtEl>
                                      </p:cBhvr>
                                      <p:to x="100000" y="80000"/>
                                    </p:animScale>
                                    <p:animScale>
                                      <p:cBhvr>
                                        <p:cTn id="64" dur="166" decel="50000">
                                          <p:stCondLst>
                                            <p:cond delay="1338"/>
                                          </p:stCondLst>
                                        </p:cTn>
                                        <p:tgtEl>
                                          <p:spTgt spid="15"/>
                                        </p:tgtEl>
                                      </p:cBhvr>
                                      <p:to x="100000" y="100000"/>
                                    </p:animScale>
                                    <p:animScale>
                                      <p:cBhvr>
                                        <p:cTn id="65" dur="26">
                                          <p:stCondLst>
                                            <p:cond delay="1642"/>
                                          </p:stCondLst>
                                        </p:cTn>
                                        <p:tgtEl>
                                          <p:spTgt spid="15"/>
                                        </p:tgtEl>
                                      </p:cBhvr>
                                      <p:to x="100000" y="90000"/>
                                    </p:animScale>
                                    <p:animScale>
                                      <p:cBhvr>
                                        <p:cTn id="66" dur="166" decel="50000">
                                          <p:stCondLst>
                                            <p:cond delay="1668"/>
                                          </p:stCondLst>
                                        </p:cTn>
                                        <p:tgtEl>
                                          <p:spTgt spid="15"/>
                                        </p:tgtEl>
                                      </p:cBhvr>
                                      <p:to x="100000" y="100000"/>
                                    </p:animScale>
                                    <p:animScale>
                                      <p:cBhvr>
                                        <p:cTn id="67" dur="26">
                                          <p:stCondLst>
                                            <p:cond delay="1808"/>
                                          </p:stCondLst>
                                        </p:cTn>
                                        <p:tgtEl>
                                          <p:spTgt spid="15"/>
                                        </p:tgtEl>
                                      </p:cBhvr>
                                      <p:to x="100000" y="95000"/>
                                    </p:animScale>
                                    <p:animScale>
                                      <p:cBhvr>
                                        <p:cTn id="68" dur="166" decel="50000">
                                          <p:stCondLst>
                                            <p:cond delay="1834"/>
                                          </p:stCondLst>
                                        </p:cTn>
                                        <p:tgtEl>
                                          <p:spTgt spid="15"/>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grpId="0" nodeType="click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wipe(down)">
                                      <p:cBhvr>
                                        <p:cTn id="73" dur="580">
                                          <p:stCondLst>
                                            <p:cond delay="0"/>
                                          </p:stCondLst>
                                        </p:cTn>
                                        <p:tgtEl>
                                          <p:spTgt spid="23"/>
                                        </p:tgtEl>
                                      </p:cBhvr>
                                    </p:animEffect>
                                    <p:anim calcmode="lin" valueType="num">
                                      <p:cBhvr>
                                        <p:cTn id="74"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79" dur="26">
                                          <p:stCondLst>
                                            <p:cond delay="650"/>
                                          </p:stCondLst>
                                        </p:cTn>
                                        <p:tgtEl>
                                          <p:spTgt spid="23"/>
                                        </p:tgtEl>
                                      </p:cBhvr>
                                      <p:to x="100000" y="60000"/>
                                    </p:animScale>
                                    <p:animScale>
                                      <p:cBhvr>
                                        <p:cTn id="80" dur="166" decel="50000">
                                          <p:stCondLst>
                                            <p:cond delay="676"/>
                                          </p:stCondLst>
                                        </p:cTn>
                                        <p:tgtEl>
                                          <p:spTgt spid="23"/>
                                        </p:tgtEl>
                                      </p:cBhvr>
                                      <p:to x="100000" y="100000"/>
                                    </p:animScale>
                                    <p:animScale>
                                      <p:cBhvr>
                                        <p:cTn id="81" dur="26">
                                          <p:stCondLst>
                                            <p:cond delay="1312"/>
                                          </p:stCondLst>
                                        </p:cTn>
                                        <p:tgtEl>
                                          <p:spTgt spid="23"/>
                                        </p:tgtEl>
                                      </p:cBhvr>
                                      <p:to x="100000" y="80000"/>
                                    </p:animScale>
                                    <p:animScale>
                                      <p:cBhvr>
                                        <p:cTn id="82" dur="166" decel="50000">
                                          <p:stCondLst>
                                            <p:cond delay="1338"/>
                                          </p:stCondLst>
                                        </p:cTn>
                                        <p:tgtEl>
                                          <p:spTgt spid="23"/>
                                        </p:tgtEl>
                                      </p:cBhvr>
                                      <p:to x="100000" y="100000"/>
                                    </p:animScale>
                                    <p:animScale>
                                      <p:cBhvr>
                                        <p:cTn id="83" dur="26">
                                          <p:stCondLst>
                                            <p:cond delay="1642"/>
                                          </p:stCondLst>
                                        </p:cTn>
                                        <p:tgtEl>
                                          <p:spTgt spid="23"/>
                                        </p:tgtEl>
                                      </p:cBhvr>
                                      <p:to x="100000" y="90000"/>
                                    </p:animScale>
                                    <p:animScale>
                                      <p:cBhvr>
                                        <p:cTn id="84" dur="166" decel="50000">
                                          <p:stCondLst>
                                            <p:cond delay="1668"/>
                                          </p:stCondLst>
                                        </p:cTn>
                                        <p:tgtEl>
                                          <p:spTgt spid="23"/>
                                        </p:tgtEl>
                                      </p:cBhvr>
                                      <p:to x="100000" y="100000"/>
                                    </p:animScale>
                                    <p:animScale>
                                      <p:cBhvr>
                                        <p:cTn id="85" dur="26">
                                          <p:stCondLst>
                                            <p:cond delay="1808"/>
                                          </p:stCondLst>
                                        </p:cTn>
                                        <p:tgtEl>
                                          <p:spTgt spid="23"/>
                                        </p:tgtEl>
                                      </p:cBhvr>
                                      <p:to x="100000" y="95000"/>
                                    </p:animScale>
                                    <p:animScale>
                                      <p:cBhvr>
                                        <p:cTn id="86" dur="166" decel="50000">
                                          <p:stCondLst>
                                            <p:cond delay="1834"/>
                                          </p:stCondLst>
                                        </p:cTn>
                                        <p:tgtEl>
                                          <p:spTgt spid="23"/>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26" presetClass="entr" presetSubtype="0" fill="hold" grpId="0" nodeType="click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wipe(down)">
                                      <p:cBhvr>
                                        <p:cTn id="91" dur="580">
                                          <p:stCondLst>
                                            <p:cond delay="0"/>
                                          </p:stCondLst>
                                        </p:cTn>
                                        <p:tgtEl>
                                          <p:spTgt spid="18"/>
                                        </p:tgtEl>
                                      </p:cBhvr>
                                    </p:animEffect>
                                    <p:anim calcmode="lin" valueType="num">
                                      <p:cBhvr>
                                        <p:cTn id="9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97" dur="26">
                                          <p:stCondLst>
                                            <p:cond delay="650"/>
                                          </p:stCondLst>
                                        </p:cTn>
                                        <p:tgtEl>
                                          <p:spTgt spid="18"/>
                                        </p:tgtEl>
                                      </p:cBhvr>
                                      <p:to x="100000" y="60000"/>
                                    </p:animScale>
                                    <p:animScale>
                                      <p:cBhvr>
                                        <p:cTn id="98" dur="166" decel="50000">
                                          <p:stCondLst>
                                            <p:cond delay="676"/>
                                          </p:stCondLst>
                                        </p:cTn>
                                        <p:tgtEl>
                                          <p:spTgt spid="18"/>
                                        </p:tgtEl>
                                      </p:cBhvr>
                                      <p:to x="100000" y="100000"/>
                                    </p:animScale>
                                    <p:animScale>
                                      <p:cBhvr>
                                        <p:cTn id="99" dur="26">
                                          <p:stCondLst>
                                            <p:cond delay="1312"/>
                                          </p:stCondLst>
                                        </p:cTn>
                                        <p:tgtEl>
                                          <p:spTgt spid="18"/>
                                        </p:tgtEl>
                                      </p:cBhvr>
                                      <p:to x="100000" y="80000"/>
                                    </p:animScale>
                                    <p:animScale>
                                      <p:cBhvr>
                                        <p:cTn id="100" dur="166" decel="50000">
                                          <p:stCondLst>
                                            <p:cond delay="1338"/>
                                          </p:stCondLst>
                                        </p:cTn>
                                        <p:tgtEl>
                                          <p:spTgt spid="18"/>
                                        </p:tgtEl>
                                      </p:cBhvr>
                                      <p:to x="100000" y="100000"/>
                                    </p:animScale>
                                    <p:animScale>
                                      <p:cBhvr>
                                        <p:cTn id="101" dur="26">
                                          <p:stCondLst>
                                            <p:cond delay="1642"/>
                                          </p:stCondLst>
                                        </p:cTn>
                                        <p:tgtEl>
                                          <p:spTgt spid="18"/>
                                        </p:tgtEl>
                                      </p:cBhvr>
                                      <p:to x="100000" y="90000"/>
                                    </p:animScale>
                                    <p:animScale>
                                      <p:cBhvr>
                                        <p:cTn id="102" dur="166" decel="50000">
                                          <p:stCondLst>
                                            <p:cond delay="1668"/>
                                          </p:stCondLst>
                                        </p:cTn>
                                        <p:tgtEl>
                                          <p:spTgt spid="18"/>
                                        </p:tgtEl>
                                      </p:cBhvr>
                                      <p:to x="100000" y="100000"/>
                                    </p:animScale>
                                    <p:animScale>
                                      <p:cBhvr>
                                        <p:cTn id="103" dur="26">
                                          <p:stCondLst>
                                            <p:cond delay="1808"/>
                                          </p:stCondLst>
                                        </p:cTn>
                                        <p:tgtEl>
                                          <p:spTgt spid="18"/>
                                        </p:tgtEl>
                                      </p:cBhvr>
                                      <p:to x="100000" y="95000"/>
                                    </p:animScale>
                                    <p:animScale>
                                      <p:cBhvr>
                                        <p:cTn id="104" dur="166" decel="50000">
                                          <p:stCondLst>
                                            <p:cond delay="1834"/>
                                          </p:stCondLst>
                                        </p:cTn>
                                        <p:tgtEl>
                                          <p:spTgt spid="18"/>
                                        </p:tgtEl>
                                      </p:cBhvr>
                                      <p:to x="100000" y="100000"/>
                                    </p:animScale>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22"/>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24"/>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animBg="1"/>
      <p:bldP spid="8" grpId="0" build="p" animBg="1"/>
      <p:bldP spid="11" grpId="0" build="p" animBg="1"/>
      <p:bldP spid="15" grpId="0" animBg="1"/>
      <p:bldP spid="18" grpId="0" animBg="1"/>
      <p:bldP spid="22" grpId="0" animBg="1"/>
      <p:bldP spid="23" grpId="0" animBg="1"/>
      <p:bldP spid="24"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46B7830-C5C8-46E2-94EB-9F85EFECC909}"/>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r>
              <a:rPr lang="es-ES" b="1" dirty="0"/>
              <a:t>La mujer que fue abusada sexual o físicamente por un padre perverso muchas veces entra en el matrimonio con desconfianza de todo hombre. </a:t>
            </a:r>
          </a:p>
          <a:p>
            <a:r>
              <a:rPr lang="es-ES" b="1" dirty="0"/>
              <a:t>Al pasar el tiempo, en su subconsciente, ella desea vengarse o maltratar a los hombres en su vida, posiblemente con frigidez o de muchas otras maneras. </a:t>
            </a:r>
          </a:p>
          <a:p>
            <a:r>
              <a:rPr lang="es-ES" b="1" dirty="0"/>
              <a:t>La mayoría de nosotros llegamos al matrimonio llevando cargas de nuestro pasado y no podemos disfrutar del presente porque no hemos tratado correctamente al pasado. </a:t>
            </a:r>
          </a:p>
          <a:p>
            <a:r>
              <a:rPr lang="es-ES" b="1" dirty="0"/>
              <a:t>La mujer que sufrió abuso sexual o maltrato de cualquier forma, si ella nunca lo ha sacado a luz, si nunca ha tratado con esta ofensa, es muy probable que tenga una herida en su alma, y es muy probable también que esté afectando su matrimonio.</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spTree>
    <p:extLst>
      <p:ext uri="{BB962C8B-B14F-4D97-AF65-F5344CB8AC3E}">
        <p14:creationId xmlns:p14="http://schemas.microsoft.com/office/powerpoint/2010/main" val="29255678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230AD02-333D-4498-8ACB-4D29977DECD3}"/>
              </a:ext>
            </a:extLst>
          </p:cNvPr>
          <p:cNvPicPr>
            <a:picLocks noChangeAspect="1"/>
          </p:cNvPicPr>
          <p:nvPr/>
        </p:nvPicPr>
        <p:blipFill>
          <a:blip r:embed="rId2"/>
          <a:stretch>
            <a:fillRect/>
          </a:stretch>
        </p:blipFill>
        <p:spPr>
          <a:xfrm>
            <a:off x="0" y="0"/>
            <a:ext cx="9144000" cy="6857999"/>
          </a:xfrm>
          <a:prstGeom prst="rect">
            <a:avLst/>
          </a:prstGeom>
        </p:spPr>
      </p:pic>
      <p:sp>
        <p:nvSpPr>
          <p:cNvPr id="5" name="Marcador de texto 4"/>
          <p:cNvSpPr>
            <a:spLocks noGrp="1"/>
          </p:cNvSpPr>
          <p:nvPr>
            <p:ph type="body" sz="half" idx="18"/>
          </p:nvPr>
        </p:nvSpPr>
        <p:spPr>
          <a:xfrm>
            <a:off x="0" y="-1"/>
            <a:ext cx="3065172" cy="3322750"/>
          </a:xfrm>
        </p:spPr>
        <p:style>
          <a:lnRef idx="2">
            <a:schemeClr val="accent3">
              <a:shade val="50000"/>
            </a:schemeClr>
          </a:lnRef>
          <a:fillRef idx="1">
            <a:schemeClr val="accent3"/>
          </a:fillRef>
          <a:effectRef idx="0">
            <a:schemeClr val="accent3"/>
          </a:effectRef>
          <a:fontRef idx="minor">
            <a:schemeClr val="lt1"/>
          </a:fontRef>
        </p:style>
        <p:txBody>
          <a:bodyPr>
            <a:normAutofit lnSpcReduction="10000"/>
          </a:bodyPr>
          <a:lstStyle/>
          <a:p>
            <a:r>
              <a:rPr lang="es-ES" sz="1800" dirty="0"/>
              <a:t>PROVEEDOR. Provee para las necesidades de la familia.     I Tim 5:8; II Tes.3:10-11. Encuentra respeto y significado en su trabajo, orgulloso de lo que es. Desea ser necesitado por la familia. Necesita reconocimiento y aprecio.</a:t>
            </a:r>
          </a:p>
          <a:p>
            <a:endParaRPr lang="es-ES" dirty="0"/>
          </a:p>
        </p:txBody>
      </p:sp>
      <p:sp>
        <p:nvSpPr>
          <p:cNvPr id="8" name="Marcador de texto 7"/>
          <p:cNvSpPr>
            <a:spLocks noGrp="1"/>
          </p:cNvSpPr>
          <p:nvPr>
            <p:ph type="body" sz="half" idx="19"/>
          </p:nvPr>
        </p:nvSpPr>
        <p:spPr>
          <a:xfrm>
            <a:off x="3181082" y="25758"/>
            <a:ext cx="2884867" cy="3065172"/>
          </a:xfrm>
        </p:spPr>
        <p:style>
          <a:lnRef idx="1">
            <a:schemeClr val="accent1"/>
          </a:lnRef>
          <a:fillRef idx="2">
            <a:schemeClr val="accent1"/>
          </a:fillRef>
          <a:effectRef idx="1">
            <a:schemeClr val="accent1"/>
          </a:effectRef>
          <a:fontRef idx="minor">
            <a:schemeClr val="dk1"/>
          </a:fontRef>
        </p:style>
        <p:txBody>
          <a:bodyPr>
            <a:normAutofit/>
          </a:bodyPr>
          <a:lstStyle/>
          <a:p>
            <a:r>
              <a:rPr lang="es-ES" sz="1800" dirty="0"/>
              <a:t>Ignora su responsabilidad ente ella y su hogar. Irresponsable, indeciso. No siente que ella lo necesite. Muestra desinterés. Siempre de mal humor. Pierde motivación.</a:t>
            </a:r>
          </a:p>
          <a:p>
            <a:endParaRPr lang="es-ES" dirty="0"/>
          </a:p>
          <a:p>
            <a:endParaRPr lang="es-ES" dirty="0"/>
          </a:p>
        </p:txBody>
      </p:sp>
      <p:sp>
        <p:nvSpPr>
          <p:cNvPr id="11" name="Marcador de texto 10"/>
          <p:cNvSpPr>
            <a:spLocks noGrp="1"/>
          </p:cNvSpPr>
          <p:nvPr>
            <p:ph type="body" sz="half" idx="20"/>
          </p:nvPr>
        </p:nvSpPr>
        <p:spPr>
          <a:xfrm>
            <a:off x="6168980" y="-3"/>
            <a:ext cx="2975020" cy="3561528"/>
          </a:xfrm>
        </p:spPr>
        <p:style>
          <a:lnRef idx="2">
            <a:schemeClr val="accent5">
              <a:shade val="50000"/>
            </a:schemeClr>
          </a:lnRef>
          <a:fillRef idx="1">
            <a:schemeClr val="accent5"/>
          </a:fillRef>
          <a:effectRef idx="0">
            <a:schemeClr val="accent5"/>
          </a:effectRef>
          <a:fontRef idx="minor">
            <a:schemeClr val="lt1"/>
          </a:fontRef>
        </p:style>
        <p:txBody>
          <a:bodyPr>
            <a:noAutofit/>
          </a:bodyPr>
          <a:lstStyle/>
          <a:p>
            <a:r>
              <a:rPr lang="es-ES" sz="1800" dirty="0"/>
              <a:t>Su trabajo no presenta desafíos; su familia da por hecho que él tiene que trabajar y no agradecer sus esfuerzos. La esposa está inconforme con el sueldo y el trabajo de él. Lo compara con otros hombres.</a:t>
            </a:r>
          </a:p>
        </p:txBody>
      </p:sp>
      <p:pic>
        <p:nvPicPr>
          <p:cNvPr id="12" name="Imagen 11"/>
          <p:cNvPicPr>
            <a:picLocks noChangeAspect="1"/>
          </p:cNvPicPr>
          <p:nvPr/>
        </p:nvPicPr>
        <p:blipFill>
          <a:blip r:embed="rId3"/>
          <a:stretch>
            <a:fillRect/>
          </a:stretch>
        </p:blipFill>
        <p:spPr>
          <a:xfrm>
            <a:off x="3437436" y="3833652"/>
            <a:ext cx="2475191" cy="1012024"/>
          </a:xfrm>
          <a:prstGeom prst="rect">
            <a:avLst/>
          </a:prstGeom>
        </p:spPr>
      </p:pic>
      <p:pic>
        <p:nvPicPr>
          <p:cNvPr id="13" name="Imagen 12"/>
          <p:cNvPicPr>
            <a:picLocks noChangeAspect="1"/>
          </p:cNvPicPr>
          <p:nvPr/>
        </p:nvPicPr>
        <p:blipFill>
          <a:blip r:embed="rId3"/>
          <a:stretch>
            <a:fillRect/>
          </a:stretch>
        </p:blipFill>
        <p:spPr>
          <a:xfrm>
            <a:off x="-2885" y="4339664"/>
            <a:ext cx="2475191" cy="1012024"/>
          </a:xfrm>
          <a:prstGeom prst="rect">
            <a:avLst/>
          </a:prstGeom>
        </p:spPr>
      </p:pic>
      <p:pic>
        <p:nvPicPr>
          <p:cNvPr id="14" name="Imagen 13"/>
          <p:cNvPicPr>
            <a:picLocks noChangeAspect="1"/>
          </p:cNvPicPr>
          <p:nvPr/>
        </p:nvPicPr>
        <p:blipFill>
          <a:blip r:embed="rId3"/>
          <a:stretch>
            <a:fillRect/>
          </a:stretch>
        </p:blipFill>
        <p:spPr>
          <a:xfrm>
            <a:off x="6668809" y="2549501"/>
            <a:ext cx="2475191" cy="1012024"/>
          </a:xfrm>
          <a:prstGeom prst="rect">
            <a:avLst/>
          </a:prstGeom>
        </p:spPr>
      </p:pic>
      <p:sp>
        <p:nvSpPr>
          <p:cNvPr id="15" name="Rectángulo 14"/>
          <p:cNvSpPr/>
          <p:nvPr/>
        </p:nvSpPr>
        <p:spPr>
          <a:xfrm>
            <a:off x="-2885" y="3838524"/>
            <a:ext cx="3181082" cy="23083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ctr"/>
            <a:r>
              <a:rPr lang="es-ES" dirty="0"/>
              <a:t>PROTECTOR. Debe atender y guardar su hogar Gén.2:15. Generalmente es más fuerte. I Per.3:7. Protege la familia y sus necesidades. Planea para las necesidades futuras.</a:t>
            </a:r>
          </a:p>
          <a:p>
            <a:r>
              <a:rPr lang="es-ES" dirty="0"/>
              <a:t> </a:t>
            </a:r>
          </a:p>
          <a:p>
            <a:endParaRPr lang="es-ES" dirty="0"/>
          </a:p>
        </p:txBody>
      </p:sp>
      <p:pic>
        <p:nvPicPr>
          <p:cNvPr id="16" name="Imagen 15"/>
          <p:cNvPicPr>
            <a:picLocks noChangeAspect="1"/>
          </p:cNvPicPr>
          <p:nvPr/>
        </p:nvPicPr>
        <p:blipFill>
          <a:blip r:embed="rId3"/>
          <a:stretch>
            <a:fillRect/>
          </a:stretch>
        </p:blipFill>
        <p:spPr>
          <a:xfrm>
            <a:off x="6339173" y="5335892"/>
            <a:ext cx="2475191" cy="1012024"/>
          </a:xfrm>
          <a:prstGeom prst="rect">
            <a:avLst/>
          </a:prstGeom>
        </p:spPr>
      </p:pic>
      <p:sp>
        <p:nvSpPr>
          <p:cNvPr id="17" name="Rectángulo 16"/>
          <p:cNvSpPr/>
          <p:nvPr/>
        </p:nvSpPr>
        <p:spPr>
          <a:xfrm>
            <a:off x="3302820" y="3677435"/>
            <a:ext cx="2987898" cy="286232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s-ES" dirty="0"/>
              <a:t>Pierde motivación para proveer; se siente fracasado, frustrado, temeroso, celoso del éxito de otros hombres. Nervioso o desanimado. Resentido con su esposa e hijos. Busca compañía fuera de su casa. No descansa en su hogar.</a:t>
            </a:r>
          </a:p>
          <a:p>
            <a:endParaRPr lang="es-ES" dirty="0"/>
          </a:p>
        </p:txBody>
      </p:sp>
      <p:sp>
        <p:nvSpPr>
          <p:cNvPr id="18" name="Rectángulo 17"/>
          <p:cNvSpPr/>
          <p:nvPr/>
        </p:nvSpPr>
        <p:spPr>
          <a:xfrm>
            <a:off x="6339173" y="4014402"/>
            <a:ext cx="2804827" cy="175432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s-ES" dirty="0"/>
              <a:t>Desinterés de cuidar de ella y hogar. No se siente necesitado. Rechaza planear, deja esas responsabilidades a su esposa. </a:t>
            </a:r>
          </a:p>
        </p:txBody>
      </p:sp>
    </p:spTree>
    <p:extLst>
      <p:ext uri="{BB962C8B-B14F-4D97-AF65-F5344CB8AC3E}">
        <p14:creationId xmlns:p14="http://schemas.microsoft.com/office/powerpoint/2010/main" val="13903015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500" fill="hold"/>
                                        <p:tgtEl>
                                          <p:spTgt spid="5">
                                            <p:bg/>
                                          </p:spTgt>
                                        </p:tgtEl>
                                        <p:attrNameLst>
                                          <p:attrName>ppt_w</p:attrName>
                                        </p:attrNameLst>
                                      </p:cBhvr>
                                      <p:tavLst>
                                        <p:tav tm="0">
                                          <p:val>
                                            <p:fltVal val="0"/>
                                          </p:val>
                                        </p:tav>
                                        <p:tav tm="100000">
                                          <p:val>
                                            <p:strVal val="#ppt_w"/>
                                          </p:val>
                                        </p:tav>
                                      </p:tavLst>
                                    </p:anim>
                                    <p:anim calcmode="lin" valueType="num">
                                      <p:cBhvr>
                                        <p:cTn id="8" dur="500" fill="hold"/>
                                        <p:tgtEl>
                                          <p:spTgt spid="5">
                                            <p:bg/>
                                          </p:spTgt>
                                        </p:tgtEl>
                                        <p:attrNameLst>
                                          <p:attrName>ppt_h</p:attrName>
                                        </p:attrNameLst>
                                      </p:cBhvr>
                                      <p:tavLst>
                                        <p:tav tm="0">
                                          <p:val>
                                            <p:fltVal val="0"/>
                                          </p:val>
                                        </p:tav>
                                        <p:tav tm="100000">
                                          <p:val>
                                            <p:strVal val="#ppt_h"/>
                                          </p:val>
                                        </p:tav>
                                      </p:tavLst>
                                    </p:anim>
                                    <p:animEffect transition="in" filter="fade">
                                      <p:cBhvr>
                                        <p:cTn id="9" dur="500"/>
                                        <p:tgtEl>
                                          <p:spTgt spid="5">
                                            <p:bg/>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bg/>
                                          </p:spTgt>
                                        </p:tgtEl>
                                        <p:attrNameLst>
                                          <p:attrName>style.visibility</p:attrName>
                                        </p:attrNameLst>
                                      </p:cBhvr>
                                      <p:to>
                                        <p:strVal val="visible"/>
                                      </p:to>
                                    </p:set>
                                    <p:anim calcmode="lin" valueType="num">
                                      <p:cBhvr>
                                        <p:cTn id="21" dur="500" fill="hold"/>
                                        <p:tgtEl>
                                          <p:spTgt spid="8">
                                            <p:bg/>
                                          </p:spTgt>
                                        </p:tgtEl>
                                        <p:attrNameLst>
                                          <p:attrName>ppt_w</p:attrName>
                                        </p:attrNameLst>
                                      </p:cBhvr>
                                      <p:tavLst>
                                        <p:tav tm="0">
                                          <p:val>
                                            <p:fltVal val="0"/>
                                          </p:val>
                                        </p:tav>
                                        <p:tav tm="100000">
                                          <p:val>
                                            <p:strVal val="#ppt_w"/>
                                          </p:val>
                                        </p:tav>
                                      </p:tavLst>
                                    </p:anim>
                                    <p:anim calcmode="lin" valueType="num">
                                      <p:cBhvr>
                                        <p:cTn id="22" dur="500" fill="hold"/>
                                        <p:tgtEl>
                                          <p:spTgt spid="8">
                                            <p:bg/>
                                          </p:spTgt>
                                        </p:tgtEl>
                                        <p:attrNameLst>
                                          <p:attrName>ppt_h</p:attrName>
                                        </p:attrNameLst>
                                      </p:cBhvr>
                                      <p:tavLst>
                                        <p:tav tm="0">
                                          <p:val>
                                            <p:fltVal val="0"/>
                                          </p:val>
                                        </p:tav>
                                        <p:tav tm="100000">
                                          <p:val>
                                            <p:strVal val="#ppt_h"/>
                                          </p:val>
                                        </p:tav>
                                      </p:tavLst>
                                    </p:anim>
                                    <p:animEffect transition="in" filter="fade">
                                      <p:cBhvr>
                                        <p:cTn id="23" dur="500"/>
                                        <p:tgtEl>
                                          <p:spTgt spid="8">
                                            <p:bg/>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 calcmode="lin" valueType="num">
                                      <p:cBhvr>
                                        <p:cTn id="28"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bg/>
                                          </p:spTgt>
                                        </p:tgtEl>
                                        <p:attrNameLst>
                                          <p:attrName>style.visibility</p:attrName>
                                        </p:attrNameLst>
                                      </p:cBhvr>
                                      <p:to>
                                        <p:strVal val="visible"/>
                                      </p:to>
                                    </p:set>
                                    <p:anim calcmode="lin" valueType="num">
                                      <p:cBhvr>
                                        <p:cTn id="35" dur="500" fill="hold"/>
                                        <p:tgtEl>
                                          <p:spTgt spid="11">
                                            <p:bg/>
                                          </p:spTgt>
                                        </p:tgtEl>
                                        <p:attrNameLst>
                                          <p:attrName>ppt_w</p:attrName>
                                        </p:attrNameLst>
                                      </p:cBhvr>
                                      <p:tavLst>
                                        <p:tav tm="0">
                                          <p:val>
                                            <p:fltVal val="0"/>
                                          </p:val>
                                        </p:tav>
                                        <p:tav tm="100000">
                                          <p:val>
                                            <p:strVal val="#ppt_w"/>
                                          </p:val>
                                        </p:tav>
                                      </p:tavLst>
                                    </p:anim>
                                    <p:anim calcmode="lin" valueType="num">
                                      <p:cBhvr>
                                        <p:cTn id="36" dur="500" fill="hold"/>
                                        <p:tgtEl>
                                          <p:spTgt spid="11">
                                            <p:bg/>
                                          </p:spTgt>
                                        </p:tgtEl>
                                        <p:attrNameLst>
                                          <p:attrName>ppt_h</p:attrName>
                                        </p:attrNameLst>
                                      </p:cBhvr>
                                      <p:tavLst>
                                        <p:tav tm="0">
                                          <p:val>
                                            <p:fltVal val="0"/>
                                          </p:val>
                                        </p:tav>
                                        <p:tav tm="100000">
                                          <p:val>
                                            <p:strVal val="#ppt_h"/>
                                          </p:val>
                                        </p:tav>
                                      </p:tavLst>
                                    </p:anim>
                                    <p:animEffect transition="in" filter="fade">
                                      <p:cBhvr>
                                        <p:cTn id="37" dur="500"/>
                                        <p:tgtEl>
                                          <p:spTgt spid="11">
                                            <p:bg/>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 calcmode="lin" valueType="num">
                                      <p:cBhvr>
                                        <p:cTn id="42"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11">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1000" fill="hold"/>
                                        <p:tgtEl>
                                          <p:spTgt spid="15"/>
                                        </p:tgtEl>
                                        <p:attrNameLst>
                                          <p:attrName>ppt_w</p:attrName>
                                        </p:attrNameLst>
                                      </p:cBhvr>
                                      <p:tavLst>
                                        <p:tav tm="0">
                                          <p:val>
                                            <p:fltVal val="0"/>
                                          </p:val>
                                        </p:tav>
                                        <p:tav tm="100000">
                                          <p:val>
                                            <p:strVal val="#ppt_w"/>
                                          </p:val>
                                        </p:tav>
                                      </p:tavLst>
                                    </p:anim>
                                    <p:anim calcmode="lin" valueType="num">
                                      <p:cBhvr>
                                        <p:cTn id="50" dur="1000" fill="hold"/>
                                        <p:tgtEl>
                                          <p:spTgt spid="15"/>
                                        </p:tgtEl>
                                        <p:attrNameLst>
                                          <p:attrName>ppt_h</p:attrName>
                                        </p:attrNameLst>
                                      </p:cBhvr>
                                      <p:tavLst>
                                        <p:tav tm="0">
                                          <p:val>
                                            <p:fltVal val="0"/>
                                          </p:val>
                                        </p:tav>
                                        <p:tav tm="100000">
                                          <p:val>
                                            <p:strVal val="#ppt_h"/>
                                          </p:val>
                                        </p:tav>
                                      </p:tavLst>
                                    </p:anim>
                                    <p:anim calcmode="lin" valueType="num">
                                      <p:cBhvr>
                                        <p:cTn id="51" dur="1000" fill="hold"/>
                                        <p:tgtEl>
                                          <p:spTgt spid="15"/>
                                        </p:tgtEl>
                                        <p:attrNameLst>
                                          <p:attrName>style.rotation</p:attrName>
                                        </p:attrNameLst>
                                      </p:cBhvr>
                                      <p:tavLst>
                                        <p:tav tm="0">
                                          <p:val>
                                            <p:fltVal val="90"/>
                                          </p:val>
                                        </p:tav>
                                        <p:tav tm="100000">
                                          <p:val>
                                            <p:fltVal val="0"/>
                                          </p:val>
                                        </p:tav>
                                      </p:tavLst>
                                    </p:anim>
                                    <p:animEffect transition="in" filter="fade">
                                      <p:cBhvr>
                                        <p:cTn id="52" dur="10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p:cTn id="57" dur="1000" fill="hold"/>
                                        <p:tgtEl>
                                          <p:spTgt spid="17"/>
                                        </p:tgtEl>
                                        <p:attrNameLst>
                                          <p:attrName>ppt_w</p:attrName>
                                        </p:attrNameLst>
                                      </p:cBhvr>
                                      <p:tavLst>
                                        <p:tav tm="0">
                                          <p:val>
                                            <p:fltVal val="0"/>
                                          </p:val>
                                        </p:tav>
                                        <p:tav tm="100000">
                                          <p:val>
                                            <p:strVal val="#ppt_w"/>
                                          </p:val>
                                        </p:tav>
                                      </p:tavLst>
                                    </p:anim>
                                    <p:anim calcmode="lin" valueType="num">
                                      <p:cBhvr>
                                        <p:cTn id="58" dur="1000" fill="hold"/>
                                        <p:tgtEl>
                                          <p:spTgt spid="17"/>
                                        </p:tgtEl>
                                        <p:attrNameLst>
                                          <p:attrName>ppt_h</p:attrName>
                                        </p:attrNameLst>
                                      </p:cBhvr>
                                      <p:tavLst>
                                        <p:tav tm="0">
                                          <p:val>
                                            <p:fltVal val="0"/>
                                          </p:val>
                                        </p:tav>
                                        <p:tav tm="100000">
                                          <p:val>
                                            <p:strVal val="#ppt_h"/>
                                          </p:val>
                                        </p:tav>
                                      </p:tavLst>
                                    </p:anim>
                                    <p:anim calcmode="lin" valueType="num">
                                      <p:cBhvr>
                                        <p:cTn id="59" dur="1000" fill="hold"/>
                                        <p:tgtEl>
                                          <p:spTgt spid="17"/>
                                        </p:tgtEl>
                                        <p:attrNameLst>
                                          <p:attrName>style.rotation</p:attrName>
                                        </p:attrNameLst>
                                      </p:cBhvr>
                                      <p:tavLst>
                                        <p:tav tm="0">
                                          <p:val>
                                            <p:fltVal val="90"/>
                                          </p:val>
                                        </p:tav>
                                        <p:tav tm="100000">
                                          <p:val>
                                            <p:fltVal val="0"/>
                                          </p:val>
                                        </p:tav>
                                      </p:tavLst>
                                    </p:anim>
                                    <p:animEffect transition="in" filter="fade">
                                      <p:cBhvr>
                                        <p:cTn id="60" dur="10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grpId="0" nodeType="click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p:cTn id="65" dur="1000" fill="hold"/>
                                        <p:tgtEl>
                                          <p:spTgt spid="18"/>
                                        </p:tgtEl>
                                        <p:attrNameLst>
                                          <p:attrName>ppt_w</p:attrName>
                                        </p:attrNameLst>
                                      </p:cBhvr>
                                      <p:tavLst>
                                        <p:tav tm="0">
                                          <p:val>
                                            <p:fltVal val="0"/>
                                          </p:val>
                                        </p:tav>
                                        <p:tav tm="100000">
                                          <p:val>
                                            <p:strVal val="#ppt_w"/>
                                          </p:val>
                                        </p:tav>
                                      </p:tavLst>
                                    </p:anim>
                                    <p:anim calcmode="lin" valueType="num">
                                      <p:cBhvr>
                                        <p:cTn id="66" dur="1000" fill="hold"/>
                                        <p:tgtEl>
                                          <p:spTgt spid="18"/>
                                        </p:tgtEl>
                                        <p:attrNameLst>
                                          <p:attrName>ppt_h</p:attrName>
                                        </p:attrNameLst>
                                      </p:cBhvr>
                                      <p:tavLst>
                                        <p:tav tm="0">
                                          <p:val>
                                            <p:fltVal val="0"/>
                                          </p:val>
                                        </p:tav>
                                        <p:tav tm="100000">
                                          <p:val>
                                            <p:strVal val="#ppt_h"/>
                                          </p:val>
                                        </p:tav>
                                      </p:tavLst>
                                    </p:anim>
                                    <p:anim calcmode="lin" valueType="num">
                                      <p:cBhvr>
                                        <p:cTn id="67" dur="1000" fill="hold"/>
                                        <p:tgtEl>
                                          <p:spTgt spid="18"/>
                                        </p:tgtEl>
                                        <p:attrNameLst>
                                          <p:attrName>style.rotation</p:attrName>
                                        </p:attrNameLst>
                                      </p:cBhvr>
                                      <p:tavLst>
                                        <p:tav tm="0">
                                          <p:val>
                                            <p:fltVal val="90"/>
                                          </p:val>
                                        </p:tav>
                                        <p:tav tm="100000">
                                          <p:val>
                                            <p:fltVal val="0"/>
                                          </p:val>
                                        </p:tav>
                                      </p:tavLst>
                                    </p:anim>
                                    <p:animEffect transition="in" filter="fade">
                                      <p:cBhvr>
                                        <p:cTn id="68"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8" grpId="0" build="p" animBg="1"/>
      <p:bldP spid="11" grpId="0" build="p" animBg="1"/>
      <p:bldP spid="15" grpId="0" animBg="1"/>
      <p:bldP spid="17" grpId="0" animBg="1"/>
      <p:bldP spid="18"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C2E2CDE-043D-48C8-A09C-AB7E4909DEF2}"/>
              </a:ext>
            </a:extLst>
          </p:cNvPr>
          <p:cNvPicPr>
            <a:picLocks noChangeAspect="1"/>
          </p:cNvPicPr>
          <p:nvPr/>
        </p:nvPicPr>
        <p:blipFill>
          <a:blip r:embed="rId2"/>
          <a:stretch>
            <a:fillRect/>
          </a:stretch>
        </p:blipFill>
        <p:spPr>
          <a:xfrm>
            <a:off x="0" y="0"/>
            <a:ext cx="9144000" cy="6857999"/>
          </a:xfrm>
          <a:prstGeom prst="rect">
            <a:avLst/>
          </a:prstGeom>
        </p:spPr>
      </p:pic>
      <p:sp>
        <p:nvSpPr>
          <p:cNvPr id="4" name="Rectángulo: esquinas redondeadas 3">
            <a:extLst>
              <a:ext uri="{FF2B5EF4-FFF2-40B4-BE49-F238E27FC236}">
                <a16:creationId xmlns:a16="http://schemas.microsoft.com/office/drawing/2014/main" id="{85958EC2-7CDF-483C-AD8F-D8371AD9E14E}"/>
              </a:ext>
            </a:extLst>
          </p:cNvPr>
          <p:cNvSpPr/>
          <p:nvPr/>
        </p:nvSpPr>
        <p:spPr>
          <a:xfrm>
            <a:off x="0" y="0"/>
            <a:ext cx="9144000" cy="103367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Título 11"/>
          <p:cNvSpPr>
            <a:spLocks noGrp="1"/>
          </p:cNvSpPr>
          <p:nvPr>
            <p:ph type="title"/>
          </p:nvPr>
        </p:nvSpPr>
        <p:spPr>
          <a:xfrm>
            <a:off x="0" y="1"/>
            <a:ext cx="9144000" cy="1033670"/>
          </a:xfrm>
        </p:spPr>
        <p:txBody>
          <a:bodyPr>
            <a:normAutofit/>
          </a:bodyPr>
          <a:lstStyle/>
          <a:p>
            <a:r>
              <a:rPr lang="es-ES" sz="4800" b="1" u="sng" cap="none"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AMANTES PARA TODA LA VIDA.</a:t>
            </a:r>
          </a:p>
        </p:txBody>
      </p:sp>
      <p:sp>
        <p:nvSpPr>
          <p:cNvPr id="13" name="Marcador de contenido 12"/>
          <p:cNvSpPr>
            <a:spLocks noGrp="1"/>
          </p:cNvSpPr>
          <p:nvPr>
            <p:ph sz="quarter" idx="13"/>
          </p:nvPr>
        </p:nvSpPr>
        <p:spPr>
          <a:xfrm>
            <a:off x="0" y="1596177"/>
            <a:ext cx="5422006" cy="5261823"/>
          </a:xfrm>
        </p:spPr>
        <p:txBody>
          <a:bodyPr>
            <a:normAutofit fontScale="85000" lnSpcReduction="10000"/>
          </a:bodyPr>
          <a:lstStyle/>
          <a:p>
            <a:r>
              <a:rPr lang="es-ES" b="1" dirty="0"/>
              <a:t>Cuando estudiamos las cinco facetas del amor en otra lección, utilizando cinco palabras griegas, una faceta fue el deseo sexual (</a:t>
            </a:r>
            <a:r>
              <a:rPr lang="es-ES" b="1" dirty="0" err="1"/>
              <a:t>epitumia</a:t>
            </a:r>
            <a:r>
              <a:rPr lang="es-ES" b="1" dirty="0"/>
              <a:t>). </a:t>
            </a:r>
          </a:p>
          <a:p>
            <a:r>
              <a:rPr lang="es-ES" b="1" dirty="0"/>
              <a:t>El matrimonio significa unidad en el sentido más pleno posible, en alma, cuerpo y espíritu, entonces incluye la relación sexual.</a:t>
            </a:r>
          </a:p>
          <a:p>
            <a:r>
              <a:rPr lang="es-ES" b="1" dirty="0"/>
              <a:t>En el Nuevo Testamento, el Espíritu Santo utiliza el misterio de llegar a ser una sola carne, que se presenta en el Génesis, con su dimensión de la relación sexual, para describir un misterio aun más profundo: </a:t>
            </a:r>
          </a:p>
          <a:p>
            <a:pPr algn="ctr"/>
            <a:r>
              <a:rPr lang="es-ES" b="1" u="sng" dirty="0">
                <a:solidFill>
                  <a:srgbClr val="FF0000"/>
                </a:solidFill>
              </a:rPr>
              <a:t>el de la relación entre Cristo y su esposa, la iglesia. </a:t>
            </a:r>
          </a:p>
          <a:p>
            <a:r>
              <a:rPr lang="es-ES" b="1" dirty="0"/>
              <a:t>Efesios.5:31-32.</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2006" y="1417983"/>
            <a:ext cx="3721994" cy="5440017"/>
          </a:xfrm>
          <a:prstGeom prst="rect">
            <a:avLst/>
          </a:prstGeom>
        </p:spPr>
      </p:pic>
    </p:spTree>
    <p:extLst>
      <p:ext uri="{BB962C8B-B14F-4D97-AF65-F5344CB8AC3E}">
        <p14:creationId xmlns:p14="http://schemas.microsoft.com/office/powerpoint/2010/main" val="35813839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barn(inVertical)">
                                      <p:cBhvr>
                                        <p:cTn id="27" dur="500"/>
                                        <p:tgtEl>
                                          <p:spTgt spid="1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xEl>
                                              <p:pRg st="1" end="1"/>
                                            </p:txEl>
                                          </p:spTgt>
                                        </p:tgtEl>
                                        <p:attrNameLst>
                                          <p:attrName>style.visibility</p:attrName>
                                        </p:attrNameLst>
                                      </p:cBhvr>
                                      <p:to>
                                        <p:strVal val="visible"/>
                                      </p:to>
                                    </p:set>
                                    <p:animEffect transition="in" filter="barn(inVertical)">
                                      <p:cBhvr>
                                        <p:cTn id="32" dur="500"/>
                                        <p:tgtEl>
                                          <p:spTgt spid="1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xEl>
                                              <p:pRg st="2" end="2"/>
                                            </p:txEl>
                                          </p:spTgt>
                                        </p:tgtEl>
                                        <p:attrNameLst>
                                          <p:attrName>style.visibility</p:attrName>
                                        </p:attrNameLst>
                                      </p:cBhvr>
                                      <p:to>
                                        <p:strVal val="visible"/>
                                      </p:to>
                                    </p:set>
                                    <p:animEffect transition="in" filter="barn(inVertical)">
                                      <p:cBhvr>
                                        <p:cTn id="37" dur="500"/>
                                        <p:tgtEl>
                                          <p:spTgt spid="1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3">
                                            <p:txEl>
                                              <p:pRg st="3" end="3"/>
                                            </p:txEl>
                                          </p:spTgt>
                                        </p:tgtEl>
                                        <p:attrNameLst>
                                          <p:attrName>style.visibility</p:attrName>
                                        </p:attrNameLst>
                                      </p:cBhvr>
                                      <p:to>
                                        <p:strVal val="visible"/>
                                      </p:to>
                                    </p:set>
                                    <p:animEffect transition="in" filter="barn(inVertical)">
                                      <p:cBhvr>
                                        <p:cTn id="42" dur="500"/>
                                        <p:tgtEl>
                                          <p:spTgt spid="1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3">
                                            <p:txEl>
                                              <p:pRg st="4" end="4"/>
                                            </p:txEl>
                                          </p:spTgt>
                                        </p:tgtEl>
                                        <p:attrNameLst>
                                          <p:attrName>style.visibility</p:attrName>
                                        </p:attrNameLst>
                                      </p:cBhvr>
                                      <p:to>
                                        <p:strVal val="visible"/>
                                      </p:to>
                                    </p:set>
                                    <p:animEffect transition="in" filter="barn(inVertical)">
                                      <p:cBhvr>
                                        <p:cTn id="47"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p:bldP spid="13" grpId="0" build="p"/>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8C13C72-B9B7-4925-B254-5C31F43E318D}"/>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lnSpcReduction="10000"/>
          </a:bodyPr>
          <a:lstStyle/>
          <a:p>
            <a:r>
              <a:rPr lang="es-ES" b="1" dirty="0"/>
              <a:t>Por esto dejará el hombre a su padre y a su madre, y se unirá a su mujer, y los dos serán una sola carne. </a:t>
            </a:r>
          </a:p>
          <a:p>
            <a:r>
              <a:rPr lang="es-ES" b="1" dirty="0"/>
              <a:t>Grande es este misterio; mas yo digo esto respecto de Cristo y de la iglesia. </a:t>
            </a:r>
          </a:p>
          <a:p>
            <a:r>
              <a:rPr lang="es-ES" b="1" dirty="0"/>
              <a:t>Por lo demás, cada uno de vosotros ame también a su mujer como a sí mismo; y la mujer respete a su marido. </a:t>
            </a:r>
          </a:p>
          <a:p>
            <a:r>
              <a:rPr lang="es-ES" b="1" dirty="0"/>
              <a:t>Este es el diseño del matrimonio tal como Dios lo estableció al principio: </a:t>
            </a:r>
          </a:p>
          <a:p>
            <a:r>
              <a:rPr lang="es-ES" b="1" dirty="0"/>
              <a:t>una relación amorosa tan profunda, tierna, pura e intima que se compara con la relación de Cristo y su iglesia.</a:t>
            </a:r>
          </a:p>
          <a:p>
            <a:r>
              <a:rPr lang="es-ES" b="1" dirty="0"/>
              <a:t>El Dr. Eduardo </a:t>
            </a:r>
            <a:r>
              <a:rPr lang="es-ES" b="1" dirty="0" err="1"/>
              <a:t>Wheat</a:t>
            </a:r>
            <a:r>
              <a:rPr lang="es-ES" b="1" dirty="0"/>
              <a:t>, quien escribe ampliamente sobre este tema, dice que la relación sexual es, sin duda alguna, el aspecto más complicado del amor en el matrimonio.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0794" y="0"/>
            <a:ext cx="3593206" cy="6858000"/>
          </a:xfrm>
          <a:prstGeom prst="rect">
            <a:avLst/>
          </a:prstGeom>
        </p:spPr>
      </p:pic>
    </p:spTree>
    <p:extLst>
      <p:ext uri="{BB962C8B-B14F-4D97-AF65-F5344CB8AC3E}">
        <p14:creationId xmlns:p14="http://schemas.microsoft.com/office/powerpoint/2010/main" val="25296127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33BA696-AD46-4395-98F3-63B5E25A0108}"/>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a:bodyPr>
          <a:lstStyle/>
          <a:p>
            <a:r>
              <a:rPr lang="es-ES" b="1" dirty="0"/>
              <a:t>La razón es porque existen muchísimas causas potenciales de dificultad: </a:t>
            </a:r>
          </a:p>
          <a:p>
            <a:r>
              <a:rPr lang="es-ES" b="1" dirty="0"/>
              <a:t>la ira. </a:t>
            </a:r>
          </a:p>
          <a:p>
            <a:r>
              <a:rPr lang="es-ES" b="1" dirty="0"/>
              <a:t>la sospecha. </a:t>
            </a:r>
          </a:p>
          <a:p>
            <a:r>
              <a:rPr lang="es-ES" b="1" dirty="0"/>
              <a:t>las heridas. </a:t>
            </a:r>
          </a:p>
          <a:p>
            <a:r>
              <a:rPr lang="es-ES" b="1" dirty="0"/>
              <a:t>el temor. </a:t>
            </a:r>
          </a:p>
          <a:p>
            <a:r>
              <a:rPr lang="es-ES" b="1" dirty="0"/>
              <a:t>la culpabilidad. </a:t>
            </a:r>
          </a:p>
          <a:p>
            <a:r>
              <a:rPr lang="es-ES" b="1" dirty="0"/>
              <a:t>la crítica… </a:t>
            </a:r>
          </a:p>
          <a:p>
            <a:r>
              <a:rPr lang="es-ES" b="1" dirty="0"/>
              <a:t>todos estos elementos negativos afectan grandemente la relación sexual. </a:t>
            </a:r>
          </a:p>
          <a:p>
            <a:r>
              <a:rPr lang="es-ES" b="1" dirty="0"/>
              <a:t>Antes de estudiar los aspectos negativos, veamos los aspectos positivos.</a:t>
            </a:r>
          </a:p>
          <a:p>
            <a:pPr algn="ctr"/>
            <a:r>
              <a:rPr lang="es-ES" b="1" u="sng" dirty="0">
                <a:solidFill>
                  <a:srgbClr val="FF0000"/>
                </a:solidFill>
              </a:rPr>
              <a:t>I. ASPECTOS POSITIVOS PARA EDIFICAR SU RELACION SEXUAL A TENER UN CONCEPTO BIBLICO.</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127452521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1C47422-8E69-4060-8EDE-A33AB92F15FF}"/>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lnSpcReduction="10000"/>
          </a:bodyPr>
          <a:lstStyle/>
          <a:p>
            <a:r>
              <a:rPr lang="es-ES" b="1" dirty="0"/>
              <a:t>Hay personas que todavía creen que el sexo es algo sucio y que fue el pecado original. </a:t>
            </a:r>
          </a:p>
          <a:p>
            <a:r>
              <a:rPr lang="es-ES" b="1" dirty="0"/>
              <a:t>Pero en el primer libro de la Biblia, Génesis. </a:t>
            </a:r>
          </a:p>
          <a:p>
            <a:r>
              <a:rPr lang="es-ES" b="1" dirty="0"/>
              <a:t>Dios dice que es "bueno". </a:t>
            </a:r>
          </a:p>
          <a:p>
            <a:r>
              <a:rPr lang="es-ES" b="1" dirty="0"/>
              <a:t>Aprendimos en la lección 3 que según Dios, uno de los propósitos del matrimonio es el placer sexual. </a:t>
            </a:r>
          </a:p>
          <a:p>
            <a:r>
              <a:rPr lang="es-ES" b="1" dirty="0"/>
              <a:t>I Corintios.7:3-5. </a:t>
            </a:r>
          </a:p>
          <a:p>
            <a:r>
              <a:rPr lang="es-ES" b="1" dirty="0"/>
              <a:t>El marido cumpla con la mujer el deber conyugal, y asimismo la mujer con el marido. </a:t>
            </a:r>
          </a:p>
          <a:p>
            <a:r>
              <a:rPr lang="es-ES" b="1" dirty="0"/>
              <a:t>La mujer no tiene potestad sobre su propio cuerpo, sino el marido; ni tampoco tiene el marido potestad sobre su propio cuerpo, sino la mujer.</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8030" y="0"/>
            <a:ext cx="3815970" cy="6858000"/>
          </a:xfrm>
          <a:prstGeom prst="rect">
            <a:avLst/>
          </a:prstGeom>
        </p:spPr>
      </p:pic>
    </p:spTree>
    <p:extLst>
      <p:ext uri="{BB962C8B-B14F-4D97-AF65-F5344CB8AC3E}">
        <p14:creationId xmlns:p14="http://schemas.microsoft.com/office/powerpoint/2010/main" val="15707467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1" dur="500"/>
                                        <p:tgtEl>
                                          <p:spTgt spid="3">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p:cTn id="56"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656E510-E5A7-4496-802D-6D8C5A9DF41F}"/>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10000"/>
          </a:bodyPr>
          <a:lstStyle/>
          <a:p>
            <a:r>
              <a:rPr lang="es-ES" b="1" dirty="0"/>
              <a:t>No os neguéis el uno al otro, a no ser por algún tiempo de mutuo consentimiento, para ocuparos sosegadamente en la oración; y volved a juntaros en uno, para que no os tiente Satanás a causa de vuestra incontinencia. </a:t>
            </a:r>
          </a:p>
          <a:p>
            <a:r>
              <a:rPr lang="es-ES" b="1" dirty="0"/>
              <a:t>Hebreos.13:4.</a:t>
            </a:r>
          </a:p>
          <a:p>
            <a:r>
              <a:rPr lang="es-ES" b="1" dirty="0"/>
              <a:t>Honroso sea en todos el matrimonio, y el lecho sin mancilla; pero a los fornicarios y a los adúlteros los juzgará Dios. </a:t>
            </a:r>
          </a:p>
          <a:p>
            <a:r>
              <a:rPr lang="es-ES" b="1" dirty="0"/>
              <a:t>Tener Información Biológica Correcta. Nadie nació siendo experto. </a:t>
            </a:r>
          </a:p>
          <a:p>
            <a:r>
              <a:rPr lang="es-ES" b="1" dirty="0"/>
              <a:t>Usted y su cónyuge deben estar plenamente informados. </a:t>
            </a:r>
          </a:p>
          <a:p>
            <a:r>
              <a:rPr lang="es-ES" b="1" dirty="0"/>
              <a:t>Muchos hombres son ignorantes de la anatomía de su esposa y de cómo satisfacerla sexualmente. </a:t>
            </a:r>
          </a:p>
          <a:p>
            <a:r>
              <a:rPr lang="es-ES" b="1" dirty="0"/>
              <a:t>No es una vergüenza ser ignorante, pero si es una vergüenza quedarse ignorante.</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0179" y="0"/>
            <a:ext cx="3573821" cy="6858000"/>
          </a:xfrm>
          <a:prstGeom prst="rect">
            <a:avLst/>
          </a:prstGeom>
        </p:spPr>
      </p:pic>
    </p:spTree>
    <p:extLst>
      <p:ext uri="{BB962C8B-B14F-4D97-AF65-F5344CB8AC3E}">
        <p14:creationId xmlns:p14="http://schemas.microsoft.com/office/powerpoint/2010/main" val="36623282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CE46D6E-E6D4-45DA-87B1-4242C20A3285}"/>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10000"/>
          </a:bodyPr>
          <a:lstStyle/>
          <a:p>
            <a:pPr algn="ctr"/>
            <a:r>
              <a:rPr lang="es-ES" b="1" u="sng" dirty="0">
                <a:solidFill>
                  <a:srgbClr val="FF0000"/>
                </a:solidFill>
              </a:rPr>
              <a:t>Tener Una Actitud Positiva. </a:t>
            </a:r>
          </a:p>
          <a:p>
            <a:r>
              <a:rPr lang="es-ES" b="1" dirty="0"/>
              <a:t>Hechos.20:35.</a:t>
            </a:r>
          </a:p>
          <a:p>
            <a:r>
              <a:rPr lang="es-ES" b="1" dirty="0"/>
              <a:t>En todo os he enseñado que, trabajando así, se debe ayudar a los necesitados, y recordar las palabras del Señor Jesús, que dijo: Más bienaventurado es dar que recibir. </a:t>
            </a:r>
          </a:p>
          <a:p>
            <a:r>
              <a:rPr lang="es-ES" b="1" dirty="0"/>
              <a:t>Comience a considerar la relación sexual como una oportunidad de dar placer a su pareja y edificar el amor genuino mutuo.</a:t>
            </a:r>
          </a:p>
          <a:p>
            <a:r>
              <a:rPr lang="es-ES" b="1" dirty="0"/>
              <a:t>Dedicar Tiempo. </a:t>
            </a:r>
          </a:p>
          <a:p>
            <a:r>
              <a:rPr lang="es-ES" b="1" dirty="0"/>
              <a:t>Deuteronomio.24:5. </a:t>
            </a:r>
          </a:p>
          <a:p>
            <a:r>
              <a:rPr lang="es-ES" b="1" dirty="0"/>
              <a:t>Cuando alguno fuere recién casado, no saldrá a la guerra, ni en ninguna cosa se le ocupará; libre estará en su casa por un año, para alegrar a la mujer que tomó.</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30720266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B9715F2-D062-4D97-9559-1FD2174B1856}"/>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lnSpcReduction="10000"/>
          </a:bodyPr>
          <a:lstStyle/>
          <a:p>
            <a:r>
              <a:rPr lang="es-ES" b="1" dirty="0"/>
              <a:t>Pocas personas pueden tomar un año para su luna de miel, pero vemos en la ley de Moisés la importancia que Dios </a:t>
            </a:r>
            <a:r>
              <a:rPr lang="es-ES" b="1" dirty="0" err="1"/>
              <a:t>diO</a:t>
            </a:r>
            <a:r>
              <a:rPr lang="es-ES" b="1" dirty="0"/>
              <a:t> al matrimonio y a la necesidad de la pareja recién casada de conocerse. </a:t>
            </a:r>
          </a:p>
          <a:p>
            <a:r>
              <a:rPr lang="es-ES" b="1" dirty="0"/>
              <a:t>Según la ley, el hombre, después de su boda, era exento del servicio militar y de toda responsabilidad comercial por un año. </a:t>
            </a:r>
          </a:p>
          <a:p>
            <a:r>
              <a:rPr lang="es-ES" b="1" dirty="0"/>
              <a:t>El hombre que no comprende la naturaleza de su mujer, que ella requiere más tiempo de preparación y de caricias, le va a robar a ella y a si mismo de una experiencia satisfactoria. </a:t>
            </a:r>
          </a:p>
          <a:p>
            <a:r>
              <a:rPr lang="es-ES" b="1" dirty="0"/>
              <a:t>Las relaciones sexuales sin señales de amor, con toda seguridad crean resentimiento, y no respuesta positiva, por parte de su cónyuge.</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343479816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999E138-D04B-46D0-BD60-3B090700A9D9}"/>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20000"/>
          </a:bodyPr>
          <a:lstStyle/>
          <a:p>
            <a:pPr algn="ctr"/>
            <a:r>
              <a:rPr lang="es-ES" b="1" u="sng" dirty="0" err="1">
                <a:solidFill>
                  <a:srgbClr val="FF0000"/>
                </a:solidFill>
              </a:rPr>
              <a:t>iI</a:t>
            </a:r>
            <a:r>
              <a:rPr lang="es-ES" b="1" u="sng" dirty="0">
                <a:solidFill>
                  <a:srgbClr val="FF0000"/>
                </a:solidFill>
              </a:rPr>
              <a:t>. CAUSAS QUE IMPIDEN EL PLACER SEXUAL.</a:t>
            </a:r>
          </a:p>
          <a:p>
            <a:r>
              <a:rPr lang="es-ES" b="1" dirty="0"/>
              <a:t>Infidelidad. Porque provoca: Resentimiento, rechazo, rencor, repudio. </a:t>
            </a:r>
          </a:p>
          <a:p>
            <a:r>
              <a:rPr lang="es-ES" b="1" dirty="0"/>
              <a:t>I Corintios.6:16-17.</a:t>
            </a:r>
          </a:p>
          <a:p>
            <a:r>
              <a:rPr lang="es-ES" b="1" dirty="0"/>
              <a:t>¿O no sabéis que el que se une con una ramera, es un cuerpo con ella? Porque dice: Los dos serán una sola carne. </a:t>
            </a:r>
          </a:p>
          <a:p>
            <a:r>
              <a:rPr lang="es-ES" b="1" dirty="0"/>
              <a:t>Pero el que se une al Señor, un espíritu es con él. </a:t>
            </a:r>
          </a:p>
          <a:p>
            <a:r>
              <a:rPr lang="es-ES" b="1" dirty="0"/>
              <a:t>Efesios.4:22-24.</a:t>
            </a:r>
          </a:p>
          <a:p>
            <a:r>
              <a:rPr lang="es-ES" b="1" dirty="0"/>
              <a:t>En cuanto a la pasada manera de vivir, despojaos del viejo hombre, que está viciado conforme a los deseos engañosos, </a:t>
            </a:r>
          </a:p>
          <a:p>
            <a:r>
              <a:rPr lang="es-ES" b="1" dirty="0"/>
              <a:t>y renovaos en el espíritu de vuestra mente, </a:t>
            </a:r>
          </a:p>
          <a:p>
            <a:r>
              <a:rPr lang="es-ES" b="1" dirty="0"/>
              <a:t>y vestíos del nuevo hombre, creado según Dios en la justicia y santidad de la verdad.</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2310" y="0"/>
            <a:ext cx="3541690" cy="6858000"/>
          </a:xfrm>
          <a:prstGeom prst="rect">
            <a:avLst/>
          </a:prstGeom>
        </p:spPr>
      </p:pic>
    </p:spTree>
    <p:extLst>
      <p:ext uri="{BB962C8B-B14F-4D97-AF65-F5344CB8AC3E}">
        <p14:creationId xmlns:p14="http://schemas.microsoft.com/office/powerpoint/2010/main" val="385651829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A61DC54-3E6C-4D70-AFB4-F8A530925FB5}"/>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lstStyle/>
          <a:p>
            <a:r>
              <a:rPr lang="es-ES" b="1" dirty="0"/>
              <a:t>EL VERDADERO HOMBRE ES AQUEL QUE ESTA SATISFECHO CON UNA SOLA MUJER Y A LA VEZ PUEDE SATISFACER A ESA SOLA MUJER TODA LA VIDA.</a:t>
            </a:r>
          </a:p>
          <a:p>
            <a:r>
              <a:rPr lang="es-ES" b="1" dirty="0"/>
              <a:t>Egoísmo. </a:t>
            </a:r>
          </a:p>
          <a:p>
            <a:r>
              <a:rPr lang="es-ES" b="1" dirty="0"/>
              <a:t>Como en cualquier área del matrimonio, el egoísmo es fatal. </a:t>
            </a:r>
          </a:p>
          <a:p>
            <a:r>
              <a:rPr lang="es-ES" b="1" dirty="0"/>
              <a:t>Cuando sólo se busca satisfacción de sí mismo, se provoca desilusión y frustración en la pareja. </a:t>
            </a:r>
          </a:p>
          <a:p>
            <a:r>
              <a:rPr lang="es-ES" b="1" dirty="0"/>
              <a:t>I Corintios.13:5.</a:t>
            </a:r>
          </a:p>
          <a:p>
            <a:r>
              <a:rPr lang="es-ES" b="1" dirty="0"/>
              <a:t>no hace nada indebido, no busca lo suyo, no se irrita, no guarda rencor.</a:t>
            </a:r>
          </a:p>
          <a:p>
            <a:r>
              <a:rPr lang="es-ES" b="1" dirty="0"/>
              <a:t>Indiferencia. Provocada Por Rencor, Ira. </a:t>
            </a:r>
          </a:p>
          <a:p>
            <a:r>
              <a:rPr lang="es-ES" b="1" dirty="0"/>
              <a:t>Problemas NO Resueltos.</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350857428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D2B9819-E33A-4CFB-B2ED-7D32377BA0B6}"/>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a:bodyPr>
          <a:lstStyle/>
          <a:p>
            <a:r>
              <a:rPr lang="es-ES" b="1" dirty="0"/>
              <a:t>El hombre que sufrió burlas, desprecio, rechazo o algo semejante en su niñez o juventud, si él nunca lo ha confesado y nunca ha recibido sanidad interior, es muy probable que él vive atormentado, o encerrado en sí mismo o enojado con medio mundo sin saber por qué. </a:t>
            </a:r>
          </a:p>
          <a:p>
            <a:r>
              <a:rPr lang="es-ES" b="1" dirty="0"/>
              <a:t>Si es así, seguramente está afectando a su matrimonio.</a:t>
            </a:r>
          </a:p>
          <a:p>
            <a:r>
              <a:rPr lang="es-ES" b="1" dirty="0"/>
              <a:t>El divorcio de los padres, padres perfeccionistas, padres que no expresaron afecto… </a:t>
            </a:r>
          </a:p>
          <a:p>
            <a:r>
              <a:rPr lang="es-ES" b="1" dirty="0"/>
              <a:t>éstas y otras cosas producen heridas y un sentir de rechazo en el niño o joven. </a:t>
            </a:r>
          </a:p>
          <a:p>
            <a:r>
              <a:rPr lang="es-ES" b="1" dirty="0"/>
              <a:t>El resultado es la inhabilidad de recibir y dar amor, por lo menos la inhabilidad de expresar amor.</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40822299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6602FB1-1374-4A24-A0B1-EDDB034870E5}"/>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20000"/>
          </a:bodyPr>
          <a:lstStyle/>
          <a:p>
            <a:r>
              <a:rPr lang="es-ES" b="1" dirty="0"/>
              <a:t>A menudo la mujer tiene resentimientos hacia su esposo si tuvieron relaciones sexuales antes de la boda. </a:t>
            </a:r>
          </a:p>
          <a:p>
            <a:r>
              <a:rPr lang="es-ES" b="1" dirty="0"/>
              <a:t>Para que haya total respeto mutuo en su matrimonio, tienen que perdonarse el uno al otro por todo lo que sucedió antes, incluyendo experiencias sexuales que cualquiera de los dos haya tenido con otras personas. </a:t>
            </a:r>
          </a:p>
          <a:p>
            <a:r>
              <a:rPr lang="es-ES" b="1" dirty="0"/>
              <a:t>Efesios.4:32.</a:t>
            </a:r>
          </a:p>
          <a:p>
            <a:r>
              <a:rPr lang="es-ES" b="1" dirty="0"/>
              <a:t>Antes sed benignos unos con otros, misericordiosos, perdonándoos unos a otros, como Dios también os perdonó a vosotros en Cristo.</a:t>
            </a:r>
          </a:p>
          <a:p>
            <a:pPr algn="ctr"/>
            <a:r>
              <a:rPr lang="es-ES" b="1" u="sng" dirty="0">
                <a:solidFill>
                  <a:srgbClr val="FF0000"/>
                </a:solidFill>
              </a:rPr>
              <a:t>Problemas de Frigidez o Impotencia: FRIGIDEZ: Frialdad: </a:t>
            </a:r>
          </a:p>
          <a:p>
            <a:r>
              <a:rPr lang="es-ES" b="1" dirty="0"/>
              <a:t>carencia en la mujer del deseo o el placer sexual, originados por problemas físicos, experiencias desagradables o enseñanza errónea en cuanto al sexo.</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7024" y="0"/>
            <a:ext cx="3816976" cy="6858000"/>
          </a:xfrm>
          <a:prstGeom prst="rect">
            <a:avLst/>
          </a:prstGeom>
        </p:spPr>
      </p:pic>
    </p:spTree>
    <p:extLst>
      <p:ext uri="{BB962C8B-B14F-4D97-AF65-F5344CB8AC3E}">
        <p14:creationId xmlns:p14="http://schemas.microsoft.com/office/powerpoint/2010/main" val="12052857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79D416A-E18A-49A0-A358-C2B67FF0BB19}"/>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20000"/>
          </a:bodyPr>
          <a:lstStyle/>
          <a:p>
            <a:r>
              <a:rPr lang="es-ES" b="1" dirty="0"/>
              <a:t>IMPOTENCIA: Incapacidad para realizar el coito puede ser problema psicológico o fisiológico. Muchas personas no comprenden los efectos tan profundos que puede crear en el hombre la tensión, ya sea por problemas en el trabajo, fuertes conflictos familiares, etc... </a:t>
            </a:r>
          </a:p>
          <a:p>
            <a:r>
              <a:rPr lang="es-ES" b="1" dirty="0"/>
              <a:t>Algunas esposas se han sentido rechazadas por lo que ellas se Imaginan que es Indiferencia de parte de su marido, cuando la realidad es otra: </a:t>
            </a:r>
          </a:p>
          <a:p>
            <a:r>
              <a:rPr lang="es-ES" b="1" dirty="0"/>
              <a:t>el marido este sufriendo de impotencia transitoria por situaciones en su trabajo, de lo cual ella no se da cuenta.</a:t>
            </a:r>
          </a:p>
          <a:p>
            <a:pPr algn="ctr"/>
            <a:r>
              <a:rPr lang="es-ES" b="1" u="sng" dirty="0">
                <a:solidFill>
                  <a:srgbClr val="FF0000"/>
                </a:solidFill>
              </a:rPr>
              <a:t>Mortificar y Criticar. </a:t>
            </a:r>
          </a:p>
          <a:p>
            <a:r>
              <a:rPr lang="es-ES" b="1" dirty="0"/>
              <a:t>¡Cuántas mujeres se queja de que su marido no es cariñoso, que la trata con Indiferencia. </a:t>
            </a:r>
          </a:p>
          <a:p>
            <a:r>
              <a:rPr lang="es-ES" b="1" dirty="0"/>
              <a:t>¡Pero lo que no reconoce es que lo ha herido con su boca y por eso él se muestra indiferente.</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31948592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620946A-D8E2-4ADE-AB4C-D5770A5D92E5}"/>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20000"/>
          </a:bodyPr>
          <a:lstStyle/>
          <a:p>
            <a:r>
              <a:rPr lang="es-ES" b="1" dirty="0"/>
              <a:t>Un hombre frustrado en su vida sexual puede reaccionar de varias maneras; </a:t>
            </a:r>
          </a:p>
          <a:p>
            <a:r>
              <a:rPr lang="es-ES" b="1" dirty="0"/>
              <a:t>algunos se vuelven enojones, otros apáticos. </a:t>
            </a:r>
          </a:p>
          <a:p>
            <a:r>
              <a:rPr lang="es-ES" b="1" dirty="0"/>
              <a:t>El hombre no cristiano puede buscar a "alguien" que no lo mortifica. </a:t>
            </a:r>
          </a:p>
          <a:p>
            <a:r>
              <a:rPr lang="es-ES" b="1" dirty="0"/>
              <a:t>SI la esposa no comprende por qué su marido es así, entonces ella le mortifica más y, a cambio, él tiene menos deseos de tratarla como la "reina del hogar." </a:t>
            </a:r>
          </a:p>
          <a:p>
            <a:r>
              <a:rPr lang="es-ES" b="1" dirty="0"/>
              <a:t>Es un círculo vicioso y alguien tiene que pararlo.</a:t>
            </a:r>
          </a:p>
          <a:p>
            <a:r>
              <a:rPr lang="es-ES" b="1" dirty="0"/>
              <a:t>Falta de Privacidad. Esto es muy importante para la mujer. </a:t>
            </a:r>
          </a:p>
          <a:p>
            <a:r>
              <a:rPr lang="es-ES" b="1" dirty="0"/>
              <a:t>Los jóvenes que se casan no deben vivir con los papas o suegros. </a:t>
            </a:r>
          </a:p>
          <a:p>
            <a:r>
              <a:rPr lang="es-ES" b="1" dirty="0"/>
              <a:t>Los niños no deben dormir en la misma recamara de sus padres, a menos que sean muy chiquitos.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27793838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1E68272-9501-4073-97AA-AA00F533463E}"/>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10000"/>
          </a:bodyPr>
          <a:lstStyle/>
          <a:p>
            <a:r>
              <a:rPr lang="es-ES" b="1" dirty="0"/>
              <a:t>Tengan una cerradura en su dormitorio y utilícenla.</a:t>
            </a:r>
          </a:p>
          <a:p>
            <a:r>
              <a:rPr lang="es-ES" b="1" dirty="0"/>
              <a:t>Falta de Limpieza. Parece cosa sin importancia, pero la higiene personal (bañarse, cepillarse los dientes, etc.) </a:t>
            </a:r>
          </a:p>
          <a:p>
            <a:r>
              <a:rPr lang="es-ES" b="1" dirty="0"/>
              <a:t>puede afectar en gran manera su vida Intima. </a:t>
            </a:r>
          </a:p>
          <a:p>
            <a:r>
              <a:rPr lang="es-ES" b="1" dirty="0"/>
              <a:t>¡Tenga mucho cuidado¡</a:t>
            </a:r>
          </a:p>
          <a:p>
            <a:r>
              <a:rPr lang="es-ES" b="1" dirty="0"/>
              <a:t>Exceso o Carencia de Relaciones sexuales. </a:t>
            </a:r>
          </a:p>
          <a:p>
            <a:r>
              <a:rPr lang="es-ES" b="1" dirty="0"/>
              <a:t>I Corintios.7:5. </a:t>
            </a:r>
          </a:p>
          <a:p>
            <a:r>
              <a:rPr lang="es-ES" b="1" dirty="0"/>
              <a:t>No os neguéis el uno al otro, a no ser por algún tiempo de mutuo consentimiento, para ocuparos sosegadamente en la oración; y volved a juntaros en uno, para que no os tiente Satanás a causa de vuestra incontinencia.</a:t>
            </a:r>
          </a:p>
          <a:p>
            <a:r>
              <a:rPr lang="es-ES" b="1" u="sng" dirty="0"/>
              <a:t>La Edad.</a:t>
            </a:r>
            <a:r>
              <a:rPr lang="es-ES" b="1" dirty="0"/>
              <a:t> Para muchas personas, existe una limitación a nivel psicológico derivado de su edad. </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32837295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46A750E-56C0-4C12-920E-11F1E3944CFC}"/>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10000"/>
          </a:bodyPr>
          <a:lstStyle/>
          <a:p>
            <a:r>
              <a:rPr lang="es-ES" b="1" dirty="0"/>
              <a:t>En otros casos la limitación se fundamenta en el deterioro de sus facultades Psicológicas, pero también hay personas que a pesar de su edad conservan su entusiasmo y disposición al respecto, y para quienes los años no son impedimento para disfrutar la intimidad.</a:t>
            </a:r>
          </a:p>
          <a:p>
            <a:r>
              <a:rPr lang="es-ES" b="1" u="sng" dirty="0"/>
              <a:t>Masturbación.</a:t>
            </a:r>
            <a:r>
              <a:rPr lang="es-ES" b="1" dirty="0"/>
              <a:t> La autosatisfacción sexual trae como consecuencia que la bendición del sexo sea anulada al buscar aquel que la realiza, lo suyo propio sin importarle su pareja. </a:t>
            </a:r>
          </a:p>
          <a:p>
            <a:r>
              <a:rPr lang="es-ES" b="1" dirty="0"/>
              <a:t>Ha habido casos de matrimonios casi destruidos porque el esposo traía desde su adolescencia el hábito (adicción) de la masturbación. </a:t>
            </a:r>
          </a:p>
          <a:p>
            <a:r>
              <a:rPr lang="es-ES" b="1" dirty="0"/>
              <a:t>En tales casos él necesita buscar ayuda espiritual o profesional para quebrantar tal adicción.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97492882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0F68F3B-8DC1-4110-BEB3-0F36945CF2C3}"/>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10000"/>
          </a:bodyPr>
          <a:lstStyle/>
          <a:p>
            <a:r>
              <a:rPr lang="es-ES" b="1" dirty="0"/>
              <a:t>I Corintios.7:4.</a:t>
            </a:r>
          </a:p>
          <a:p>
            <a:r>
              <a:rPr lang="es-ES" b="1" dirty="0"/>
              <a:t>La mujer no tiene potestad sobre su propio cuerpo, sino el marido; ni tampoco tiene el marido potestad sobre su propio cuerpo, sino la mujer.</a:t>
            </a:r>
          </a:p>
          <a:p>
            <a:r>
              <a:rPr lang="es-ES" b="1" dirty="0"/>
              <a:t>Pornografía. Cualquier tipo de pornografía, videos, películas, revistas o música, es degradante a la mujer y destruye el respeto mutuo. </a:t>
            </a:r>
          </a:p>
          <a:p>
            <a:r>
              <a:rPr lang="es-ES" b="1" dirty="0"/>
              <a:t>Un efecto de la pornografía en aquellos que la utilizan es que les motiva a la imaginación fantasiosa y pervertida: </a:t>
            </a:r>
          </a:p>
          <a:p>
            <a:r>
              <a:rPr lang="es-ES" b="1" dirty="0"/>
              <a:t>al tener relaciones sexuales con su esposa, el marido se imagina que está con una de las mujeres que ha visto en dicho material </a:t>
            </a:r>
          </a:p>
          <a:p>
            <a:r>
              <a:rPr lang="es-ES" b="1" u="sng" dirty="0"/>
              <a:t>pornográfico.</a:t>
            </a:r>
            <a:r>
              <a:rPr lang="es-ES" b="1" dirty="0"/>
              <a:t> Esto es un fraude para ambos cónyuges, que obstruye el verdadero amor y trae desilusión.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25373752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FA3534E-B2CB-4385-B91B-BA4A87DFCF49}"/>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lnSpcReduction="10000"/>
          </a:bodyPr>
          <a:lstStyle/>
          <a:p>
            <a:r>
              <a:rPr lang="es-ES" b="1" dirty="0"/>
              <a:t>Muchas personas requieren una liberación de pensamientos sexuales impuros al entregar sus vidas a Cristo.</a:t>
            </a:r>
          </a:p>
          <a:p>
            <a:r>
              <a:rPr lang="es-ES" b="1" dirty="0"/>
              <a:t>Si usted vivía en libertinaje o promiscuidad antes de ser convertido, es muy probable que necesite tal liberación de sus pensamientos para que sus relaciones matrimoniales ya no sean perjudicadas. </a:t>
            </a:r>
          </a:p>
          <a:p>
            <a:r>
              <a:rPr lang="es-ES" b="1" dirty="0"/>
              <a:t>En algunas personas es un proceso, en otras sucede instantáneamente, pero sí hay ayuda, ¡búsquela! Otro efecto de la pornografía es que produce lujuria y no amor puro. </a:t>
            </a:r>
          </a:p>
          <a:p>
            <a:r>
              <a:rPr lang="es-ES" b="1" dirty="0"/>
              <a:t>Mateo.5:28.</a:t>
            </a:r>
          </a:p>
          <a:p>
            <a:r>
              <a:rPr lang="es-ES" b="1" dirty="0"/>
              <a:t>Pero yo os digo que cualquiera que mira a una mujer para codiciarla, ya adulteró con ella en su corazón.</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72312305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F9C13C1-3A60-4F44-B2A1-CF1AE5D80C78}"/>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10000"/>
          </a:bodyPr>
          <a:lstStyle/>
          <a:p>
            <a:r>
              <a:rPr lang="es-ES" b="1" dirty="0"/>
              <a:t>Alcohol, Drogas. Es imposible calcular el sufrimiento y el daño que han provocado el alcohol y las drogas a las relaciones humanas. </a:t>
            </a:r>
          </a:p>
          <a:p>
            <a:r>
              <a:rPr lang="es-ES" b="1" dirty="0"/>
              <a:t>Tanto a la esposa como a sus hijos es una bomba de destrucción masiva, tanto el alcohol como la droga.</a:t>
            </a:r>
          </a:p>
          <a:p>
            <a:pPr algn="ctr"/>
            <a:r>
              <a:rPr lang="es-ES" b="1" u="sng" dirty="0">
                <a:solidFill>
                  <a:srgbClr val="FF0000"/>
                </a:solidFill>
              </a:rPr>
              <a:t>III. LO QUE SIGNIFICA EL ACTO MATRIMONIAL PARA EL HOMBRE.</a:t>
            </a:r>
          </a:p>
          <a:p>
            <a:r>
              <a:rPr lang="es-ES" b="1" dirty="0"/>
              <a:t>Muchas mujeres no entienden cuán importante es para su esposo la relación sexual, tanto en lo físico como en lo psicológico.</a:t>
            </a:r>
          </a:p>
          <a:p>
            <a:pPr algn="ctr"/>
            <a:r>
              <a:rPr lang="es-ES" b="1" dirty="0">
                <a:solidFill>
                  <a:srgbClr val="FF0000"/>
                </a:solidFill>
              </a:rPr>
              <a:t>1. Satisface Su Instinto Sexual. </a:t>
            </a:r>
          </a:p>
          <a:p>
            <a:r>
              <a:rPr lang="es-ES" b="1" dirty="0"/>
              <a:t>En todas las especies, es un hecho que el macho posee un instinto sexual más fuerte. </a:t>
            </a:r>
          </a:p>
          <a:p>
            <a:r>
              <a:rPr lang="es-ES" b="1" dirty="0"/>
              <a:t>Esto no quiere decir que las mujeres carecen de un fuerte instinto sexual, pero el suyo es esporádico, mientras que el del hombre es más continuo.</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248646651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CAED620-C42F-478F-B237-2608FE6D1FE7}"/>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10000"/>
          </a:bodyPr>
          <a:lstStyle/>
          <a:p>
            <a:pPr algn="ctr"/>
            <a:r>
              <a:rPr lang="es-ES" b="1" u="sng" dirty="0">
                <a:solidFill>
                  <a:srgbClr val="FF0000"/>
                </a:solidFill>
              </a:rPr>
              <a:t>2. Le Ayuda a Realizar Su Hombría. </a:t>
            </a:r>
          </a:p>
          <a:p>
            <a:r>
              <a:rPr lang="es-ES" b="1" dirty="0"/>
              <a:t>Generalmente el hombre posee un ego más fuerte que la mujer, y en alguna forma su deseo sexual este ligado a su ego. Si no se considera un hombre a sus propios ojos, no es nada. </a:t>
            </a:r>
          </a:p>
          <a:p>
            <a:r>
              <a:rPr lang="es-ES" b="1" dirty="0"/>
              <a:t>Un hombre satisfecho en su vida sexual será un hombre con autoconfianza para lograr objetivos en otras áreas de su vida.</a:t>
            </a:r>
          </a:p>
          <a:p>
            <a:pPr algn="ctr"/>
            <a:r>
              <a:rPr lang="es-ES" b="1" u="sng" dirty="0">
                <a:solidFill>
                  <a:srgbClr val="FF0000"/>
                </a:solidFill>
              </a:rPr>
              <a:t>3. Engrandece el Amor Hacia Su Esposa. Como ya hemos visto. </a:t>
            </a:r>
          </a:p>
          <a:p>
            <a:r>
              <a:rPr lang="es-ES" b="1" dirty="0"/>
              <a:t>Dios dio al hombre un intenso instinto sexual, pero a la vez le dio una conciencia moral. </a:t>
            </a:r>
          </a:p>
          <a:p>
            <a:r>
              <a:rPr lang="es-ES" b="1" dirty="0"/>
              <a:t>A menos que él haya cauterizado su conciencia por ignorar y quebrantar las leyes de Dios a través del tiempo, (cosa que si puede suceder)</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173701623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7936EA5-1F2F-443B-A46C-DF0F735C913D}"/>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10000"/>
          </a:bodyPr>
          <a:lstStyle/>
          <a:p>
            <a:r>
              <a:rPr lang="es-ES" b="1" dirty="0"/>
              <a:t>I Timoteo.4:2.</a:t>
            </a:r>
          </a:p>
          <a:p>
            <a:r>
              <a:rPr lang="es-ES" b="1" dirty="0"/>
              <a:t>mediante la hipocresía de mentirosos que tienen cauterizada la conciencia;  </a:t>
            </a:r>
          </a:p>
          <a:p>
            <a:r>
              <a:rPr lang="es-ES" b="1" dirty="0"/>
              <a:t>La única forma en que él puede satisfacer su impulso sexual y mantener una conciencia limpia, es con su esposa. </a:t>
            </a:r>
          </a:p>
          <a:p>
            <a:r>
              <a:rPr lang="es-ES" b="1" dirty="0"/>
              <a:t>Cuando el sexo proporciona placer, pero luego viene culpabilidad como en el caso de relaciones extramaritales, no es del todo satisfactorio.</a:t>
            </a:r>
          </a:p>
          <a:p>
            <a:pPr algn="ctr"/>
            <a:r>
              <a:rPr lang="es-ES" b="1" u="sng" dirty="0">
                <a:solidFill>
                  <a:srgbClr val="FF0000"/>
                </a:solidFill>
              </a:rPr>
              <a:t>4. Provoca Mayor Armonía en el Hogar. </a:t>
            </a:r>
          </a:p>
          <a:p>
            <a:r>
              <a:rPr lang="es-ES" b="1" dirty="0"/>
              <a:t>Otro resultado de las relaciones satisfactorias entre la pareja es que tiende a reducir irritaciones menores en el hogar. </a:t>
            </a:r>
          </a:p>
          <a:p>
            <a:r>
              <a:rPr lang="es-ES" b="1" dirty="0"/>
              <a:t>Un hombre sexualmente satisfecho es por lo general un hombre contento. No solucionará problemas mayores. </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3024696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A0D1B9B-FB77-476B-BB62-2A1D6A5EE9F4}"/>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pPr algn="ctr"/>
            <a:r>
              <a:rPr lang="es-ES" b="1" u="sng" dirty="0">
                <a:solidFill>
                  <a:srgbClr val="FF0000"/>
                </a:solidFill>
              </a:rPr>
              <a:t>LAS BUENAS NUEVAS. </a:t>
            </a:r>
          </a:p>
          <a:p>
            <a:r>
              <a:rPr lang="es-ES" b="1" dirty="0"/>
              <a:t>Isaías. 61:1. </a:t>
            </a:r>
          </a:p>
          <a:p>
            <a:r>
              <a:rPr lang="es-ES" b="1" dirty="0"/>
              <a:t>Jesús vino El Espíritu de Jehová el Señor está sobre mí, porque me ungió Jehová; me ha enviado a predicar buenas nuevas a los abatidos, a vendar a los quebrantados de corazón, a publicar libertad a los cautivos, y a los presos apertura de la cárcel; </a:t>
            </a:r>
          </a:p>
          <a:p>
            <a:r>
              <a:rPr lang="es-ES" b="1" dirty="0"/>
              <a:t>Usted puede ser libre de las cargas del pasado. </a:t>
            </a:r>
          </a:p>
          <a:p>
            <a:r>
              <a:rPr lang="es-ES" b="1" dirty="0"/>
              <a:t>Usted puede ser sanado de las heridas interiores.</a:t>
            </a:r>
          </a:p>
          <a:p>
            <a:pPr algn="ctr"/>
            <a:r>
              <a:rPr lang="es-ES" b="1" u="sng" dirty="0">
                <a:solidFill>
                  <a:srgbClr val="FF0000"/>
                </a:solidFill>
              </a:rPr>
              <a:t>1. Confrontar y Confesar su Necesidad. </a:t>
            </a:r>
          </a:p>
          <a:p>
            <a:r>
              <a:rPr lang="es-ES" b="1" dirty="0"/>
              <a:t>Hasta que esté dispuesto a confrontar y tratar estas heridas del alma, éstas seguirán siendo como una llaga de infección en el cuerpo que se ha cubierto con una costra.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351963758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E039757-1820-4C3A-86DC-4AA09D88635D}"/>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20000"/>
          </a:bodyPr>
          <a:lstStyle/>
          <a:p>
            <a:r>
              <a:rPr lang="es-ES" b="1" dirty="0"/>
              <a:t>si ella choca el carro nuevo, o si gasta más de lo que él gana.</a:t>
            </a:r>
          </a:p>
          <a:p>
            <a:r>
              <a:rPr lang="es-ES" b="1" dirty="0"/>
              <a:t>-pero sí que reducirá las irritaciones menores.</a:t>
            </a:r>
          </a:p>
          <a:p>
            <a:pPr algn="ctr"/>
            <a:r>
              <a:rPr lang="es-ES" b="1" u="sng" dirty="0">
                <a:solidFill>
                  <a:srgbClr val="FF0000"/>
                </a:solidFill>
              </a:rPr>
              <a:t>5. Le Proporciona la Experiencia Más Extraordinaria de la Vida.</a:t>
            </a:r>
          </a:p>
          <a:p>
            <a:r>
              <a:rPr lang="es-ES" b="1" dirty="0"/>
              <a:t>"Para el marido el acto matrimonial es la experiencia más emocionante de toda la vida. </a:t>
            </a:r>
          </a:p>
          <a:p>
            <a:r>
              <a:rPr lang="es-ES" b="1" dirty="0"/>
              <a:t>No hay palabras para describirlo.</a:t>
            </a:r>
          </a:p>
          <a:p>
            <a:r>
              <a:rPr lang="es-ES" b="1" dirty="0"/>
              <a:t>"Dos cartas enviadas a la: “Doctora Corazón" con menos de diez días de intervalo provocarán una sonrisa pero ilustrarán muy bien nuestro punto. </a:t>
            </a:r>
          </a:p>
          <a:p>
            <a:r>
              <a:rPr lang="es-ES" b="1" dirty="0"/>
              <a:t>La primera, escrita por un esposo iracundo que se quejaba de su esposa por ser mala ama de casa, reconoció un hecho positivo que le agradaba: </a:t>
            </a:r>
          </a:p>
          <a:p>
            <a:r>
              <a:rPr lang="es-ES" b="1" dirty="0"/>
              <a:t>"Ella iría a la cama conmigo a cualquier hora que yo deseara”.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217" y="0"/>
            <a:ext cx="3850783" cy="6858000"/>
          </a:xfrm>
          <a:prstGeom prst="rect">
            <a:avLst/>
          </a:prstGeom>
        </p:spPr>
      </p:pic>
    </p:spTree>
    <p:extLst>
      <p:ext uri="{BB962C8B-B14F-4D97-AF65-F5344CB8AC3E}">
        <p14:creationId xmlns:p14="http://schemas.microsoft.com/office/powerpoint/2010/main" val="253722812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AB6CCFC-585B-45F6-80A4-B94A74C1787C}"/>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20000"/>
          </a:bodyPr>
          <a:lstStyle/>
          <a:p>
            <a:r>
              <a:rPr lang="es-ES" b="1" dirty="0"/>
              <a:t>La segunda carta venia de un vendedor que solicitaba que se le respondiese al autor de la primera carta diciéndole que fuese agradecido por sus bendiciones maritales: </a:t>
            </a:r>
          </a:p>
          <a:p>
            <a:r>
              <a:rPr lang="es-ES" b="1" dirty="0"/>
              <a:t>"Si yo tuviera una mujer así, me sentiría estimulado a ganar mucho dinero para contratar para ella una sirvienta para limpiar la casa”</a:t>
            </a:r>
          </a:p>
          <a:p>
            <a:r>
              <a:rPr lang="es-ES" b="1" dirty="0"/>
              <a:t>PARA LA MUJER. </a:t>
            </a:r>
          </a:p>
          <a:p>
            <a:r>
              <a:rPr lang="es-ES" b="1" dirty="0"/>
              <a:t>Un hombre declaró, "Ningún hombre inteligente afirmará que llega a entender a una mujer plenamente." </a:t>
            </a:r>
          </a:p>
          <a:p>
            <a:r>
              <a:rPr lang="es-ES" b="1" dirty="0"/>
              <a:t>Sin embargo, cuanto más sepa un esposo sobre las necesidades sexuales de su mujer, y lo que el acto marital realmente significa para ella, tanto más podrá, juntamente con su esposa, gozarse el uno del otro, no sólo físicamente, sino que en todas las demás esferas de la vida.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74329471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CC40E0-0BD5-4DF8-B851-710CF4800899}"/>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lnSpcReduction="10000"/>
          </a:bodyPr>
          <a:lstStyle/>
          <a:p>
            <a:pPr algn="ctr"/>
            <a:r>
              <a:rPr lang="es-ES" b="1" u="sng" dirty="0">
                <a:solidFill>
                  <a:srgbClr val="FF0000"/>
                </a:solidFill>
              </a:rPr>
              <a:t>1. Le Ayuda a Realizar Su Feminidad. </a:t>
            </a:r>
          </a:p>
          <a:p>
            <a:r>
              <a:rPr lang="es-ES" b="1" dirty="0"/>
              <a:t>Una esposa es más que una madre y constructora de hogar. </a:t>
            </a:r>
          </a:p>
          <a:p>
            <a:r>
              <a:rPr lang="es-ES" b="1" dirty="0"/>
              <a:t>Es también la compañera sexual de su pareja. </a:t>
            </a:r>
          </a:p>
          <a:p>
            <a:r>
              <a:rPr lang="es-ES" b="1" dirty="0"/>
              <a:t>Igual que el varón, si no tiene éxito en la recámara, fallará en otras esferas, y por dos razones: </a:t>
            </a:r>
          </a:p>
          <a:p>
            <a:r>
              <a:rPr lang="es-ES" b="1" dirty="0"/>
              <a:t>la primera, pocos hombres aceptan fracasos en la recámara sin volverse más carnales, odiosos; prontos a insultar; la segunda y más importante, si el esposo no goza al hacerle ella el amor, la hará sentir inevitablemente fracasada. </a:t>
            </a:r>
          </a:p>
          <a:p>
            <a:r>
              <a:rPr lang="es-ES" b="1" dirty="0"/>
              <a:t>La mujer recibe la parte mayor de su autoestima de su propio esposo.</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690595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842BF26-7504-4A84-9F59-CF0B3FFAAC8B}"/>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20000"/>
          </a:bodyPr>
          <a:lstStyle/>
          <a:p>
            <a:r>
              <a:rPr lang="es-ES" b="1" u="sng" dirty="0">
                <a:solidFill>
                  <a:srgbClr val="FF0000"/>
                </a:solidFill>
              </a:rPr>
              <a:t>2. Le Asegura el Amor de Su Esposo.</a:t>
            </a:r>
            <a:r>
              <a:rPr lang="es-ES" b="1" dirty="0"/>
              <a:t> Un punto en el cual los psicólogos están de acuerdo es que toda persona tiene una necesidad básica de ser amada. </a:t>
            </a:r>
          </a:p>
          <a:p>
            <a:r>
              <a:rPr lang="es-ES" b="1" dirty="0"/>
              <a:t>La mujer, más que el hombre, necesita las cinco formas del amor que estudiamos en la lección 5. </a:t>
            </a:r>
          </a:p>
          <a:p>
            <a:r>
              <a:rPr lang="es-ES" b="1" dirty="0"/>
              <a:t>Cuando el acto matrimonial va acompañado con las otras formas, le dará seguridad en el amor de su esposo.</a:t>
            </a:r>
          </a:p>
          <a:p>
            <a:r>
              <a:rPr lang="es-ES" b="1" u="sng" dirty="0">
                <a:solidFill>
                  <a:srgbClr val="FF0000"/>
                </a:solidFill>
              </a:rPr>
              <a:t>3. Satisface Su Instinto Sexual.</a:t>
            </a:r>
            <a:r>
              <a:rPr lang="es-ES" b="1" dirty="0"/>
              <a:t> A pesar de que una mujer puede no poseer un instinto sexual tan fuerte y consistente como un hombre, de hecho tiene instinto sexual. </a:t>
            </a:r>
          </a:p>
          <a:p>
            <a:r>
              <a:rPr lang="es-ES" b="1" dirty="0"/>
              <a:t>Las investigaciones indican que casi todas las mujeres son más apasionadas justo en mitad del periodo libre de su menstruación y, naturalmente en el tiempo cuando su fertilidad es más alta.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271290377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0358BA5-7C59-4EC5-9B0E-8C8A74D314A1}"/>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10000"/>
          </a:bodyPr>
          <a:lstStyle/>
          <a:p>
            <a:pPr algn="ctr"/>
            <a:r>
              <a:rPr lang="es-ES" b="1" u="sng" dirty="0">
                <a:solidFill>
                  <a:srgbClr val="FF0000"/>
                </a:solidFill>
              </a:rPr>
              <a:t>4. Relaja Su Sistema Nervioso Hemos anotado continuamente que las mujeres frígidas son mujeres nerviosas. </a:t>
            </a:r>
          </a:p>
          <a:p>
            <a:r>
              <a:rPr lang="es-ES" b="1" dirty="0"/>
              <a:t>Nótese que no hemos dicho que cada mujer nerviosa sea frígida, porque algunas mujeres son simplemente nerviosas por naturaleza. </a:t>
            </a:r>
          </a:p>
          <a:p>
            <a:r>
              <a:rPr lang="es-ES" b="1" dirty="0"/>
              <a:t>Pero la frigidez produce casi, invariablemente, nerviosismo. </a:t>
            </a:r>
          </a:p>
          <a:p>
            <a:r>
              <a:rPr lang="es-ES" b="1" dirty="0"/>
              <a:t>Por lo tanto, es importante para una mujer aprender una sana expresión sexual hacia su esposo.</a:t>
            </a:r>
          </a:p>
          <a:p>
            <a:pPr algn="ctr"/>
            <a:r>
              <a:rPr lang="es-ES" b="1" u="sng" dirty="0" err="1">
                <a:solidFill>
                  <a:srgbClr val="FF0000"/>
                </a:solidFill>
              </a:rPr>
              <a:t>Iv</a:t>
            </a:r>
            <a:r>
              <a:rPr lang="es-ES" b="1" u="sng" dirty="0">
                <a:solidFill>
                  <a:srgbClr val="FF0000"/>
                </a:solidFill>
              </a:rPr>
              <a:t>. LA NECESIDAD MAYOR DEL HOMBRE PARA QUE DISFRUTE EL SEXO AL MAXIMO.</a:t>
            </a:r>
          </a:p>
          <a:p>
            <a:r>
              <a:rPr lang="es-ES" b="1" dirty="0"/>
              <a:t>RESPETO Y CARIÑO. </a:t>
            </a:r>
          </a:p>
          <a:p>
            <a:r>
              <a:rPr lang="es-ES" b="1" dirty="0"/>
              <a:t>El hecho de que el acto matrimonial satisface su instinto sexual, que le ayuda a realizar su hombría, que engrandece su amor hacia su esposa, que reduce fricciones en el hogar, y que le proporciona la experiencia más extraordinaria de la vida</a:t>
            </a:r>
          </a:p>
          <a:p>
            <a:endParaRPr lang="es-ES"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7999"/>
          </a:xfrm>
          <a:prstGeom prst="rect">
            <a:avLst/>
          </a:prstGeom>
        </p:spPr>
      </p:pic>
    </p:spTree>
    <p:extLst>
      <p:ext uri="{BB962C8B-B14F-4D97-AF65-F5344CB8AC3E}">
        <p14:creationId xmlns:p14="http://schemas.microsoft.com/office/powerpoint/2010/main" val="15262915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6321C05-8847-4B8A-9D64-51E7EE1B2BBC}"/>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lstStyle/>
          <a:p>
            <a:r>
              <a:rPr lang="es-ES" b="1" dirty="0"/>
              <a:t>todo esto se evapora si su esposa no le trata con respeto y cariño-. </a:t>
            </a:r>
          </a:p>
          <a:p>
            <a:r>
              <a:rPr lang="es-ES" b="1" dirty="0"/>
              <a:t>No hay nada que mata el romance como la mortificación y la crítica. </a:t>
            </a:r>
          </a:p>
          <a:p>
            <a:r>
              <a:rPr lang="es-ES" b="1" dirty="0"/>
              <a:t>Proverbios.27:15.</a:t>
            </a:r>
          </a:p>
          <a:p>
            <a:r>
              <a:rPr lang="es-ES" b="1" dirty="0"/>
              <a:t>Gotera continua en tiempo de lluvia Y la mujer rencillosa, son semejantes; </a:t>
            </a:r>
          </a:p>
          <a:p>
            <a:r>
              <a:rPr lang="es-ES" b="1" dirty="0"/>
              <a:t>I Corintios.13:4.</a:t>
            </a:r>
          </a:p>
          <a:p>
            <a:r>
              <a:rPr lang="es-ES" b="1" dirty="0"/>
              <a:t>El amor es sufrido, es benigno; el amor no tiene envidia, el amor no es jactancioso, no se envanece; </a:t>
            </a:r>
          </a:p>
          <a:p>
            <a:r>
              <a:rPr lang="es-ES" b="1" dirty="0"/>
              <a:t>Santiago.1:19.</a:t>
            </a:r>
          </a:p>
          <a:p>
            <a:r>
              <a:rPr lang="es-ES" b="1" dirty="0"/>
              <a:t>Por esto, mis amados hermanos, todo hombre sea pronto para oír, tardo para hablar, tardo para airarse;</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229128958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9E66B33-AF93-4185-949C-073914BA13FD}"/>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10000"/>
          </a:bodyPr>
          <a:lstStyle/>
          <a:p>
            <a:pPr algn="ctr"/>
            <a:r>
              <a:rPr lang="es-ES" b="1" u="sng" dirty="0">
                <a:solidFill>
                  <a:srgbClr val="FF0000"/>
                </a:solidFill>
              </a:rPr>
              <a:t>V. LA NECESIDAD MAYOR DE LA MUJER PARA QUE DISFRUTE EL SEXO AL MAXIMO:</a:t>
            </a:r>
          </a:p>
          <a:p>
            <a:r>
              <a:rPr lang="es-ES" b="1" dirty="0"/>
              <a:t>SEGURIDAD Y ROMANCE. </a:t>
            </a:r>
          </a:p>
          <a:p>
            <a:r>
              <a:rPr lang="es-ES" b="1" dirty="0"/>
              <a:t>La mujer necesita tener la absoluta seguridad del amor del marido en el contexto de un compromiso permanente, sabiendo que él jamás la abandonará. </a:t>
            </a:r>
          </a:p>
          <a:p>
            <a:r>
              <a:rPr lang="es-ES" b="1" dirty="0"/>
              <a:t>También está escondido en el corazón de cada niña (aunque este crecidita) la imagen del príncipe azul montado sobre su caballo blanco para venir a despertar a la bella princesa con su primer beso de amor. </a:t>
            </a:r>
          </a:p>
          <a:p>
            <a:r>
              <a:rPr lang="es-ES" b="1" dirty="0"/>
              <a:t>Por esta razón ella necesita romanticismo, flores, música, cenas fuera y muchas atenciones. </a:t>
            </a:r>
          </a:p>
          <a:p>
            <a:r>
              <a:rPr lang="es-ES" b="1" dirty="0"/>
              <a:t>La diferencia entre hombres y mujeres puede contribuir a sentimientos de incompatibilidad después de la boda. </a:t>
            </a:r>
          </a:p>
          <a:p>
            <a:r>
              <a:rPr lang="es-ES" b="1" dirty="0"/>
              <a:t>Una mujer no pierde nunca su necesidad de ser tratada en forma romántica, mientras que la necesidad del hombre no es tan intensa.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0794" y="0"/>
            <a:ext cx="3593206" cy="6858000"/>
          </a:xfrm>
          <a:prstGeom prst="rect">
            <a:avLst/>
          </a:prstGeom>
        </p:spPr>
      </p:pic>
    </p:spTree>
    <p:extLst>
      <p:ext uri="{BB962C8B-B14F-4D97-AF65-F5344CB8AC3E}">
        <p14:creationId xmlns:p14="http://schemas.microsoft.com/office/powerpoint/2010/main" val="34221320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D001CE5-72ED-46AD-90EB-77513786B01C}"/>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lnSpcReduction="10000"/>
          </a:bodyPr>
          <a:lstStyle/>
          <a:p>
            <a:r>
              <a:rPr lang="es-ES" b="1" dirty="0"/>
              <a:t>Sus emociones están cerca de la superficie y son fácilmente encendidas; las de ella están en profundidad y arden lentamente. </a:t>
            </a:r>
          </a:p>
          <a:p>
            <a:r>
              <a:rPr lang="es-ES" b="1" dirty="0"/>
              <a:t>Algunos hombres dirán que su esposa es más práctica, que no le importa el romance.</a:t>
            </a:r>
          </a:p>
          <a:p>
            <a:r>
              <a:rPr lang="es-ES" b="1" dirty="0"/>
              <a:t>Si es así, es que probablemente es que a dichas mujeres les pareció mejor sofocar aquel deseo para evitar el desengaño a causa de la total ausencia de romanticismo en sus maridos. </a:t>
            </a:r>
          </a:p>
          <a:p>
            <a:r>
              <a:rPr lang="es-ES" b="1" dirty="0"/>
              <a:t>Sin embargo, una noche fuera de casa, sin los niños; algún pequeño obsequio, que inesperado, harían maravillas para motivar y hacer feliz a estas mujeres.</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577341" cy="6858000"/>
          </a:xfrm>
          <a:prstGeom prst="rect">
            <a:avLst/>
          </a:prstGeom>
        </p:spPr>
      </p:pic>
    </p:spTree>
    <p:extLst>
      <p:ext uri="{BB962C8B-B14F-4D97-AF65-F5344CB8AC3E}">
        <p14:creationId xmlns:p14="http://schemas.microsoft.com/office/powerpoint/2010/main" val="36102191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A98C2E6-25C0-4CF1-98FF-835F493AC868}"/>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lstStyle/>
          <a:p>
            <a:r>
              <a:rPr lang="es-ES" b="1" dirty="0"/>
              <a:t>No debe sorprendernos que algo tan bello como el don de la sexualidad, diseñado por Dios desde el principio; ha sido mal usado y pervertido por Satanás. </a:t>
            </a:r>
          </a:p>
          <a:p>
            <a:r>
              <a:rPr lang="es-ES" b="1" dirty="0"/>
              <a:t>Si él le ha robado a usted en esta área, luche porque él no siga destruyendo su matrimonio. </a:t>
            </a:r>
          </a:p>
          <a:p>
            <a:r>
              <a:rPr lang="es-ES" b="1" dirty="0"/>
              <a:t>Él es un ladrón y vino precisamente para robar, matar y destruir, pero Jesús vino para darnos vida, y vida en abundancia. </a:t>
            </a:r>
          </a:p>
          <a:p>
            <a:r>
              <a:rPr lang="es-ES" b="1" dirty="0"/>
              <a:t>Juan.10:10.</a:t>
            </a:r>
          </a:p>
          <a:p>
            <a:r>
              <a:rPr lang="es-ES" b="1" dirty="0"/>
              <a:t>El ladrón sólo viene para robar y matar y destruir; yo he venido para que tengan vida, y para que la tengan en abundancia. </a:t>
            </a:r>
          </a:p>
          <a:p>
            <a:endParaRPr lang="es-ES" dirty="0"/>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7173496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5F64EB6D-171B-42AC-8C07-5A40B33C2F98}"/>
              </a:ext>
            </a:extLst>
          </p:cNvPr>
          <p:cNvPicPr>
            <a:picLocks noChangeAspect="1"/>
          </p:cNvPicPr>
          <p:nvPr/>
        </p:nvPicPr>
        <p:blipFill>
          <a:blip r:embed="rId2"/>
          <a:stretch>
            <a:fillRect/>
          </a:stretch>
        </p:blipFill>
        <p:spPr>
          <a:xfrm>
            <a:off x="0" y="0"/>
            <a:ext cx="9144000" cy="6857999"/>
          </a:xfrm>
          <a:prstGeom prst="rect">
            <a:avLst/>
          </a:prstGeom>
        </p:spPr>
      </p:pic>
      <p:sp>
        <p:nvSpPr>
          <p:cNvPr id="6" name="Rectángulo: esquinas redondeadas 5">
            <a:extLst>
              <a:ext uri="{FF2B5EF4-FFF2-40B4-BE49-F238E27FC236}">
                <a16:creationId xmlns:a16="http://schemas.microsoft.com/office/drawing/2014/main" id="{39159529-BB5A-478F-8BE7-333FC1E648E4}"/>
              </a:ext>
            </a:extLst>
          </p:cNvPr>
          <p:cNvSpPr/>
          <p:nvPr/>
        </p:nvSpPr>
        <p:spPr>
          <a:xfrm>
            <a:off x="0" y="0"/>
            <a:ext cx="9107239" cy="1056068"/>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p:cNvSpPr>
            <a:spLocks noGrp="1"/>
          </p:cNvSpPr>
          <p:nvPr>
            <p:ph type="title"/>
          </p:nvPr>
        </p:nvSpPr>
        <p:spPr>
          <a:xfrm>
            <a:off x="1" y="1"/>
            <a:ext cx="9107238" cy="1056067"/>
          </a:xfrm>
        </p:spPr>
        <p:txBody>
          <a:bodyPr>
            <a:normAutofit/>
          </a:bodyPr>
          <a:lstStyle/>
          <a:p>
            <a:r>
              <a:rPr lang="es-ES" sz="4400" b="1" u="sng" cap="none"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UNIDOS… EN ALMA Y ESPÍRITU.</a:t>
            </a:r>
            <a:endParaRPr lang="es-ES" sz="4400" b="1" u="sng" dirty="0">
              <a:solidFill>
                <a:srgbClr val="7030A0"/>
              </a:solidFill>
              <a:effectLst>
                <a:outerShdw blurRad="38100" dist="38100" dir="2700000" algn="tl">
                  <a:srgbClr val="000000">
                    <a:alpha val="43137"/>
                  </a:srgbClr>
                </a:outerShdw>
              </a:effectLst>
            </a:endParaRPr>
          </a:p>
        </p:txBody>
      </p:sp>
      <p:sp>
        <p:nvSpPr>
          <p:cNvPr id="3" name="Marcador de contenido 2"/>
          <p:cNvSpPr>
            <a:spLocks noGrp="1"/>
          </p:cNvSpPr>
          <p:nvPr>
            <p:ph sz="quarter" idx="13"/>
          </p:nvPr>
        </p:nvSpPr>
        <p:spPr>
          <a:xfrm>
            <a:off x="0" y="1403797"/>
            <a:ext cx="5138669" cy="5454203"/>
          </a:xfrm>
        </p:spPr>
        <p:txBody>
          <a:bodyPr>
            <a:normAutofit fontScale="85000" lnSpcReduction="20000"/>
          </a:bodyPr>
          <a:lstStyle/>
          <a:p>
            <a:r>
              <a:rPr lang="es-ES" b="1" dirty="0"/>
              <a:t>¿Cuáles son los factores para la felicidad matrimonial para toda la vida? </a:t>
            </a:r>
          </a:p>
          <a:p>
            <a:r>
              <a:rPr lang="es-ES" b="1" dirty="0"/>
              <a:t>¿Como se puede mantener la llama del amor? </a:t>
            </a:r>
          </a:p>
          <a:p>
            <a:r>
              <a:rPr lang="es-ES" b="1" dirty="0"/>
              <a:t>Según el consejero matrimonial, Dr. Eduardo </a:t>
            </a:r>
            <a:r>
              <a:rPr lang="es-ES" b="1" dirty="0" err="1"/>
              <a:t>Wheat</a:t>
            </a:r>
            <a:r>
              <a:rPr lang="es-ES" b="1" dirty="0"/>
              <a:t> esta clave es la intimidad total: </a:t>
            </a:r>
          </a:p>
          <a:p>
            <a:r>
              <a:rPr lang="es-ES" b="1" dirty="0"/>
              <a:t>física, emocional, mental y espiritual.</a:t>
            </a:r>
          </a:p>
          <a:p>
            <a:r>
              <a:rPr lang="es-ES" b="1" dirty="0"/>
              <a:t>En general, la intimidad consiste en fundir las cinco facetas del amor que hemos estudiado en otra lección. </a:t>
            </a:r>
          </a:p>
          <a:p>
            <a:r>
              <a:rPr lang="es-ES" b="1" dirty="0" err="1"/>
              <a:t>Epitumia</a:t>
            </a:r>
            <a:r>
              <a:rPr lang="es-ES" b="1" dirty="0"/>
              <a:t>: amor sexual.</a:t>
            </a:r>
          </a:p>
          <a:p>
            <a:r>
              <a:rPr lang="es-ES" b="1" dirty="0"/>
              <a:t>Eros: el amor romántico. </a:t>
            </a:r>
          </a:p>
          <a:p>
            <a:r>
              <a:rPr lang="es-ES" b="1" dirty="0" err="1"/>
              <a:t>Astorgos</a:t>
            </a:r>
            <a:r>
              <a:rPr lang="es-ES" b="1" dirty="0"/>
              <a:t>: el sentir de pertenecer el uno al otro. </a:t>
            </a:r>
          </a:p>
          <a:p>
            <a:r>
              <a:rPr lang="es-ES" b="1" dirty="0" err="1"/>
              <a:t>Fileos</a:t>
            </a:r>
            <a:r>
              <a:rPr lang="es-ES" b="1" dirty="0"/>
              <a:t>: amor de amigos.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5789" y="1056068"/>
            <a:ext cx="3981450" cy="5801931"/>
          </a:xfrm>
          <a:prstGeom prst="rect">
            <a:avLst/>
          </a:prstGeom>
        </p:spPr>
      </p:pic>
    </p:spTree>
    <p:extLst>
      <p:ext uri="{BB962C8B-B14F-4D97-AF65-F5344CB8AC3E}">
        <p14:creationId xmlns:p14="http://schemas.microsoft.com/office/powerpoint/2010/main" val="279844251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barn(inVertical)">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barn(inVertical)">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barn(inVertical)">
                                      <p:cBhvr>
                                        <p:cTn id="37" dur="5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barn(inVertical)">
                                      <p:cBhvr>
                                        <p:cTn id="42" dur="5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barn(inVertical)">
                                      <p:cBhvr>
                                        <p:cTn id="47" dur="5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barn(inVertical)">
                                      <p:cBhvr>
                                        <p:cTn id="52" dur="500"/>
                                        <p:tgtEl>
                                          <p:spTgt spid="3">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Effect transition="in" filter="barn(inVertical)">
                                      <p:cBhvr>
                                        <p:cTn id="57" dur="500"/>
                                        <p:tgtEl>
                                          <p:spTgt spid="3">
                                            <p:txEl>
                                              <p:pRg st="6" end="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Effect transition="in" filter="barn(inVertical)">
                                      <p:cBhvr>
                                        <p:cTn id="62" dur="500"/>
                                        <p:tgtEl>
                                          <p:spTgt spid="3">
                                            <p:txEl>
                                              <p:pRg st="7" end="7"/>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3">
                                            <p:txEl>
                                              <p:pRg st="8" end="8"/>
                                            </p:txEl>
                                          </p:spTgt>
                                        </p:tgtEl>
                                        <p:attrNameLst>
                                          <p:attrName>style.visibility</p:attrName>
                                        </p:attrNameLst>
                                      </p:cBhvr>
                                      <p:to>
                                        <p:strVal val="visible"/>
                                      </p:to>
                                    </p:set>
                                    <p:animEffect transition="in" filter="barn(inVertical)">
                                      <p:cBhvr>
                                        <p:cTn id="6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A01F783-B5EB-42F1-AEB1-C4176EB1179D}"/>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lnSpcReduction="10000"/>
          </a:bodyPr>
          <a:lstStyle/>
          <a:p>
            <a:r>
              <a:rPr lang="es-ES" b="1" dirty="0"/>
              <a:t>Aunque duele quitar la costra y aplicar medicina, es necesario para recibir sanidad total. </a:t>
            </a:r>
          </a:p>
          <a:p>
            <a:r>
              <a:rPr lang="es-ES" b="1" dirty="0"/>
              <a:t>Requiere humildad de nuestra parte confesar que si hay resentimiento, rencor o dolor en nuestros corazones contra nuestros padres u otro adulto que ayudó en nuestra formación. </a:t>
            </a:r>
          </a:p>
          <a:p>
            <a:r>
              <a:rPr lang="es-ES" b="1" dirty="0"/>
              <a:t>Hay que aclarar que no es falta de respeto, ni es apuntar con el dedo a los padres cuando confrontamos la verdad; no existen padres perfectos, todos cometemos errores con nuestros hijos; </a:t>
            </a:r>
          </a:p>
          <a:p>
            <a:r>
              <a:rPr lang="es-ES" b="1" dirty="0"/>
              <a:t>sin embargo, unas personas han sufrido más que otros y su pasado está perjudicando su matrimonio.</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32293603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7F8DE1A-E411-4029-93C4-E67BBDDE1B64}"/>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10000"/>
          </a:bodyPr>
          <a:lstStyle/>
          <a:p>
            <a:r>
              <a:rPr lang="es-ES" b="1" u="sng" dirty="0"/>
              <a:t>Ágape:</a:t>
            </a:r>
            <a:r>
              <a:rPr lang="es-ES" b="1" dirty="0"/>
              <a:t> amor incondicional que no demanda respuesta. </a:t>
            </a:r>
          </a:p>
          <a:p>
            <a:r>
              <a:rPr lang="es-ES" b="1" dirty="0"/>
              <a:t>Básicamente hay cuatro áreas en las cuales es importante desarrollar la intimidad.</a:t>
            </a:r>
          </a:p>
          <a:p>
            <a:r>
              <a:rPr lang="es-ES" b="1" dirty="0"/>
              <a:t>En otras lecciones estudiábamos dos de estas áreas: </a:t>
            </a:r>
          </a:p>
          <a:p>
            <a:r>
              <a:rPr lang="es-ES" b="1" dirty="0"/>
              <a:t>lo físico y lo emocional. </a:t>
            </a:r>
          </a:p>
          <a:p>
            <a:r>
              <a:rPr lang="es-ES" b="1" dirty="0"/>
              <a:t>Ahora veremos las otras dos: </a:t>
            </a:r>
          </a:p>
          <a:p>
            <a:r>
              <a:rPr lang="es-ES" b="1" dirty="0"/>
              <a:t>mental y espiritual.</a:t>
            </a:r>
          </a:p>
          <a:p>
            <a:pPr algn="ctr"/>
            <a:r>
              <a:rPr lang="es-ES" b="1" u="sng" dirty="0">
                <a:solidFill>
                  <a:srgbClr val="FF0000"/>
                </a:solidFill>
              </a:rPr>
              <a:t>i. INTIMIDAD MENTAL.</a:t>
            </a:r>
          </a:p>
          <a:p>
            <a:r>
              <a:rPr lang="es-ES" b="1" dirty="0"/>
              <a:t>Significa el llegar a un acuerdo en cuanto a los asuntos importantes que determinan la dirección de su vida. </a:t>
            </a:r>
          </a:p>
          <a:p>
            <a:r>
              <a:rPr lang="es-ES" b="1" dirty="0"/>
              <a:t>Se requiere práctica para hacer planes inteligentes para su estilo de vida y el bienestar de su familia. </a:t>
            </a:r>
          </a:p>
          <a:p>
            <a:r>
              <a:rPr lang="es-ES" b="1" dirty="0"/>
              <a:t>Las parejas que aprenden a desarrollar esta clase de intimidad hallan un placer real en establecer metas juntos y luego lograrlas.</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218" y="0"/>
            <a:ext cx="3850782" cy="6857999"/>
          </a:xfrm>
          <a:prstGeom prst="rect">
            <a:avLst/>
          </a:prstGeom>
        </p:spPr>
      </p:pic>
    </p:spTree>
    <p:extLst>
      <p:ext uri="{BB962C8B-B14F-4D97-AF65-F5344CB8AC3E}">
        <p14:creationId xmlns:p14="http://schemas.microsoft.com/office/powerpoint/2010/main" val="16132223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9BF9544-C70B-4AA2-BC91-447758366384}"/>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20000"/>
          </a:bodyPr>
          <a:lstStyle/>
          <a:p>
            <a:r>
              <a:rPr lang="es-ES" b="1" dirty="0"/>
              <a:t>Área de Finanzas. Los expertos creen que el 50 por ciento de todos los divorcios son causados en la actualidad por desacuerdos económicos. </a:t>
            </a:r>
          </a:p>
          <a:p>
            <a:r>
              <a:rPr lang="es-ES" b="1" dirty="0"/>
              <a:t>Sólo las frustraciones de mantener un hogar y una familia solventes en estos días son suficientes para crear conflictos, a menos que las dificultades económicas se conviertan en desafíos que acerquen a la pareja.</a:t>
            </a:r>
          </a:p>
          <a:p>
            <a:r>
              <a:rPr lang="es-ES" b="1" dirty="0"/>
              <a:t>Aquí presentamos algunas normas para ayudarle a resolver conflictos económicos:</a:t>
            </a:r>
          </a:p>
          <a:p>
            <a:pPr algn="ctr"/>
            <a:r>
              <a:rPr lang="es-ES" b="1" u="sng" dirty="0">
                <a:solidFill>
                  <a:srgbClr val="FF0000"/>
                </a:solidFill>
              </a:rPr>
              <a:t>1. Reconocer que Todo lo que Tenemos Viene de Dios y que le Pertenece, por lo tanto Honrar a Dios con Nuestras Finanzas. </a:t>
            </a:r>
          </a:p>
          <a:p>
            <a:r>
              <a:rPr lang="es-ES" b="1" dirty="0"/>
              <a:t>Hageo.2:8.</a:t>
            </a:r>
          </a:p>
          <a:p>
            <a:r>
              <a:rPr lang="es-ES" b="1" dirty="0"/>
              <a:t>Mía es la plata, y mío es el oro, dice Jehová de los ejércitos.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244804866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EC8D8D1-A462-49B9-87CA-DF639419D2E7}"/>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lnSpcReduction="10000"/>
          </a:bodyPr>
          <a:lstStyle/>
          <a:p>
            <a:r>
              <a:rPr lang="es-ES" b="1" dirty="0"/>
              <a:t>Eclesiastés.5:19.</a:t>
            </a:r>
          </a:p>
          <a:p>
            <a:r>
              <a:rPr lang="es-ES" b="1" dirty="0"/>
              <a:t>Asimismo, a todo hombre a quien Dios da riquezas y bienes, y le da también facultad para que coma de ellas, y tome su parte, y goce de su trabajo, esto es don de Dios. </a:t>
            </a:r>
          </a:p>
          <a:p>
            <a:r>
              <a:rPr lang="es-ES" b="1" dirty="0"/>
              <a:t>I Crónicas.29:12.</a:t>
            </a:r>
          </a:p>
          <a:p>
            <a:r>
              <a:rPr lang="es-ES" b="1" dirty="0"/>
              <a:t>Las riquezas y la gloria proceden de ti, y tú dominas sobre todo; en tu mano está la fuerza y el poder, y en tu mano el hacer grande y el dar poder a todos.</a:t>
            </a:r>
          </a:p>
          <a:p>
            <a:r>
              <a:rPr lang="es-ES" b="1" dirty="0"/>
              <a:t>Deuteronomio.8:18.</a:t>
            </a:r>
          </a:p>
          <a:p>
            <a:r>
              <a:rPr lang="es-ES" b="1" dirty="0"/>
              <a:t>Sino acuérdate de Jehová tú Dios, porque él te da el poder para hacer las riquezas, a fin de confirmar su pacto que juró a tus padres, como en este día.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30082256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61008D6-A76A-499B-A281-FB259B0866C8}"/>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10000"/>
          </a:bodyPr>
          <a:lstStyle/>
          <a:p>
            <a:r>
              <a:rPr lang="es-ES" b="1" dirty="0"/>
              <a:t>Proverbios.3:9.</a:t>
            </a:r>
          </a:p>
          <a:p>
            <a:r>
              <a:rPr lang="es-ES" b="1" dirty="0"/>
              <a:t>Honra a Jehová con tus bienes, Y con las primicias de todos tus frutos; </a:t>
            </a:r>
          </a:p>
          <a:p>
            <a:r>
              <a:rPr lang="es-ES" b="1" dirty="0"/>
              <a:t>Éxodo.34:26.</a:t>
            </a:r>
          </a:p>
          <a:p>
            <a:r>
              <a:rPr lang="es-ES" b="1" dirty="0"/>
              <a:t>Las primicias de los primeros frutos de tu tierra llevarás a la casa de Jehová tu Dios. No cocerás el cabrito en la leche de su madre La pareja o familia que honra a Dios con su dinero y con su vida, será bendecida por El y nunca llegará a la ruina.</a:t>
            </a:r>
          </a:p>
          <a:p>
            <a:pPr algn="ctr"/>
            <a:r>
              <a:rPr lang="es-ES" b="1" u="sng" dirty="0">
                <a:solidFill>
                  <a:srgbClr val="FF0000"/>
                </a:solidFill>
              </a:rPr>
              <a:t>2. Reconocer que Hay Cosas que Valen Más que el Oro. </a:t>
            </a:r>
          </a:p>
          <a:p>
            <a:r>
              <a:rPr lang="es-ES" b="1" dirty="0"/>
              <a:t>Lucas.12:15.</a:t>
            </a:r>
          </a:p>
          <a:p>
            <a:r>
              <a:rPr lang="es-ES" b="1" dirty="0"/>
              <a:t>Y les dijo: Mirad, y guardaos de toda avaricia; porque la vida del hombre no consiste en la abundancia de los bienes que posee. </a:t>
            </a:r>
          </a:p>
          <a:p>
            <a:r>
              <a:rPr lang="es-ES" b="1" dirty="0"/>
              <a:t>Proverbios.15:16-17.</a:t>
            </a:r>
          </a:p>
          <a:p>
            <a:r>
              <a:rPr lang="es-ES" b="1" dirty="0"/>
              <a:t>Mejor es lo poco con el temor de Jehová, Que el gran tesoro donde hay turbación.</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9126" y="0"/>
            <a:ext cx="3734874" cy="6858000"/>
          </a:xfrm>
          <a:prstGeom prst="rect">
            <a:avLst/>
          </a:prstGeom>
        </p:spPr>
      </p:pic>
    </p:spTree>
    <p:extLst>
      <p:ext uri="{BB962C8B-B14F-4D97-AF65-F5344CB8AC3E}">
        <p14:creationId xmlns:p14="http://schemas.microsoft.com/office/powerpoint/2010/main" val="38330105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695DF4D-FFE3-4E60-98D9-C8B5E2C8F06C}"/>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lnSpcReduction="10000"/>
          </a:bodyPr>
          <a:lstStyle/>
          <a:p>
            <a:r>
              <a:rPr lang="es-ES" b="1" dirty="0"/>
              <a:t>Mejor es la comida de legumbres donde hay amor, Que de buey engordado donde hay odio. </a:t>
            </a:r>
          </a:p>
          <a:p>
            <a:r>
              <a:rPr lang="es-ES" b="1" dirty="0"/>
              <a:t>Proverbios.16:16.</a:t>
            </a:r>
          </a:p>
          <a:p>
            <a:r>
              <a:rPr lang="es-ES" b="1" dirty="0"/>
              <a:t>Mejor es adquirir sabiduría que oro preciado; Y adquirir inteligencia vale más que la plata. </a:t>
            </a:r>
          </a:p>
          <a:p>
            <a:r>
              <a:rPr lang="es-ES" b="1" dirty="0"/>
              <a:t>Jeremías.9:23-24.</a:t>
            </a:r>
          </a:p>
          <a:p>
            <a:r>
              <a:rPr lang="es-ES" b="1" dirty="0"/>
              <a:t>Así dijo Jehová: No se alabe el sabio en su sabiduría, ni en su valentía se alabe el valiente, ni el rico se alabe en sus riquezas.</a:t>
            </a:r>
          </a:p>
          <a:p>
            <a:r>
              <a:rPr lang="es-ES" b="1" dirty="0"/>
              <a:t>Mas alábese en esto el que se hubiere de alabar: en entenderme y conocerme, que yo soy Jehová, que hago misericordia, juicio y justicia en la tierra; porque estas cosas quiero, dice Jehová.</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7024" y="0"/>
            <a:ext cx="3816976" cy="6858000"/>
          </a:xfrm>
          <a:prstGeom prst="rect">
            <a:avLst/>
          </a:prstGeom>
        </p:spPr>
      </p:pic>
    </p:spTree>
    <p:extLst>
      <p:ext uri="{BB962C8B-B14F-4D97-AF65-F5344CB8AC3E}">
        <p14:creationId xmlns:p14="http://schemas.microsoft.com/office/powerpoint/2010/main" val="23137526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2B66F87-F954-4971-9899-940C1B2C6650}"/>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10000"/>
          </a:bodyPr>
          <a:lstStyle/>
          <a:p>
            <a:r>
              <a:rPr lang="es-ES" b="1" dirty="0"/>
              <a:t>Mateo.6:19-20. </a:t>
            </a:r>
          </a:p>
          <a:p>
            <a:r>
              <a:rPr lang="es-ES" b="1" dirty="0"/>
              <a:t>No os hagáis tesoros en la tierra, donde la polilla y el orín corrompen, y donde ladrones minan y hurtan; </a:t>
            </a:r>
          </a:p>
          <a:p>
            <a:r>
              <a:rPr lang="es-ES" b="1" dirty="0"/>
              <a:t>sino haceos tesoros en el cielo, donde ni la polilla ni el orín corrompen, y donde ladrones no minan ni hurtan. </a:t>
            </a:r>
          </a:p>
          <a:p>
            <a:r>
              <a:rPr lang="es-ES" b="1" dirty="0"/>
              <a:t>Hebreos.13:5.</a:t>
            </a:r>
          </a:p>
          <a:p>
            <a:r>
              <a:rPr lang="es-ES" b="1" dirty="0"/>
              <a:t>Sean vuestras costumbres sin avaricia, contentos con lo que tenéis ahora; porque él dijo: No te desampararé, ni te dejaré;</a:t>
            </a:r>
          </a:p>
          <a:p>
            <a:r>
              <a:rPr lang="es-ES" b="1" dirty="0"/>
              <a:t>A veces es el hombre el que provoca fuertes conflictos porque es un “adicto al trabajo”. </a:t>
            </a:r>
          </a:p>
          <a:p>
            <a:r>
              <a:rPr lang="es-ES" b="1" dirty="0"/>
              <a:t>quien pasa largas horas en el negocio, aún fines de semana, y casi no tiene tiempo de estar con su familia.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7612" y="0"/>
            <a:ext cx="3786388" cy="6858000"/>
          </a:xfrm>
          <a:prstGeom prst="rect">
            <a:avLst/>
          </a:prstGeom>
        </p:spPr>
      </p:pic>
    </p:spTree>
    <p:extLst>
      <p:ext uri="{BB962C8B-B14F-4D97-AF65-F5344CB8AC3E}">
        <p14:creationId xmlns:p14="http://schemas.microsoft.com/office/powerpoint/2010/main" val="20561955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AA16A54-E6F6-4821-9DB9-006A604302A8}"/>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lnSpcReduction="10000"/>
          </a:bodyPr>
          <a:lstStyle/>
          <a:p>
            <a:r>
              <a:rPr lang="es-ES" b="1" dirty="0"/>
              <a:t>En otros casos es la mujer la que empuja demasiado para que su esposo gane más, provocando grandes problemas. </a:t>
            </a:r>
          </a:p>
          <a:p>
            <a:r>
              <a:rPr lang="es-ES" b="1" dirty="0"/>
              <a:t>Muchas veces la raíz en ambos casos es la avaricia, o el amor al dinero. </a:t>
            </a:r>
          </a:p>
          <a:p>
            <a:r>
              <a:rPr lang="es-ES" b="1" dirty="0"/>
              <a:t>Y muchas veces los maridos van a trabajar a otro país por ganar un poco mas de dinero, descuidando así a su esposa sus hijos, es un gran error y eso destruye totalmente cualquier matrimonio.</a:t>
            </a:r>
          </a:p>
          <a:p>
            <a:pPr algn="ctr"/>
            <a:r>
              <a:rPr lang="es-ES" b="1" u="sng" dirty="0">
                <a:solidFill>
                  <a:srgbClr val="FF0000"/>
                </a:solidFill>
              </a:rPr>
              <a:t>3. Tener un Presupuesto y Vivir de sus Posibilidades. Evite Endeudarse. </a:t>
            </a:r>
          </a:p>
          <a:p>
            <a:r>
              <a:rPr lang="es-ES" b="1" dirty="0"/>
              <a:t>Romanos.13:8.</a:t>
            </a:r>
          </a:p>
          <a:p>
            <a:r>
              <a:rPr lang="es-ES" b="1" dirty="0"/>
              <a:t>No debáis a nadie nada, sino el amaros unos a otros; porque el que amar al prójimo, ha cumplido la ley.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40302712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F689BDF-10DD-410D-9C5C-D7D487F4260B}"/>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10000"/>
          </a:bodyPr>
          <a:lstStyle/>
          <a:p>
            <a:r>
              <a:rPr lang="es-ES" b="1" dirty="0"/>
              <a:t>Una buena planeación financiera evitará gastos impulsivos, deudas, despilfarro, tensiones y conflictos. </a:t>
            </a:r>
          </a:p>
          <a:p>
            <a:r>
              <a:rPr lang="es-ES" b="1" dirty="0"/>
              <a:t>¿Cómo se hace esta planeación financiera? </a:t>
            </a:r>
          </a:p>
          <a:p>
            <a:r>
              <a:rPr lang="es-ES" b="1" dirty="0"/>
              <a:t>En primer lugar, hay que enlistar los ingresos y luego apuntar todos los gastos. </a:t>
            </a:r>
          </a:p>
          <a:p>
            <a:r>
              <a:rPr lang="es-ES" b="1" dirty="0"/>
              <a:t>Si no le alcanza el dinero, existen dos opciones: </a:t>
            </a:r>
          </a:p>
          <a:p>
            <a:r>
              <a:rPr lang="es-ES" b="1" dirty="0"/>
              <a:t>aumentar los ingresos. </a:t>
            </a:r>
          </a:p>
          <a:p>
            <a:r>
              <a:rPr lang="es-ES" b="1" dirty="0"/>
              <a:t>o recortar los gastos.</a:t>
            </a:r>
          </a:p>
          <a:p>
            <a:r>
              <a:rPr lang="es-ES" b="1" dirty="0"/>
              <a:t>Muchas veces hay cosas que la mujer puede hacer, sin dejar sus responsabilidades como madre y esposa. </a:t>
            </a:r>
          </a:p>
          <a:p>
            <a:r>
              <a:rPr lang="es-ES" b="1" dirty="0"/>
              <a:t>Algunas mujeres venden productos, ropa, perfumes, o algo para pagar la colegiatura de sus hijos y no tienen que salir de su casa mucho tiempo o por lo menos no tienen que salir cuando sus niños están en casa. </a:t>
            </a:r>
          </a:p>
          <a:p>
            <a:r>
              <a:rPr lang="es-ES" b="1" dirty="0"/>
              <a:t>Con oración y creatividad hay muchas maneras de aumentar los ingresos.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7" cy="6857999"/>
          </a:xfrm>
          <a:prstGeom prst="rect">
            <a:avLst/>
          </a:prstGeom>
        </p:spPr>
      </p:pic>
    </p:spTree>
    <p:extLst>
      <p:ext uri="{BB962C8B-B14F-4D97-AF65-F5344CB8AC3E}">
        <p14:creationId xmlns:p14="http://schemas.microsoft.com/office/powerpoint/2010/main" val="123998865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AF43936-A983-4578-AB82-6DC1E6CBFE0B}"/>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10000"/>
          </a:bodyPr>
          <a:lstStyle/>
          <a:p>
            <a:r>
              <a:rPr lang="es-ES" b="1" dirty="0"/>
              <a:t>Por otro lado, es muy cómodo que la familia este desperdiciando dinero en cosas no necesarias. </a:t>
            </a:r>
          </a:p>
          <a:p>
            <a:r>
              <a:rPr lang="es-ES" b="1" dirty="0"/>
              <a:t>Por esto será una gran ayuda hacer un presupuesto por escrito y revisar bien en qué se gasta el dinero. Un ejemplo:</a:t>
            </a:r>
          </a:p>
          <a:p>
            <a:r>
              <a:rPr lang="es-ES" b="1" dirty="0"/>
              <a:t>1. Apartar lo que pertenece a Dios.</a:t>
            </a:r>
          </a:p>
          <a:p>
            <a:r>
              <a:rPr lang="es-ES" b="1" dirty="0"/>
              <a:t>2. La renta o abono a la hipoteca de la casa.</a:t>
            </a:r>
          </a:p>
          <a:p>
            <a:r>
              <a:rPr lang="es-ES" b="1" dirty="0"/>
              <a:t>3. La comida.</a:t>
            </a:r>
          </a:p>
          <a:p>
            <a:r>
              <a:rPr lang="es-ES" b="1" dirty="0"/>
              <a:t>4. Utilidades (gas, agua. electricidad, automóvil, gasolina, etc.)</a:t>
            </a:r>
          </a:p>
          <a:p>
            <a:r>
              <a:rPr lang="es-ES" b="1" dirty="0"/>
              <a:t>5. Ropa (Si su presupuesto es de precio moderado, no debe comprar marcas elegantes.)</a:t>
            </a:r>
          </a:p>
          <a:p>
            <a:r>
              <a:rPr lang="es-ES" b="1" dirty="0"/>
              <a:t>6. Salir muchas veces a comer fuera de la casa.</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490" y="0"/>
            <a:ext cx="3773509" cy="6858000"/>
          </a:xfrm>
          <a:prstGeom prst="rect">
            <a:avLst/>
          </a:prstGeom>
        </p:spPr>
      </p:pic>
    </p:spTree>
    <p:extLst>
      <p:ext uri="{BB962C8B-B14F-4D97-AF65-F5344CB8AC3E}">
        <p14:creationId xmlns:p14="http://schemas.microsoft.com/office/powerpoint/2010/main" val="15896642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7AA991A-5AF9-4D90-8DF0-D14EBA136A3B}"/>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20000"/>
          </a:bodyPr>
          <a:lstStyle/>
          <a:p>
            <a:r>
              <a:rPr lang="es-ES" b="1" dirty="0"/>
              <a:t>Sea honesto y pregúntese si alguna de estas compras pudiera ser la razón por lo cual no le alcanza el dinero:</a:t>
            </a:r>
          </a:p>
          <a:p>
            <a:r>
              <a:rPr lang="es-ES" b="1" dirty="0"/>
              <a:t>1. Tomar refrescos embotellados en vez de algo más económico.</a:t>
            </a:r>
          </a:p>
          <a:p>
            <a:r>
              <a:rPr lang="es-ES" b="1" dirty="0"/>
              <a:t>2. Demasiada "comida chatarra". </a:t>
            </a:r>
          </a:p>
          <a:p>
            <a:r>
              <a:rPr lang="es-ES" b="1" dirty="0"/>
              <a:t>3. Regalos para familiares o amigos que no sean absolutamente necesarios. </a:t>
            </a:r>
          </a:p>
          <a:p>
            <a:r>
              <a:rPr lang="es-ES" b="1" dirty="0"/>
              <a:t>A veces una tarjeta sería suficiente en vez de algo que requiere el sueldo de un día.</a:t>
            </a:r>
          </a:p>
          <a:p>
            <a:r>
              <a:rPr lang="es-ES" b="1" dirty="0"/>
              <a:t>pudieran vivir con uno. </a:t>
            </a:r>
          </a:p>
          <a:p>
            <a:r>
              <a:rPr lang="es-ES" b="1" dirty="0"/>
              <a:t>A menudo tenemos cosas "extras" que disfrutamos, pero a costa de la paz y tranquilidad familiar y a costa de nuestra salud.</a:t>
            </a:r>
          </a:p>
          <a:p>
            <a:r>
              <a:rPr lang="es-ES" b="1" dirty="0"/>
              <a:t>Si la tensión financiera provoca colitis, una úlcera o pleitos seguidos entonces nuestro estilo de vida es demasiado caro. </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27732309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FE08BF4-90AD-4F27-9446-AAAF4899BE74}"/>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pPr algn="ctr"/>
            <a:r>
              <a:rPr lang="es-ES" b="1" u="sng" dirty="0">
                <a:solidFill>
                  <a:srgbClr val="FF0000"/>
                </a:solidFill>
              </a:rPr>
              <a:t>2. Decidir Perdonar y Soltar Todo Resentimiento. </a:t>
            </a:r>
          </a:p>
          <a:p>
            <a:r>
              <a:rPr lang="es-ES" b="1" dirty="0"/>
              <a:t>EL rencor es un veneno para el cuerpo y para el espíritu; es un lujo que no podemos darnos. El Padre nuestro dice: “Y perdónanos…como (en la misma manera) perdonamos”. </a:t>
            </a:r>
          </a:p>
          <a:p>
            <a:r>
              <a:rPr lang="es-ES" b="1" dirty="0"/>
              <a:t>Mateo.6:12. </a:t>
            </a:r>
          </a:p>
          <a:p>
            <a:r>
              <a:rPr lang="es-ES" b="1" dirty="0"/>
              <a:t>Si alguien dijera "No siento perdonar”, hay buenas noticias: el perdonar no es una emoción, sino una decisión. </a:t>
            </a:r>
          </a:p>
          <a:p>
            <a:r>
              <a:rPr lang="es-ES" b="1" dirty="0"/>
              <a:t>Si usted decide perdonar, puede hacerlo. </a:t>
            </a:r>
          </a:p>
          <a:p>
            <a:r>
              <a:rPr lang="es-ES" b="1" dirty="0"/>
              <a:t>Aunque sus emociones estén gritando que no lo haga, de su voluntad, de su espíritu. DECIDA perdonar a las personas que le hicieron daño en su niñez o juventud. </a:t>
            </a:r>
          </a:p>
          <a:p>
            <a:r>
              <a:rPr lang="es-ES" b="1" dirty="0"/>
              <a:t>Probablemente ellos también fueron víctimas y sufrieron por falta de afecto en sus familias.</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40559141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D7E7610-9A44-42B0-93FF-C0A63E75F6BD}"/>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a:bodyPr>
          <a:lstStyle/>
          <a:p>
            <a:r>
              <a:rPr lang="es-ES" b="1" dirty="0"/>
              <a:t>Debe haber comunicación abierta entre la pareja en cuanto a las finanzas, y ni uno ni el otro debe hacer una compra fuerte sin que los dos estén de acuerdo.</a:t>
            </a:r>
          </a:p>
          <a:p>
            <a:pPr algn="ctr"/>
            <a:r>
              <a:rPr lang="es-ES" b="1" u="sng" dirty="0">
                <a:solidFill>
                  <a:srgbClr val="FF0000"/>
                </a:solidFill>
              </a:rPr>
              <a:t>II. INTIMIDAD ESPIRITUAL.</a:t>
            </a:r>
          </a:p>
          <a:p>
            <a:r>
              <a:rPr lang="es-ES" b="1" dirty="0"/>
              <a:t>Alguien ha dicho que el matrimonio es un compromiso total para compartir totalmente su ser total con otra persona hasta la muerte. </a:t>
            </a:r>
          </a:p>
          <a:p>
            <a:r>
              <a:rPr lang="es-ES" b="1" dirty="0"/>
              <a:t>El matrimonio al máximo es la unidad de los dos.</a:t>
            </a:r>
          </a:p>
          <a:p>
            <a:r>
              <a:rPr lang="es-ES" b="1" dirty="0"/>
              <a:t>¿COMO SE LOGRA INTIMIDAD Y UNIDAD ESPIRITUAL? </a:t>
            </a:r>
          </a:p>
          <a:p>
            <a:r>
              <a:rPr lang="es-ES" b="1" dirty="0"/>
              <a:t>A través de Una Relación Personal Con Dios y Su Hijo Jesucristo.</a:t>
            </a:r>
          </a:p>
          <a:p>
            <a:r>
              <a:rPr lang="es-ES" b="1" dirty="0"/>
              <a:t>Este triángulo, de Dios a la cabeza y conectando al hombre y la mujer,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110919232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E7D29EC-BE96-40A2-874D-FD30AA3AED8B}"/>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lstStyle/>
          <a:p>
            <a:r>
              <a:rPr lang="es-ES" b="1" dirty="0"/>
              <a:t>representa el plan perfecto de Dios. Unidad en el matrimonio no es fácil para ninguna pareja; básicamente somos seres egoístas, pero sin Dios como centro del hogar, la intimidad espiritual será imposible. </a:t>
            </a:r>
          </a:p>
          <a:p>
            <a:r>
              <a:rPr lang="es-ES" b="1" dirty="0"/>
              <a:t>Romanos.3:23.</a:t>
            </a:r>
          </a:p>
          <a:p>
            <a:r>
              <a:rPr lang="es-ES" b="1" dirty="0"/>
              <a:t>por cuanto todos pecaron, y están destituidos de la gloria de Dios, </a:t>
            </a:r>
          </a:p>
          <a:p>
            <a:r>
              <a:rPr lang="es-ES" b="1" dirty="0"/>
              <a:t>Romanos.5:8.</a:t>
            </a:r>
          </a:p>
          <a:p>
            <a:r>
              <a:rPr lang="es-ES" b="1" dirty="0"/>
              <a:t>Mas Dios muestra su amor para con nosotros, en que siendo aún pecadores, Cristo murió por nosotros. </a:t>
            </a:r>
          </a:p>
          <a:p>
            <a:r>
              <a:rPr lang="es-ES" b="1" dirty="0"/>
              <a:t>Necesitamos a Cristo para salvamos de nuestros pecados y traernos a una relación de hijo con el Padre,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2427365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332A391-C725-4448-95CD-D1AF420233AB}"/>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lnSpcReduction="10000"/>
          </a:bodyPr>
          <a:lstStyle/>
          <a:p>
            <a:r>
              <a:rPr lang="es-ES" b="1" dirty="0"/>
              <a:t>pero también necesitamos a Cristo para convivir con otros. </a:t>
            </a:r>
          </a:p>
          <a:p>
            <a:r>
              <a:rPr lang="es-ES" b="1" dirty="0"/>
              <a:t>Solamente El, a través de su palabra, puede cambiar a un hombre o una mujer egoísta y lleno (a) de orgullo y transformarle en una persona que ama con un amor incondicional.</a:t>
            </a:r>
          </a:p>
          <a:p>
            <a:r>
              <a:rPr lang="es-ES" b="1" dirty="0"/>
              <a:t>La Intimidad Espiritual se Logra cuando la Pareja Unida Comparte su Fe FORMAS DE CULTIVAR INTIMIDAD ESPIRITUAL:</a:t>
            </a:r>
          </a:p>
          <a:p>
            <a:r>
              <a:rPr lang="es-ES" b="1" dirty="0"/>
              <a:t>1. Orar juntos.</a:t>
            </a:r>
          </a:p>
          <a:p>
            <a:r>
              <a:rPr lang="es-ES" b="1" dirty="0"/>
              <a:t>2. Leer juntos la Biblia (sin que uno de los dos predique)</a:t>
            </a:r>
          </a:p>
          <a:p>
            <a:r>
              <a:rPr lang="es-ES" b="1" dirty="0"/>
              <a:t>3. Escuchar juntos casetes de alabanza.</a:t>
            </a:r>
          </a:p>
          <a:p>
            <a:r>
              <a:rPr lang="es-ES" b="1" dirty="0"/>
              <a:t>4. Asistir juntos a reuniones cristianas.</a:t>
            </a:r>
          </a:p>
          <a:p>
            <a:endParaRPr lang="es-ES" b="1" dirty="0">
              <a:solidFill>
                <a:srgbClr val="0070C0"/>
              </a:solidFil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3333750"/>
          </a:xfrm>
          <a:prstGeom prst="rect">
            <a:avLst/>
          </a:prstGeom>
        </p:spPr>
      </p:pic>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0642" y="3333750"/>
            <a:ext cx="3683358" cy="3524250"/>
          </a:xfrm>
          <a:prstGeom prst="rect">
            <a:avLst/>
          </a:prstGeom>
        </p:spPr>
      </p:pic>
    </p:spTree>
    <p:extLst>
      <p:ext uri="{BB962C8B-B14F-4D97-AF65-F5344CB8AC3E}">
        <p14:creationId xmlns:p14="http://schemas.microsoft.com/office/powerpoint/2010/main" val="17266578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fltVal val="0"/>
                                          </p:val>
                                        </p:tav>
                                        <p:tav tm="100000">
                                          <p:val>
                                            <p:strVal val="#ppt_h"/>
                                          </p:val>
                                        </p:tav>
                                      </p:tavLst>
                                    </p:anim>
                                    <p:animEffect transition="in" filter="fade">
                                      <p:cBhvr>
                                        <p:cTn id="29" dur="500"/>
                                        <p:tgtEl>
                                          <p:spTgt spid="4"/>
                                        </p:tgtEl>
                                      </p:cBhvr>
                                    </p:animEffect>
                                  </p:childTnLst>
                                </p:cTn>
                              </p:par>
                              <p:par>
                                <p:cTn id="30" presetID="53" presetClass="entr" presetSubtype="16"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ppt_w</p:attrName>
                                        </p:attrNameLst>
                                      </p:cBhvr>
                                      <p:tavLst>
                                        <p:tav tm="0">
                                          <p:val>
                                            <p:fltVal val="0"/>
                                          </p:val>
                                        </p:tav>
                                        <p:tav tm="100000">
                                          <p:val>
                                            <p:strVal val="#ppt_w"/>
                                          </p:val>
                                        </p:tav>
                                      </p:tavLst>
                                    </p:anim>
                                    <p:anim calcmode="lin" valueType="num">
                                      <p:cBhvr>
                                        <p:cTn id="33" dur="500" fill="hold"/>
                                        <p:tgtEl>
                                          <p:spTgt spid="2"/>
                                        </p:tgtEl>
                                        <p:attrNameLst>
                                          <p:attrName>ppt_h</p:attrName>
                                        </p:attrNameLst>
                                      </p:cBhvr>
                                      <p:tavLst>
                                        <p:tav tm="0">
                                          <p:val>
                                            <p:fltVal val="0"/>
                                          </p:val>
                                        </p:tav>
                                        <p:tav tm="100000">
                                          <p:val>
                                            <p:strVal val="#ppt_h"/>
                                          </p:val>
                                        </p:tav>
                                      </p:tavLst>
                                    </p:anim>
                                    <p:animEffect transition="in" filter="fade">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barn(inVertical)">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barn(inVertical)">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barn(inVertical)">
                                      <p:cBhvr>
                                        <p:cTn id="4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FCE67B7-3F84-4DBA-B1EC-667BA3B66246}"/>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lnSpcReduction="10000"/>
          </a:bodyPr>
          <a:lstStyle/>
          <a:p>
            <a:pPr algn="ctr"/>
            <a:r>
              <a:rPr lang="es-ES" b="1" u="sng" dirty="0">
                <a:solidFill>
                  <a:srgbClr val="FF0000"/>
                </a:solidFill>
              </a:rPr>
              <a:t>Desarrolle el Amor Ágape. </a:t>
            </a:r>
          </a:p>
          <a:p>
            <a:r>
              <a:rPr lang="es-ES" b="1" dirty="0"/>
              <a:t>Estudiábamos en otra lección la palabra griega "</a:t>
            </a:r>
            <a:r>
              <a:rPr lang="es-ES" b="1" dirty="0" err="1"/>
              <a:t>Fileo</a:t>
            </a:r>
            <a:r>
              <a:rPr lang="es-ES" b="1" dirty="0"/>
              <a:t>", que hace amigos de la pareja. </a:t>
            </a:r>
          </a:p>
          <a:p>
            <a:r>
              <a:rPr lang="es-ES" b="1" dirty="0"/>
              <a:t>Ahora veamos la palabra griega "Ágape', que es el amor totalmente incondicional.</a:t>
            </a:r>
          </a:p>
          <a:p>
            <a:r>
              <a:rPr lang="es-ES" b="1" dirty="0"/>
              <a:t>ES IMPOSIBLE EXPERIMENTAR LA UNIDAD E INTIMIDAD ESPIRITUAL APARTE DEL AMOR ÁGAPE.</a:t>
            </a:r>
          </a:p>
          <a:p>
            <a:r>
              <a:rPr lang="es-ES" b="1" dirty="0"/>
              <a:t>En cada relación matrimonial, tarde o temprano, surge una necesidad que sólo puede ser satisfecha mediante el amor incondicional.</a:t>
            </a:r>
          </a:p>
          <a:p>
            <a:r>
              <a:rPr lang="es-ES" b="1" dirty="0"/>
              <a:t>Este amor es la respuesta para todas las heridas que se producen en el matrimonio.</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25679509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F989DF3-5B90-4121-9C6C-D535675ABB67}"/>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10000"/>
          </a:bodyPr>
          <a:lstStyle/>
          <a:p>
            <a:r>
              <a:rPr lang="es-ES" b="1" dirty="0"/>
              <a:t>Tiene la capacidad de persistir aun ante el rechazo, y de continuar cuando no hay respuesta. </a:t>
            </a:r>
          </a:p>
          <a:p>
            <a:r>
              <a:rPr lang="es-ES" b="1" dirty="0"/>
              <a:t>Existen multitud de casos de matrimonios casi destruidos aun al borde del divorcio, que han sido restaurados cuando uno tuvo un encuentro con Dios que le dio la capacidad de amar con el amor ágape. </a:t>
            </a:r>
          </a:p>
          <a:p>
            <a:r>
              <a:rPr lang="es-ES" b="1" dirty="0"/>
              <a:t>Entre los muchos versículos del Nuevo Testamento que utilizan la palabra ágape, aquí presentamos sólo dos: </a:t>
            </a:r>
          </a:p>
          <a:p>
            <a:r>
              <a:rPr lang="es-ES" b="1" dirty="0"/>
              <a:t>Juan.3:16.</a:t>
            </a:r>
          </a:p>
          <a:p>
            <a:r>
              <a:rPr lang="es-ES" b="1" dirty="0"/>
              <a:t>Porque de tal manera amó Dios al mundo, que ha dado a su Hijo unigénito, para que todo aquel que en él cree, no se pierda, mas tenga vida eterna. </a:t>
            </a:r>
          </a:p>
          <a:p>
            <a:r>
              <a:rPr lang="es-ES" b="1" dirty="0"/>
              <a:t>Romanos.5:8.</a:t>
            </a:r>
          </a:p>
          <a:p>
            <a:r>
              <a:rPr lang="es-ES" b="1" dirty="0"/>
              <a:t>Mas Dios muestra su amor para con nosotros, en que siendo aún pecadores, Cristo murió por nosotros.</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7611" y="0"/>
            <a:ext cx="3786389" cy="6857999"/>
          </a:xfrm>
          <a:prstGeom prst="rect">
            <a:avLst/>
          </a:prstGeom>
        </p:spPr>
      </p:pic>
    </p:spTree>
    <p:extLst>
      <p:ext uri="{BB962C8B-B14F-4D97-AF65-F5344CB8AC3E}">
        <p14:creationId xmlns:p14="http://schemas.microsoft.com/office/powerpoint/2010/main" val="30065973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73BC598-5F2D-43E1-99C5-73A2F6C83435}"/>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20000"/>
          </a:bodyPr>
          <a:lstStyle/>
          <a:p>
            <a:r>
              <a:rPr lang="es-ES" b="1" dirty="0"/>
              <a:t>PODEMOS HACER LAS SIGUIENTES OBSERVACIONES CON RESPECTO A ESTE AMOR:</a:t>
            </a:r>
          </a:p>
          <a:p>
            <a:r>
              <a:rPr lang="es-ES" b="1" dirty="0"/>
              <a:t>1. El amor ágape significa acción, no sólo una actitud.</a:t>
            </a:r>
          </a:p>
          <a:p>
            <a:r>
              <a:rPr lang="es-ES" b="1" dirty="0"/>
              <a:t>2. Mientras “</a:t>
            </a:r>
            <a:r>
              <a:rPr lang="es-ES" b="1" dirty="0" err="1"/>
              <a:t>fileo</a:t>
            </a:r>
            <a:r>
              <a:rPr lang="es-ES" b="1" dirty="0"/>
              <a:t>” quiere y disfruta, “ágape” sirve.</a:t>
            </a:r>
          </a:p>
          <a:p>
            <a:r>
              <a:rPr lang="es-ES" b="1" dirty="0"/>
              <a:t>3. No es emocional, sino viene de la voluntad, es una decisión.</a:t>
            </a:r>
          </a:p>
          <a:p>
            <a:r>
              <a:rPr lang="es-ES" b="1" dirty="0"/>
              <a:t>4. Significa amar incondicionalmente al que no es amable, al que no lo merece, al que no responde.</a:t>
            </a:r>
          </a:p>
          <a:p>
            <a:r>
              <a:rPr lang="es-ES" b="1" dirty="0"/>
              <a:t>5. Es amor desinteresado, no busca lo suyo.</a:t>
            </a:r>
          </a:p>
          <a:p>
            <a:r>
              <a:rPr lang="es-ES" b="1" dirty="0"/>
              <a:t>6. No existe aparte de Dios; entonces una persona no tiene la capacidad de amar en ese nivel aparte de Él No hay sustituto para el incomparable bienestar emocional que se recibe cuando nos sentimos amados y aceptados DE MANERA COMPLETA E INCONDICIONAL.</a:t>
            </a:r>
          </a:p>
          <a:p>
            <a:endParaRPr lang="es-ES" dirty="0"/>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1780565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A13AB9C-05EE-4F89-9472-56DA1E0592A3}"/>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10000"/>
          </a:bodyPr>
          <a:lstStyle/>
          <a:p>
            <a:r>
              <a:rPr lang="es-ES" b="1" dirty="0"/>
              <a:t>Hay muchos beneficios de practicar el amor ágape, pero solamente mencionaremos dos:</a:t>
            </a:r>
          </a:p>
          <a:p>
            <a:pPr algn="ctr"/>
            <a:r>
              <a:rPr lang="es-ES" b="1" u="sng" dirty="0">
                <a:solidFill>
                  <a:srgbClr val="FF0000"/>
                </a:solidFill>
              </a:rPr>
              <a:t>1. LA AUTO IMAGEN DE SU CONYUGE SERA FORTALECIDA GRANDEMENTE. </a:t>
            </a:r>
          </a:p>
          <a:p>
            <a:r>
              <a:rPr lang="es-ES" b="1" dirty="0"/>
              <a:t>y cuanto mejor piense una persona de sí misma, tanto mejor podrá desenvolverse en la relación matrimonial. Existen un sinnúmero de problemas por la inseguridad de una persona. </a:t>
            </a:r>
          </a:p>
          <a:p>
            <a:r>
              <a:rPr lang="es-ES" b="1" dirty="0"/>
              <a:t>¿AMA USTED CON AMOR CONDICIONAL O INCONDICIONAL? Conteste estas preguntas honestamente.</a:t>
            </a:r>
          </a:p>
          <a:p>
            <a:r>
              <a:rPr lang="es-ES" b="1" dirty="0"/>
              <a:t>¿El trato que doy a otras personas se basa generalmente en la conducta de ellas?</a:t>
            </a:r>
          </a:p>
          <a:p>
            <a:r>
              <a:rPr lang="es-ES" b="1" dirty="0"/>
              <a:t>¿La actuación de mi cónyuge determina el grado de amor que le brindo?</a:t>
            </a:r>
          </a:p>
          <a:p>
            <a:r>
              <a:rPr lang="es-ES" b="1" dirty="0"/>
              <a:t>¿Pienso que el amor debe manifestarse como una recompensa de la buena conducta?</a:t>
            </a:r>
          </a:p>
          <a:p>
            <a:r>
              <a:rPr lang="es-ES" b="1" dirty="0"/>
              <a:t>¿Siento que mi cónyuge tiene que cambiar para que pueda amarla más?</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490" y="0"/>
            <a:ext cx="3773510" cy="6858000"/>
          </a:xfrm>
          <a:prstGeom prst="rect">
            <a:avLst/>
          </a:prstGeom>
        </p:spPr>
      </p:pic>
    </p:spTree>
    <p:extLst>
      <p:ext uri="{BB962C8B-B14F-4D97-AF65-F5344CB8AC3E}">
        <p14:creationId xmlns:p14="http://schemas.microsoft.com/office/powerpoint/2010/main" val="39425460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E56F661-0323-45A5-A936-3784376AE080}"/>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92500" lnSpcReduction="20000"/>
          </a:bodyPr>
          <a:lstStyle/>
          <a:p>
            <a:r>
              <a:rPr lang="es-ES" b="1" dirty="0"/>
              <a:t>¿Pienso que puedo mejorar la conducta de mi cónyuge reteniéndole el amor?</a:t>
            </a:r>
          </a:p>
          <a:p>
            <a:r>
              <a:rPr lang="es-ES" b="1" dirty="0"/>
              <a:t>Recuerde que este amor puede comenzar con sólo una persona. Puede comenzar con usted, sin importar lo que el otro cónyuge este haciendo. </a:t>
            </a:r>
          </a:p>
          <a:p>
            <a:r>
              <a:rPr lang="es-ES" b="1" dirty="0"/>
              <a:t>Aquí reside la clave de este amor.</a:t>
            </a:r>
          </a:p>
          <a:p>
            <a:r>
              <a:rPr lang="es-ES" b="1" dirty="0"/>
              <a:t>Decida amar a su cónyuge Incondicional y permanentemente, en actitud, palabra y hecho. Los sicólogos nos dicen que la parte más influyente de nuestra personalidad es la voluntad. </a:t>
            </a:r>
          </a:p>
          <a:p>
            <a:r>
              <a:rPr lang="es-ES" b="1" dirty="0"/>
              <a:t>Así que podemos decidir aplicar los principios bíblicos, y encontraremos que el amor incondicional es la solución divina para los matrimonios compuestos por seres humanos imperfectos.</a:t>
            </a:r>
          </a:p>
          <a:p>
            <a:r>
              <a:rPr lang="es-ES" b="1" u="sng" dirty="0">
                <a:solidFill>
                  <a:srgbClr val="FF0000"/>
                </a:solidFill>
              </a:rPr>
              <a:t>2. Practique el Perdón.</a:t>
            </a:r>
            <a:r>
              <a:rPr lang="es-ES" b="1" dirty="0"/>
              <a:t> Este estudio no estaría completo sin tocar el punto tan importante del perdón. </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8000"/>
          </a:xfrm>
          <a:prstGeom prst="rect">
            <a:avLst/>
          </a:prstGeom>
        </p:spPr>
      </p:pic>
    </p:spTree>
    <p:extLst>
      <p:ext uri="{BB962C8B-B14F-4D97-AF65-F5344CB8AC3E}">
        <p14:creationId xmlns:p14="http://schemas.microsoft.com/office/powerpoint/2010/main" val="186075731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6E58DC1-018E-47BD-8AE2-093439D30F5E}"/>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10000"/>
          </a:bodyPr>
          <a:lstStyle/>
          <a:p>
            <a:r>
              <a:rPr lang="es-ES" b="1" dirty="0"/>
              <a:t>El rencor, resentimiento y amargura han destruido matrimonios y han provocado enfermedades emocionales, aun físicas. </a:t>
            </a:r>
          </a:p>
          <a:p>
            <a:r>
              <a:rPr lang="es-ES" b="1" dirty="0"/>
              <a:t>Usted no puede darse el lujo de no perdonar.</a:t>
            </a:r>
          </a:p>
          <a:p>
            <a:r>
              <a:rPr lang="es-ES" b="1" dirty="0"/>
              <a:t>MITOS EN CUANTO A PERDONAR:</a:t>
            </a:r>
          </a:p>
          <a:p>
            <a:r>
              <a:rPr lang="es-ES" b="1" dirty="0"/>
              <a:t>1. Es señal de debilidad.</a:t>
            </a:r>
          </a:p>
          <a:p>
            <a:r>
              <a:rPr lang="es-ES" b="1" dirty="0"/>
              <a:t>2. Implica que la otra persona tenía la razón. </a:t>
            </a:r>
          </a:p>
          <a:p>
            <a:r>
              <a:rPr lang="es-ES" b="1" dirty="0"/>
              <a:t>3. Unas personas pueden perdonar, otras no.</a:t>
            </a:r>
          </a:p>
          <a:p>
            <a:r>
              <a:rPr lang="es-ES" b="1" dirty="0"/>
              <a:t>En vez de ser señal de debilidad, al contrario, es señal de madurez. </a:t>
            </a:r>
          </a:p>
          <a:p>
            <a:r>
              <a:rPr lang="es-ES" b="1" dirty="0"/>
              <a:t>Alguien ha dicho que la madurez se muestra en la disposición de perdonar una ofensa más grande que la suya propia. </a:t>
            </a:r>
          </a:p>
          <a:p>
            <a:r>
              <a:rPr lang="es-ES" b="1" dirty="0"/>
              <a:t>por ejemplo, es señal de madurez cuando una esposa esté dispuesta a perdonar el adulterio del marido cuando ella nunca ha sido culpable de tal cosa.</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7999"/>
          </a:xfrm>
          <a:prstGeom prst="rect">
            <a:avLst/>
          </a:prstGeom>
        </p:spPr>
      </p:pic>
    </p:spTree>
    <p:extLst>
      <p:ext uri="{BB962C8B-B14F-4D97-AF65-F5344CB8AC3E}">
        <p14:creationId xmlns:p14="http://schemas.microsoft.com/office/powerpoint/2010/main" val="33638742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71ED5F4-69D6-4B4B-91E5-ACB6BDE8DFE2}"/>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10000"/>
          </a:bodyPr>
          <a:lstStyle/>
          <a:p>
            <a:r>
              <a:rPr lang="es-ES" b="1" dirty="0"/>
              <a:t>De ninguna manera implica que la otra persona tenga la razón, simplemente es una Decisión de perdonar al cónyuge (o cualquier persona) porque Dios le ha perdonado a uno todas sus ofensas.</a:t>
            </a:r>
          </a:p>
          <a:p>
            <a:pPr algn="ctr"/>
            <a:r>
              <a:rPr lang="es-ES" b="1" u="sng" dirty="0">
                <a:solidFill>
                  <a:srgbClr val="FF0000"/>
                </a:solidFill>
              </a:rPr>
              <a:t>LA PETICION DE CRISTO dice: 'Perdónanos…. </a:t>
            </a:r>
          </a:p>
          <a:p>
            <a:r>
              <a:rPr lang="es-ES" b="1" dirty="0"/>
              <a:t>cómo (en la misma manera) perdonamos. No pudiera ser más claro, si nosotros no perdonamos, no seremos perdonados. Si alguien dijera. </a:t>
            </a:r>
          </a:p>
          <a:p>
            <a:r>
              <a:rPr lang="es-ES" b="1" dirty="0"/>
              <a:t>"No puedo perdonar" o "No siento perdonar," </a:t>
            </a:r>
          </a:p>
          <a:p>
            <a:r>
              <a:rPr lang="es-ES" b="1" dirty="0"/>
              <a:t>hay buenas noticias: </a:t>
            </a:r>
          </a:p>
          <a:p>
            <a:r>
              <a:rPr lang="es-ES" b="1" dirty="0"/>
              <a:t>el perdonar no es una emoción, sino una decisión. </a:t>
            </a:r>
          </a:p>
          <a:p>
            <a:r>
              <a:rPr lang="es-ES" b="1" dirty="0"/>
              <a:t>SI usted decide perdonar, lo puede hacer, con la ayuda de Dios. Aunque sus emociones estén gritando que no lo haga (porque el orgullo humano no quiere). </a:t>
            </a:r>
          </a:p>
          <a:p>
            <a:r>
              <a:rPr lang="es-ES" b="1" dirty="0"/>
              <a:t>De su voluntad, de su espíritu, decida hacerlo.</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7999"/>
          </a:xfrm>
          <a:prstGeom prst="rect">
            <a:avLst/>
          </a:prstGeom>
        </p:spPr>
      </p:pic>
    </p:spTree>
    <p:extLst>
      <p:ext uri="{BB962C8B-B14F-4D97-AF65-F5344CB8AC3E}">
        <p14:creationId xmlns:p14="http://schemas.microsoft.com/office/powerpoint/2010/main" val="263723301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928A57-77F5-4350-B217-D6665253811C}"/>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pPr algn="ctr"/>
            <a:r>
              <a:rPr lang="es-ES" b="1" u="sng" dirty="0">
                <a:solidFill>
                  <a:srgbClr val="FF0000"/>
                </a:solidFill>
              </a:rPr>
              <a:t>Hay una historia en: </a:t>
            </a:r>
          </a:p>
          <a:p>
            <a:r>
              <a:rPr lang="es-ES" b="1" dirty="0"/>
              <a:t>Mateo.18:23-35. </a:t>
            </a:r>
          </a:p>
          <a:p>
            <a:r>
              <a:rPr lang="es-ES" b="1" dirty="0"/>
              <a:t>De dos siervos que debían a sus amos. El primero debía millones y cuando no pudo pagar, rogó por misericordia y su señor le perdonó. </a:t>
            </a:r>
          </a:p>
          <a:p>
            <a:r>
              <a:rPr lang="es-ES" b="1" dirty="0"/>
              <a:t>Pero al salir de allí encontró a un compañero de trabajo que le debía una cantidad relativamente pequeña y en lugar de perdonarle, lo mandó a la cárcel. Al saberlo, su amo le reclama y recuerda que él le había perdonado una cantidad mucho más grande. </a:t>
            </a:r>
          </a:p>
          <a:p>
            <a:r>
              <a:rPr lang="es-ES" b="1" dirty="0"/>
              <a:t>El relato concluye con los versículos 33 al 35 así: </a:t>
            </a:r>
          </a:p>
          <a:p>
            <a:r>
              <a:rPr lang="es-ES" b="1" dirty="0"/>
              <a:t>"¿No debías tú también tener misericordia de tu consiervo, como yo tuve misericordia de ti?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spTree>
    <p:extLst>
      <p:ext uri="{BB962C8B-B14F-4D97-AF65-F5344CB8AC3E}">
        <p14:creationId xmlns:p14="http://schemas.microsoft.com/office/powerpoint/2010/main" val="15341751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E579F0B-F2DC-4D42-BE9C-0B48C97507EF}"/>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460642" cy="6858000"/>
          </a:xfrm>
        </p:spPr>
        <p:txBody>
          <a:bodyPr>
            <a:normAutofit fontScale="85000" lnSpcReduction="10000"/>
          </a:bodyPr>
          <a:lstStyle/>
          <a:p>
            <a:r>
              <a:rPr lang="es-ES" b="1" dirty="0"/>
              <a:t>Los que dicen que no pueden en realidad no quieren. </a:t>
            </a:r>
          </a:p>
          <a:p>
            <a:r>
              <a:rPr lang="es-ES" b="1" dirty="0"/>
              <a:t>Cada uno de nosotros, por ser pecadores, merecemos el infierno, pero por medio de su Hijo en la cruz. </a:t>
            </a:r>
          </a:p>
          <a:p>
            <a:r>
              <a:rPr lang="es-ES" b="1" dirty="0"/>
              <a:t>Dios nos perdonó. </a:t>
            </a:r>
          </a:p>
          <a:p>
            <a:r>
              <a:rPr lang="es-ES" b="1" dirty="0"/>
              <a:t>Esto nos obliga a perdonar a los que nos ofenden.</a:t>
            </a:r>
          </a:p>
          <a:p>
            <a:r>
              <a:rPr lang="es-ES" b="1" dirty="0"/>
              <a:t>En cada matrimonio vienen heridas y ofensas. </a:t>
            </a:r>
          </a:p>
          <a:p>
            <a:r>
              <a:rPr lang="es-ES" b="1" dirty="0"/>
              <a:t>Usted puede vivir lleno de rencor, aferrado a que tiene (o tenia) la razón, y llegará a ser un viejito/viejita amargado(a). </a:t>
            </a:r>
          </a:p>
          <a:p>
            <a:r>
              <a:rPr lang="es-ES" b="1" dirty="0"/>
              <a:t>O usted puede acercarse a Dios y permitir que Su amor y Su capacidad de perdonar, fluya a través de usted.</a:t>
            </a:r>
          </a:p>
          <a:p>
            <a:r>
              <a:rPr lang="es-ES" b="1" dirty="0"/>
              <a:t>EL PERDONAR NO CAMBIA EL PASADO. </a:t>
            </a:r>
          </a:p>
          <a:p>
            <a:r>
              <a:rPr lang="es-ES" b="1" dirty="0"/>
              <a:t>PERO SI CAMBIA EL PRESENTE Y EL FUTURO. </a:t>
            </a:r>
          </a:p>
          <a:p>
            <a:r>
              <a:rPr lang="es-ES" b="1" dirty="0"/>
              <a:t>LO CAMBIARA A USTED.</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642" y="0"/>
            <a:ext cx="3683358" cy="6857999"/>
          </a:xfrm>
          <a:prstGeom prst="rect">
            <a:avLst/>
          </a:prstGeom>
        </p:spPr>
      </p:pic>
    </p:spTree>
    <p:extLst>
      <p:ext uri="{BB962C8B-B14F-4D97-AF65-F5344CB8AC3E}">
        <p14:creationId xmlns:p14="http://schemas.microsoft.com/office/powerpoint/2010/main" val="40185775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5784980"/>
            <a:ext cx="9144000" cy="107302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5400" b="1" dirty="0"/>
              <a:t>DIOS NOS BENDIGA A TODOS.</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784980"/>
          </a:xfrm>
          <a:prstGeom prst="rect">
            <a:avLst/>
          </a:prstGeom>
        </p:spPr>
      </p:pic>
      <p:sp>
        <p:nvSpPr>
          <p:cNvPr id="3" name="Bocadillo nube: nube 2">
            <a:extLst>
              <a:ext uri="{FF2B5EF4-FFF2-40B4-BE49-F238E27FC236}">
                <a16:creationId xmlns:a16="http://schemas.microsoft.com/office/drawing/2014/main" id="{E703FADF-F946-43F9-8C5E-5D2BBA76B937}"/>
              </a:ext>
            </a:extLst>
          </p:cNvPr>
          <p:cNvSpPr/>
          <p:nvPr/>
        </p:nvSpPr>
        <p:spPr>
          <a:xfrm>
            <a:off x="4704522" y="0"/>
            <a:ext cx="4439477" cy="3536302"/>
          </a:xfrm>
          <a:prstGeom prst="cloudCallout">
            <a:avLst>
              <a:gd name="adj1" fmla="val -56997"/>
              <a:gd name="adj2" fmla="val 52296"/>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400" b="1" dirty="0"/>
              <a:t>POR SU </a:t>
            </a:r>
            <a:r>
              <a:rPr lang="es-ES" sz="4400" b="1"/>
              <a:t>FINA ATENCIÒN</a:t>
            </a:r>
            <a:r>
              <a:rPr lang="es-ES" sz="4400" b="1" dirty="0"/>
              <a:t>.</a:t>
            </a:r>
          </a:p>
        </p:txBody>
      </p:sp>
    </p:spTree>
    <p:extLst>
      <p:ext uri="{BB962C8B-B14F-4D97-AF65-F5344CB8AC3E}">
        <p14:creationId xmlns:p14="http://schemas.microsoft.com/office/powerpoint/2010/main" val="32734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38" presetClass="entr" presetSubtype="0" accel="50000" fill="hold" grpId="0" nodeType="clickEffect">
                                  <p:stCondLst>
                                    <p:cond delay="0"/>
                                  </p:stCondLst>
                                  <p:iterate type="lt">
                                    <p:tmPct val="50000"/>
                                  </p:iterate>
                                  <p:childTnLst>
                                    <p:set>
                                      <p:cBhvr>
                                        <p:cTn id="20" dur="1" fill="hold">
                                          <p:stCondLst>
                                            <p:cond delay="0"/>
                                          </p:stCondLst>
                                        </p:cTn>
                                        <p:tgtEl>
                                          <p:spTgt spid="2"/>
                                        </p:tgtEl>
                                        <p:attrNameLst>
                                          <p:attrName>style.visibility</p:attrName>
                                        </p:attrNameLst>
                                      </p:cBhvr>
                                      <p:to>
                                        <p:strVal val="visible"/>
                                      </p:to>
                                    </p:set>
                                    <p:set>
                                      <p:cBhvr>
                                        <p:cTn id="21" dur="455" fill="hold">
                                          <p:stCondLst>
                                            <p:cond delay="0"/>
                                          </p:stCondLst>
                                        </p:cTn>
                                        <p:tgtEl>
                                          <p:spTgt spid="2"/>
                                        </p:tgtEl>
                                        <p:attrNameLst>
                                          <p:attrName>style.rotation</p:attrName>
                                        </p:attrNameLst>
                                      </p:cBhvr>
                                      <p:to>
                                        <p:strVal val="-45.0"/>
                                      </p:to>
                                    </p:set>
                                    <p:anim calcmode="lin" valueType="num">
                                      <p:cBhvr>
                                        <p:cTn id="22"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23"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24"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25"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AB220F8-12A4-4C37-B1A8-67161B0915A9}"/>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lnSpcReduction="10000"/>
          </a:bodyPr>
          <a:lstStyle/>
          <a:p>
            <a:r>
              <a:rPr lang="es-ES" b="1" dirty="0"/>
              <a:t>Entonces su señor, enojado, le entregó a los verdugos, hasta que pagase todo lo que le debía. </a:t>
            </a:r>
          </a:p>
          <a:p>
            <a:r>
              <a:rPr lang="es-ES" b="1" dirty="0"/>
              <a:t>Así también mi Padre celestial hará con vosotros si no perdonáis de todo corazón cada uno a su hermano sus ofensas". </a:t>
            </a:r>
          </a:p>
          <a:p>
            <a:r>
              <a:rPr lang="es-ES" b="1" dirty="0"/>
              <a:t>Fíjese bien en la palabra "verdugos". </a:t>
            </a:r>
          </a:p>
          <a:p>
            <a:r>
              <a:rPr lang="es-ES" b="1" dirty="0"/>
              <a:t>Significa "los que atormentan". </a:t>
            </a:r>
          </a:p>
          <a:p>
            <a:r>
              <a:rPr lang="es-ES" b="1" dirty="0"/>
              <a:t>La enseñanza clara es que si insistimos en guardar rencor y no perdonar, después de tanto que Dios nos ha perdonado, le estamos abriendo la puerta a los que atormentan. </a:t>
            </a:r>
          </a:p>
          <a:p>
            <a:r>
              <a:rPr lang="es-ES" b="1" dirty="0"/>
              <a:t>Estos "atormentadores" pudieran ser el temor, la depresión, confusión, opresión. etc.</a:t>
            </a:r>
          </a:p>
          <a:p>
            <a:endParaRPr lang="es-ES" b="1" dirty="0">
              <a:solidFill>
                <a:srgbClr val="0070C0"/>
              </a:solidFil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16566051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C0AABC0-F20B-469B-AB5F-1DB6C35D8E7C}"/>
              </a:ext>
            </a:extLst>
          </p:cNvPr>
          <p:cNvPicPr>
            <a:picLocks noChangeAspect="1"/>
          </p:cNvPicPr>
          <p:nvPr/>
        </p:nvPicPr>
        <p:blipFill>
          <a:blip r:embed="rId2"/>
          <a:stretch>
            <a:fillRect/>
          </a:stretch>
        </p:blipFill>
        <p:spPr>
          <a:xfrm>
            <a:off x="0" y="0"/>
            <a:ext cx="9144000" cy="6857999"/>
          </a:xfrm>
          <a:prstGeom prst="rect">
            <a:avLst/>
          </a:prstGeom>
        </p:spPr>
      </p:pic>
      <p:sp>
        <p:nvSpPr>
          <p:cNvPr id="6" name="Rectángulo: esquinas redondeadas 5">
            <a:extLst>
              <a:ext uri="{FF2B5EF4-FFF2-40B4-BE49-F238E27FC236}">
                <a16:creationId xmlns:a16="http://schemas.microsoft.com/office/drawing/2014/main" id="{344AD846-C1ED-4DE3-9854-C1D3BCEBDF46}"/>
              </a:ext>
            </a:extLst>
          </p:cNvPr>
          <p:cNvSpPr/>
          <p:nvPr/>
        </p:nvSpPr>
        <p:spPr>
          <a:xfrm>
            <a:off x="0" y="0"/>
            <a:ext cx="9143999" cy="1152939"/>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p:cNvSpPr>
            <a:spLocks noGrp="1"/>
          </p:cNvSpPr>
          <p:nvPr>
            <p:ph type="title"/>
          </p:nvPr>
        </p:nvSpPr>
        <p:spPr>
          <a:xfrm>
            <a:off x="0" y="0"/>
            <a:ext cx="9143999" cy="1152939"/>
          </a:xfrm>
        </p:spPr>
        <p:txBody>
          <a:bodyPr>
            <a:normAutofit/>
          </a:bodyPr>
          <a:lstStyle/>
          <a:p>
            <a:r>
              <a:rPr lang="es-ES" sz="4800" b="1" u="sng" cap="none"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UNO MAS UNO IGUAL A UNO.</a:t>
            </a:r>
          </a:p>
        </p:txBody>
      </p:sp>
      <p:sp>
        <p:nvSpPr>
          <p:cNvPr id="3" name="Marcador de contenido 2"/>
          <p:cNvSpPr>
            <a:spLocks noGrp="1"/>
          </p:cNvSpPr>
          <p:nvPr>
            <p:ph sz="quarter" idx="13"/>
          </p:nvPr>
        </p:nvSpPr>
        <p:spPr>
          <a:xfrm>
            <a:off x="0" y="1416677"/>
            <a:ext cx="5370490" cy="5441324"/>
          </a:xfrm>
        </p:spPr>
        <p:txBody>
          <a:bodyPr>
            <a:normAutofit fontScale="85000" lnSpcReduction="20000"/>
          </a:bodyPr>
          <a:lstStyle/>
          <a:p>
            <a:r>
              <a:rPr lang="es-ES" b="1" dirty="0"/>
              <a:t>Tal vez "uno más uno igual a uno" no es un concepto correcto en matemáticas pero sí es el plan de Dios para los matrimonios. </a:t>
            </a:r>
          </a:p>
          <a:p>
            <a:r>
              <a:rPr lang="es-ES" b="1" dirty="0"/>
              <a:t>Mateo.19:6. </a:t>
            </a:r>
          </a:p>
          <a:p>
            <a:r>
              <a:rPr lang="es-ES" b="1" dirty="0"/>
              <a:t>Así que no son ya más dos, sino una sola carne; por tanto, lo que Dios juntó, no lo separe el hombre. </a:t>
            </a:r>
          </a:p>
          <a:p>
            <a:r>
              <a:rPr lang="es-ES" b="1" dirty="0"/>
              <a:t>Génesis 2:24. </a:t>
            </a:r>
          </a:p>
          <a:p>
            <a:r>
              <a:rPr lang="es-ES" b="1" dirty="0"/>
              <a:t>Por tanto, dejará el hombre a su padre y a su madre, y se unirá a su mujer, y serán una sola carne.</a:t>
            </a:r>
          </a:p>
          <a:p>
            <a:r>
              <a:rPr lang="es-ES" b="1" dirty="0"/>
              <a:t>Tanto al principio de la creación del matrimonio como después de este, siempre la idea y el plan de Dios es que ambos tanto mujer como varón sean uno, sin separación ni egoísmo de pensar cada uno como fueran dos, sino que ahora son uno.</a:t>
            </a:r>
          </a:p>
          <a:p>
            <a:endParaRPr lang="es-ES"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4034" y="1596177"/>
            <a:ext cx="3629966" cy="5261823"/>
          </a:xfrm>
          <a:prstGeom prst="rect">
            <a:avLst/>
          </a:prstGeom>
        </p:spPr>
      </p:pic>
    </p:spTree>
    <p:extLst>
      <p:ext uri="{BB962C8B-B14F-4D97-AF65-F5344CB8AC3E}">
        <p14:creationId xmlns:p14="http://schemas.microsoft.com/office/powerpoint/2010/main" val="33748792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barn(inVertical)">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barn(inVertical)">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barn(inVertical)">
                                      <p:cBhvr>
                                        <p:cTn id="37" dur="5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barn(inVertical)">
                                      <p:cBhvr>
                                        <p:cTn id="42" dur="5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barn(inVertical)">
                                      <p:cBhvr>
                                        <p:cTn id="47" dur="5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barn(inVertical)">
                                      <p:cBhvr>
                                        <p:cTn id="5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06D67BA-0454-452B-AFD3-6D2A845CE553}"/>
              </a:ext>
            </a:extLst>
          </p:cNvPr>
          <p:cNvPicPr>
            <a:picLocks noChangeAspect="1"/>
          </p:cNvPicPr>
          <p:nvPr/>
        </p:nvPicPr>
        <p:blipFill>
          <a:blip r:embed="rId2"/>
          <a:stretch>
            <a:fillRect/>
          </a:stretch>
        </p:blipFill>
        <p:spPr>
          <a:xfrm>
            <a:off x="0" y="0"/>
            <a:ext cx="9144000" cy="6845807"/>
          </a:xfrm>
          <a:prstGeom prst="rect">
            <a:avLst/>
          </a:prstGeom>
        </p:spPr>
      </p:pic>
      <p:sp>
        <p:nvSpPr>
          <p:cNvPr id="3" name="Marcador de contenido 2">
            <a:extLst>
              <a:ext uri="{FF2B5EF4-FFF2-40B4-BE49-F238E27FC236}">
                <a16:creationId xmlns:a16="http://schemas.microsoft.com/office/drawing/2014/main" id="{DB1849C1-62AD-4ABB-ADD4-6B834D155F32}"/>
              </a:ext>
            </a:extLst>
          </p:cNvPr>
          <p:cNvSpPr>
            <a:spLocks noGrp="1"/>
          </p:cNvSpPr>
          <p:nvPr>
            <p:ph sz="quarter" idx="13"/>
          </p:nvPr>
        </p:nvSpPr>
        <p:spPr>
          <a:xfrm>
            <a:off x="0" y="4893"/>
            <a:ext cx="4969565" cy="6853107"/>
          </a:xfrm>
        </p:spPr>
        <p:txBody>
          <a:bodyPr>
            <a:normAutofit fontScale="92500" lnSpcReduction="10000"/>
          </a:bodyPr>
          <a:lstStyle/>
          <a:p>
            <a:r>
              <a:rPr lang="es-ES" b="1" dirty="0"/>
              <a:t>Dice que </a:t>
            </a:r>
            <a:r>
              <a:rPr lang="es-ES" b="1" dirty="0" err="1"/>
              <a:t>eS</a:t>
            </a:r>
            <a:r>
              <a:rPr lang="es-ES" b="1" dirty="0"/>
              <a:t> el hombre QUE se olvida de su pacto. </a:t>
            </a:r>
          </a:p>
          <a:p>
            <a:r>
              <a:rPr lang="es-ES" b="1" dirty="0"/>
              <a:t>Ambos tanto el hombre como la mujer tienen las misma responsabilidad en el matrimonio ninguno de ellos pueden violar este pacto que hizo delante de Dios, ya que Dios es el único que casa. </a:t>
            </a:r>
          </a:p>
          <a:p>
            <a:r>
              <a:rPr lang="es-ES" b="1" dirty="0"/>
              <a:t>Mateo.19:6. </a:t>
            </a:r>
          </a:p>
          <a:p>
            <a:r>
              <a:rPr lang="es-ES" b="1" dirty="0"/>
              <a:t>Ni la iglesia ni el gobierno casa, solo Dios es el único que tiene ese poder y esa autoridad de casar.</a:t>
            </a:r>
          </a:p>
          <a:p>
            <a:r>
              <a:rPr lang="es-ES" b="1" dirty="0"/>
              <a:t>Un buen matrimonio está basado sobre compromiso no sobre sentimiento. </a:t>
            </a:r>
          </a:p>
          <a:p>
            <a:r>
              <a:rPr lang="es-ES" b="1" dirty="0"/>
              <a:t>Los dos se comprometen a ser fieles el uno al otro, independientemente de los    problemas que pudieran surgir entre ellos.</a:t>
            </a:r>
          </a:p>
          <a:p>
            <a:endParaRPr lang="es-ES" b="1" dirty="0"/>
          </a:p>
        </p:txBody>
      </p:sp>
      <p:pic>
        <p:nvPicPr>
          <p:cNvPr id="6" name="Imagen 5">
            <a:extLst>
              <a:ext uri="{FF2B5EF4-FFF2-40B4-BE49-F238E27FC236}">
                <a16:creationId xmlns:a16="http://schemas.microsoft.com/office/drawing/2014/main" id="{4986832C-E7DC-45DC-9523-D8414CA110E4}"/>
              </a:ext>
            </a:extLst>
          </p:cNvPr>
          <p:cNvPicPr>
            <a:picLocks noChangeAspect="1"/>
          </p:cNvPicPr>
          <p:nvPr/>
        </p:nvPicPr>
        <p:blipFill>
          <a:blip r:embed="rId3"/>
          <a:stretch>
            <a:fillRect/>
          </a:stretch>
        </p:blipFill>
        <p:spPr>
          <a:xfrm>
            <a:off x="5211002" y="-1"/>
            <a:ext cx="3932997" cy="6845807"/>
          </a:xfrm>
          <a:prstGeom prst="rect">
            <a:avLst/>
          </a:prstGeom>
        </p:spPr>
      </p:pic>
    </p:spTree>
    <p:extLst>
      <p:ext uri="{BB962C8B-B14F-4D97-AF65-F5344CB8AC3E}">
        <p14:creationId xmlns:p14="http://schemas.microsoft.com/office/powerpoint/2010/main" val="250146288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0DD99C45-FD15-40A4-BDDC-D30EC9C33D6A}"/>
              </a:ext>
            </a:extLst>
          </p:cNvPr>
          <p:cNvPicPr>
            <a:picLocks noChangeAspect="1"/>
          </p:cNvPicPr>
          <p:nvPr/>
        </p:nvPicPr>
        <p:blipFill>
          <a:blip r:embed="rId2"/>
          <a:stretch>
            <a:fillRect/>
          </a:stretch>
        </p:blipFill>
        <p:spPr>
          <a:xfrm>
            <a:off x="0" y="0"/>
            <a:ext cx="9144000" cy="6857999"/>
          </a:xfrm>
          <a:prstGeom prst="rect">
            <a:avLst/>
          </a:prstGeom>
        </p:spPr>
      </p:pic>
      <p:sp>
        <p:nvSpPr>
          <p:cNvPr id="6" name="Rectángulo: esquinas redondeadas 5">
            <a:extLst>
              <a:ext uri="{FF2B5EF4-FFF2-40B4-BE49-F238E27FC236}">
                <a16:creationId xmlns:a16="http://schemas.microsoft.com/office/drawing/2014/main" id="{487D6B77-4029-435D-ADDC-0AC7EAE53FCC}"/>
              </a:ext>
            </a:extLst>
          </p:cNvPr>
          <p:cNvSpPr/>
          <p:nvPr/>
        </p:nvSpPr>
        <p:spPr>
          <a:xfrm>
            <a:off x="0" y="0"/>
            <a:ext cx="9143998" cy="1391478"/>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p:cNvSpPr>
            <a:spLocks noGrp="1"/>
          </p:cNvSpPr>
          <p:nvPr>
            <p:ph type="title"/>
          </p:nvPr>
        </p:nvSpPr>
        <p:spPr>
          <a:xfrm>
            <a:off x="0" y="1"/>
            <a:ext cx="9143998" cy="1391478"/>
          </a:xfrm>
        </p:spPr>
        <p:txBody>
          <a:bodyPr>
            <a:normAutofit fontScale="90000"/>
          </a:bodyPr>
          <a:lstStyle/>
          <a:p>
            <a:r>
              <a:rPr lang="es-ES" b="1" cap="none" dirty="0">
                <a:ln w="22225">
                  <a:solidFill>
                    <a:schemeClr val="accent2"/>
                  </a:solidFill>
                  <a:prstDash val="solid"/>
                </a:ln>
                <a:solidFill>
                  <a:schemeClr val="accent2">
                    <a:lumMod val="40000"/>
                    <a:lumOff val="60000"/>
                  </a:schemeClr>
                </a:solidFill>
              </a:rPr>
              <a:t> </a:t>
            </a:r>
            <a:r>
              <a:rPr lang="es-ES" sz="4800" b="1" u="sng" cap="none"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"SE UNIRA A SU MUJER”... PERMANENCIA.</a:t>
            </a:r>
          </a:p>
        </p:txBody>
      </p:sp>
      <p:sp>
        <p:nvSpPr>
          <p:cNvPr id="3" name="Marcador de contenido 2"/>
          <p:cNvSpPr>
            <a:spLocks noGrp="1"/>
          </p:cNvSpPr>
          <p:nvPr>
            <p:ph sz="quarter" idx="13"/>
          </p:nvPr>
        </p:nvSpPr>
        <p:spPr>
          <a:xfrm>
            <a:off x="0" y="1596177"/>
            <a:ext cx="5537915" cy="5261823"/>
          </a:xfrm>
        </p:spPr>
        <p:txBody>
          <a:bodyPr>
            <a:normAutofit fontScale="92500" lnSpcReduction="20000"/>
          </a:bodyPr>
          <a:lstStyle/>
          <a:p>
            <a:r>
              <a:rPr lang="es-ES" b="1" dirty="0"/>
              <a:t>Ahora vemos el segundo principio poderoso de Génesis.2: </a:t>
            </a:r>
          </a:p>
          <a:p>
            <a:r>
              <a:rPr lang="es-ES" b="1" dirty="0"/>
              <a:t>"Se unirá a su mujer': En La lección anterior aprendimos que el primer paso hacia un matrimonio feliz es el dejar física, emocional y económicamente a los padres.</a:t>
            </a:r>
          </a:p>
          <a:p>
            <a:r>
              <a:rPr lang="es-ES" b="1" dirty="0"/>
              <a:t>Dejara y se Unirá; Cortar y Atar. </a:t>
            </a:r>
          </a:p>
          <a:p>
            <a:r>
              <a:rPr lang="es-ES" b="1" dirty="0"/>
              <a:t>En hebreo, idioma en que fue escrito originalmente Génesis, la palabra equivalente a "unirse" quiere decir "adherirse", "apegarse", "ser pegado con goma" a una persona. </a:t>
            </a:r>
          </a:p>
          <a:p>
            <a:r>
              <a:rPr lang="es-ES" b="1" dirty="0"/>
              <a:t>Por el acto de unirse, el marido y la esposa son pegados el uno al otro como dos pedazos de papel.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2584" y="1391478"/>
            <a:ext cx="3431415" cy="5466521"/>
          </a:xfrm>
          <a:prstGeom prst="rect">
            <a:avLst/>
          </a:prstGeom>
        </p:spPr>
      </p:pic>
    </p:spTree>
    <p:extLst>
      <p:ext uri="{BB962C8B-B14F-4D97-AF65-F5344CB8AC3E}">
        <p14:creationId xmlns:p14="http://schemas.microsoft.com/office/powerpoint/2010/main" val="374694862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barn(inVertical)">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barn(inVertical)">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barn(inVertical)">
                                      <p:cBhvr>
                                        <p:cTn id="37" dur="5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barn(inVertical)">
                                      <p:cBhvr>
                                        <p:cTn id="42" dur="5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barn(inVertical)">
                                      <p:cBhvr>
                                        <p:cTn id="4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AA5318D-ADFC-4197-8013-4C340EA475E8}"/>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r>
              <a:rPr lang="es-ES" b="1" dirty="0"/>
              <a:t>El problema hoy en día es que muchos se casan pensando: </a:t>
            </a:r>
          </a:p>
          <a:p>
            <a:r>
              <a:rPr lang="es-ES" b="1" dirty="0"/>
              <a:t>"Si no funciona, nos separamos". </a:t>
            </a:r>
          </a:p>
          <a:p>
            <a:r>
              <a:rPr lang="es-ES" b="1" dirty="0"/>
              <a:t>Tal vez digan delante del juez, el sacerdote o pastor, "Hasta que la muerte nos separe”, pero en realidad su pensamiento es "Hasta que los pleitos o el desinterés nos separen". </a:t>
            </a:r>
          </a:p>
          <a:p>
            <a:r>
              <a:rPr lang="es-ES" b="1" dirty="0"/>
              <a:t>La esposa promete ser fiel al marido aun si él llega a ser gordo, calvo, pierde su salud, su negocio, se pone de mal humor y aun si alguien más romántico aparece en el horizonte. </a:t>
            </a:r>
          </a:p>
          <a:p>
            <a:r>
              <a:rPr lang="es-ES" b="1" dirty="0"/>
              <a:t>No debe ser como la esposa de Job que cuando lo vio arruinado, ya no quería mas nada con El, más que se muriera.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7916" y="0"/>
            <a:ext cx="3606084" cy="6858000"/>
          </a:xfrm>
          <a:prstGeom prst="rect">
            <a:avLst/>
          </a:prstGeom>
        </p:spPr>
      </p:pic>
    </p:spTree>
    <p:extLst>
      <p:ext uri="{BB962C8B-B14F-4D97-AF65-F5344CB8AC3E}">
        <p14:creationId xmlns:p14="http://schemas.microsoft.com/office/powerpoint/2010/main" val="371607572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5600BFF-1FB3-44B1-A7C5-B38E503B0E3E}"/>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r>
              <a:rPr lang="es-ES" b="1" dirty="0"/>
              <a:t>Job.2:9-10. </a:t>
            </a:r>
          </a:p>
          <a:p>
            <a:r>
              <a:rPr lang="es-ES" b="1" dirty="0"/>
              <a:t>Lamentablemente muchas mujeres son así cuando su esposo les da todo, son un amor con El, pero ya cuando el esposo no puede darles las comodidades lo abandonan. </a:t>
            </a:r>
          </a:p>
          <a:p>
            <a:r>
              <a:rPr lang="es-ES" b="1" dirty="0"/>
              <a:t>El esposo promete ser fiel a su mujer aun si ella pierde su figura, si no sabe cocinar, sí malgasta el dinero, y aun si no le satisface sexualmente como él quisiera. </a:t>
            </a:r>
          </a:p>
          <a:p>
            <a:r>
              <a:rPr lang="es-ES" b="1" dirty="0"/>
              <a:t>Ambos prometen ser fiel hasta la muerte.</a:t>
            </a:r>
          </a:p>
          <a:p>
            <a:r>
              <a:rPr lang="es-ES" b="1" dirty="0"/>
              <a:t>Pero no cumplen su promesa. </a:t>
            </a:r>
          </a:p>
          <a:p>
            <a:r>
              <a:rPr lang="es-ES" b="1" dirty="0"/>
              <a:t>Eclesiastes.5:2-5. </a:t>
            </a:r>
          </a:p>
          <a:p>
            <a:r>
              <a:rPr lang="es-ES" b="1" dirty="0"/>
              <a:t>Debemos de cumplir nuestras promesas y el matrimonio es una promesa delante de Dios de ser fieles hasta la muerte. </a:t>
            </a:r>
          </a:p>
          <a:p>
            <a:r>
              <a:rPr lang="es-ES" b="1" dirty="0"/>
              <a:t>Romanos.7:1-3.</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350735531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7A02794-1A25-4206-A78D-BFDE53B827F0}"/>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a:bodyPr>
          <a:lstStyle/>
          <a:p>
            <a:r>
              <a:rPr lang="es-ES" b="1" dirty="0"/>
              <a:t>El Divorcio es Destructivo para Ambos. No importa quién tenga o no la culpa, cuando ocurre un divorcio, hay sufrimiento y dolor para ambos. </a:t>
            </a:r>
          </a:p>
          <a:p>
            <a:r>
              <a:rPr lang="es-ES" b="1" dirty="0"/>
              <a:t>Realizar un divorcio es como tratar de separar dos hojas de papel que hemos pegado con pegamento. </a:t>
            </a:r>
          </a:p>
          <a:p>
            <a:r>
              <a:rPr lang="es-ES" b="1" dirty="0"/>
              <a:t>Si uno tratara de separarlas, destruye a la hoja entera. </a:t>
            </a:r>
          </a:p>
          <a:p>
            <a:r>
              <a:rPr lang="es-ES" b="1" dirty="0"/>
              <a:t>Cuando se separan un hombre y una mujer que han sido unidos por el pacto del matrimonio, los dos resultan afectados y dañados. </a:t>
            </a:r>
          </a:p>
          <a:p>
            <a:r>
              <a:rPr lang="es-ES" b="1" dirty="0"/>
              <a:t>No estamos hablando de si el divorcio es justificado o no en ciertos casos, sino señalando por qué el divorcio trae tanto dolor. </a:t>
            </a:r>
          </a:p>
          <a:p>
            <a:pPr marL="0" indent="0">
              <a:buNone/>
            </a:pPr>
            <a:endParaRPr lang="es-ES" dirty="0"/>
          </a:p>
          <a:p>
            <a:endParaRPr lang="es-ES" dirty="0"/>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40269404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FE5F2DD-ADD1-4EA1-BA49-741D6E822787}"/>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r>
              <a:rPr lang="es-ES" b="1" dirty="0"/>
              <a:t>El amor sexual y romántico florece en un ambiente de seguridad, especialmente para la mujer. </a:t>
            </a:r>
          </a:p>
          <a:p>
            <a:r>
              <a:rPr lang="es-ES" b="1" dirty="0"/>
              <a:t>Por lo tanto, es muy importante que tanto el hombre como la mujer sepan que su pareja está comprometida en la relación matrimonial para toda la vida.</a:t>
            </a:r>
          </a:p>
          <a:p>
            <a:endParaRPr lang="es-ES" b="1" dirty="0">
              <a:solidFill>
                <a:srgbClr val="0070C0"/>
              </a:solidFil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262110"/>
            <a:ext cx="5383367" cy="3595889"/>
          </a:xfrm>
          <a:prstGeom prst="rect">
            <a:avLst/>
          </a:prstGeom>
        </p:spPr>
      </p:pic>
    </p:spTree>
    <p:extLst>
      <p:ext uri="{BB962C8B-B14F-4D97-AF65-F5344CB8AC3E}">
        <p14:creationId xmlns:p14="http://schemas.microsoft.com/office/powerpoint/2010/main" val="303059623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D3CBD1E1-AEE6-41FC-940C-70C806CDFF76}"/>
              </a:ext>
            </a:extLst>
          </p:cNvPr>
          <p:cNvPicPr>
            <a:picLocks noChangeAspect="1"/>
          </p:cNvPicPr>
          <p:nvPr/>
        </p:nvPicPr>
        <p:blipFill>
          <a:blip r:embed="rId2"/>
          <a:stretch>
            <a:fillRect/>
          </a:stretch>
        </p:blipFill>
        <p:spPr>
          <a:xfrm>
            <a:off x="0" y="0"/>
            <a:ext cx="9144000" cy="6857999"/>
          </a:xfrm>
          <a:prstGeom prst="rect">
            <a:avLst/>
          </a:prstGeom>
        </p:spPr>
      </p:pic>
      <p:sp>
        <p:nvSpPr>
          <p:cNvPr id="6" name="Rectángulo: esquinas redondeadas 5">
            <a:extLst>
              <a:ext uri="{FF2B5EF4-FFF2-40B4-BE49-F238E27FC236}">
                <a16:creationId xmlns:a16="http://schemas.microsoft.com/office/drawing/2014/main" id="{B5C329CF-B01D-41A4-A310-B89CE464818C}"/>
              </a:ext>
            </a:extLst>
          </p:cNvPr>
          <p:cNvSpPr/>
          <p:nvPr/>
        </p:nvSpPr>
        <p:spPr>
          <a:xfrm>
            <a:off x="0" y="0"/>
            <a:ext cx="9144000" cy="103367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p:cNvSpPr>
            <a:spLocks noGrp="1"/>
          </p:cNvSpPr>
          <p:nvPr>
            <p:ph type="title"/>
          </p:nvPr>
        </p:nvSpPr>
        <p:spPr>
          <a:xfrm>
            <a:off x="0" y="1"/>
            <a:ext cx="9144000" cy="1033670"/>
          </a:xfrm>
        </p:spPr>
        <p:txBody>
          <a:bodyPr>
            <a:normAutofit/>
          </a:bodyPr>
          <a:lstStyle/>
          <a:p>
            <a:r>
              <a:rPr lang="es-ES" sz="4000" b="1" u="sng" cap="none"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"SERAN UNA SOLA CARNE... UNIDAD.</a:t>
            </a:r>
          </a:p>
        </p:txBody>
      </p:sp>
      <p:sp>
        <p:nvSpPr>
          <p:cNvPr id="3" name="Marcador de contenido 2"/>
          <p:cNvSpPr>
            <a:spLocks noGrp="1"/>
          </p:cNvSpPr>
          <p:nvPr>
            <p:ph sz="quarter" idx="13"/>
          </p:nvPr>
        </p:nvSpPr>
        <p:spPr>
          <a:xfrm>
            <a:off x="0" y="1390919"/>
            <a:ext cx="5151549" cy="5467082"/>
          </a:xfrm>
        </p:spPr>
        <p:txBody>
          <a:bodyPr>
            <a:normAutofit fontScale="92500" lnSpcReduction="20000"/>
          </a:bodyPr>
          <a:lstStyle/>
          <a:p>
            <a:r>
              <a:rPr lang="es-ES" b="1" dirty="0"/>
              <a:t>Por cierto, una sola carne incluye la relación sexual, vamos a considerar los aspectos de la unidad.</a:t>
            </a:r>
          </a:p>
          <a:p>
            <a:r>
              <a:rPr lang="es-ES" b="1" dirty="0"/>
              <a:t>La Unidad Matrimonial Consiste en la Intimidad: Mental, Emocional, Espiritual y Física. </a:t>
            </a:r>
          </a:p>
          <a:p>
            <a:r>
              <a:rPr lang="es-ES" b="1" dirty="0"/>
              <a:t>El llegar a esta unidad es un proceso. Dos personas con diferentes trasfondos, hábitos, ideas, temperamentos, caracteres, tradiciones familiares, no salen de la boda con una unidad. </a:t>
            </a:r>
          </a:p>
          <a:p>
            <a:r>
              <a:rPr lang="es-ES" b="1" dirty="0"/>
              <a:t>Cuando el abogado dice: "Ahora los declaro marido y mujer", apenas empieza el proceso de llegar a la unidad total.</a:t>
            </a:r>
          </a:p>
          <a:p>
            <a:endParaRPr lang="es-ES"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1549" y="1033670"/>
            <a:ext cx="3992449" cy="5824331"/>
          </a:xfrm>
          <a:prstGeom prst="rect">
            <a:avLst/>
          </a:prstGeom>
        </p:spPr>
      </p:pic>
    </p:spTree>
    <p:extLst>
      <p:ext uri="{BB962C8B-B14F-4D97-AF65-F5344CB8AC3E}">
        <p14:creationId xmlns:p14="http://schemas.microsoft.com/office/powerpoint/2010/main" val="224415477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barn(inVertical)">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barn(inVertical)">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barn(inVertical)">
                                      <p:cBhvr>
                                        <p:cTn id="37" dur="5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barn(inVertical)">
                                      <p:cBhvr>
                                        <p:cTn id="4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7538BC0-14B0-4E10-BEEE-56E1D3501207}"/>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r>
              <a:rPr lang="es-ES" b="1" dirty="0"/>
              <a:t>La Pareja es un Equipo y Debe Compartir Todo. </a:t>
            </a:r>
          </a:p>
          <a:p>
            <a:r>
              <a:rPr lang="es-ES" b="1" dirty="0"/>
              <a:t>Si, deben compartir sus cuerpos, ideas, posesiones, habilidades, problemas, éxitos, sufrimientos y fallas. </a:t>
            </a:r>
          </a:p>
          <a:p>
            <a:r>
              <a:rPr lang="es-ES" b="1" dirty="0"/>
              <a:t>Cada uno necesita buscar el bien de la otra persona. </a:t>
            </a:r>
          </a:p>
          <a:p>
            <a:r>
              <a:rPr lang="es-ES" b="1" dirty="0"/>
              <a:t>Efesios.5:28. </a:t>
            </a:r>
          </a:p>
          <a:p>
            <a:r>
              <a:rPr lang="es-ES" b="1" dirty="0"/>
              <a:t>Así también los maridos deben amar a sus mujeres como a sus mismos cuerpos. El que ama a su mujer, a sí mismo se ama. </a:t>
            </a:r>
          </a:p>
          <a:p>
            <a:r>
              <a:rPr lang="es-ES" b="1" dirty="0"/>
              <a:t>Proverbios.31:12. </a:t>
            </a:r>
          </a:p>
          <a:p>
            <a:r>
              <a:rPr lang="es-ES" b="1" dirty="0"/>
              <a:t>Le da ella bien y no mal Todos los días de su vida. </a:t>
            </a:r>
          </a:p>
          <a:p>
            <a:r>
              <a:rPr lang="es-ES" b="1" dirty="0"/>
              <a:t>Hay compromisos de ambos el uno para el otro ambos se deben cuidar y buscar lo mejor para su pareja y así viceversa no abra egoísmo.</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9250" y="0"/>
            <a:ext cx="3714750" cy="6858000"/>
          </a:xfrm>
          <a:prstGeom prst="rect">
            <a:avLst/>
          </a:prstGeom>
        </p:spPr>
      </p:pic>
    </p:spTree>
    <p:extLst>
      <p:ext uri="{BB962C8B-B14F-4D97-AF65-F5344CB8AC3E}">
        <p14:creationId xmlns:p14="http://schemas.microsoft.com/office/powerpoint/2010/main" val="401520789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E3DDF6A-EDF4-4247-BF1F-8027D197CC6A}"/>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r>
              <a:rPr lang="es-ES" b="1" dirty="0"/>
              <a:t>Unidad Total No es Fácil, y el Problema mayor es el egoísmo. </a:t>
            </a:r>
          </a:p>
          <a:p>
            <a:r>
              <a:rPr lang="es-ES" b="1" dirty="0"/>
              <a:t>El enemigo Número uno de la felicidad matrimonial es el egoísmo; la presencia de Cristo en el hogar es el único remedio. </a:t>
            </a:r>
          </a:p>
          <a:p>
            <a:r>
              <a:rPr lang="es-ES" b="1" dirty="0"/>
              <a:t>El nos da la capacidad de pensar en el bien de nuestro cónyuge, antes que en el nuestro. </a:t>
            </a:r>
          </a:p>
          <a:p>
            <a:r>
              <a:rPr lang="es-ES" b="1" dirty="0"/>
              <a:t>Filipenses.2:3-4.</a:t>
            </a:r>
          </a:p>
          <a:p>
            <a:r>
              <a:rPr lang="es-ES" b="1" dirty="0"/>
              <a:t>La Unidad No es Uniformidad. </a:t>
            </a:r>
          </a:p>
          <a:p>
            <a:r>
              <a:rPr lang="es-ES" b="1" dirty="0"/>
              <a:t>No debemos confundir unidad con uniformidad. </a:t>
            </a:r>
          </a:p>
          <a:p>
            <a:r>
              <a:rPr lang="es-ES" b="1" dirty="0"/>
              <a:t>La uniformidad se presenta en una fábrica o maquiladora cuando se hacen piezas electrónicas. </a:t>
            </a:r>
          </a:p>
          <a:p>
            <a:r>
              <a:rPr lang="es-ES" b="1" dirty="0"/>
              <a:t>Cada una de las piezas sale igualita a la otra. </a:t>
            </a:r>
          </a:p>
          <a:p>
            <a:endParaRPr lang="es-ES" b="1" dirty="0">
              <a:solidFill>
                <a:srgbClr val="0070C0"/>
              </a:solidFil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spTree>
    <p:extLst>
      <p:ext uri="{BB962C8B-B14F-4D97-AF65-F5344CB8AC3E}">
        <p14:creationId xmlns:p14="http://schemas.microsoft.com/office/powerpoint/2010/main" val="1902180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F2BCA2F-010E-4284-9BE9-A3E224E6BF12}"/>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r>
              <a:rPr lang="es-ES" b="1" dirty="0"/>
              <a:t>No es el plan de Dios que la mujer o el hombre pierdan su identidad como individuos. </a:t>
            </a:r>
          </a:p>
          <a:p>
            <a:r>
              <a:rPr lang="es-ES" b="1" dirty="0"/>
              <a:t>La unidad matrimonial existe cuando dos individuos voluntariamente se entregan el uno al otro para armonizarse y complementarse; cuando dos corazones y dos vidas se juntan para fluir en la misma dirección. </a:t>
            </a:r>
          </a:p>
          <a:p>
            <a:r>
              <a:rPr lang="es-ES" b="1" dirty="0"/>
              <a:t>Llegando hacer de un corazón y un alma. </a:t>
            </a:r>
          </a:p>
          <a:p>
            <a:r>
              <a:rPr lang="es-ES" b="1" dirty="0"/>
              <a:t>Hechos.4:32. </a:t>
            </a:r>
          </a:p>
          <a:p>
            <a:r>
              <a:rPr lang="es-ES" b="1" dirty="0"/>
              <a:t>Que dichosa es la pareja que reconoce que los dos están en el mismo equipo y que no están en competencia. </a:t>
            </a:r>
          </a:p>
          <a:p>
            <a:r>
              <a:rPr lang="es-ES" b="1" dirty="0"/>
              <a:t>Estudiaremos en otra lección el asunto de la sumisión de la mujer y veremos que no es servilismo. </a:t>
            </a:r>
          </a:p>
          <a:p>
            <a:r>
              <a:rPr lang="es-ES" b="1" dirty="0"/>
              <a:t>Ella no pierde su identidad como persona.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340318953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69EA815-BF5C-4C39-AEF6-96625781B5A5}"/>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85000" lnSpcReduction="10000"/>
          </a:bodyPr>
          <a:lstStyle/>
          <a:p>
            <a:r>
              <a:rPr lang="es-ES" b="1" dirty="0"/>
              <a:t>El Enfoque Tiene que Ser la Pareja, No los Hijos. </a:t>
            </a:r>
          </a:p>
          <a:p>
            <a:r>
              <a:rPr lang="es-ES" b="1" dirty="0"/>
              <a:t>El matrimonio empieza con dos personas y termina de la misma manera. Empieza con una pareja enamorada, pero no necesariamente termina así. </a:t>
            </a:r>
          </a:p>
          <a:p>
            <a:r>
              <a:rPr lang="es-ES" b="1" dirty="0"/>
              <a:t>Una razón por la cual no siempre termina así es porque muchos padres han permitido que sus hijos sean el enfoque o el centro de atención, y cuando ellos crecen y se van, ya no hay intereses comunes. </a:t>
            </a:r>
          </a:p>
          <a:p>
            <a:r>
              <a:rPr lang="es-ES" b="1" dirty="0"/>
              <a:t>Estos padres, aunque tenían un deseo de hacer lo mejor para sus hijos, en realidad permitieron a los hijos estorbar la unidad del matrimonio, en perjuicio de todos. Únicamente el matrimonio es permanente, criar hijos es temporal. </a:t>
            </a:r>
          </a:p>
          <a:p>
            <a:r>
              <a:rPr lang="es-ES" b="1" dirty="0"/>
              <a:t>Es significativo que la Biblia no menciona a los hijos cuando habla de los elementos indispensables del matrimonio.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2158" y="0"/>
            <a:ext cx="3631842" cy="6858000"/>
          </a:xfrm>
          <a:prstGeom prst="rect">
            <a:avLst/>
          </a:prstGeom>
        </p:spPr>
      </p:pic>
    </p:spTree>
    <p:extLst>
      <p:ext uri="{BB962C8B-B14F-4D97-AF65-F5344CB8AC3E}">
        <p14:creationId xmlns:p14="http://schemas.microsoft.com/office/powerpoint/2010/main" val="96041402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69817D46-4080-4B40-86A3-A2CA388E7BBD}"/>
              </a:ext>
            </a:extLst>
          </p:cNvPr>
          <p:cNvPicPr>
            <a:picLocks noChangeAspect="1"/>
          </p:cNvPicPr>
          <p:nvPr/>
        </p:nvPicPr>
        <p:blipFill>
          <a:blip r:embed="rId2"/>
          <a:stretch>
            <a:fillRect/>
          </a:stretch>
        </p:blipFill>
        <p:spPr>
          <a:xfrm>
            <a:off x="0" y="0"/>
            <a:ext cx="9144000" cy="6845807"/>
          </a:xfrm>
          <a:prstGeom prst="rect">
            <a:avLst/>
          </a:prstGeom>
        </p:spPr>
      </p:pic>
      <p:sp>
        <p:nvSpPr>
          <p:cNvPr id="6" name="Rectángulo: esquinas redondeadas 5">
            <a:extLst>
              <a:ext uri="{FF2B5EF4-FFF2-40B4-BE49-F238E27FC236}">
                <a16:creationId xmlns:a16="http://schemas.microsoft.com/office/drawing/2014/main" id="{D8CA5E51-52C2-4616-869F-54C72CA7925A}"/>
              </a:ext>
            </a:extLst>
          </p:cNvPr>
          <p:cNvSpPr/>
          <p:nvPr/>
        </p:nvSpPr>
        <p:spPr>
          <a:xfrm>
            <a:off x="-3" y="12192"/>
            <a:ext cx="9143999" cy="1260017"/>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p:cNvSpPr>
            <a:spLocks noGrp="1"/>
          </p:cNvSpPr>
          <p:nvPr>
            <p:ph type="title"/>
          </p:nvPr>
        </p:nvSpPr>
        <p:spPr>
          <a:xfrm>
            <a:off x="0" y="13212"/>
            <a:ext cx="9144000" cy="1258998"/>
          </a:xfrm>
        </p:spPr>
        <p:txBody>
          <a:bodyPr>
            <a:noAutofit/>
          </a:bodyPr>
          <a:lstStyle/>
          <a:p>
            <a:r>
              <a:rPr lang="es-ES" sz="4800" b="1" u="sng" cap="none"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LA BASE BIBLICA DEL MATRIMONIO.</a:t>
            </a:r>
          </a:p>
        </p:txBody>
      </p:sp>
      <p:sp>
        <p:nvSpPr>
          <p:cNvPr id="3" name="Marcador de contenido 2"/>
          <p:cNvSpPr>
            <a:spLocks noGrp="1"/>
          </p:cNvSpPr>
          <p:nvPr>
            <p:ph sz="quarter" idx="13"/>
          </p:nvPr>
        </p:nvSpPr>
        <p:spPr>
          <a:xfrm>
            <a:off x="0" y="1619647"/>
            <a:ext cx="5318975" cy="5238353"/>
          </a:xfrm>
        </p:spPr>
        <p:txBody>
          <a:bodyPr/>
          <a:lstStyle/>
          <a:p>
            <a:r>
              <a:rPr lang="es-ES" b="1" dirty="0"/>
              <a:t>Es interesante notar que la primera afirmación sobre el matrimonio que se encuentra en el primer libro de la Biblia, Génesis es tan completa que cubre todos los elementos para un matrimonio maravilloso. </a:t>
            </a:r>
          </a:p>
          <a:p>
            <a:r>
              <a:rPr lang="es-ES" b="1" dirty="0"/>
              <a:t>Génesis.2:24-25. 24. </a:t>
            </a:r>
          </a:p>
          <a:p>
            <a:r>
              <a:rPr lang="es-ES" b="1" dirty="0"/>
              <a:t>Por tanto, dejará el hombre a su padre y a su madre, y se unirá a su mujer, y serán una sola carne. </a:t>
            </a:r>
          </a:p>
          <a:p>
            <a:r>
              <a:rPr lang="es-ES" b="1" dirty="0"/>
              <a:t>Y estaban ambos desnudos, Adán y su mujer, y no se avergonzaban.</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8976" y="1272210"/>
            <a:ext cx="3825024" cy="5585790"/>
          </a:xfrm>
          <a:prstGeom prst="rect">
            <a:avLst/>
          </a:prstGeom>
        </p:spPr>
      </p:pic>
    </p:spTree>
    <p:extLst>
      <p:ext uri="{BB962C8B-B14F-4D97-AF65-F5344CB8AC3E}">
        <p14:creationId xmlns:p14="http://schemas.microsoft.com/office/powerpoint/2010/main" val="14610686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barn(inVertical)">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barn(inVertical)">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barn(inVertical)">
                                      <p:cBhvr>
                                        <p:cTn id="37" dur="5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barn(inVertical)">
                                      <p:cBhvr>
                                        <p:cTn id="4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640F216-2D24-4A60-9F6D-8380D14A7E5E}"/>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r>
              <a:rPr lang="es-ES" b="1" dirty="0"/>
              <a:t>Aun sin hijos es un matrimonio en el pleno sentido de la palabra. </a:t>
            </a:r>
          </a:p>
          <a:p>
            <a:r>
              <a:rPr lang="es-ES" b="1" dirty="0"/>
              <a:t>Cuando uno tiene la bendición adicional de tener hijos, lo mejor que puede hacer por ellos es edificar un matrimonio fuerte. </a:t>
            </a:r>
          </a:p>
          <a:p>
            <a:r>
              <a:rPr lang="es-ES" b="1" dirty="0"/>
              <a:t>La pareja tiene que darse tiempos libres aunque tengan hijos es bueno que ellos dos salgan debes en cuando solos, disfruten momentos a solas. </a:t>
            </a:r>
          </a:p>
          <a:p>
            <a:r>
              <a:rPr lang="es-ES" b="1" dirty="0"/>
              <a:t>No porque ya vinieron los hijos ya no van a salir solos, eso perjudica la relación en el matrimonio. </a:t>
            </a:r>
          </a:p>
          <a:p>
            <a:r>
              <a:rPr lang="es-ES" b="1" dirty="0"/>
              <a:t>hay muchos padres que cuando nace su hijo toda la atención es para el hijo, y ya su esposa o esposo queda en segundo plano eso no es correcto.</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3952" y="0"/>
            <a:ext cx="3600048" cy="6858000"/>
          </a:xfrm>
          <a:prstGeom prst="rect">
            <a:avLst/>
          </a:prstGeom>
        </p:spPr>
      </p:pic>
    </p:spTree>
    <p:extLst>
      <p:ext uri="{BB962C8B-B14F-4D97-AF65-F5344CB8AC3E}">
        <p14:creationId xmlns:p14="http://schemas.microsoft.com/office/powerpoint/2010/main" val="3562343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EFF74A9-4C04-4C3A-AF48-2DC29E2DF54E}"/>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r>
              <a:rPr lang="es-ES" b="1" dirty="0"/>
              <a:t>Aprendemos de Dos Burros. </a:t>
            </a:r>
          </a:p>
          <a:p>
            <a:r>
              <a:rPr lang="es-ES" b="1" dirty="0"/>
              <a:t>Había una vez dos burros atados a los extremos opuestos de una cuerda larga. </a:t>
            </a:r>
          </a:p>
          <a:p>
            <a:r>
              <a:rPr lang="es-ES" b="1" dirty="0"/>
              <a:t>Jalaban y se arrastraban el uno y el otro, ya que cada uno trataba de alcanzar una pila de pasto. </a:t>
            </a:r>
          </a:p>
          <a:p>
            <a:r>
              <a:rPr lang="es-ES" b="1" dirty="0"/>
              <a:t>Había una pila en cada lado del campo, y cada uno de los animales luchaban tercamente jalando hacia su propio lado en la buena comida que tenían a la vista, pero la cuerda no era lo suficientemente larga para que cada uno alcanzara su propia pila; así que ninguno de los dos podía comer. </a:t>
            </a:r>
          </a:p>
          <a:p>
            <a:r>
              <a:rPr lang="es-ES" b="1" dirty="0"/>
              <a:t>Finalmente los burros descubrieron, que si los dos iban juntos hacia una pila de pasto, cada uno podía satisfacer su propio objetivo y comer todo el pasto que quisiera.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37385140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4081BC4-3636-4A54-BDE9-54373F94CD52}"/>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r>
              <a:rPr lang="es-ES" b="1" dirty="0"/>
              <a:t>Demasiados hogares están destrozados por la misma clase de desunión que tenían los burros al principio. </a:t>
            </a:r>
          </a:p>
          <a:p>
            <a:r>
              <a:rPr lang="es-ES" b="1" dirty="0"/>
              <a:t>Atados por el vinculo matrimonial, el esposo y la esposa tratan de ir cada uno por su propio camino en busca de satisfacción, pero para hallar verdadera satisfacción, ambos se necesitan uno al otro. </a:t>
            </a:r>
          </a:p>
          <a:p>
            <a:r>
              <a:rPr lang="es-ES" b="1" dirty="0"/>
              <a:t>Cuando los dos, el hombre y la mujer, están dispuestos a sacrificar algo de su individualismo por el bien del matrimonio, los dos ganan y experimentan una unidad hermosa. </a:t>
            </a:r>
          </a:p>
          <a:p>
            <a:pPr algn="ctr"/>
            <a:r>
              <a:rPr lang="es-ES" b="1" u="sng" dirty="0">
                <a:solidFill>
                  <a:srgbClr val="FF0000"/>
                </a:solidFill>
              </a:rPr>
              <a:t>Andarán dos juntos si no tuvieran de acuerdo. </a:t>
            </a:r>
          </a:p>
          <a:p>
            <a:r>
              <a:rPr lang="es-ES" b="1" dirty="0"/>
              <a:t>Amos.3:3. </a:t>
            </a:r>
          </a:p>
          <a:p>
            <a:r>
              <a:rPr lang="es-ES" b="1" dirty="0"/>
              <a:t>Eclesiastes.4:9-12.</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0"/>
            <a:ext cx="3810000" cy="6858000"/>
          </a:xfrm>
          <a:prstGeom prst="rect">
            <a:avLst/>
          </a:prstGeom>
        </p:spPr>
      </p:pic>
    </p:spTree>
    <p:extLst>
      <p:ext uri="{BB962C8B-B14F-4D97-AF65-F5344CB8AC3E}">
        <p14:creationId xmlns:p14="http://schemas.microsoft.com/office/powerpoint/2010/main" val="14137163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ABAFE93-A340-4D64-8B7D-59177E7A03F6}"/>
              </a:ext>
            </a:extLst>
          </p:cNvPr>
          <p:cNvPicPr>
            <a:picLocks noChangeAspect="1"/>
          </p:cNvPicPr>
          <p:nvPr/>
        </p:nvPicPr>
        <p:blipFill>
          <a:blip r:embed="rId2"/>
          <a:stretch>
            <a:fillRect/>
          </a:stretch>
        </p:blipFill>
        <p:spPr>
          <a:xfrm>
            <a:off x="0" y="0"/>
            <a:ext cx="9144000" cy="6857999"/>
          </a:xfrm>
          <a:prstGeom prst="rect">
            <a:avLst/>
          </a:prstGeom>
        </p:spPr>
      </p:pic>
      <p:sp>
        <p:nvSpPr>
          <p:cNvPr id="6" name="Rectángulo: esquinas redondeadas 5">
            <a:extLst>
              <a:ext uri="{FF2B5EF4-FFF2-40B4-BE49-F238E27FC236}">
                <a16:creationId xmlns:a16="http://schemas.microsoft.com/office/drawing/2014/main" id="{9B5C9040-9F64-409F-86C0-4FF2BE61E5DC}"/>
              </a:ext>
            </a:extLst>
          </p:cNvPr>
          <p:cNvSpPr/>
          <p:nvPr/>
        </p:nvSpPr>
        <p:spPr>
          <a:xfrm>
            <a:off x="0" y="0"/>
            <a:ext cx="9144000" cy="1596177"/>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p:cNvSpPr>
            <a:spLocks noGrp="1"/>
          </p:cNvSpPr>
          <p:nvPr>
            <p:ph type="title"/>
          </p:nvPr>
        </p:nvSpPr>
        <p:spPr>
          <a:xfrm>
            <a:off x="0" y="0"/>
            <a:ext cx="9144000" cy="1596177"/>
          </a:xfrm>
        </p:spPr>
        <p:txBody>
          <a:bodyPr/>
          <a:lstStyle/>
          <a:p>
            <a:r>
              <a:rPr lang="es-ES" b="1" u="sng" cap="none"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ESTABAN AMBOS DESNUDOS. ADAN Y SU MUJER. Y NO SE AVERGONZABAN.... INTIMIDAD. GENESIS.2:25.</a:t>
            </a:r>
          </a:p>
        </p:txBody>
      </p:sp>
      <p:sp>
        <p:nvSpPr>
          <p:cNvPr id="3" name="Marcador de contenido 2"/>
          <p:cNvSpPr>
            <a:spLocks noGrp="1"/>
          </p:cNvSpPr>
          <p:nvPr>
            <p:ph sz="quarter" idx="13"/>
          </p:nvPr>
        </p:nvSpPr>
        <p:spPr>
          <a:xfrm>
            <a:off x="0" y="1697391"/>
            <a:ext cx="5331854" cy="5160609"/>
          </a:xfrm>
        </p:spPr>
        <p:txBody>
          <a:bodyPr>
            <a:normAutofit fontScale="85000" lnSpcReduction="10000"/>
          </a:bodyPr>
          <a:lstStyle/>
          <a:p>
            <a:r>
              <a:rPr lang="es-ES" b="1" dirty="0"/>
              <a:t>Es bueno notar aquí que en el plan de Dios, las relaciones sexuales son una parte importante en la unidad y felicidad total. </a:t>
            </a:r>
          </a:p>
          <a:p>
            <a:r>
              <a:rPr lang="es-ES" b="1" dirty="0"/>
              <a:t>Un psicólogo dice que es el aspecto del matrimonio más complicado porque hay muchísimas causas potenciales de dificultad: </a:t>
            </a:r>
          </a:p>
          <a:p>
            <a:r>
              <a:rPr lang="es-ES" b="1" dirty="0"/>
              <a:t>la sospecha, la ira, las heridas, el temor, la crítica. etc. </a:t>
            </a:r>
          </a:p>
          <a:p>
            <a:r>
              <a:rPr lang="es-ES" b="1" dirty="0"/>
              <a:t>Algunos han sido instruidos en que el sexo es malo, y por lo tanto, sienten culpabilidad. </a:t>
            </a:r>
          </a:p>
          <a:p>
            <a:r>
              <a:rPr lang="es-ES" b="1" dirty="0"/>
              <a:t>En Génesis leemos que Dios vio todo lo que había creado y que era "bueno". </a:t>
            </a:r>
          </a:p>
          <a:p>
            <a:r>
              <a:rPr lang="es-ES" b="1" dirty="0"/>
              <a:t>En la próxima lección aprenderemos que uno de los propósitos del matrimonio es el placer sexual.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8670" y="1697390"/>
            <a:ext cx="4005330" cy="5160609"/>
          </a:xfrm>
          <a:prstGeom prst="rect">
            <a:avLst/>
          </a:prstGeom>
        </p:spPr>
      </p:pic>
    </p:spTree>
    <p:extLst>
      <p:ext uri="{BB962C8B-B14F-4D97-AF65-F5344CB8AC3E}">
        <p14:creationId xmlns:p14="http://schemas.microsoft.com/office/powerpoint/2010/main" val="28976567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barn(inVertical)">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barn(inVertical)">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barn(inVertical)">
                                      <p:cBhvr>
                                        <p:cTn id="37" dur="5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barn(inVertical)">
                                      <p:cBhvr>
                                        <p:cTn id="42" dur="5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barn(inVertical)">
                                      <p:cBhvr>
                                        <p:cTn id="47" dur="5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barn(inVertical)">
                                      <p:cBhvr>
                                        <p:cTn id="5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DEE5EC6-063A-4842-82AD-D3FCBEEC1523}"/>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a:bodyPr>
          <a:lstStyle/>
          <a:p>
            <a:r>
              <a:rPr lang="es-ES" b="1" dirty="0"/>
              <a:t>Otro significado de las palabras "estaban ambos desnudos" es que no había secretos, no trataron de esconder nada el uno del otro. </a:t>
            </a:r>
          </a:p>
          <a:p>
            <a:r>
              <a:rPr lang="es-ES" b="1" dirty="0"/>
              <a:t>Cuando hay total honestidad y transparencia entre la pareja, esto abre el camino para desarrollar la unidad en todos sus aspectos. </a:t>
            </a:r>
          </a:p>
          <a:p>
            <a:r>
              <a:rPr lang="es-ES" b="1" dirty="0"/>
              <a:t>El pecado es lo que trajo y traerá vergüenza.</a:t>
            </a:r>
          </a:p>
          <a:p>
            <a:r>
              <a:rPr lang="es-ES" b="1" dirty="0"/>
              <a:t>Muchos hemos sido influenciados por el machismo que implica que el hombre es más importante que la mujer, y que la mujer existe sólo para servir al hombre. </a:t>
            </a:r>
          </a:p>
          <a:p>
            <a:r>
              <a:rPr lang="es-ES" b="1" dirty="0"/>
              <a:t>Tanto el machismo como la "liberación femenina" destruyen el matrimonio como Dios lo planeo y lo creo.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9922" y="0"/>
            <a:ext cx="3594078" cy="6858000"/>
          </a:xfrm>
          <a:prstGeom prst="rect">
            <a:avLst/>
          </a:prstGeom>
        </p:spPr>
      </p:pic>
    </p:spTree>
    <p:extLst>
      <p:ext uri="{BB962C8B-B14F-4D97-AF65-F5344CB8AC3E}">
        <p14:creationId xmlns:p14="http://schemas.microsoft.com/office/powerpoint/2010/main" val="19656168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3539103-3354-4908-8245-9A6BDA17F73D}"/>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r>
              <a:rPr lang="es-ES" b="1" dirty="0"/>
              <a:t>El apóstol Pedro dice que las mujeres son coherederas con los hombres. </a:t>
            </a:r>
          </a:p>
          <a:p>
            <a:r>
              <a:rPr lang="es-ES" b="1" dirty="0"/>
              <a:t>I Pedro.3:7. </a:t>
            </a:r>
          </a:p>
          <a:p>
            <a:r>
              <a:rPr lang="es-ES" b="1" dirty="0"/>
              <a:t>En la época en que estos versículos fueron escritos, este concepto acerca de la mujer fue revolucionario. </a:t>
            </a:r>
          </a:p>
          <a:p>
            <a:r>
              <a:rPr lang="es-ES" b="1" dirty="0"/>
              <a:t>Según el concepto cristiano, los dos cónyuges comparten derechos y responsabilidades iguales. </a:t>
            </a:r>
          </a:p>
          <a:p>
            <a:r>
              <a:rPr lang="es-ES" b="1" dirty="0"/>
              <a:t>En resumen, hemos aprendido cuatro principios dinámicos sobre el matrimonio de Génesis.2. </a:t>
            </a:r>
          </a:p>
          <a:p>
            <a:r>
              <a:rPr lang="es-ES" b="1" dirty="0"/>
              <a:t>Separación, Permanencia, Unidad e Intimidad. En la próxima lección aprenderemos cual es el propósito de Dios para el matrimonio.</a:t>
            </a:r>
          </a:p>
          <a:p>
            <a:endParaRPr lang="es-ES" dirty="0"/>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0034" y="0"/>
            <a:ext cx="4043966" cy="6858000"/>
          </a:xfrm>
          <a:prstGeom prst="rect">
            <a:avLst/>
          </a:prstGeom>
        </p:spPr>
      </p:pic>
    </p:spTree>
    <p:extLst>
      <p:ext uri="{BB962C8B-B14F-4D97-AF65-F5344CB8AC3E}">
        <p14:creationId xmlns:p14="http://schemas.microsoft.com/office/powerpoint/2010/main" val="31972264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DF798FBC-ADDF-4735-9699-9C68DBF411BF}"/>
              </a:ext>
            </a:extLst>
          </p:cNvPr>
          <p:cNvPicPr>
            <a:picLocks noChangeAspect="1"/>
          </p:cNvPicPr>
          <p:nvPr/>
        </p:nvPicPr>
        <p:blipFill>
          <a:blip r:embed="rId2"/>
          <a:stretch>
            <a:fillRect/>
          </a:stretch>
        </p:blipFill>
        <p:spPr>
          <a:xfrm>
            <a:off x="0" y="0"/>
            <a:ext cx="9144000" cy="6857999"/>
          </a:xfrm>
          <a:prstGeom prst="rect">
            <a:avLst/>
          </a:prstGeom>
        </p:spPr>
      </p:pic>
      <p:sp>
        <p:nvSpPr>
          <p:cNvPr id="6" name="Rectángulo: esquinas redondeadas 5">
            <a:extLst>
              <a:ext uri="{FF2B5EF4-FFF2-40B4-BE49-F238E27FC236}">
                <a16:creationId xmlns:a16="http://schemas.microsoft.com/office/drawing/2014/main" id="{F92EC675-F235-4E44-B64E-E350BD932D04}"/>
              </a:ext>
            </a:extLst>
          </p:cNvPr>
          <p:cNvSpPr/>
          <p:nvPr/>
        </p:nvSpPr>
        <p:spPr>
          <a:xfrm>
            <a:off x="0" y="0"/>
            <a:ext cx="9144000" cy="1287887"/>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p:cNvSpPr>
            <a:spLocks noGrp="1"/>
          </p:cNvSpPr>
          <p:nvPr>
            <p:ph type="title"/>
          </p:nvPr>
        </p:nvSpPr>
        <p:spPr>
          <a:xfrm>
            <a:off x="0" y="0"/>
            <a:ext cx="9144000" cy="1287887"/>
          </a:xfrm>
        </p:spPr>
        <p:txBody>
          <a:bodyPr>
            <a:noAutofit/>
          </a:bodyPr>
          <a:lstStyle/>
          <a:p>
            <a:r>
              <a:rPr lang="es-ES" sz="4400" b="1" u="sng" cap="none"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EL PROPOSITO DE DIOS PARA EL MATRIMONIO.</a:t>
            </a:r>
          </a:p>
        </p:txBody>
      </p:sp>
      <p:sp>
        <p:nvSpPr>
          <p:cNvPr id="3" name="Marcador de contenido 2"/>
          <p:cNvSpPr>
            <a:spLocks noGrp="1"/>
          </p:cNvSpPr>
          <p:nvPr>
            <p:ph sz="quarter" idx="13"/>
          </p:nvPr>
        </p:nvSpPr>
        <p:spPr>
          <a:xfrm>
            <a:off x="0" y="1378039"/>
            <a:ext cx="5293217" cy="5479961"/>
          </a:xfrm>
        </p:spPr>
        <p:txBody>
          <a:bodyPr>
            <a:normAutofit fontScale="77500" lnSpcReduction="20000"/>
          </a:bodyPr>
          <a:lstStyle/>
          <a:p>
            <a:r>
              <a:rPr lang="es-ES" b="1" dirty="0"/>
              <a:t>La idea de varón y hembra fue idea de Dios. En un acto creativo y asombroso, el Creador del universo concibió el misterio maravilloso de la masculinidad y la feminidad para traer gozo a nuestras vidas. </a:t>
            </a:r>
          </a:p>
          <a:p>
            <a:r>
              <a:rPr lang="es-ES" b="1" dirty="0"/>
              <a:t>Qué aburrido sería un mundo con sólo un sexo. Nunca ha sido el plan de Dios mujer con mujer u hombre con hombre, eso es invento del hombre no de Dios.</a:t>
            </a:r>
          </a:p>
          <a:p>
            <a:r>
              <a:rPr lang="es-ES" b="1" dirty="0"/>
              <a:t>¿Que había en la mente de Dios al formar al hombre y la mujer? </a:t>
            </a:r>
          </a:p>
          <a:p>
            <a:r>
              <a:rPr lang="es-ES" b="1" u="sng" dirty="0"/>
              <a:t>¿Cuál fue su propósito? </a:t>
            </a:r>
          </a:p>
          <a:p>
            <a:r>
              <a:rPr lang="es-ES" b="1" dirty="0"/>
              <a:t>Vamos a ver que el propósito fue múltiple:</a:t>
            </a:r>
          </a:p>
          <a:p>
            <a:r>
              <a:rPr lang="es-ES" b="1" dirty="0"/>
              <a:t>1. Compañerismo.</a:t>
            </a:r>
          </a:p>
          <a:p>
            <a:r>
              <a:rPr lang="es-ES" b="1" dirty="0"/>
              <a:t>2. Placer sexual.</a:t>
            </a:r>
          </a:p>
          <a:p>
            <a:r>
              <a:rPr lang="es-ES" b="1" dirty="0"/>
              <a:t>3. Procreación.</a:t>
            </a:r>
          </a:p>
          <a:p>
            <a:r>
              <a:rPr lang="es-ES" b="1" dirty="0"/>
              <a:t>4. Prevenir la fornicación.</a:t>
            </a:r>
          </a:p>
          <a:p>
            <a:endParaRPr lang="es-ES" b="1" dirty="0">
              <a:solidFill>
                <a:srgbClr val="0070C0"/>
              </a:solidFill>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218" y="1596176"/>
            <a:ext cx="3850782" cy="5261823"/>
          </a:xfrm>
          <a:prstGeom prst="rect">
            <a:avLst/>
          </a:prstGeom>
        </p:spPr>
      </p:pic>
    </p:spTree>
    <p:extLst>
      <p:ext uri="{BB962C8B-B14F-4D97-AF65-F5344CB8AC3E}">
        <p14:creationId xmlns:p14="http://schemas.microsoft.com/office/powerpoint/2010/main" val="10486734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barn(inVertical)">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barn(inVertical)">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barn(inVertical)">
                                      <p:cBhvr>
                                        <p:cTn id="37" dur="5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barn(inVertical)">
                                      <p:cBhvr>
                                        <p:cTn id="42" dur="5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barn(inVertical)">
                                      <p:cBhvr>
                                        <p:cTn id="47" dur="5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barn(inVertical)">
                                      <p:cBhvr>
                                        <p:cTn id="52" dur="500"/>
                                        <p:tgtEl>
                                          <p:spTgt spid="3">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Effect transition="in" filter="barn(inVertical)">
                                      <p:cBhvr>
                                        <p:cTn id="57" dur="500"/>
                                        <p:tgtEl>
                                          <p:spTgt spid="3">
                                            <p:txEl>
                                              <p:pRg st="6" end="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Effect transition="in" filter="barn(inVertical)">
                                      <p:cBhvr>
                                        <p:cTn id="62" dur="500"/>
                                        <p:tgtEl>
                                          <p:spTgt spid="3">
                                            <p:txEl>
                                              <p:pRg st="7" end="7"/>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3">
                                            <p:txEl>
                                              <p:pRg st="8" end="8"/>
                                            </p:txEl>
                                          </p:spTgt>
                                        </p:tgtEl>
                                        <p:attrNameLst>
                                          <p:attrName>style.visibility</p:attrName>
                                        </p:attrNameLst>
                                      </p:cBhvr>
                                      <p:to>
                                        <p:strVal val="visible"/>
                                      </p:to>
                                    </p:set>
                                    <p:animEffect transition="in" filter="barn(inVertical)">
                                      <p:cBhvr>
                                        <p:cTn id="6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10C8D89-29CD-419B-A087-28DEA497A04D}"/>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pPr algn="ctr"/>
            <a:r>
              <a:rPr lang="es-ES" b="1" u="sng" dirty="0">
                <a:solidFill>
                  <a:srgbClr val="FF0000"/>
                </a:solidFill>
              </a:rPr>
              <a:t>I. COMPAÑERISMO.</a:t>
            </a:r>
          </a:p>
          <a:p>
            <a:r>
              <a:rPr lang="es-ES" b="1" dirty="0"/>
              <a:t>Génesis.2:18. </a:t>
            </a:r>
          </a:p>
          <a:p>
            <a:r>
              <a:rPr lang="es-ES" b="1" dirty="0"/>
              <a:t>Y dijo Jehová Dios: No es bueno que el hombre esté solo; le haré ayuda idónea para él. </a:t>
            </a:r>
          </a:p>
          <a:p>
            <a:r>
              <a:rPr lang="es-ES" b="1" dirty="0"/>
              <a:t>Eclesiastés.4:9-12. </a:t>
            </a:r>
          </a:p>
          <a:p>
            <a:r>
              <a:rPr lang="es-ES" b="1" dirty="0"/>
              <a:t>Mejores son dos que uno; porque tienen mejor paga de su trabajo. </a:t>
            </a:r>
          </a:p>
          <a:p>
            <a:r>
              <a:rPr lang="es-ES" b="1" dirty="0"/>
              <a:t>Porque si cayeren, el uno levantará a su compañero; pero ¡ay del solo! que cuando cayere, no habrá segundo que lo levante. </a:t>
            </a:r>
          </a:p>
          <a:p>
            <a:r>
              <a:rPr lang="es-ES" b="1" dirty="0"/>
              <a:t>También si dos durmieren juntos, se calentarán mutuamente; más ¿cómo se calentará uno solo? </a:t>
            </a:r>
          </a:p>
          <a:p>
            <a:r>
              <a:rPr lang="es-ES" b="1" dirty="0"/>
              <a:t>Y si alguno prevaleciere contra uno, dos le resistirán; y cordón de tres dobleces no se rompe pronto.</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0"/>
            <a:ext cx="3657600" cy="6858000"/>
          </a:xfrm>
          <a:prstGeom prst="rect">
            <a:avLst/>
          </a:prstGeom>
        </p:spPr>
      </p:pic>
    </p:spTree>
    <p:extLst>
      <p:ext uri="{BB962C8B-B14F-4D97-AF65-F5344CB8AC3E}">
        <p14:creationId xmlns:p14="http://schemas.microsoft.com/office/powerpoint/2010/main" val="197707507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9848727-CF69-4462-9BDD-273A2481F619}"/>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85000" lnSpcReduction="10000"/>
          </a:bodyPr>
          <a:lstStyle/>
          <a:p>
            <a:r>
              <a:rPr lang="es-ES" b="1" dirty="0"/>
              <a:t>Los tres dobleces que componen el cordón del matrimonio son: </a:t>
            </a:r>
          </a:p>
          <a:p>
            <a:r>
              <a:rPr lang="es-ES" b="1" dirty="0"/>
              <a:t>HOMBRE- MUJER Y CRISTO. </a:t>
            </a:r>
          </a:p>
          <a:p>
            <a:r>
              <a:rPr lang="es-ES" b="1" dirty="0"/>
              <a:t>Nuestro matrimonio, ligado con Cristo, resistirá todas las pruebas. </a:t>
            </a:r>
          </a:p>
          <a:p>
            <a:r>
              <a:rPr lang="es-ES" b="1" dirty="0"/>
              <a:t>El Matrimonio Fue Diseñado por Dios para Solucionar el primer Problema de la Raza Humana: La Soledad. </a:t>
            </a:r>
          </a:p>
          <a:p>
            <a:r>
              <a:rPr lang="es-ES" b="1" dirty="0"/>
              <a:t>El hombre no estaba plenamente satisfecho en el jardín del Edén. </a:t>
            </a:r>
          </a:p>
          <a:p>
            <a:r>
              <a:rPr lang="es-ES" b="1" dirty="0"/>
              <a:t>Pese a que vivía en el jardín más hermoso del mundo, rodeado de animales mansos de todo tipo, no tenía compañía de su misma especie, Dios, entonces, tomó parte del cuerpo de Adán y obró un nuevo milagro creativo, formando a la mujer, similar al hombre en todo sentido excepto en su sistema reproductivo. </a:t>
            </a:r>
          </a:p>
          <a:p>
            <a:r>
              <a:rPr lang="es-ES" b="1" dirty="0"/>
              <a:t>En lugar de ser opuestos, eran complementarios el uno al otro.</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218" y="0"/>
            <a:ext cx="3850782" cy="6858000"/>
          </a:xfrm>
          <a:prstGeom prst="rect">
            <a:avLst/>
          </a:prstGeom>
        </p:spPr>
      </p:pic>
    </p:spTree>
    <p:extLst>
      <p:ext uri="{BB962C8B-B14F-4D97-AF65-F5344CB8AC3E}">
        <p14:creationId xmlns:p14="http://schemas.microsoft.com/office/powerpoint/2010/main" val="422935595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BD9C2D1-F7F4-4546-935D-44934F010D2A}"/>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r>
              <a:rPr lang="es-ES" b="1" dirty="0"/>
              <a:t>Compañerismo Implica Amistad, lo cual Requiere Tiempo El Uno con el Otro. </a:t>
            </a:r>
          </a:p>
          <a:p>
            <a:r>
              <a:rPr lang="es-ES" b="1" dirty="0"/>
              <a:t>Casi siempre se está demasiado ocupado, de tal manera que no pasamos tiempo con nuestra pareja. </a:t>
            </a:r>
          </a:p>
          <a:p>
            <a:r>
              <a:rPr lang="es-ES" b="1" dirty="0"/>
              <a:t>Es necesario planear los momentos que vamos a dedicar el compañerismo, de otra manera no sucederán. </a:t>
            </a:r>
          </a:p>
          <a:p>
            <a:r>
              <a:rPr lang="es-ES" b="1" dirty="0"/>
              <a:t>Es muy importante ser creativos en esta área. </a:t>
            </a:r>
          </a:p>
          <a:p>
            <a:r>
              <a:rPr lang="es-ES" b="1" dirty="0"/>
              <a:t>¿Que de pasar tiempo caminando en un parque, o en un restaurante cenando o comiendo, o tal vez en los lugares que solían visitar cuando novios; pero solos, sin los niños, platicando, mirándose a los ojos y tomados de la mano?</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spTree>
    <p:extLst>
      <p:ext uri="{BB962C8B-B14F-4D97-AF65-F5344CB8AC3E}">
        <p14:creationId xmlns:p14="http://schemas.microsoft.com/office/powerpoint/2010/main" val="42661317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387AF9A5-708B-41EB-887C-EE6F3DA66EC7}"/>
              </a:ext>
            </a:extLst>
          </p:cNvPr>
          <p:cNvPicPr>
            <a:picLocks noChangeAspect="1"/>
          </p:cNvPicPr>
          <p:nvPr/>
        </p:nvPicPr>
        <p:blipFill>
          <a:blip r:embed="rId2"/>
          <a:stretch>
            <a:fillRect/>
          </a:stretch>
        </p:blipFill>
        <p:spPr>
          <a:xfrm>
            <a:off x="1" y="-1"/>
            <a:ext cx="9143998"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r>
              <a:rPr lang="es-ES" b="1" dirty="0"/>
              <a:t>En estos dos versículos vamos a ver cuatro principios dinámicos que garantizan la felicidad del hombre y de la mujer. </a:t>
            </a:r>
          </a:p>
          <a:p>
            <a:r>
              <a:rPr lang="es-ES" b="1" dirty="0"/>
              <a:t>Muchos de los conflictos familiares tienen su raíz en que hemos quebrantado uno o más de estos principios bíblicos. </a:t>
            </a:r>
          </a:p>
          <a:p>
            <a:r>
              <a:rPr lang="es-ES" b="1" dirty="0"/>
              <a:t>Aunque Dios nos los dio hace miles de años, aún son actuales y están tan vigentes ahora en el siglo XXI, como lo estaban en aquel entonces. Aunque las parejas no lo quieran respetar ni aceptar, pero son la base que Dios dejo.</a:t>
            </a:r>
          </a:p>
          <a:p>
            <a:r>
              <a:rPr lang="es-ES" b="1" dirty="0"/>
              <a:t>Es significativo que las mismas palabras del versículo 24, que salen de la boca de ADAN.</a:t>
            </a:r>
          </a:p>
          <a:p>
            <a:r>
              <a:rPr lang="es-ES" b="1" dirty="0"/>
              <a:t>24. Por tanto, dejará el hombre a su padre y a su madre, y se unirá a su mujer, y serán una sola carne”</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1" cy="6858000"/>
          </a:xfrm>
          <a:prstGeom prst="rect">
            <a:avLst/>
          </a:prstGeom>
        </p:spPr>
      </p:pic>
    </p:spTree>
    <p:extLst>
      <p:ext uri="{BB962C8B-B14F-4D97-AF65-F5344CB8AC3E}">
        <p14:creationId xmlns:p14="http://schemas.microsoft.com/office/powerpoint/2010/main" val="19955236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AA74A5E-5579-48E7-BB0E-04A19910BD79}"/>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pPr algn="ctr"/>
            <a:r>
              <a:rPr lang="es-ES" b="1" u="sng" dirty="0">
                <a:solidFill>
                  <a:srgbClr val="FF0000"/>
                </a:solidFill>
              </a:rPr>
              <a:t>EL PLACER SEXUAL.</a:t>
            </a:r>
          </a:p>
          <a:p>
            <a:r>
              <a:rPr lang="es-ES" b="1" dirty="0"/>
              <a:t>Génesis.2:24.</a:t>
            </a:r>
          </a:p>
          <a:p>
            <a:r>
              <a:rPr lang="es-ES" b="1" dirty="0"/>
              <a:t>Por tanto, dejará el hombre a su padre y a su madre, y se unirá a su mujer, y serán una sola carne. </a:t>
            </a:r>
          </a:p>
          <a:p>
            <a:r>
              <a:rPr lang="es-ES" b="1" dirty="0"/>
              <a:t>Y estaban ambos desnudos, Adán y su mujer, y no se avergonzaban. </a:t>
            </a:r>
          </a:p>
          <a:p>
            <a:r>
              <a:rPr lang="es-ES" b="1" dirty="0"/>
              <a:t>Deuteronomio.24:5.</a:t>
            </a:r>
          </a:p>
          <a:p>
            <a:r>
              <a:rPr lang="es-ES" b="1" dirty="0"/>
              <a:t>Cuando alguno fuere recién casado, no saldrá a la guerra, ni en ninguna cosa se le ocupará; libre estará en su casa por un año, para alegrar a la mujer que tomó. </a:t>
            </a:r>
          </a:p>
          <a:p>
            <a:r>
              <a:rPr lang="es-ES" b="1" dirty="0"/>
              <a:t>Proverbios.5:18-19. </a:t>
            </a:r>
          </a:p>
          <a:p>
            <a:r>
              <a:rPr lang="es-ES" b="1" dirty="0"/>
              <a:t>Sea bendito tu manantial, Y alégrate con la mujer de tu juventud, </a:t>
            </a:r>
          </a:p>
          <a:p>
            <a:r>
              <a:rPr lang="es-ES" b="1" dirty="0"/>
              <a:t>Como cierva amada y graciosa gacela. Sus caricias te satisfagan en todo tiempo, Y en su amor recréate siempre.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1"/>
            <a:ext cx="3760631" cy="6858000"/>
          </a:xfrm>
          <a:prstGeom prst="rect">
            <a:avLst/>
          </a:prstGeom>
        </p:spPr>
      </p:pic>
    </p:spTree>
    <p:extLst>
      <p:ext uri="{BB962C8B-B14F-4D97-AF65-F5344CB8AC3E}">
        <p14:creationId xmlns:p14="http://schemas.microsoft.com/office/powerpoint/2010/main" val="25034601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589D735-6F3C-4DC4-BDFF-02DE57179797}"/>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85000" lnSpcReduction="10000"/>
          </a:bodyPr>
          <a:lstStyle/>
          <a:p>
            <a:r>
              <a:rPr lang="es-ES" b="1" dirty="0"/>
              <a:t>Eclesiastés.9:9. </a:t>
            </a:r>
          </a:p>
          <a:p>
            <a:r>
              <a:rPr lang="es-ES" b="1" dirty="0"/>
              <a:t>Goza de la vida con la mujer que amas, todos los días de la vida de tu vanidad que te son dados debajo del sol, todos los días de tu vanidad; porque esta es tu parte en la vida, y en tu trabajo con que te afanas debajo del sol. </a:t>
            </a:r>
          </a:p>
          <a:p>
            <a:r>
              <a:rPr lang="es-ES" b="1" dirty="0"/>
              <a:t>I Corintios.7:3-5.</a:t>
            </a:r>
          </a:p>
          <a:p>
            <a:r>
              <a:rPr lang="es-ES" b="1" dirty="0"/>
              <a:t>El marido cumpla con la mujer el deber conyugal, y asimismo la mujer con el marido. </a:t>
            </a:r>
          </a:p>
          <a:p>
            <a:r>
              <a:rPr lang="es-ES" b="1" dirty="0"/>
              <a:t>La mujer no tiene potestad sobre su propio cuerpo, sino el marido; ni tampoco tiene el marido potestad sobre su propio cuerpo, sino la mujer. </a:t>
            </a:r>
          </a:p>
          <a:p>
            <a:r>
              <a:rPr lang="es-ES" b="1" dirty="0"/>
              <a:t>No os neguéis el uno al otro, a no ser por algún tiempo de mutuo consentimiento, para ocuparos sosegadamente en la oración; y volved a juntaros en uno, para que no os tiente Satanás a causa de vuestra incontinencia. </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9022207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0896DC4-72CD-448D-9C6B-092AA2A6E164}"/>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r>
              <a:rPr lang="es-ES" b="1" dirty="0"/>
              <a:t>Hebreos.13:4.</a:t>
            </a:r>
          </a:p>
          <a:p>
            <a:r>
              <a:rPr lang="es-ES" b="1" dirty="0"/>
              <a:t>Honroso sea en todos el matrimonio, y el lecho sin mancilla; pero a los fornicarios y a los adúlteros los juzgará Dios. </a:t>
            </a:r>
          </a:p>
          <a:p>
            <a:r>
              <a:rPr lang="es-ES" b="1" dirty="0"/>
              <a:t>“Alegrar”, Alégrate”, “recréate” Porque la Biblia clara y repetidamente habla contra el mal uso o el abuso del sexo, como "adulterio" o fornicación: mucha gente ha concluido que Dios condena el sexo en general. </a:t>
            </a:r>
          </a:p>
          <a:p>
            <a:r>
              <a:rPr lang="es-ES" b="1" dirty="0"/>
              <a:t>La verdad es todo lo contrario. La Biblia siempre habla con aprobación de estas relaciones, con tal de que estén confinadas a parejas casadas.</a:t>
            </a:r>
          </a:p>
          <a:p>
            <a:r>
              <a:rPr lang="es-ES" b="1" dirty="0"/>
              <a:t>¿Se fijó usted en los textos anteriores cuantas veces se usan las palabras como: “Alegrar” “Alégrate" “Recréate” y “Goza" hablando de la relación matrimonial?</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405786055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98A392D-AD68-49C1-9CD4-6BA4DFAAE3AE}"/>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pPr algn="ctr"/>
            <a:r>
              <a:rPr lang="es-ES" b="1" u="sng" dirty="0">
                <a:solidFill>
                  <a:srgbClr val="FF0000"/>
                </a:solidFill>
              </a:rPr>
              <a:t>La palabra "Recréate” </a:t>
            </a:r>
          </a:p>
          <a:p>
            <a:r>
              <a:rPr lang="es-ES" b="1" dirty="0"/>
              <a:t>Proverbios.5:18-19. </a:t>
            </a:r>
          </a:p>
          <a:p>
            <a:r>
              <a:rPr lang="es-ES" b="1" dirty="0"/>
              <a:t>En hebreo significa "estar intoxicado", el esposo debe estar intoxicado con el amor de su mujer y viceversa. </a:t>
            </a:r>
          </a:p>
          <a:p>
            <a:r>
              <a:rPr lang="es-ES" b="1" dirty="0"/>
              <a:t>Este pasaje indica que tal experiencia amorosa no fue diseñada únicamente para la propagación de la raza, sino también para el mero placer de la pareja.</a:t>
            </a:r>
          </a:p>
          <a:p>
            <a:r>
              <a:rPr lang="es-ES" b="1" dirty="0"/>
              <a:t>Desde el Huerto del Edén. </a:t>
            </a:r>
          </a:p>
          <a:p>
            <a:r>
              <a:rPr lang="es-ES" b="1" dirty="0"/>
              <a:t>Para más prueba aún de que Dios aprueba el amor sexual entre cónyuges podemos considerar la hermosa historia que explica su origen. </a:t>
            </a:r>
          </a:p>
          <a:p>
            <a:r>
              <a:rPr lang="es-ES" b="1" dirty="0"/>
              <a:t>De entre toda la creación de Dios solamente el hombre fue hecho “a imagen y semejanza de Dios".</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327310762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BC6815-1AD6-471B-B69F-5855D22A7FB8}"/>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r>
              <a:rPr lang="es-ES" b="1" dirty="0"/>
              <a:t>Génesis.1:27. </a:t>
            </a:r>
          </a:p>
          <a:p>
            <a:r>
              <a:rPr lang="es-ES" b="1" dirty="0"/>
              <a:t>El capitulo.2 del Génesis nos da una descripción más detallada de la creación de Adán y Eva, incluyendo la afirmación de que Dios mismo trajo a Eva para Adán Versículo.22.</a:t>
            </a:r>
          </a:p>
          <a:p>
            <a:r>
              <a:rPr lang="es-ES" b="1" dirty="0"/>
              <a:t>Y de la costilla que Jehová Dios tomó del hombre, hizo una mujer, y la trajo al hombre. Obviamente para presentarles el uno al otro y darles el encargo de ser fructíferos. </a:t>
            </a:r>
          </a:p>
          <a:p>
            <a:r>
              <a:rPr lang="es-ES" b="1" dirty="0"/>
              <a:t>Después se describe en forma hermosísima su inocencia con estas palabras: </a:t>
            </a:r>
          </a:p>
          <a:p>
            <a:r>
              <a:rPr lang="es-ES" b="1" dirty="0"/>
              <a:t>"Y estaban ambos desnudos, Adán y su mujer; y no se avergonzaban"</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10725252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D28F72B-E9B5-4430-94B0-7D4EE13569B1}"/>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85000" lnSpcReduction="10000"/>
          </a:bodyPr>
          <a:lstStyle/>
          <a:p>
            <a:r>
              <a:rPr lang="es-ES" b="1" dirty="0"/>
              <a:t>versículo.25. </a:t>
            </a:r>
          </a:p>
          <a:p>
            <a:r>
              <a:rPr lang="es-ES" b="1" dirty="0"/>
              <a:t>Adán y Eva no se sentían avergonzados en esa ocasión por tres razones: </a:t>
            </a:r>
          </a:p>
          <a:p>
            <a:r>
              <a:rPr lang="es-ES" b="1" dirty="0"/>
              <a:t>habían sido presentados el uno al otro por el Dios santo y recto, quien les encargó hacer el amor; </a:t>
            </a:r>
          </a:p>
          <a:p>
            <a:r>
              <a:rPr lang="es-ES" b="1" dirty="0"/>
              <a:t>sus mentes no estaban condicionadas a sentir culpa, porque aún no había sido dada prohibición alguna concerniente al acto sexual; y no había otra gente en absoluto para observar sus relaciones íntimas.</a:t>
            </a:r>
          </a:p>
          <a:p>
            <a:pPr algn="ctr"/>
            <a:r>
              <a:rPr lang="es-ES" b="1" u="sng" dirty="0">
                <a:solidFill>
                  <a:srgbClr val="FF0000"/>
                </a:solidFill>
              </a:rPr>
              <a:t>Adán "Conoció" a Su Mujer. </a:t>
            </a:r>
          </a:p>
          <a:p>
            <a:r>
              <a:rPr lang="es-ES" b="1" dirty="0"/>
              <a:t>Una evidencia adicional sobre la bendición de Dios de estas relaciones sagradas la encontramos en. </a:t>
            </a:r>
          </a:p>
          <a:p>
            <a:r>
              <a:rPr lang="es-ES" b="1" dirty="0"/>
              <a:t>Génesis.4:1. </a:t>
            </a:r>
          </a:p>
          <a:p>
            <a:r>
              <a:rPr lang="es-ES" b="1" dirty="0"/>
              <a:t>En la expresión encantadora empleada para describir el acto conyugal entre Adán y Eva: </a:t>
            </a:r>
          </a:p>
          <a:p>
            <a:r>
              <a:rPr lang="es-ES" b="1" dirty="0"/>
              <a:t>“Conoció Adán a su mujer Eva, la cual concibió...</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30392601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ppt_w</p:attrName>
                                        </p:attrNameLst>
                                      </p:cBhvr>
                                      <p:tavLst>
                                        <p:tav tm="0">
                                          <p:val>
                                            <p:fltVal val="0"/>
                                          </p:val>
                                        </p:tav>
                                        <p:tav tm="100000">
                                          <p:val>
                                            <p:strVal val="#ppt_w"/>
                                          </p:val>
                                        </p:tav>
                                      </p:tavLst>
                                    </p:anim>
                                    <p:anim calcmode="lin" valueType="num">
                                      <p:cBhvr>
                                        <p:cTn id="33" dur="500" fill="hold"/>
                                        <p:tgtEl>
                                          <p:spTgt spid="2"/>
                                        </p:tgtEl>
                                        <p:attrNameLst>
                                          <p:attrName>ppt_h</p:attrName>
                                        </p:attrNameLst>
                                      </p:cBhvr>
                                      <p:tavLst>
                                        <p:tav tm="0">
                                          <p:val>
                                            <p:fltVal val="0"/>
                                          </p:val>
                                        </p:tav>
                                        <p:tav tm="100000">
                                          <p:val>
                                            <p:strVal val="#ppt_h"/>
                                          </p:val>
                                        </p:tav>
                                      </p:tavLst>
                                    </p:anim>
                                    <p:animEffect transition="in" filter="fade">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D7D1B9E-7275-431D-A197-95FAE7B8AA15}"/>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lnSpcReduction="10000"/>
          </a:bodyPr>
          <a:lstStyle/>
          <a:p>
            <a:r>
              <a:rPr lang="es-ES" b="1" dirty="0"/>
              <a:t>qué mejor manera para describir el acto sublime e intimo entrelazando mentes, corazones. </a:t>
            </a:r>
          </a:p>
          <a:p>
            <a:r>
              <a:rPr lang="es-ES" b="1" dirty="0"/>
              <a:t>emociones y cuerpos. </a:t>
            </a:r>
          </a:p>
          <a:p>
            <a:r>
              <a:rPr lang="es-ES" b="1" dirty="0"/>
              <a:t>La experiencia es un "conocimiento' mutuo entre ellos, y es sagrada, personal e íntima. </a:t>
            </a:r>
          </a:p>
          <a:p>
            <a:r>
              <a:rPr lang="es-ES" b="1" dirty="0"/>
              <a:t>Tales encuentros fueron diseñados por Dios para mutuo gozo y bendición.</a:t>
            </a:r>
          </a:p>
          <a:p>
            <a:r>
              <a:rPr lang="es-ES" b="1" dirty="0"/>
              <a:t>El "Juego Erótico" en el Antiguo Testamento. </a:t>
            </a:r>
          </a:p>
          <a:p>
            <a:r>
              <a:rPr lang="es-ES" b="1" dirty="0"/>
              <a:t>Puede resultar difícil para nosotros pensar en los santos del Antiguo Testamento como buenos amantes, pero lo eran. </a:t>
            </a:r>
          </a:p>
          <a:p>
            <a:r>
              <a:rPr lang="es-ES" b="1" dirty="0"/>
              <a:t>En Génesis.26:6-11.</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35691992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CE70851-9519-482C-9BEB-3FCDEC9A398D}"/>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r>
              <a:rPr lang="es-ES" b="1" dirty="0"/>
              <a:t>Isaac fue observado por el rey </a:t>
            </a:r>
            <a:r>
              <a:rPr lang="es-ES" b="1" dirty="0" err="1"/>
              <a:t>Abimelec</a:t>
            </a:r>
            <a:r>
              <a:rPr lang="es-ES" b="1" dirty="0"/>
              <a:t> en pleno "juego de caricias" con su esposa Rebeca. </a:t>
            </a:r>
          </a:p>
          <a:p>
            <a:r>
              <a:rPr lang="es-ES" b="1" dirty="0"/>
              <a:t>El pasaje no nos dice hasta qué punto llegó en su juego, pero obviamente éste era lo suficientemente íntimo como para que el rey llegase a la conclusión de que ella debía ser su mujer, y no su hermana. </a:t>
            </a:r>
          </a:p>
          <a:p>
            <a:r>
              <a:rPr lang="es-ES" b="1" dirty="0"/>
              <a:t>como había declarado falsamente, Isaac cometió una falta, no por haberse entregado al juego amoroso que precede al acto, sino por no haberlo reservado a la </a:t>
            </a:r>
            <a:r>
              <a:rPr lang="es-ES" b="1" dirty="0" err="1"/>
              <a:t>privacía</a:t>
            </a:r>
            <a:r>
              <a:rPr lang="es-ES" b="1" dirty="0"/>
              <a:t> de su recamara. </a:t>
            </a:r>
          </a:p>
          <a:p>
            <a:r>
              <a:rPr lang="es-ES" b="1" dirty="0"/>
              <a:t>El hecho de que fuera descubierto, sin embargo, sugiere que en su día el "juego erótico” era común y permitido entre esposos, Dios lo ha diseñado de este modo.</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spTree>
    <p:extLst>
      <p:ext uri="{BB962C8B-B14F-4D97-AF65-F5344CB8AC3E}">
        <p14:creationId xmlns:p14="http://schemas.microsoft.com/office/powerpoint/2010/main" val="182111181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BDEC0C89-E135-4F34-ABD5-963ECA591431}"/>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pPr algn="ctr"/>
            <a:r>
              <a:rPr lang="es-ES" b="1" u="sng" dirty="0">
                <a:solidFill>
                  <a:srgbClr val="FF0000"/>
                </a:solidFill>
              </a:rPr>
              <a:t>La PROCREACION.</a:t>
            </a:r>
          </a:p>
          <a:p>
            <a:r>
              <a:rPr lang="es-ES" b="1" dirty="0"/>
              <a:t>Procrear es participar del proceso de reproducción de la especie. </a:t>
            </a:r>
          </a:p>
          <a:p>
            <a:r>
              <a:rPr lang="es-ES" b="1" dirty="0"/>
              <a:t>Génesis.1:28.</a:t>
            </a:r>
          </a:p>
          <a:p>
            <a:r>
              <a:rPr lang="es-ES" b="1" dirty="0"/>
              <a:t>Y los bendijo Dios, y les dijo: Fructificad y multiplicaos; llenad la tierra, y sojuzgadla, y señoread en los peces del mar, en las aves de los cielos, y en todas las bestias que se mueven sobre la tierra. </a:t>
            </a:r>
          </a:p>
          <a:p>
            <a:r>
              <a:rPr lang="es-ES" b="1" dirty="0"/>
              <a:t>Génesis.9:1.</a:t>
            </a:r>
          </a:p>
          <a:p>
            <a:r>
              <a:rPr lang="es-ES" b="1" dirty="0"/>
              <a:t>Bendijo Dios a Noé y a sus hijos, y les dijo: Fructificad y multiplicaos, y llenad la tierra.</a:t>
            </a:r>
          </a:p>
          <a:p>
            <a:r>
              <a:rPr lang="es-ES" b="1" dirty="0"/>
              <a:t>Los Hijos son una Bendición, No un Estorbo. </a:t>
            </a:r>
          </a:p>
          <a:p>
            <a:r>
              <a:rPr lang="es-ES" b="1" dirty="0"/>
              <a:t>Salmos.127:3.</a:t>
            </a:r>
          </a:p>
          <a:p>
            <a:r>
              <a:rPr lang="es-ES" b="1" dirty="0"/>
              <a:t>He aquí, herencia de Jehová son los hijos; Cosa de estima el fruto del vientre.</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3524250"/>
            <a:ext cx="3760630" cy="3333750"/>
          </a:xfrm>
          <a:prstGeom prst="rect">
            <a:avLst/>
          </a:prstGeom>
        </p:spPr>
      </p:pic>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5992" y="95250"/>
            <a:ext cx="3648008" cy="3429000"/>
          </a:xfrm>
          <a:prstGeom prst="rect">
            <a:avLst/>
          </a:prstGeom>
        </p:spPr>
      </p:pic>
    </p:spTree>
    <p:extLst>
      <p:ext uri="{BB962C8B-B14F-4D97-AF65-F5344CB8AC3E}">
        <p14:creationId xmlns:p14="http://schemas.microsoft.com/office/powerpoint/2010/main" val="35104236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barn(inVertical)">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barn(inVertical)">
                                      <p:cBhvr>
                                        <p:cTn id="36" dur="500"/>
                                        <p:tgtEl>
                                          <p:spTgt spid="3">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barn(inVertical)">
                                      <p:cBhvr>
                                        <p:cTn id="41" dur="500"/>
                                        <p:tgtEl>
                                          <p:spTgt spid="3">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barn(inVertical)">
                                      <p:cBhvr>
                                        <p:cTn id="46" dur="500"/>
                                        <p:tgtEl>
                                          <p:spTgt spid="3">
                                            <p:txEl>
                                              <p:pRg st="5" end="5"/>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Effect transition="in" filter="barn(inVertical)">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barn(inVertical)">
                                      <p:cBhvr>
                                        <p:cTn id="56" dur="500"/>
                                        <p:tgtEl>
                                          <p:spTgt spid="3">
                                            <p:txEl>
                                              <p:pRg st="7" end="7"/>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Effect transition="in" filter="barn(inVertical)">
                                      <p:cBhvr>
                                        <p:cTn id="6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DBA24FC-376C-48A6-A316-B29600DCA253}"/>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lnSpcReduction="10000"/>
          </a:bodyPr>
          <a:lstStyle/>
          <a:p>
            <a:pPr algn="ctr"/>
            <a:r>
              <a:rPr lang="es-ES" b="1" u="sng" dirty="0">
                <a:solidFill>
                  <a:srgbClr val="FF0000"/>
                </a:solidFill>
              </a:rPr>
              <a:t>¿Que de la Planificación Familiar? </a:t>
            </a:r>
          </a:p>
          <a:p>
            <a:r>
              <a:rPr lang="es-ES" b="1" dirty="0"/>
              <a:t>Lucas.14:28.</a:t>
            </a:r>
          </a:p>
          <a:p>
            <a:r>
              <a:rPr lang="es-ES" b="1" dirty="0"/>
              <a:t>¿Porque?: </a:t>
            </a:r>
          </a:p>
          <a:p>
            <a:r>
              <a:rPr lang="es-ES" b="1" dirty="0"/>
              <a:t>¿quién de vosotros, queriendo edificar una torre, no se sienta primero y calcula los gastos, a ver si tiene lo que necesita para acabarla? </a:t>
            </a:r>
          </a:p>
          <a:p>
            <a:r>
              <a:rPr lang="es-ES" b="1" dirty="0"/>
              <a:t>La Biblia no dice nada específicamente sobre el control de la natalidad, pero desde el principio hasta el fin vemos que nuestro Dios es un Dios de orden y de planeación. </a:t>
            </a:r>
          </a:p>
          <a:p>
            <a:pPr algn="ctr"/>
            <a:r>
              <a:rPr lang="es-ES" b="1" u="sng" dirty="0">
                <a:solidFill>
                  <a:srgbClr val="FF0000"/>
                </a:solidFill>
              </a:rPr>
              <a:t>¿Por qué se debe Planificar? </a:t>
            </a:r>
          </a:p>
          <a:p>
            <a:r>
              <a:rPr lang="es-ES" b="1" dirty="0"/>
              <a:t>Por la responsabilidad de lo que implica tener hijos.</a:t>
            </a:r>
          </a:p>
          <a:p>
            <a:r>
              <a:rPr lang="es-ES" b="1" dirty="0"/>
              <a:t>TRES RAZONES POR LAS CUALES SE DEBE PLANIFICAR:</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38100"/>
            <a:ext cx="3760631" cy="6896100"/>
          </a:xfrm>
          <a:prstGeom prst="rect">
            <a:avLst/>
          </a:prstGeom>
        </p:spPr>
      </p:pic>
    </p:spTree>
    <p:extLst>
      <p:ext uri="{BB962C8B-B14F-4D97-AF65-F5344CB8AC3E}">
        <p14:creationId xmlns:p14="http://schemas.microsoft.com/office/powerpoint/2010/main" val="4482072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9DFFC3C-1207-467C-B994-5EF9DA1F4CB0}"/>
              </a:ext>
            </a:extLst>
          </p:cNvPr>
          <p:cNvPicPr>
            <a:picLocks noChangeAspect="1"/>
          </p:cNvPicPr>
          <p:nvPr/>
        </p:nvPicPr>
        <p:blipFill>
          <a:blip r:embed="rId2"/>
          <a:stretch>
            <a:fillRect/>
          </a:stretch>
        </p:blipFill>
        <p:spPr>
          <a:xfrm>
            <a:off x="0" y="0"/>
            <a:ext cx="9144000" cy="6845807"/>
          </a:xfrm>
          <a:prstGeom prst="rect">
            <a:avLst/>
          </a:prstGeom>
        </p:spPr>
      </p:pic>
      <p:sp>
        <p:nvSpPr>
          <p:cNvPr id="3" name="Marcador de contenido 2"/>
          <p:cNvSpPr>
            <a:spLocks noGrp="1"/>
          </p:cNvSpPr>
          <p:nvPr>
            <p:ph sz="quarter" idx="13"/>
          </p:nvPr>
        </p:nvSpPr>
        <p:spPr>
          <a:xfrm>
            <a:off x="0" y="0"/>
            <a:ext cx="5383369" cy="6858000"/>
          </a:xfrm>
        </p:spPr>
        <p:txBody>
          <a:bodyPr>
            <a:normAutofit lnSpcReduction="10000"/>
          </a:bodyPr>
          <a:lstStyle/>
          <a:p>
            <a:r>
              <a:rPr lang="es-ES" b="1" dirty="0"/>
              <a:t>se repiten tres veces en el Nuevo Testamento. </a:t>
            </a:r>
          </a:p>
          <a:p>
            <a:r>
              <a:rPr lang="es-ES" b="1" dirty="0"/>
              <a:t>Dos veces son las palabras de Jesús. </a:t>
            </a:r>
          </a:p>
          <a:p>
            <a:r>
              <a:rPr lang="es-ES" b="1" dirty="0"/>
              <a:t>Mateo.19:5; Marcos.10:7-8. </a:t>
            </a:r>
          </a:p>
          <a:p>
            <a:r>
              <a:rPr lang="es-ES" b="1" dirty="0"/>
              <a:t>Y una vez fueron las palabras del apóstol Pablo. </a:t>
            </a:r>
          </a:p>
          <a:p>
            <a:r>
              <a:rPr lang="es-ES" b="1" dirty="0"/>
              <a:t>Efesios.5:31.</a:t>
            </a:r>
          </a:p>
          <a:p>
            <a:r>
              <a:rPr lang="es-ES" b="1" dirty="0"/>
              <a:t>Una vez esta afirmación fue declarada antes de la caída del pecado, y tres veces después de que entró el pecado. </a:t>
            </a:r>
          </a:p>
          <a:p>
            <a:r>
              <a:rPr lang="es-ES" b="1" dirty="0"/>
              <a:t>Es decir, aquí tenemos el plan matrimonial de Dios para el hombre en su estado perfecto y también en un mundo de pecado.</a:t>
            </a:r>
          </a:p>
          <a:p>
            <a:r>
              <a:rPr lang="es-ES" b="1" u="sng" dirty="0"/>
              <a:t>Separación:</a:t>
            </a:r>
            <a:r>
              <a:rPr lang="es-ES" b="1" dirty="0"/>
              <a:t> “dejará a su padre y a su madre”</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5398" y="3374265"/>
            <a:ext cx="3668601" cy="3483735"/>
          </a:xfrm>
          <a:prstGeom prst="rect">
            <a:avLst/>
          </a:prstGeom>
        </p:spPr>
      </p:pic>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3369" y="-1"/>
            <a:ext cx="3760630" cy="3374265"/>
          </a:xfrm>
          <a:prstGeom prst="rect">
            <a:avLst/>
          </a:prstGeom>
        </p:spPr>
      </p:pic>
    </p:spTree>
    <p:extLst>
      <p:ext uri="{BB962C8B-B14F-4D97-AF65-F5344CB8AC3E}">
        <p14:creationId xmlns:p14="http://schemas.microsoft.com/office/powerpoint/2010/main" val="420410658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animEffect transition="in" filter="fade">
                                      <p:cBhvr>
                                        <p:cTn id="36" dur="5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barn(inVertical)">
                                      <p:cBhvr>
                                        <p:cTn id="41" dur="500"/>
                                        <p:tgtEl>
                                          <p:spTgt spid="3">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barn(inVertical)">
                                      <p:cBhvr>
                                        <p:cTn id="46" dur="500"/>
                                        <p:tgtEl>
                                          <p:spTgt spid="3">
                                            <p:txEl>
                                              <p:pRg st="5" end="5"/>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Effect transition="in" filter="barn(inVertical)">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barn(inVertical)">
                                      <p:cBhvr>
                                        <p:cTn id="5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814265B-2231-41D6-B18E-9999A56AC151}"/>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a:bodyPr>
          <a:lstStyle/>
          <a:p>
            <a:pPr algn="ctr"/>
            <a:r>
              <a:rPr lang="es-ES" b="1" u="sng" dirty="0">
                <a:solidFill>
                  <a:srgbClr val="FF0000"/>
                </a:solidFill>
              </a:rPr>
              <a:t>1. Por lo que Cuestan. </a:t>
            </a:r>
          </a:p>
          <a:p>
            <a:r>
              <a:rPr lang="es-ES" b="1" dirty="0"/>
              <a:t>Un refrán mexicano dice que "cada niño trae su torta bajo el brazo"; si la trae o no, ese no es el problema, el problema es. </a:t>
            </a:r>
          </a:p>
          <a:p>
            <a:r>
              <a:rPr lang="es-ES" b="1" dirty="0"/>
              <a:t>¿Que se hace cuando se la acaba? </a:t>
            </a:r>
          </a:p>
          <a:p>
            <a:r>
              <a:rPr lang="es-ES" b="1" dirty="0"/>
              <a:t>Tener hijos representa gastos desde el embarazo y es responsabilidad del matrimonio es calcular los gastos presentes y futuros de cada uno de ellos. </a:t>
            </a:r>
          </a:p>
          <a:p>
            <a:r>
              <a:rPr lang="es-ES" b="1" dirty="0"/>
              <a:t>I Timoteo.5:8.</a:t>
            </a:r>
          </a:p>
          <a:p>
            <a:r>
              <a:rPr lang="es-ES" b="1" dirty="0"/>
              <a:t>porque si alguno no provee para los suyos, y mayormente para los de su casa, ha negado la fe, y es peor que un incrédulo.</a:t>
            </a:r>
          </a:p>
          <a:p>
            <a:pPr algn="ctr"/>
            <a:r>
              <a:rPr lang="es-ES" b="1" u="sng" dirty="0">
                <a:solidFill>
                  <a:srgbClr val="FF0000"/>
                </a:solidFill>
              </a:rPr>
              <a:t>2. Por los Derechos que Tienen los Hijos.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42004628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72853CA-FE90-46FF-BD2C-A1C8CF92C48D}"/>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85000" lnSpcReduction="10000"/>
          </a:bodyPr>
          <a:lstStyle/>
          <a:p>
            <a:r>
              <a:rPr lang="es-ES" b="1" dirty="0"/>
              <a:t>De Ser Amados y Deseados Desde el vientre, muchos niños son rechazados sin tener ellos culpa; </a:t>
            </a:r>
          </a:p>
          <a:p>
            <a:r>
              <a:rPr lang="es-ES" b="1" dirty="0"/>
              <a:t>ellos no pidieron nacer, pero fueron concebidos, tal vez en pecado o en un momento inoportuno por falta de planificación, y toda su vida llevan la marca del rechazo en su espíritu, alma y cuerpo. </a:t>
            </a:r>
          </a:p>
          <a:p>
            <a:r>
              <a:rPr lang="es-ES" b="1" dirty="0"/>
              <a:t>¿Sus hijos se sienten deseados por usted? </a:t>
            </a:r>
          </a:p>
          <a:p>
            <a:r>
              <a:rPr lang="es-ES" b="1" dirty="0"/>
              <a:t>Una de las señales que anunció Dios que haría por medio de Juan Bautista, era volver el amor de los padres por los hijos, como una manifestación del Reino de los Cielos:</a:t>
            </a:r>
          </a:p>
          <a:p>
            <a:r>
              <a:rPr lang="es-ES" b="1" dirty="0"/>
              <a:t>Lucas.1:17.</a:t>
            </a:r>
          </a:p>
          <a:p>
            <a:r>
              <a:rPr lang="es-ES" b="1" dirty="0"/>
              <a:t>E irá delante de él con el espíritu y el poder de Elías, para hacer volver los corazones de los padres a los hijos, y de los rebeldes a la prudencia de los justos, para preparar al Señor un pueblo bien dispuesto.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6652" y="0"/>
            <a:ext cx="3627348" cy="6858000"/>
          </a:xfrm>
          <a:prstGeom prst="rect">
            <a:avLst/>
          </a:prstGeom>
        </p:spPr>
      </p:pic>
    </p:spTree>
    <p:extLst>
      <p:ext uri="{BB962C8B-B14F-4D97-AF65-F5344CB8AC3E}">
        <p14:creationId xmlns:p14="http://schemas.microsoft.com/office/powerpoint/2010/main" val="29113066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6F31484-F8AE-495B-881C-50F5C891A381}"/>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85000" lnSpcReduction="10000"/>
          </a:bodyPr>
          <a:lstStyle/>
          <a:p>
            <a:r>
              <a:rPr lang="es-ES" b="1" dirty="0"/>
              <a:t>Esto nos muestra, sin lugar a dudas, que la voluntad de Dios es que los hijos sean amados. </a:t>
            </a:r>
          </a:p>
          <a:p>
            <a:r>
              <a:rPr lang="es-ES" b="1" dirty="0"/>
              <a:t>¿Cuando fue la última vez que usted abrazó a su hijo y le dijo?. </a:t>
            </a:r>
          </a:p>
          <a:p>
            <a:r>
              <a:rPr lang="es-ES" b="1" dirty="0"/>
              <a:t>"¿hijo te amo"? </a:t>
            </a:r>
          </a:p>
          <a:p>
            <a:r>
              <a:rPr lang="es-ES" b="1" dirty="0"/>
              <a:t>"Volver el corazón de los padres a los hijos" es algo más que comprarles todo lo que nos piden; </a:t>
            </a:r>
          </a:p>
          <a:p>
            <a:r>
              <a:rPr lang="es-ES" b="1" dirty="0"/>
              <a:t>es amarlos y demostrarles que son más importantes que la junta con los amigos y el partido de fútbol; </a:t>
            </a:r>
          </a:p>
          <a:p>
            <a:r>
              <a:rPr lang="es-ES" b="1" dirty="0"/>
              <a:t>es preocuparnos por sus problemas aunque parezcan insignificantes.</a:t>
            </a:r>
          </a:p>
          <a:p>
            <a:r>
              <a:rPr lang="es-ES" b="1" u="sng" dirty="0"/>
              <a:t>3. Ser educados.</a:t>
            </a:r>
            <a:r>
              <a:rPr lang="es-ES" b="1" dirty="0"/>
              <a:t> Ellos merecen recibir una apropiada educación formal y familiar. </a:t>
            </a:r>
          </a:p>
          <a:p>
            <a:r>
              <a:rPr lang="es-ES" b="1" dirty="0"/>
              <a:t>Deben recibir instrucción tanto en la escuela como en la casa: </a:t>
            </a:r>
          </a:p>
          <a:p>
            <a:r>
              <a:rPr lang="es-ES" b="1" dirty="0"/>
              <a:t>Deuteronomio.4:9.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spTree>
    <p:extLst>
      <p:ext uri="{BB962C8B-B14F-4D97-AF65-F5344CB8AC3E}">
        <p14:creationId xmlns:p14="http://schemas.microsoft.com/office/powerpoint/2010/main" val="8977461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D3D5F5C-C3B5-4FF6-93B6-9A88C37F5DB6}"/>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85000" lnSpcReduction="10000"/>
          </a:bodyPr>
          <a:lstStyle/>
          <a:p>
            <a:r>
              <a:rPr lang="es-ES" b="1" dirty="0"/>
              <a:t>Por tanto, guárdate, y guarda tu alma con diligencia, para que no te olvides de las cosas que tus ojos han visto, ni se aparten de tu corazón todos los días de tu vida; antes bien, las enseñarás a tus hijos, y a los hijos de tus hijos. </a:t>
            </a:r>
          </a:p>
          <a:p>
            <a:r>
              <a:rPr lang="es-ES" b="1" dirty="0"/>
              <a:t>Deuteronomio.11:19-20.</a:t>
            </a:r>
          </a:p>
          <a:p>
            <a:r>
              <a:rPr lang="es-ES" b="1" dirty="0"/>
              <a:t>Y las enseñaréis a vuestros hijos, hablando de ellas cuando te sientes en tu casa, cuando andes por el camino, cuando te acuestes, y cuando te levantes, </a:t>
            </a:r>
          </a:p>
          <a:p>
            <a:r>
              <a:rPr lang="es-ES" b="1" dirty="0"/>
              <a:t>y las escribirás en los postes de tu casa, y en tus puertas; </a:t>
            </a:r>
          </a:p>
          <a:p>
            <a:r>
              <a:rPr lang="es-ES" b="1" dirty="0"/>
              <a:t>Proverbios.22:6.</a:t>
            </a:r>
          </a:p>
          <a:p>
            <a:r>
              <a:rPr lang="es-ES" b="1" dirty="0"/>
              <a:t>Instruye al niño en su camino, Y aun cuando fuere viejo no se apartará de él. </a:t>
            </a:r>
          </a:p>
          <a:p>
            <a:r>
              <a:rPr lang="es-ES" b="1" dirty="0"/>
              <a:t>Proverbios.13:24.</a:t>
            </a:r>
          </a:p>
          <a:p>
            <a:r>
              <a:rPr lang="es-ES" b="1" dirty="0"/>
              <a:t>El que detiene el castigo, a su hijo aborrece; Mas el que lo ama, desde temprano lo corrige.</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spTree>
    <p:extLst>
      <p:ext uri="{BB962C8B-B14F-4D97-AF65-F5344CB8AC3E}">
        <p14:creationId xmlns:p14="http://schemas.microsoft.com/office/powerpoint/2010/main" val="21566721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B80A8F4-19DD-4BFB-8BF7-7826DA24F81F}"/>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r>
              <a:rPr lang="es-ES" b="1" dirty="0"/>
              <a:t>Proverbios.19:18. </a:t>
            </a:r>
          </a:p>
          <a:p>
            <a:r>
              <a:rPr lang="es-ES" b="1" dirty="0"/>
              <a:t>Proverbios.22:15.</a:t>
            </a:r>
          </a:p>
          <a:p>
            <a:r>
              <a:rPr lang="es-ES" b="1" dirty="0"/>
              <a:t>Proverbios.23:13-14</a:t>
            </a:r>
          </a:p>
          <a:p>
            <a:r>
              <a:rPr lang="es-ES" b="1" dirty="0"/>
              <a:t>Proverbios.28:15, 17. </a:t>
            </a:r>
          </a:p>
          <a:p>
            <a:r>
              <a:rPr lang="es-ES" b="1" dirty="0"/>
              <a:t>Son muchos los pasajes que enseñan que el padre tiene toda la autoridad para corregir a sus hijos, pero lamentablemente los padres no quieren tomar esta responsabilidad, por eso estamos viendo muchos hijos rebeldes, vagos sin querer hacer nada.</a:t>
            </a:r>
          </a:p>
          <a:p>
            <a:r>
              <a:rPr lang="es-ES" b="1" dirty="0"/>
              <a:t>Por la Salud de la Esposa. </a:t>
            </a:r>
          </a:p>
          <a:p>
            <a:r>
              <a:rPr lang="es-ES" b="1" dirty="0"/>
              <a:t>Si el esposo ama a su mujer como Cristo amó a la iglesia, él tendrá cuidado de su salud.</a:t>
            </a:r>
          </a:p>
          <a:p>
            <a:endParaRPr lang="es-ES" b="1" dirty="0">
              <a:solidFill>
                <a:srgbClr val="0070C0"/>
              </a:solidFill>
            </a:endParaRP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36468848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5856C74-416F-4BA9-B389-AC848C4554E5}"/>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pPr algn="ctr"/>
            <a:r>
              <a:rPr lang="es-ES" b="1" u="sng" dirty="0">
                <a:solidFill>
                  <a:srgbClr val="FF0000"/>
                </a:solidFill>
              </a:rPr>
              <a:t>La PREVENCION DE LA FORNICACIÓN.</a:t>
            </a:r>
          </a:p>
          <a:p>
            <a:r>
              <a:rPr lang="es-ES" b="1" dirty="0"/>
              <a:t>La palabra fornicación incluye toda clase de pecado sexual: </a:t>
            </a:r>
          </a:p>
          <a:p>
            <a:r>
              <a:rPr lang="es-ES" b="1" dirty="0"/>
              <a:t>relaciones sexuales con alguien que no sea el cónyuge. </a:t>
            </a:r>
          </a:p>
          <a:p>
            <a:r>
              <a:rPr lang="es-ES" b="1" dirty="0"/>
              <a:t>¿Cómo Previene Dios el Pecado sexual? </a:t>
            </a:r>
          </a:p>
          <a:p>
            <a:r>
              <a:rPr lang="es-ES" b="1" dirty="0"/>
              <a:t>A través del Matrimonio. </a:t>
            </a:r>
          </a:p>
          <a:p>
            <a:r>
              <a:rPr lang="es-ES" b="1" dirty="0"/>
              <a:t>I Corintios.7:2.</a:t>
            </a:r>
          </a:p>
          <a:p>
            <a:r>
              <a:rPr lang="es-ES" b="1" dirty="0"/>
              <a:t>pero a causa de las fornicaciones, cada uno tenga su propia mujer, y cada una tenga su propio marido. </a:t>
            </a:r>
          </a:p>
          <a:p>
            <a:r>
              <a:rPr lang="es-ES" b="1" dirty="0"/>
              <a:t>I Corintios.7:9.</a:t>
            </a:r>
          </a:p>
          <a:p>
            <a:r>
              <a:rPr lang="es-ES" b="1" dirty="0"/>
              <a:t>pero si no tienen don de continencia, cásense, pues mejor es casarse que estarse quemando.</a:t>
            </a:r>
          </a:p>
          <a:p>
            <a:r>
              <a:rPr lang="es-ES" b="1" dirty="0"/>
              <a:t>Existe un solo método legítimo instituido por Dios, para satisfacer el deseo sexual que Él mismo implantó en los seres humanos: el acto conyugal.</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1" cy="6858000"/>
          </a:xfrm>
          <a:prstGeom prst="rect">
            <a:avLst/>
          </a:prstGeom>
        </p:spPr>
      </p:pic>
    </p:spTree>
    <p:extLst>
      <p:ext uri="{BB962C8B-B14F-4D97-AF65-F5344CB8AC3E}">
        <p14:creationId xmlns:p14="http://schemas.microsoft.com/office/powerpoint/2010/main" val="15858669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3CC6306-B47A-44E2-89E8-58D80B48E9B1}"/>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a:bodyPr>
          <a:lstStyle/>
          <a:p>
            <a:r>
              <a:rPr lang="es-ES" b="1" dirty="0"/>
              <a:t>A través de sus mandamientos. </a:t>
            </a:r>
          </a:p>
          <a:p>
            <a:r>
              <a:rPr lang="es-ES" b="1" dirty="0"/>
              <a:t>I Tesalonicenses.4:3.</a:t>
            </a:r>
          </a:p>
          <a:p>
            <a:r>
              <a:rPr lang="es-ES" b="1" dirty="0"/>
              <a:t>pues la voluntad de Dios es vuestra santificación; que os apartéis de fornicación; </a:t>
            </a:r>
          </a:p>
          <a:p>
            <a:r>
              <a:rPr lang="es-ES" b="1" dirty="0"/>
              <a:t>I Corintios.6:18.</a:t>
            </a:r>
          </a:p>
          <a:p>
            <a:r>
              <a:rPr lang="es-ES" b="1" dirty="0"/>
              <a:t>Huid de la fornicación. Cualquier otro pecado que el hombre cometa, está fuera del cuerpo; más el que fornica, contra su propio cuerpo peca. </a:t>
            </a:r>
          </a:p>
          <a:p>
            <a:r>
              <a:rPr lang="es-ES" b="1" dirty="0"/>
              <a:t>Éxodo.20:14.</a:t>
            </a:r>
          </a:p>
          <a:p>
            <a:r>
              <a:rPr lang="es-ES" b="1" dirty="0"/>
              <a:t>No cometerás adulterio.</a:t>
            </a:r>
          </a:p>
          <a:p>
            <a:r>
              <a:rPr lang="es-ES" b="1" dirty="0"/>
              <a:t>¿Cuales son las Consecuencias de la Fornicación y Adulterio?</a:t>
            </a:r>
          </a:p>
          <a:p>
            <a:pPr algn="ctr"/>
            <a:r>
              <a:rPr lang="es-ES" b="1" u="sng" dirty="0">
                <a:solidFill>
                  <a:srgbClr val="FF0000"/>
                </a:solidFill>
              </a:rPr>
              <a:t>1. Muerte Espiritual. </a:t>
            </a:r>
          </a:p>
          <a:p>
            <a:r>
              <a:rPr lang="es-ES" b="1" dirty="0"/>
              <a:t>I Timoteo.5:6.</a:t>
            </a:r>
          </a:p>
          <a:p>
            <a:endParaRPr lang="es-ES" dirty="0"/>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8822" y="0"/>
            <a:ext cx="3915178" cy="6858000"/>
          </a:xfrm>
          <a:prstGeom prst="rect">
            <a:avLst/>
          </a:prstGeom>
        </p:spPr>
      </p:pic>
    </p:spTree>
    <p:extLst>
      <p:ext uri="{BB962C8B-B14F-4D97-AF65-F5344CB8AC3E}">
        <p14:creationId xmlns:p14="http://schemas.microsoft.com/office/powerpoint/2010/main" val="595439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556141C-2344-431D-BC73-8788B688AA5F}"/>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r>
              <a:rPr lang="es-ES" b="1" dirty="0"/>
              <a:t>Pero la que se entrega a los placeres, viviendo está muerta. </a:t>
            </a:r>
          </a:p>
          <a:p>
            <a:r>
              <a:rPr lang="es-ES" b="1" dirty="0"/>
              <a:t>Proverbios.6:26.</a:t>
            </a:r>
          </a:p>
          <a:p>
            <a:r>
              <a:rPr lang="es-ES" b="1" dirty="0"/>
              <a:t>Porque a causa de la mujer ramera el hombre es reducido a un bocado de pan; Y la mujer caza la preciosa alma del varón.</a:t>
            </a:r>
          </a:p>
          <a:p>
            <a:pPr algn="ctr"/>
            <a:r>
              <a:rPr lang="es-ES" b="1" u="sng" dirty="0">
                <a:solidFill>
                  <a:srgbClr val="FF0000"/>
                </a:solidFill>
              </a:rPr>
              <a:t>2. Deshonra del Matrimonio. </a:t>
            </a:r>
          </a:p>
          <a:p>
            <a:r>
              <a:rPr lang="es-ES" b="1" dirty="0"/>
              <a:t>Hebreos.13:4.</a:t>
            </a:r>
          </a:p>
          <a:p>
            <a:r>
              <a:rPr lang="es-ES" b="1" dirty="0"/>
              <a:t>Honroso sea en todos el matrimonio, y el lecho sin mancilla; pero a los fornicarios y a los adúlteros los juzgará Dios. </a:t>
            </a:r>
          </a:p>
          <a:p>
            <a:r>
              <a:rPr lang="es-ES" b="1" dirty="0"/>
              <a:t>La fornicación deshonra el matrimonio lo mancha y destruye por completo.</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5304" y="0"/>
            <a:ext cx="3618696" cy="6858000"/>
          </a:xfrm>
          <a:prstGeom prst="rect">
            <a:avLst/>
          </a:prstGeom>
        </p:spPr>
      </p:pic>
    </p:spTree>
    <p:extLst>
      <p:ext uri="{BB962C8B-B14F-4D97-AF65-F5344CB8AC3E}">
        <p14:creationId xmlns:p14="http://schemas.microsoft.com/office/powerpoint/2010/main" val="359638910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65A26AE-F4A3-4E1F-80A6-5C184D2EC41F}"/>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pPr algn="ctr"/>
            <a:r>
              <a:rPr lang="es-ES" b="1" u="sng" dirty="0">
                <a:solidFill>
                  <a:srgbClr val="FF0000"/>
                </a:solidFill>
              </a:rPr>
              <a:t>3. Hijos No Deseados Madres Solteras, Abortos Homicidios. </a:t>
            </a:r>
          </a:p>
          <a:p>
            <a:r>
              <a:rPr lang="es-ES" b="1" dirty="0"/>
              <a:t>La fornicación nunca va traer nada bueno para nuestras vidas ni muchos menos para nuestra alma.</a:t>
            </a:r>
          </a:p>
          <a:p>
            <a:r>
              <a:rPr lang="es-ES" b="1" u="sng" dirty="0"/>
              <a:t>4. Divorcio. </a:t>
            </a:r>
          </a:p>
          <a:p>
            <a:r>
              <a:rPr lang="es-ES" b="1" dirty="0"/>
              <a:t>Mateo.19:9.</a:t>
            </a:r>
          </a:p>
          <a:p>
            <a:r>
              <a:rPr lang="es-ES" b="1" dirty="0"/>
              <a:t>Y yo os digo que cualquiera que repudia a su mujer, salvo por causa de fornicación, y se casa con otra, adultera; y el que se casa con la repudiada, adultera. </a:t>
            </a:r>
          </a:p>
          <a:p>
            <a:r>
              <a:rPr lang="es-ES" b="1" dirty="0"/>
              <a:t>Mateo.5:32.</a:t>
            </a:r>
          </a:p>
          <a:p>
            <a:r>
              <a:rPr lang="es-ES" b="1" dirty="0"/>
              <a:t>Pero yo os digo que el que repudia a su mujer, a no ser por causa de fornicación, hace que ella adultere; y el que se casa con la repudiada, comete adulterio.</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1" cy="6858000"/>
          </a:xfrm>
          <a:prstGeom prst="rect">
            <a:avLst/>
          </a:prstGeom>
        </p:spPr>
      </p:pic>
    </p:spTree>
    <p:extLst>
      <p:ext uri="{BB962C8B-B14F-4D97-AF65-F5344CB8AC3E}">
        <p14:creationId xmlns:p14="http://schemas.microsoft.com/office/powerpoint/2010/main" val="413686571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FC5B8DD-7868-4A58-A23E-627FA96F7E82}"/>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pPr algn="ctr"/>
            <a:r>
              <a:rPr lang="es-ES" b="1" u="sng" dirty="0">
                <a:solidFill>
                  <a:srgbClr val="FF0000"/>
                </a:solidFill>
              </a:rPr>
              <a:t>5. Nos Conduce a la Amargura y al Infierno. </a:t>
            </a:r>
          </a:p>
          <a:p>
            <a:r>
              <a:rPr lang="es-ES" b="1" dirty="0"/>
              <a:t>Proverbios.5:3-5.</a:t>
            </a:r>
          </a:p>
          <a:p>
            <a:r>
              <a:rPr lang="es-ES" b="1" dirty="0"/>
              <a:t>Porque los labios de la mujer extraña destilan miel, Y su paladar es más blando que el aceite; </a:t>
            </a:r>
          </a:p>
          <a:p>
            <a:r>
              <a:rPr lang="es-ES" b="1" dirty="0"/>
              <a:t>Mas su fin es amargo como el ajenjo, Agudo como espada de dos filos. </a:t>
            </a:r>
          </a:p>
          <a:p>
            <a:r>
              <a:rPr lang="es-ES" b="1" dirty="0"/>
              <a:t>Sus pies descienden a la muerte; Sus pasos conducen al </a:t>
            </a:r>
            <a:r>
              <a:rPr lang="es-ES" b="1" dirty="0" err="1"/>
              <a:t>Seol</a:t>
            </a:r>
            <a:r>
              <a:rPr lang="es-ES" b="1" dirty="0"/>
              <a:t>. </a:t>
            </a:r>
          </a:p>
          <a:p>
            <a:r>
              <a:rPr lang="es-ES" b="1" dirty="0"/>
              <a:t>Efesios.5:5.</a:t>
            </a:r>
          </a:p>
          <a:p>
            <a:r>
              <a:rPr lang="es-ES" b="1" dirty="0"/>
              <a:t>Porque sabéis esto, que ningún fornicario, o inmundo, o avaro, que es idólatra, tiene herencia en el reino de Cristo y de Dios.</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13435145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29B9970-2BF2-4793-8F19-62B9C1F3C933}"/>
              </a:ext>
            </a:extLst>
          </p:cNvPr>
          <p:cNvPicPr>
            <a:picLocks noChangeAspect="1"/>
          </p:cNvPicPr>
          <p:nvPr/>
        </p:nvPicPr>
        <p:blipFill>
          <a:blip r:embed="rId2"/>
          <a:stretch>
            <a:fillRect/>
          </a:stretch>
        </p:blipFill>
        <p:spPr>
          <a:xfrm>
            <a:off x="-1" y="-12192"/>
            <a:ext cx="9236765" cy="6858000"/>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a:bodyPr>
          <a:lstStyle/>
          <a:p>
            <a:pPr algn="ctr"/>
            <a:r>
              <a:rPr lang="es-ES" b="1" u="sng" dirty="0">
                <a:solidFill>
                  <a:srgbClr val="FF0000"/>
                </a:solidFill>
              </a:rPr>
              <a:t>1. Lo que no significa. </a:t>
            </a:r>
          </a:p>
          <a:p>
            <a:r>
              <a:rPr lang="es-ES" b="1" dirty="0"/>
              <a:t>Primeramente es necesario establecer que el dejar a los padres no quiere decir abandonarlos, ni faltarles al respeto. </a:t>
            </a:r>
          </a:p>
          <a:p>
            <a:r>
              <a:rPr lang="es-ES" b="1" dirty="0"/>
              <a:t>Al contrario, uno de los 10 mandamientos, que son principios universales que nunca pasan de moda, es "Honra a tu padre y a tu madre". </a:t>
            </a:r>
          </a:p>
          <a:p>
            <a:r>
              <a:rPr lang="es-ES" b="1" dirty="0"/>
              <a:t>Exodo.20:12; Mateo.15:4; Efesios.6:3. Cuando la pareja se casa, ya no viven bajo el mandamiento de, "Obedeced a vuestros padres, </a:t>
            </a:r>
          </a:p>
          <a:p>
            <a:r>
              <a:rPr lang="es-ES" b="1" dirty="0"/>
              <a:t>Efesios.6:1. </a:t>
            </a:r>
          </a:p>
          <a:p>
            <a:r>
              <a:rPr lang="es-ES" b="1" dirty="0"/>
              <a:t>Porque ahora están formando una nueva familia, cuya cabeza es el nuevo esposo; sin embargo, la Palabra de Dios a ellos es: Honrar a padre y madre.</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26233395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A689FBB-BB46-4BE8-BD73-5F43C60A5910}"/>
              </a:ext>
            </a:extLst>
          </p:cNvPr>
          <p:cNvPicPr>
            <a:picLocks noChangeAspect="1"/>
          </p:cNvPicPr>
          <p:nvPr/>
        </p:nvPicPr>
        <p:blipFill>
          <a:blip r:embed="rId2"/>
          <a:stretch>
            <a:fillRect/>
          </a:stretch>
        </p:blipFill>
        <p:spPr>
          <a:xfrm>
            <a:off x="0" y="0"/>
            <a:ext cx="9144000" cy="6857999"/>
          </a:xfrm>
          <a:prstGeom prst="rect">
            <a:avLst/>
          </a:prstGeom>
        </p:spPr>
      </p:pic>
      <p:sp>
        <p:nvSpPr>
          <p:cNvPr id="6" name="Rectángulo: esquinas redondeadas 5">
            <a:extLst>
              <a:ext uri="{FF2B5EF4-FFF2-40B4-BE49-F238E27FC236}">
                <a16:creationId xmlns:a16="http://schemas.microsoft.com/office/drawing/2014/main" id="{1D895639-372C-4A97-8AB1-5148CE5C8776}"/>
              </a:ext>
            </a:extLst>
          </p:cNvPr>
          <p:cNvSpPr/>
          <p:nvPr/>
        </p:nvSpPr>
        <p:spPr>
          <a:xfrm>
            <a:off x="0" y="0"/>
            <a:ext cx="9143999" cy="1056068"/>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p:cNvSpPr>
            <a:spLocks noGrp="1"/>
          </p:cNvSpPr>
          <p:nvPr>
            <p:ph type="title"/>
          </p:nvPr>
        </p:nvSpPr>
        <p:spPr>
          <a:xfrm>
            <a:off x="-1" y="1"/>
            <a:ext cx="9144000" cy="1056068"/>
          </a:xfrm>
        </p:spPr>
        <p:txBody>
          <a:bodyPr>
            <a:normAutofit/>
          </a:bodyPr>
          <a:lstStyle/>
          <a:p>
            <a:r>
              <a:rPr lang="es-ES" sz="6000" b="1" u="sng" cap="none"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EL PAPEL DEL MARIDO.</a:t>
            </a:r>
          </a:p>
        </p:txBody>
      </p:sp>
      <p:sp>
        <p:nvSpPr>
          <p:cNvPr id="3" name="Marcador de contenido 2"/>
          <p:cNvSpPr>
            <a:spLocks noGrp="1"/>
          </p:cNvSpPr>
          <p:nvPr>
            <p:ph sz="quarter" idx="13"/>
          </p:nvPr>
        </p:nvSpPr>
        <p:spPr>
          <a:xfrm>
            <a:off x="0" y="1313645"/>
            <a:ext cx="5666704" cy="5544355"/>
          </a:xfrm>
        </p:spPr>
        <p:txBody>
          <a:bodyPr>
            <a:normAutofit fontScale="77500" lnSpcReduction="20000"/>
          </a:bodyPr>
          <a:lstStyle/>
          <a:p>
            <a:r>
              <a:rPr lang="es-ES" b="1" dirty="0"/>
              <a:t>Imagina qué confusión ocurriría en un equipo de fútbol si nadie supiera su responsabilidad!</a:t>
            </a:r>
          </a:p>
          <a:p>
            <a:r>
              <a:rPr lang="es-ES" b="1" dirty="0"/>
              <a:t>Imagina la frustración en una empresa donde no hubiera una descripción de cada trabajo, </a:t>
            </a:r>
          </a:p>
          <a:p>
            <a:r>
              <a:rPr lang="es-ES" b="1" dirty="0"/>
              <a:t>donde todo es el negocio de todos! Esta misma confusión y frustración existe en muchos matrimonios porque no es bien definido el papel del marido y el papel de la esposa, según la Palabra de Dios.</a:t>
            </a:r>
          </a:p>
          <a:p>
            <a:r>
              <a:rPr lang="es-ES" b="1" dirty="0"/>
              <a:t>DIOS HA DADO AL MARIDO LA RESPONSABIUDAD DE SER:</a:t>
            </a:r>
          </a:p>
          <a:p>
            <a:r>
              <a:rPr lang="es-ES" b="1" dirty="0"/>
              <a:t>1. LIDER.</a:t>
            </a:r>
          </a:p>
          <a:p>
            <a:r>
              <a:rPr lang="es-ES" b="1" dirty="0"/>
              <a:t>2. AMANTE.</a:t>
            </a:r>
          </a:p>
          <a:p>
            <a:r>
              <a:rPr lang="es-ES" b="1" dirty="0"/>
              <a:t>3. PROVEEDOR.</a:t>
            </a:r>
          </a:p>
          <a:p>
            <a:r>
              <a:rPr lang="es-ES" b="1" dirty="0"/>
              <a:t>4. PROTECTOR.</a:t>
            </a:r>
          </a:p>
          <a:p>
            <a:r>
              <a:rPr lang="es-ES" b="1" dirty="0"/>
              <a:t>D. El marido debe cumplir con su papel de esposo, lamentablemente muchos maridos no lo están cumpliendo.</a:t>
            </a:r>
          </a:p>
          <a:p>
            <a:endParaRPr lang="es-ES"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6704" y="1406078"/>
            <a:ext cx="3477295" cy="5451922"/>
          </a:xfrm>
          <a:prstGeom prst="rect">
            <a:avLst/>
          </a:prstGeom>
        </p:spPr>
      </p:pic>
    </p:spTree>
    <p:extLst>
      <p:ext uri="{BB962C8B-B14F-4D97-AF65-F5344CB8AC3E}">
        <p14:creationId xmlns:p14="http://schemas.microsoft.com/office/powerpoint/2010/main" val="41213469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barn(inVertical)">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barn(inVertical)">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barn(inVertical)">
                                      <p:cBhvr>
                                        <p:cTn id="37" dur="5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barn(inVertical)">
                                      <p:cBhvr>
                                        <p:cTn id="42" dur="5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barn(inVertical)">
                                      <p:cBhvr>
                                        <p:cTn id="47" dur="5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barn(inVertical)">
                                      <p:cBhvr>
                                        <p:cTn id="52" dur="500"/>
                                        <p:tgtEl>
                                          <p:spTgt spid="3">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Effect transition="in" filter="barn(inVertical)">
                                      <p:cBhvr>
                                        <p:cTn id="57" dur="500"/>
                                        <p:tgtEl>
                                          <p:spTgt spid="3">
                                            <p:txEl>
                                              <p:pRg st="6" end="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Effect transition="in" filter="barn(inVertical)">
                                      <p:cBhvr>
                                        <p:cTn id="62" dur="500"/>
                                        <p:tgtEl>
                                          <p:spTgt spid="3">
                                            <p:txEl>
                                              <p:pRg st="7" end="7"/>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3">
                                            <p:txEl>
                                              <p:pRg st="8" end="8"/>
                                            </p:txEl>
                                          </p:spTgt>
                                        </p:tgtEl>
                                        <p:attrNameLst>
                                          <p:attrName>style.visibility</p:attrName>
                                        </p:attrNameLst>
                                      </p:cBhvr>
                                      <p:to>
                                        <p:strVal val="visible"/>
                                      </p:to>
                                    </p:set>
                                    <p:animEffect transition="in" filter="barn(inVertical)">
                                      <p:cBhvr>
                                        <p:cTn id="6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F9DB755-DB76-45C8-8557-B04E82C3EAA2}"/>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pPr algn="ctr"/>
            <a:r>
              <a:rPr lang="es-ES" b="1" u="sng" dirty="0">
                <a:solidFill>
                  <a:srgbClr val="FF0000"/>
                </a:solidFill>
              </a:rPr>
              <a:t>I. LIDER DEL HOGAR.</a:t>
            </a:r>
          </a:p>
          <a:p>
            <a:r>
              <a:rPr lang="es-ES" b="1" dirty="0"/>
              <a:t>Efesios.5:23.</a:t>
            </a:r>
          </a:p>
          <a:p>
            <a:r>
              <a:rPr lang="es-ES" b="1" dirty="0"/>
              <a:t>porque el marido es cabeza de la mujer, así como Cristo es cabeza de la iglesia, la cual es su cuerpo, y él es su Salvador.</a:t>
            </a:r>
          </a:p>
          <a:p>
            <a:r>
              <a:rPr lang="es-ES" b="1" dirty="0"/>
              <a:t>I Corintios.11:3.</a:t>
            </a:r>
          </a:p>
          <a:p>
            <a:r>
              <a:rPr lang="es-ES" b="1" dirty="0"/>
              <a:t>Pero quiero que sepáis que Cristo es la cabeza de todo varón, y el varón es la cabeza de la mujer, y Dios la cabeza de Cristo.</a:t>
            </a:r>
          </a:p>
          <a:p>
            <a:r>
              <a:rPr lang="es-ES" b="1" dirty="0"/>
              <a:t>Ser Líder No Implica Ser superior. En cualquier equipo tiene que haber un jefe o un capitán, para que haya orden. </a:t>
            </a:r>
          </a:p>
          <a:p>
            <a:r>
              <a:rPr lang="es-ES" b="1" dirty="0"/>
              <a:t>Un cuerpo con dos cabezas es un monstruo. </a:t>
            </a:r>
          </a:p>
          <a:p>
            <a:r>
              <a:rPr lang="es-ES" b="1" dirty="0"/>
              <a:t>Y en un hogar donde hay "una lucha de voluntades"</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33867505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B9B1509-CC09-42A7-A43A-7A7F63AAAE46}"/>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r>
              <a:rPr lang="es-ES" b="1" dirty="0"/>
              <a:t>para ver quién manda, habrá contenciones y pleitos, Dios ha delegado la autoridad al esposo, pero esto no significa que él deba ser un tirano. </a:t>
            </a:r>
          </a:p>
          <a:p>
            <a:r>
              <a:rPr lang="es-ES" b="1" dirty="0"/>
              <a:t>Seguramente él tomará en cuenta las opiniones de su mujer, pero no será manipulado ni controlado por ella. </a:t>
            </a:r>
          </a:p>
          <a:p>
            <a:r>
              <a:rPr lang="es-ES" b="1" dirty="0"/>
              <a:t>No como </a:t>
            </a:r>
            <a:r>
              <a:rPr lang="es-ES" b="1" dirty="0" err="1"/>
              <a:t>Acab</a:t>
            </a:r>
            <a:r>
              <a:rPr lang="es-ES" b="1" dirty="0"/>
              <a:t> que se dejaba incitar por su mujer Jezabel a hacer lo malo. </a:t>
            </a:r>
          </a:p>
          <a:p>
            <a:r>
              <a:rPr lang="es-ES" b="1" dirty="0"/>
              <a:t>I Reyes.21:25.</a:t>
            </a:r>
          </a:p>
          <a:p>
            <a:r>
              <a:rPr lang="es-ES" b="1" dirty="0"/>
              <a:t>Un Buen Líder Debe tener un Corazón de Siervo. </a:t>
            </a:r>
          </a:p>
          <a:p>
            <a:r>
              <a:rPr lang="es-ES" b="1" dirty="0"/>
              <a:t>En el mundo, un líder generalmente es el que da órdenes, que grita y que se enseñorea sobre la gente. </a:t>
            </a:r>
          </a:p>
          <a:p>
            <a:r>
              <a:rPr lang="es-ES" b="1" dirty="0"/>
              <a:t>Pero Cristo, nuestro ejemplo, dijo que no es así en su Reino.</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spTree>
    <p:extLst>
      <p:ext uri="{BB962C8B-B14F-4D97-AF65-F5344CB8AC3E}">
        <p14:creationId xmlns:p14="http://schemas.microsoft.com/office/powerpoint/2010/main" val="33363856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695B276-D243-45A8-8A0A-D303B71449F4}"/>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lnSpcReduction="10000"/>
          </a:bodyPr>
          <a:lstStyle/>
          <a:p>
            <a:r>
              <a:rPr lang="es-ES" b="1" dirty="0"/>
              <a:t>Mateo.20:25-28. </a:t>
            </a:r>
          </a:p>
          <a:p>
            <a:r>
              <a:rPr lang="es-ES" b="1" dirty="0"/>
              <a:t>Vemos a El lavando los pies de sus discípulos. </a:t>
            </a:r>
          </a:p>
          <a:p>
            <a:r>
              <a:rPr lang="es-ES" b="1" dirty="0"/>
              <a:t>Juan.13:1-11. </a:t>
            </a:r>
          </a:p>
          <a:p>
            <a:r>
              <a:rPr lang="es-ES" b="1" dirty="0"/>
              <a:t>Su primera preocupación no fue su propia vida. </a:t>
            </a:r>
          </a:p>
          <a:p>
            <a:r>
              <a:rPr lang="es-ES" b="1" dirty="0"/>
              <a:t>Juan.10:17-18. </a:t>
            </a:r>
          </a:p>
          <a:p>
            <a:r>
              <a:rPr lang="es-ES" b="1" dirty="0"/>
              <a:t>Sino suplir las necesidades de sus seguidores. </a:t>
            </a:r>
          </a:p>
          <a:p>
            <a:r>
              <a:rPr lang="es-ES" b="1" dirty="0"/>
              <a:t>El esposo cristiano tiene que pensar en las necesidades de su familia antes que en las suyas.</a:t>
            </a:r>
          </a:p>
          <a:p>
            <a:r>
              <a:rPr lang="es-ES" b="1" dirty="0"/>
              <a:t>El Líder Debe Pasar Tiempo con los que Están Bajo Su Autoridad. </a:t>
            </a:r>
          </a:p>
          <a:p>
            <a:r>
              <a:rPr lang="es-ES" b="1" dirty="0"/>
              <a:t>Vemos el ejemplo de Cristo, que El pasó tiempo con los que estaba dirigiendo.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1" cy="6858000"/>
          </a:xfrm>
          <a:prstGeom prst="rect">
            <a:avLst/>
          </a:prstGeom>
        </p:spPr>
      </p:pic>
    </p:spTree>
    <p:extLst>
      <p:ext uri="{BB962C8B-B14F-4D97-AF65-F5344CB8AC3E}">
        <p14:creationId xmlns:p14="http://schemas.microsoft.com/office/powerpoint/2010/main" val="302991094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B559202-6369-4E88-86FF-8796C4DF07F9}"/>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85000" lnSpcReduction="10000"/>
          </a:bodyPr>
          <a:lstStyle/>
          <a:p>
            <a:r>
              <a:rPr lang="es-ES" b="1" dirty="0"/>
              <a:t>Pedro dijo a los maridos: </a:t>
            </a:r>
          </a:p>
          <a:p>
            <a:pPr algn="ctr"/>
            <a:r>
              <a:rPr lang="es-ES" b="1" u="sng" dirty="0">
                <a:solidFill>
                  <a:srgbClr val="FF0000"/>
                </a:solidFill>
              </a:rPr>
              <a:t>'Vivid con ellas sabiamente” </a:t>
            </a:r>
          </a:p>
          <a:p>
            <a:r>
              <a:rPr lang="es-ES" b="1" dirty="0"/>
              <a:t>I Pedro.3:7. </a:t>
            </a:r>
          </a:p>
          <a:p>
            <a:r>
              <a:rPr lang="es-ES" b="1" dirty="0"/>
              <a:t>El esposo debe gozarse en la compañía de su mujer. </a:t>
            </a:r>
          </a:p>
          <a:p>
            <a:r>
              <a:rPr lang="es-ES" b="1" dirty="0"/>
              <a:t>Pero lamentablemente muchos esposos andan como que fueran solteros, salen sin decir nada a su esposa, igualmente la esposa andan como que fueran solteras.</a:t>
            </a:r>
          </a:p>
          <a:p>
            <a:pPr algn="ctr"/>
            <a:r>
              <a:rPr lang="es-ES" b="1" u="sng" dirty="0">
                <a:solidFill>
                  <a:srgbClr val="FF0000"/>
                </a:solidFill>
              </a:rPr>
              <a:t>El GUIA Debe ser Fuerte. </a:t>
            </a:r>
          </a:p>
          <a:p>
            <a:r>
              <a:rPr lang="es-ES" b="1" dirty="0"/>
              <a:t>Pero No Duro. La verdadera hombría se demuestra en fuerza de carácter, habilidad para hacer decisiones difíciles, valor para no desmayar y suficiente confianza en sí mismo y en Dios para lograr sus metas. </a:t>
            </a:r>
          </a:p>
          <a:p>
            <a:r>
              <a:rPr lang="es-ES" b="1" dirty="0"/>
              <a:t>Alguien comparó al hombre ideal con:</a:t>
            </a:r>
          </a:p>
          <a:p>
            <a:r>
              <a:rPr lang="es-ES" b="1" dirty="0"/>
              <a:t>"un ladrillo cubierto con terciopelo": </a:t>
            </a:r>
          </a:p>
          <a:p>
            <a:r>
              <a:rPr lang="es-ES" b="1" dirty="0"/>
              <a:t>fuerza con ternura. </a:t>
            </a:r>
          </a:p>
          <a:p>
            <a:endParaRPr lang="es-ES"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16333212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51F2AF6-2E41-44D7-885C-668114CA7173}"/>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r>
              <a:rPr lang="es-ES" b="1" dirty="0"/>
              <a:t>El buen líder gobierna con amor, no pavor; con firmeza, no dureza; con ternura, no terror.</a:t>
            </a:r>
          </a:p>
          <a:p>
            <a:r>
              <a:rPr lang="es-ES" b="1" dirty="0"/>
              <a:t>Las Consecuencias de Un Hombre Débil. Por lo general un hombre débil de carácter se casa con una mujer dominante, y en vez de afirmar su autoridad, él encuentra más fácil soltar las riendas del liderazgo a ella. </a:t>
            </a:r>
          </a:p>
          <a:p>
            <a:r>
              <a:rPr lang="es-ES" b="1" dirty="0"/>
              <a:t>Y cuando el varón se siente inseguro e incapaz de tornar su papel de líder en el hogar, entonces se reafirma la mentira de que lo familiar y lo espiritual es asunto de las mujeres. </a:t>
            </a:r>
          </a:p>
          <a:p>
            <a:r>
              <a:rPr lang="es-ES" b="1" dirty="0"/>
              <a:t>Y el círculo vicioso continúa en los hijos. </a:t>
            </a:r>
          </a:p>
          <a:p>
            <a:r>
              <a:rPr lang="es-ES" b="1" dirty="0"/>
              <a:t>Lamentablemente muchos hombres dejan todo a la mujer su responsabilidad la tiene que tomar su esposa, por que El no quiere tomarla.</a:t>
            </a:r>
          </a:p>
          <a:p>
            <a:endParaRPr lang="es-ES" dirty="0"/>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100137291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BEB8994-F9C4-4A4B-875D-57D718F73654}"/>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pPr algn="ctr"/>
            <a:r>
              <a:rPr lang="es-ES" b="1" u="sng" dirty="0">
                <a:solidFill>
                  <a:srgbClr val="FF0000"/>
                </a:solidFill>
              </a:rPr>
              <a:t>II. AMANTE.</a:t>
            </a:r>
          </a:p>
          <a:p>
            <a:r>
              <a:rPr lang="es-ES" b="1" dirty="0"/>
              <a:t>Efesios.5:25, 28,33.</a:t>
            </a:r>
          </a:p>
          <a:p>
            <a:r>
              <a:rPr lang="es-ES" b="1" dirty="0"/>
              <a:t>Maridos, amad a vuestras mujeres, así como Cristo amó a la iglesia, y se entregó a sí mismo por ella, </a:t>
            </a:r>
          </a:p>
          <a:p>
            <a:r>
              <a:rPr lang="es-ES" b="1" dirty="0"/>
              <a:t>Así también los maridos deben amar a sus mujeres como a sus mismos cuerpos. El que ama a su mujer, a sí mismo se ama. </a:t>
            </a:r>
          </a:p>
          <a:p>
            <a:r>
              <a:rPr lang="es-ES" b="1" dirty="0"/>
              <a:t>Por lo demás, cada uno de vosotros ame también a su mujer como a sí mismo; y la mujer respete a su marido.</a:t>
            </a:r>
          </a:p>
          <a:p>
            <a:r>
              <a:rPr lang="es-ES" b="1" dirty="0"/>
              <a:t>Tres veces en estos pocos versículos, Dios (a través de Pablo) manda a los esposos amar a sus mujeres. </a:t>
            </a:r>
          </a:p>
          <a:p>
            <a:r>
              <a:rPr lang="es-ES" b="1" dirty="0"/>
              <a:t>Dos veces dice: </a:t>
            </a:r>
          </a:p>
          <a:p>
            <a:r>
              <a:rPr lang="es-ES" b="1" dirty="0"/>
              <a:t>“como a sí mismo” </a:t>
            </a:r>
          </a:p>
          <a:p>
            <a:r>
              <a:rPr lang="es-ES" b="1" dirty="0"/>
              <a:t>y una vez: </a:t>
            </a:r>
          </a:p>
          <a:p>
            <a:r>
              <a:rPr lang="es-ES" b="1" dirty="0"/>
              <a:t>“como Cristo amó a la iglesia”</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404003609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24DC545-C6B8-46E3-BFA9-6A11FE6C2D76}"/>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lnSpcReduction="10000"/>
          </a:bodyPr>
          <a:lstStyle/>
          <a:p>
            <a:r>
              <a:rPr lang="es-ES" b="1" dirty="0"/>
              <a:t>¿Cómo Amó Cristo a Su Iglesia?</a:t>
            </a:r>
          </a:p>
          <a:p>
            <a:r>
              <a:rPr lang="es-ES" b="1" dirty="0"/>
              <a:t>Con Amor Incondicional. </a:t>
            </a:r>
          </a:p>
          <a:p>
            <a:r>
              <a:rPr lang="es-ES" b="1" dirty="0"/>
              <a:t>Romanos.5:8.</a:t>
            </a:r>
          </a:p>
          <a:p>
            <a:r>
              <a:rPr lang="es-ES" b="1" dirty="0"/>
              <a:t>Mas Dios muestra su amor para con nosotros, en que siendo aún pecadores, Cristo murió por nosotros. </a:t>
            </a:r>
          </a:p>
          <a:p>
            <a:r>
              <a:rPr lang="es-ES" b="1" dirty="0"/>
              <a:t>Con Amor No Egoísta. </a:t>
            </a:r>
          </a:p>
          <a:p>
            <a:r>
              <a:rPr lang="es-ES" b="1" dirty="0"/>
              <a:t>Filipenses.2:6.7.</a:t>
            </a:r>
          </a:p>
          <a:p>
            <a:r>
              <a:rPr lang="es-ES" b="1" dirty="0"/>
              <a:t>el cual, siendo en forma de Dios, no estimó el ser igual a Dios como cosa a que aferrarse, </a:t>
            </a:r>
          </a:p>
          <a:p>
            <a:r>
              <a:rPr lang="es-ES" b="1" dirty="0"/>
              <a:t>sino que se despojó a sí mismo, tomando forma de siervo, hecho semejante a los hombres.</a:t>
            </a:r>
          </a:p>
          <a:p>
            <a:r>
              <a:rPr lang="es-ES" b="1" dirty="0"/>
              <a:t>Con Amor Sacrificial. </a:t>
            </a:r>
          </a:p>
          <a:p>
            <a:r>
              <a:rPr lang="es-ES" b="1" dirty="0"/>
              <a:t>Efesios.5:2,25.</a:t>
            </a:r>
          </a:p>
          <a:p>
            <a:endParaRPr lang="es-ES" b="1" dirty="0">
              <a:solidFill>
                <a:srgbClr val="0070C0"/>
              </a:solidFil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7648" y="0"/>
            <a:ext cx="3976352" cy="6858000"/>
          </a:xfrm>
          <a:prstGeom prst="rect">
            <a:avLst/>
          </a:prstGeom>
        </p:spPr>
      </p:pic>
    </p:spTree>
    <p:extLst>
      <p:ext uri="{BB962C8B-B14F-4D97-AF65-F5344CB8AC3E}">
        <p14:creationId xmlns:p14="http://schemas.microsoft.com/office/powerpoint/2010/main" val="153155663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D2CAD55-99EB-428C-B62C-7AD4049E1621}"/>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r>
              <a:rPr lang="es-ES" b="1" dirty="0"/>
              <a:t>Y andad en amor, como también Cristo nos amó, y se entregó a sí mismo por nosotros, ofrenda y sacrificio a Dios en olor fragante. </a:t>
            </a:r>
          </a:p>
          <a:p>
            <a:r>
              <a:rPr lang="es-ES" b="1" dirty="0"/>
              <a:t>Maridos, amad a vuestras mujeres, así como Cristo amó a la iglesia, y se entregó a sí mismo por ella,</a:t>
            </a:r>
          </a:p>
          <a:p>
            <a:r>
              <a:rPr lang="es-ES" b="1" dirty="0"/>
              <a:t>¿Como Puede un Esposo Mostrar Amor a Su esposa?</a:t>
            </a:r>
          </a:p>
          <a:p>
            <a:pPr algn="ctr"/>
            <a:r>
              <a:rPr lang="es-ES" b="1" u="sng" dirty="0">
                <a:solidFill>
                  <a:srgbClr val="FF0000"/>
                </a:solidFill>
              </a:rPr>
              <a:t>1. Con Palabras. </a:t>
            </a:r>
          </a:p>
          <a:p>
            <a:r>
              <a:rPr lang="es-ES" b="1" dirty="0"/>
              <a:t>Ella nunca se cansa de oír "te amo".</a:t>
            </a:r>
          </a:p>
          <a:p>
            <a:r>
              <a:rPr lang="es-ES" b="1" dirty="0"/>
              <a:t>2. Con Atenciones. Ternura, Cortesía, Detalles </a:t>
            </a:r>
          </a:p>
          <a:p>
            <a:r>
              <a:rPr lang="es-ES" b="1" dirty="0"/>
              <a:t>¿Cuándo fue la última vez que invitó a su esposa a cenar fuera de la casa? </a:t>
            </a:r>
          </a:p>
          <a:p>
            <a:r>
              <a:rPr lang="es-ES" b="1" dirty="0"/>
              <a:t>¿La última vez que le llevó unos chocolates o flores? </a:t>
            </a:r>
          </a:p>
          <a:p>
            <a:r>
              <a:rPr lang="es-ES" b="1" dirty="0"/>
              <a:t>Para la mujer estas cosas son muy importantes.</a:t>
            </a:r>
          </a:p>
          <a:p>
            <a:endParaRPr lang="es-ES" b="1" dirty="0">
              <a:solidFill>
                <a:srgbClr val="0070C0"/>
              </a:solidFill>
            </a:endParaRP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7159864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13A528E-6BAA-4703-A92B-53FC8DD2CB07}"/>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pPr algn="ctr"/>
            <a:r>
              <a:rPr lang="es-ES" b="1" u="sng" dirty="0">
                <a:solidFill>
                  <a:srgbClr val="FF0000"/>
                </a:solidFill>
              </a:rPr>
              <a:t>3. Ayudándole a ella con su Trabajo Cuando Sea Necesario. </a:t>
            </a:r>
          </a:p>
          <a:p>
            <a:r>
              <a:rPr lang="es-ES" b="1" dirty="0"/>
              <a:t>No es falta de masculinidad para el esposo ayudar a su mujer en ocasiones, especialmente cuando hay niños pequeños, o cuando, por necesidades económicas ella tiene que trabajar fuera de la casa.</a:t>
            </a:r>
          </a:p>
          <a:p>
            <a:pPr algn="ctr"/>
            <a:r>
              <a:rPr lang="es-ES" b="1" u="sng" dirty="0">
                <a:solidFill>
                  <a:srgbClr val="FF0000"/>
                </a:solidFill>
              </a:rPr>
              <a:t>4. Asegurándole que Después de Dios, ella es la Número Uno en su Vida.</a:t>
            </a:r>
          </a:p>
          <a:p>
            <a:pPr algn="ctr"/>
            <a:r>
              <a:rPr lang="es-ES" b="1" u="sng" dirty="0">
                <a:solidFill>
                  <a:srgbClr val="C00000"/>
                </a:solidFill>
              </a:rPr>
              <a:t>5. Tratando de Comprenderla. </a:t>
            </a:r>
          </a:p>
          <a:p>
            <a:r>
              <a:rPr lang="es-ES" b="1" dirty="0"/>
              <a:t>I Pedro 3:7.</a:t>
            </a:r>
          </a:p>
          <a:p>
            <a:r>
              <a:rPr lang="es-ES" b="1" dirty="0"/>
              <a:t>Vosotros, maridos, igualmente, vivid con ellas sabiamente, dando honor a la mujer como a vaso más frágil, y como a coherederas de la gracia de la vida, para que vuestras oraciones no tengan estorbo. </a:t>
            </a:r>
          </a:p>
          <a:p>
            <a:r>
              <a:rPr lang="es-ES" b="1" dirty="0"/>
              <a:t>Es importante fijarnos en la palabra "sabiamente”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4841" y="0"/>
            <a:ext cx="3629159" cy="6858000"/>
          </a:xfrm>
          <a:prstGeom prst="rect">
            <a:avLst/>
          </a:prstGeom>
        </p:spPr>
      </p:pic>
    </p:spTree>
    <p:extLst>
      <p:ext uri="{BB962C8B-B14F-4D97-AF65-F5344CB8AC3E}">
        <p14:creationId xmlns:p14="http://schemas.microsoft.com/office/powerpoint/2010/main" val="154205307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D3E0043-5346-4446-AC09-1A4AE674D84E}"/>
              </a:ext>
            </a:extLst>
          </p:cNvPr>
          <p:cNvPicPr>
            <a:picLocks noChangeAspect="1"/>
          </p:cNvPicPr>
          <p:nvPr/>
        </p:nvPicPr>
        <p:blipFill>
          <a:blip r:embed="rId2"/>
          <a:stretch>
            <a:fillRect/>
          </a:stretch>
        </p:blipFill>
        <p:spPr>
          <a:xfrm>
            <a:off x="-1" y="-33951"/>
            <a:ext cx="9236765" cy="6991342"/>
          </a:xfrm>
          <a:prstGeom prst="rect">
            <a:avLst/>
          </a:prstGeom>
        </p:spPr>
      </p:pic>
      <p:sp>
        <p:nvSpPr>
          <p:cNvPr id="3" name="Marcador de contenido 2"/>
          <p:cNvSpPr>
            <a:spLocks noGrp="1"/>
          </p:cNvSpPr>
          <p:nvPr>
            <p:ph sz="quarter" idx="13"/>
          </p:nvPr>
        </p:nvSpPr>
        <p:spPr>
          <a:xfrm>
            <a:off x="0" y="0"/>
            <a:ext cx="5383369" cy="6858000"/>
          </a:xfrm>
        </p:spPr>
        <p:txBody>
          <a:bodyPr>
            <a:normAutofit lnSpcReduction="10000"/>
          </a:bodyPr>
          <a:lstStyle/>
          <a:p>
            <a:pPr algn="ctr"/>
            <a:r>
              <a:rPr lang="es-ES" b="1" u="sng" dirty="0">
                <a:solidFill>
                  <a:srgbClr val="FF0000"/>
                </a:solidFill>
              </a:rPr>
              <a:t>2. ''Dejar a los Padres" significa cortar el "cordón umbilical". </a:t>
            </a:r>
          </a:p>
          <a:p>
            <a:r>
              <a:rPr lang="es-ES" b="1" dirty="0"/>
              <a:t>Esto quiere decir no vivir dependiendo de ellos, ni física, ni económica, ni emocionalmente. </a:t>
            </a:r>
          </a:p>
          <a:p>
            <a:r>
              <a:rPr lang="es-ES" b="1" dirty="0"/>
              <a:t>Esto no implica que el joven tenga que haber comprado una casa con todos sus muebles antes de casarse. </a:t>
            </a:r>
          </a:p>
          <a:p>
            <a:r>
              <a:rPr lang="es-ES" b="1" dirty="0"/>
              <a:t>Casi siempre hay luchas y sacrificios financieros los primeros años. </a:t>
            </a:r>
          </a:p>
          <a:p>
            <a:r>
              <a:rPr lang="es-ES" b="1" dirty="0"/>
              <a:t>Sin embargo es preferible que la pareja viva en un cuarto humilde en vez de vivir con los papás de uno de ellos. </a:t>
            </a:r>
          </a:p>
          <a:p>
            <a:r>
              <a:rPr lang="es-ES" b="1" dirty="0"/>
              <a:t>Por muy buenos que sean los padres, es muy difícil, si no imposible, que hayan dos familias y dos cabezas bajo el mismo techo sin tener fuertes conflictos.</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33951"/>
            <a:ext cx="3853394" cy="6991342"/>
          </a:xfrm>
          <a:prstGeom prst="rect">
            <a:avLst/>
          </a:prstGeom>
        </p:spPr>
      </p:pic>
    </p:spTree>
    <p:extLst>
      <p:ext uri="{BB962C8B-B14F-4D97-AF65-F5344CB8AC3E}">
        <p14:creationId xmlns:p14="http://schemas.microsoft.com/office/powerpoint/2010/main" val="62404241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56ED621-3B9F-402A-8C0F-7B5B2788418F}"/>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r>
              <a:rPr lang="es-ES" b="1" dirty="0"/>
              <a:t>No hay excusa para el varón al decir. </a:t>
            </a:r>
          </a:p>
          <a:p>
            <a:pPr algn="ctr"/>
            <a:r>
              <a:rPr lang="es-ES" b="1" u="sng" dirty="0">
                <a:solidFill>
                  <a:srgbClr val="FF0000"/>
                </a:solidFill>
              </a:rPr>
              <a:t>"Yo no entiendo a mi mujer". </a:t>
            </a:r>
          </a:p>
          <a:p>
            <a:r>
              <a:rPr lang="es-ES" b="1" dirty="0"/>
              <a:t>Es su obligación delante de Dios aprender cómo es su mujer, especialmente en el área sexual. </a:t>
            </a:r>
          </a:p>
          <a:p>
            <a:r>
              <a:rPr lang="es-ES" b="1" dirty="0"/>
              <a:t>El esposo sabio leerá libros educativos o se informará en alguna manera como puede satisfacer sexualmente a su esposa. </a:t>
            </a:r>
          </a:p>
          <a:p>
            <a:r>
              <a:rPr lang="es-ES" b="1" dirty="0"/>
              <a:t>Esto viene con la tarea de “Amar a sus mujeres”</a:t>
            </a:r>
          </a:p>
          <a:p>
            <a:pPr algn="ctr"/>
            <a:r>
              <a:rPr lang="es-ES" b="1" u="sng" dirty="0">
                <a:solidFill>
                  <a:srgbClr val="FF0000"/>
                </a:solidFill>
              </a:rPr>
              <a:t>6. No Siendo Ásperos. </a:t>
            </a:r>
          </a:p>
          <a:p>
            <a:r>
              <a:rPr lang="es-ES" b="1" dirty="0"/>
              <a:t>Colosenses.3:19.</a:t>
            </a:r>
          </a:p>
          <a:p>
            <a:r>
              <a:rPr lang="es-ES" b="1" dirty="0"/>
              <a:t>Maridos, amad a vuestras mujeres, y no seáis ásperos con ellas. Es la tendencia de algunos hombres ser duros, inflexibles y ásperos. Al marido cristiano, Dios le dice que NO debe ser así.</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spTree>
    <p:extLst>
      <p:ext uri="{BB962C8B-B14F-4D97-AF65-F5344CB8AC3E}">
        <p14:creationId xmlns:p14="http://schemas.microsoft.com/office/powerpoint/2010/main" val="28158039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DFC6180-EB31-4009-B52B-EE1A1BE368D0}"/>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pPr algn="ctr"/>
            <a:r>
              <a:rPr lang="es-ES" b="1" u="sng" dirty="0">
                <a:solidFill>
                  <a:srgbClr val="FF0000"/>
                </a:solidFill>
              </a:rPr>
              <a:t>V. No dice la Biblia que el marido debe amar a su esposa si ella es cariñosa, si ella es sumisa o si ella le atiende bien. etc. Sólo dice al varón: </a:t>
            </a:r>
          </a:p>
          <a:p>
            <a:r>
              <a:rPr lang="es-ES" b="1" dirty="0"/>
              <a:t>"Amad A vuestras mujeres como Cristo amó a la iglesia”.</a:t>
            </a:r>
          </a:p>
          <a:p>
            <a:r>
              <a:rPr lang="es-ES" b="1" dirty="0"/>
              <a:t>VI. Únicamente un hombre que ha experimentado el amor incondicional (ágape) de Dios en su vida tiene la capacidad para amar a otros con ese mismo amor. </a:t>
            </a:r>
          </a:p>
          <a:p>
            <a:r>
              <a:rPr lang="es-ES" b="1" dirty="0"/>
              <a:t>Y el esposo que ama así, será incapaz de romper sus votos nupciales y ser infiel a su pareja.</a:t>
            </a:r>
          </a:p>
          <a:p>
            <a:r>
              <a:rPr lang="es-ES" b="1" dirty="0"/>
              <a:t>El Dr. La Hayes dice lo siguiente en su libro “Como estar casados y felices” </a:t>
            </a:r>
          </a:p>
          <a:p>
            <a:r>
              <a:rPr lang="es-ES" b="1" dirty="0"/>
              <a:t>"NO me jacto de ser una autoridad sobre cosas femeninas, pero después de aconsejar a varios cientos de mujeres, he llegado a una conclusión básica: </a:t>
            </a:r>
          </a:p>
          <a:p>
            <a:endParaRPr lang="es-ES" dirty="0"/>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28670849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298A322-637A-45C2-A126-346B2849CE88}"/>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r>
              <a:rPr lang="es-ES" b="1" dirty="0"/>
              <a:t>la mayoría de los hombres no saben cómo hacer feliz a una mujer. No es el dinero, ni los diamantes, casas, viajes u otras cosas lo que la hace feliz, sino es simplemente el amor. </a:t>
            </a:r>
          </a:p>
          <a:p>
            <a:r>
              <a:rPr lang="es-ES" b="1" dirty="0"/>
              <a:t>No el acto del amor sino el trato que produce el acto del amor... </a:t>
            </a:r>
          </a:p>
          <a:p>
            <a:r>
              <a:rPr lang="es-ES" b="1" dirty="0"/>
              <a:t>ternura, comprensión, atenciones, aceptación y reconocimiento de parte de su marido que no está completo sin ella. </a:t>
            </a:r>
          </a:p>
          <a:p>
            <a:r>
              <a:rPr lang="es-ES" b="1" dirty="0"/>
              <a:t>Cuando un esposo me dice, "Mi esposa ya no me ama", inmediatamente sé que él es un marido que no ha amado a su esposa como a su propio cuerpo". </a:t>
            </a:r>
          </a:p>
          <a:p>
            <a:r>
              <a:rPr lang="es-ES" b="1" dirty="0"/>
              <a:t>En la próxima lección estudiaremos más a fondo la palabra "amor".</a:t>
            </a:r>
          </a:p>
          <a:p>
            <a:endParaRPr lang="es-ES" b="1" dirty="0">
              <a:solidFill>
                <a:srgbClr val="0070C0"/>
              </a:solidFill>
            </a:endParaRP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1" cy="6858000"/>
          </a:xfrm>
          <a:prstGeom prst="rect">
            <a:avLst/>
          </a:prstGeom>
        </p:spPr>
      </p:pic>
    </p:spTree>
    <p:extLst>
      <p:ext uri="{BB962C8B-B14F-4D97-AF65-F5344CB8AC3E}">
        <p14:creationId xmlns:p14="http://schemas.microsoft.com/office/powerpoint/2010/main" val="26924496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4093694-BEB8-40BA-A348-CF515363A7EB}"/>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a:bodyPr>
          <a:lstStyle/>
          <a:p>
            <a:pPr algn="ctr"/>
            <a:r>
              <a:rPr lang="es-ES" b="1" u="sng" dirty="0">
                <a:solidFill>
                  <a:srgbClr val="FF0000"/>
                </a:solidFill>
              </a:rPr>
              <a:t>III. PROVEEDOR.</a:t>
            </a:r>
          </a:p>
          <a:p>
            <a:r>
              <a:rPr lang="es-ES" b="1" dirty="0"/>
              <a:t>Efesios.5:29.</a:t>
            </a:r>
          </a:p>
          <a:p>
            <a:r>
              <a:rPr lang="es-ES" b="1" dirty="0"/>
              <a:t>Porque nadie aborreció jamás a su propia carne, sino que la sustenta y la cuida, como también Cristo a la iglesia, </a:t>
            </a:r>
          </a:p>
          <a:p>
            <a:r>
              <a:rPr lang="es-ES" b="1" dirty="0"/>
              <a:t>I Timoteo 5:8.</a:t>
            </a:r>
          </a:p>
          <a:p>
            <a:r>
              <a:rPr lang="es-ES" b="1" dirty="0"/>
              <a:t>porque si alguno no provee para los suyos, y mayormente para los de su casa, ha negado la fe, y es peor que un incrédulo.</a:t>
            </a:r>
          </a:p>
          <a:p>
            <a:r>
              <a:rPr lang="es-ES" b="1" dirty="0"/>
              <a:t>EL HOMBRE ESTA HECHO PARA ENCONTRAR Realzadlo EN SU TRABAJO. </a:t>
            </a:r>
          </a:p>
          <a:p>
            <a:r>
              <a:rPr lang="es-ES" b="1" dirty="0"/>
              <a:t>Debe de ser para él no solo una responsabilidad, sino también un privilegio y gozo proveer para su familia... física, emocional, y económicamente.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183258860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8F1B5B2-2623-4E6B-AA3F-6ACB3E186E13}"/>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r>
              <a:rPr lang="es-ES" b="1" dirty="0"/>
              <a:t>El libro de Proverbios habla claramente sobre la flojera y enseña que Dios bendice a los diligentes. </a:t>
            </a:r>
          </a:p>
          <a:p>
            <a:r>
              <a:rPr lang="es-ES" b="1" dirty="0"/>
              <a:t>Proverbios 13:4. </a:t>
            </a:r>
          </a:p>
          <a:p>
            <a:r>
              <a:rPr lang="es-ES" b="1" dirty="0"/>
              <a:t>El alma del perezoso desea, y nada alcanza; Mas el alma de los diligentes será prosperada.</a:t>
            </a:r>
          </a:p>
          <a:p>
            <a:r>
              <a:rPr lang="es-ES" b="1" dirty="0"/>
              <a:t>El marido ideal es uno que es dedicado a su trabajo pero a la vez reconoce que su familia necesita de él y de su tiempo aun más de lo que él puede proveer.</a:t>
            </a:r>
          </a:p>
          <a:p>
            <a:pPr algn="ctr"/>
            <a:r>
              <a:rPr lang="es-ES" b="1" u="sng" dirty="0">
                <a:solidFill>
                  <a:srgbClr val="FF0000"/>
                </a:solidFill>
              </a:rPr>
              <a:t>IV. PROTECTOR.</a:t>
            </a:r>
          </a:p>
          <a:p>
            <a:r>
              <a:rPr lang="es-ES" b="1" dirty="0"/>
              <a:t>I Pedro 3:7.</a:t>
            </a:r>
          </a:p>
          <a:p>
            <a:r>
              <a:rPr lang="es-ES" b="1" dirty="0"/>
              <a:t>Vosotros, maridos, igualmente, vivid con ellas sabiamente, dando honor a la mujer como a vaso más frágil, y como a coherederas de la gracia de la vida, para que vuestras oraciones no tengan estorbo.</a:t>
            </a:r>
          </a:p>
          <a:p>
            <a:endParaRPr lang="es-ES" dirty="0"/>
          </a:p>
          <a:p>
            <a:endParaRPr lang="es-ES" dirty="0"/>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spTree>
    <p:extLst>
      <p:ext uri="{BB962C8B-B14F-4D97-AF65-F5344CB8AC3E}">
        <p14:creationId xmlns:p14="http://schemas.microsoft.com/office/powerpoint/2010/main" val="33749728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6BBDC8C-FA3B-42BA-B5E4-D381E274E9CE}"/>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lnSpcReduction="10000"/>
          </a:bodyPr>
          <a:lstStyle/>
          <a:p>
            <a:pPr algn="ctr"/>
            <a:r>
              <a:rPr lang="es-ES" b="1" u="sng" dirty="0">
                <a:solidFill>
                  <a:srgbClr val="FF0000"/>
                </a:solidFill>
              </a:rPr>
              <a:t>PROTECCION EMOCIONAL. </a:t>
            </a:r>
          </a:p>
          <a:p>
            <a:r>
              <a:rPr lang="es-ES" b="1" dirty="0"/>
              <a:t>El marido necesita proteger a su esposa e hijos de tensiones y cargas no necesarias. </a:t>
            </a:r>
          </a:p>
          <a:p>
            <a:r>
              <a:rPr lang="es-ES" b="1" dirty="0"/>
              <a:t>La mujer es más susceptible en el área de sus emociones, y por lo tanto es más propensa a la depresión. </a:t>
            </a:r>
          </a:p>
          <a:p>
            <a:r>
              <a:rPr lang="es-ES" b="1" dirty="0"/>
              <a:t>El está para ayudarla no para dejarla.</a:t>
            </a:r>
          </a:p>
          <a:p>
            <a:r>
              <a:rPr lang="es-ES" b="1" dirty="0"/>
              <a:t>El área de las Relaciones Interpersonales: </a:t>
            </a:r>
          </a:p>
          <a:p>
            <a:r>
              <a:rPr lang="es-ES" b="1" dirty="0"/>
              <a:t>Cuando hay parientes, vecinos o amigos que se entremeten provocando conflictos en la familia, le toca al varón ser fuerte y a la vez prudente, para confrontar tales problemas y así proteger a su mujer e hijos.</a:t>
            </a:r>
          </a:p>
          <a:p>
            <a:endParaRPr lang="es-ES" b="1" dirty="0">
              <a:solidFill>
                <a:srgbClr val="0070C0"/>
              </a:solidFil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26349106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393F469-744C-4496-AC02-030846704F66}"/>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lnSpcReduction="10000"/>
          </a:bodyPr>
          <a:lstStyle/>
          <a:p>
            <a:r>
              <a:rPr lang="es-ES" b="1" dirty="0"/>
              <a:t>El Área de la Disciplina de los Hijos. </a:t>
            </a:r>
          </a:p>
          <a:p>
            <a:r>
              <a:rPr lang="es-ES" b="1" dirty="0"/>
              <a:t>La corrección de los hijos debe ser aplicada por los dos, pero de acuerdo al liderazgo del marido. </a:t>
            </a:r>
          </a:p>
          <a:p>
            <a:r>
              <a:rPr lang="es-ES" b="1" dirty="0"/>
              <a:t>Cuando él falla en tomar su responsabilidad, pone una carga demasiado pesada sobre la mujer quien es un: </a:t>
            </a:r>
          </a:p>
          <a:p>
            <a:pPr algn="ctr"/>
            <a:r>
              <a:rPr lang="es-ES" b="1" u="sng" dirty="0">
                <a:solidFill>
                  <a:srgbClr val="FF0000"/>
                </a:solidFill>
              </a:rPr>
              <a:t>"vaso más frágil". </a:t>
            </a:r>
          </a:p>
          <a:p>
            <a:r>
              <a:rPr lang="es-ES" b="1" dirty="0"/>
              <a:t>Un buen marido no permitirá a los hijos tratar a su esposa como una sirvienta. </a:t>
            </a:r>
          </a:p>
          <a:p>
            <a:r>
              <a:rPr lang="es-ES" b="1" dirty="0"/>
              <a:t>¿Se fijó bien corno termina el texto en I Pedro.3:7.? </a:t>
            </a:r>
          </a:p>
          <a:p>
            <a:r>
              <a:rPr lang="es-ES" b="1" dirty="0"/>
              <a:t>“Para que vuestras oraciones no tengan estorbo”. </a:t>
            </a:r>
          </a:p>
          <a:p>
            <a:r>
              <a:rPr lang="es-ES" b="1" dirty="0"/>
              <a:t>En otras palabras: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4581" y="0"/>
            <a:ext cx="3889419" cy="6858000"/>
          </a:xfrm>
          <a:prstGeom prst="rect">
            <a:avLst/>
          </a:prstGeom>
        </p:spPr>
      </p:pic>
    </p:spTree>
    <p:extLst>
      <p:ext uri="{BB962C8B-B14F-4D97-AF65-F5344CB8AC3E}">
        <p14:creationId xmlns:p14="http://schemas.microsoft.com/office/powerpoint/2010/main" val="20189759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95A010B-99FD-4A96-A9AC-DC3A7C56AD03}"/>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r>
              <a:rPr lang="es-ES" b="1" dirty="0"/>
              <a:t>“si el marido no trata con honor a su esposa, como vaso más frágil, Dios no escuchará sus oraciones”</a:t>
            </a:r>
          </a:p>
          <a:p>
            <a:r>
              <a:rPr lang="es-ES" b="1" dirty="0"/>
              <a:t>Para el hombre, representa un verdadero desafío llegar a ser el esposo que Dios quiere que sea. </a:t>
            </a:r>
          </a:p>
          <a:p>
            <a:r>
              <a:rPr lang="es-ES" b="1" dirty="0"/>
              <a:t>No es nada fácil, pues esto le exige la vida misma, que ponga su empeño, dedicación y perseverancia, pero sobre todo una continua humildad ante Dios, para adquirir de El sabiduría y amor. </a:t>
            </a:r>
          </a:p>
          <a:p>
            <a:r>
              <a:rPr lang="es-ES" b="1" dirty="0"/>
              <a:t>Para un hombre que nunca ha recibido a Cristo como su Salvador es imposible llegar a ser el esposo ideal, pues sólo a través de Él, tendrá la capacidad de amar a su esposa como a sí mismo.</a:t>
            </a:r>
          </a:p>
          <a:p>
            <a:r>
              <a:rPr lang="es-ES" b="1" dirty="0"/>
              <a:t>Entréguese a Cristo totalmente y El le ayudara a tener un matrimonio excito en todo.</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6874" y="0"/>
            <a:ext cx="3667125" cy="6858000"/>
          </a:xfrm>
          <a:prstGeom prst="rect">
            <a:avLst/>
          </a:prstGeom>
        </p:spPr>
      </p:pic>
    </p:spTree>
    <p:extLst>
      <p:ext uri="{BB962C8B-B14F-4D97-AF65-F5344CB8AC3E}">
        <p14:creationId xmlns:p14="http://schemas.microsoft.com/office/powerpoint/2010/main" val="28018729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EBD15FAC-3333-45E1-BA98-B2AEE7129EC4}"/>
              </a:ext>
            </a:extLst>
          </p:cNvPr>
          <p:cNvPicPr>
            <a:picLocks noChangeAspect="1"/>
          </p:cNvPicPr>
          <p:nvPr/>
        </p:nvPicPr>
        <p:blipFill>
          <a:blip r:embed="rId2"/>
          <a:stretch>
            <a:fillRect/>
          </a:stretch>
        </p:blipFill>
        <p:spPr>
          <a:xfrm>
            <a:off x="0" y="0"/>
            <a:ext cx="9144000" cy="6857999"/>
          </a:xfrm>
          <a:prstGeom prst="rect">
            <a:avLst/>
          </a:prstGeom>
        </p:spPr>
      </p:pic>
      <p:sp>
        <p:nvSpPr>
          <p:cNvPr id="6" name="Rectángulo: esquinas redondeadas 5">
            <a:extLst>
              <a:ext uri="{FF2B5EF4-FFF2-40B4-BE49-F238E27FC236}">
                <a16:creationId xmlns:a16="http://schemas.microsoft.com/office/drawing/2014/main" id="{A1FA0B66-E4AD-47FE-9438-03BE623EFCC9}"/>
              </a:ext>
            </a:extLst>
          </p:cNvPr>
          <p:cNvSpPr/>
          <p:nvPr/>
        </p:nvSpPr>
        <p:spPr>
          <a:xfrm>
            <a:off x="1" y="0"/>
            <a:ext cx="9144000" cy="967409"/>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p:cNvSpPr>
            <a:spLocks noGrp="1"/>
          </p:cNvSpPr>
          <p:nvPr>
            <p:ph type="title"/>
          </p:nvPr>
        </p:nvSpPr>
        <p:spPr>
          <a:xfrm>
            <a:off x="0" y="0"/>
            <a:ext cx="9143998" cy="967409"/>
          </a:xfrm>
        </p:spPr>
        <p:txBody>
          <a:bodyPr/>
          <a:lstStyle/>
          <a:p>
            <a:r>
              <a:rPr lang="es-ES" sz="6000" b="1" u="sng" cap="none"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EL PAPEL DE LA ESPOSA</a:t>
            </a:r>
            <a:r>
              <a:rPr lang="es-ES" b="1" dirty="0">
                <a:solidFill>
                  <a:srgbClr val="7030A0"/>
                </a:solidFill>
              </a:rPr>
              <a:t>.</a:t>
            </a:r>
          </a:p>
        </p:txBody>
      </p:sp>
      <p:sp>
        <p:nvSpPr>
          <p:cNvPr id="3" name="Marcador de contenido 2"/>
          <p:cNvSpPr>
            <a:spLocks noGrp="1"/>
          </p:cNvSpPr>
          <p:nvPr>
            <p:ph sz="quarter" idx="13"/>
          </p:nvPr>
        </p:nvSpPr>
        <p:spPr>
          <a:xfrm>
            <a:off x="0" y="1390918"/>
            <a:ext cx="5821251" cy="5467082"/>
          </a:xfrm>
        </p:spPr>
        <p:txBody>
          <a:bodyPr>
            <a:normAutofit fontScale="85000" lnSpcReduction="20000"/>
          </a:bodyPr>
          <a:lstStyle/>
          <a:p>
            <a:r>
              <a:rPr lang="es-ES" b="1" dirty="0"/>
              <a:t>Dios no formó a la mujer de la cabeza del hombre, para que ella no le dominara; no la formó de sus pies, para que él no la pisoteara, sino de una costilla, para que ella fuera su compañera.</a:t>
            </a:r>
          </a:p>
          <a:p>
            <a:r>
              <a:rPr lang="es-ES" b="1" dirty="0"/>
              <a:t>En la actualidad existen diferentes opiniones acerca del papel que desempeña la esposa, incluso algunos hombres, mal informados, han tratado de poner a la mujer como un ser de segunda categoría, otros en el plano de igualdad al hombre y otros en un nivel superior a él.</a:t>
            </a:r>
          </a:p>
          <a:p>
            <a:r>
              <a:rPr lang="es-ES" b="1" dirty="0"/>
              <a:t>Hoy en día hay miles, aun millones de mujeres frustradas, buscando su realización. En muchos de los casos, la frustración viene porque la mujer no está sirviendo según los principios y mandamientos de Dios en cuanto al matrimonio; no está cumpliendo el plan para el cual fue creada.</a:t>
            </a:r>
          </a:p>
          <a:p>
            <a:endParaRPr lang="es-ES"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4939" y="967409"/>
            <a:ext cx="3419059" cy="5890591"/>
          </a:xfrm>
          <a:prstGeom prst="rect">
            <a:avLst/>
          </a:prstGeom>
        </p:spPr>
      </p:pic>
    </p:spTree>
    <p:extLst>
      <p:ext uri="{BB962C8B-B14F-4D97-AF65-F5344CB8AC3E}">
        <p14:creationId xmlns:p14="http://schemas.microsoft.com/office/powerpoint/2010/main" val="430098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barn(inVertical)">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barn(inVertical)">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barn(inVertical)">
                                      <p:cBhvr>
                                        <p:cTn id="3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CB316F6-D65F-400C-A1B5-8F979FB60E02}"/>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77500" lnSpcReduction="20000"/>
          </a:bodyPr>
          <a:lstStyle/>
          <a:p>
            <a:r>
              <a:rPr lang="es-ES" b="1" dirty="0"/>
              <a:t>LA PALABRA DE DIOS NOS INDICA QUE EL PAPEL DE LA ESPOSA ES:</a:t>
            </a:r>
          </a:p>
          <a:p>
            <a:r>
              <a:rPr lang="es-ES" b="1" dirty="0"/>
              <a:t>1. SER AYUDA IDONEA.</a:t>
            </a:r>
          </a:p>
          <a:p>
            <a:r>
              <a:rPr lang="es-ES" b="1" dirty="0"/>
              <a:t>2. RESPETAR A SU MARIDO.</a:t>
            </a:r>
          </a:p>
          <a:p>
            <a:r>
              <a:rPr lang="es-ES" b="1" dirty="0"/>
              <a:t>3. SOMETERSE A ÉL.</a:t>
            </a:r>
          </a:p>
          <a:p>
            <a:r>
              <a:rPr lang="es-ES" b="1" dirty="0"/>
              <a:t>4. AMARLO.</a:t>
            </a:r>
          </a:p>
          <a:p>
            <a:pPr algn="ctr"/>
            <a:r>
              <a:rPr lang="es-ES" b="1" u="sng" dirty="0">
                <a:solidFill>
                  <a:srgbClr val="FF0000"/>
                </a:solidFill>
              </a:rPr>
              <a:t>I. AYUDA IDONEA.</a:t>
            </a:r>
          </a:p>
          <a:p>
            <a:r>
              <a:rPr lang="es-ES" b="1" dirty="0"/>
              <a:t>Dios dijo, "No es bueno que el hombre este solo; le haré ayuda idónea para él” </a:t>
            </a:r>
          </a:p>
          <a:p>
            <a:r>
              <a:rPr lang="es-ES" b="1" dirty="0"/>
              <a:t>Génesis.2:18. </a:t>
            </a:r>
          </a:p>
          <a:p>
            <a:pPr algn="ctr"/>
            <a:r>
              <a:rPr lang="es-ES" b="1" u="sng" dirty="0">
                <a:solidFill>
                  <a:srgbClr val="FF0000"/>
                </a:solidFill>
              </a:rPr>
              <a:t>¿Que es una ayuda idónea? </a:t>
            </a:r>
          </a:p>
          <a:p>
            <a:r>
              <a:rPr lang="es-ES" b="1" dirty="0"/>
              <a:t>Es una persona que se pone a lado de uno, no enfrente, ni detrás, para ayudarle a lograr sus metas. En todo el hermoso huerto del Edén, no se encontraba la ayuda adecuada, o ayuda idónea para Adán. </a:t>
            </a:r>
          </a:p>
          <a:p>
            <a:r>
              <a:rPr lang="es-ES" b="1" dirty="0"/>
              <a:t>Únicamente la mujer pudo suplir sus necesidades y ser su compañera.</a:t>
            </a:r>
          </a:p>
          <a:p>
            <a:r>
              <a:rPr lang="es-ES" b="1" dirty="0"/>
              <a:t>Proverbios.18:22. </a:t>
            </a:r>
          </a:p>
          <a:p>
            <a:r>
              <a:rPr lang="es-ES" b="1" dirty="0"/>
              <a:t>El que haya esposa halla el bien, Y alcanza la benevolencia de Jehová.</a:t>
            </a:r>
          </a:p>
          <a:p>
            <a:endParaRPr lang="es-ES" dirty="0"/>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217" y="0"/>
            <a:ext cx="3850783" cy="6858000"/>
          </a:xfrm>
          <a:prstGeom prst="rect">
            <a:avLst/>
          </a:prstGeom>
        </p:spPr>
      </p:pic>
    </p:spTree>
    <p:extLst>
      <p:ext uri="{BB962C8B-B14F-4D97-AF65-F5344CB8AC3E}">
        <p14:creationId xmlns:p14="http://schemas.microsoft.com/office/powerpoint/2010/main" val="10692468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animEffect transition="in" filter="barn(inVertical)">
                                      <p:cBhvr>
                                        <p:cTn id="64" dur="500"/>
                                        <p:tgtEl>
                                          <p:spTgt spid="3">
                                            <p:txEl>
                                              <p:pRg st="10" end="1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3">
                                            <p:txEl>
                                              <p:pRg st="11" end="11"/>
                                            </p:txEl>
                                          </p:spTgt>
                                        </p:tgtEl>
                                        <p:attrNameLst>
                                          <p:attrName>style.visibility</p:attrName>
                                        </p:attrNameLst>
                                      </p:cBhvr>
                                      <p:to>
                                        <p:strVal val="visible"/>
                                      </p:to>
                                    </p:set>
                                    <p:animEffect transition="in" filter="barn(inVertical)">
                                      <p:cBhvr>
                                        <p:cTn id="69" dur="500"/>
                                        <p:tgtEl>
                                          <p:spTgt spid="3">
                                            <p:txEl>
                                              <p:pRg st="11" end="11"/>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nodeType="clickEffect">
                                  <p:stCondLst>
                                    <p:cond delay="0"/>
                                  </p:stCondLst>
                                  <p:childTnLst>
                                    <p:set>
                                      <p:cBhvr>
                                        <p:cTn id="73" dur="1" fill="hold">
                                          <p:stCondLst>
                                            <p:cond delay="0"/>
                                          </p:stCondLst>
                                        </p:cTn>
                                        <p:tgtEl>
                                          <p:spTgt spid="3">
                                            <p:txEl>
                                              <p:pRg st="12" end="12"/>
                                            </p:txEl>
                                          </p:spTgt>
                                        </p:tgtEl>
                                        <p:attrNameLst>
                                          <p:attrName>style.visibility</p:attrName>
                                        </p:attrNameLst>
                                      </p:cBhvr>
                                      <p:to>
                                        <p:strVal val="visible"/>
                                      </p:to>
                                    </p:set>
                                    <p:animEffect transition="in" filter="barn(inVertical)">
                                      <p:cBhvr>
                                        <p:cTn id="74"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7EF1F37-101F-47C9-9B8C-AF347D4BE7A1}"/>
              </a:ext>
            </a:extLst>
          </p:cNvPr>
          <p:cNvPicPr>
            <a:picLocks noChangeAspect="1"/>
          </p:cNvPicPr>
          <p:nvPr/>
        </p:nvPicPr>
        <p:blipFill>
          <a:blip r:embed="rId2"/>
          <a:stretch>
            <a:fillRect/>
          </a:stretch>
        </p:blipFill>
        <p:spPr>
          <a:xfrm>
            <a:off x="0" y="0"/>
            <a:ext cx="9144000" cy="6858000"/>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r>
              <a:rPr lang="es-ES" b="1" dirty="0"/>
              <a:t>A veces la separación emocional es lo más difícil. </a:t>
            </a:r>
          </a:p>
          <a:p>
            <a:r>
              <a:rPr lang="es-ES" b="1" dirty="0"/>
              <a:t>Ahora las opiniones, gustos y sugerencias de los padres tienen que tomar un lugar secundario y el cónyuge toma primer lugar, después de la relación con Dios. </a:t>
            </a:r>
          </a:p>
          <a:p>
            <a:r>
              <a:rPr lang="es-ES" b="1" dirty="0"/>
              <a:t>La mujer que siempre tiene que recurrir a mamá para que le ayude a resolver sus problemas, no estaba lista para casarse. </a:t>
            </a:r>
          </a:p>
          <a:p>
            <a:r>
              <a:rPr lang="es-ES" b="1" dirty="0"/>
              <a:t>En otros casos, son los hombres de 30 o 40 años de edad que todavía dependen emocionalmente de su mamá.</a:t>
            </a:r>
          </a:p>
          <a:p>
            <a:pPr algn="ctr"/>
            <a:r>
              <a:rPr lang="es-ES" b="1" u="sng" dirty="0">
                <a:solidFill>
                  <a:srgbClr val="FF0000"/>
                </a:solidFill>
              </a:rPr>
              <a:t>3. Los Padres Tienen que Soltar a los Hijos Casados. </a:t>
            </a:r>
          </a:p>
          <a:p>
            <a:r>
              <a:rPr lang="es-ES" b="1" dirty="0"/>
              <a:t>Hay un libro cuyo título es: “Abrácelos fuertemente mientras les permite irse” Estas palabras expresan precisamente el papel de los padres cuando sus hijos se casan y se van.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21073543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07F5912-582F-426B-8DD6-6D9DA002D38D}"/>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77500" lnSpcReduction="20000"/>
          </a:bodyPr>
          <a:lstStyle/>
          <a:p>
            <a:r>
              <a:rPr lang="es-ES" b="1" dirty="0"/>
              <a:t>AREAS EN LA CUAL UNA ESPOSA PUEDE AYUDAR A SU MARIDO:</a:t>
            </a:r>
          </a:p>
          <a:p>
            <a:pPr algn="ctr"/>
            <a:r>
              <a:rPr lang="es-ES" b="1" u="sng" dirty="0">
                <a:solidFill>
                  <a:srgbClr val="FF0000"/>
                </a:solidFill>
              </a:rPr>
              <a:t>1. Siendo Fiel v Digna de confianza. </a:t>
            </a:r>
          </a:p>
          <a:p>
            <a:r>
              <a:rPr lang="es-ES" b="1" dirty="0"/>
              <a:t>Proverbios.31:11-12. </a:t>
            </a:r>
          </a:p>
          <a:p>
            <a:r>
              <a:rPr lang="es-ES" b="1" dirty="0"/>
              <a:t>El corazón de su marido está en ella confiado, Y no carecerá de ganancias. </a:t>
            </a:r>
          </a:p>
          <a:p>
            <a:r>
              <a:rPr lang="es-ES" b="1" dirty="0"/>
              <a:t>Le da ella bien y no mal Todos los días de su vida.</a:t>
            </a:r>
          </a:p>
          <a:p>
            <a:pPr algn="ctr"/>
            <a:r>
              <a:rPr lang="es-ES" b="1" u="sng" dirty="0">
                <a:solidFill>
                  <a:srgbClr val="FF0000"/>
                </a:solidFill>
              </a:rPr>
              <a:t>2. Siendo Cumplida con las Responsabilidades de la casa. </a:t>
            </a:r>
          </a:p>
          <a:p>
            <a:r>
              <a:rPr lang="es-ES" b="1" dirty="0"/>
              <a:t>Proverbios.31:15 y 21.</a:t>
            </a:r>
          </a:p>
          <a:p>
            <a:r>
              <a:rPr lang="es-ES" b="1" dirty="0"/>
              <a:t>Se levanta aun de noche Y da comida a su familia Y ración a sus criadas. </a:t>
            </a:r>
          </a:p>
          <a:p>
            <a:r>
              <a:rPr lang="es-ES" b="1" dirty="0"/>
              <a:t>No tiene temor de la nieve por su familia, Porque toda su familia está vestida de ropas dobles. </a:t>
            </a:r>
          </a:p>
          <a:p>
            <a:r>
              <a:rPr lang="es-ES" b="1" dirty="0"/>
              <a:t>Tito.2:3, 5. </a:t>
            </a:r>
          </a:p>
          <a:p>
            <a:r>
              <a:rPr lang="es-ES" b="1" dirty="0"/>
              <a:t>Las ancianas asimismo sean reverentes en su porte; no calumniadoras, no esclavas del vino, maestras del bien; </a:t>
            </a:r>
          </a:p>
          <a:p>
            <a:r>
              <a:rPr lang="es-ES" b="1" dirty="0"/>
              <a:t>a ser prudentes, castas, cuidadosas de su casa, buenas, sujetas a sus maridos, para que la palabra de Dios no sea blasfemada.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2158" y="0"/>
            <a:ext cx="3631842" cy="6858000"/>
          </a:xfrm>
          <a:prstGeom prst="rect">
            <a:avLst/>
          </a:prstGeom>
        </p:spPr>
      </p:pic>
    </p:spTree>
    <p:extLst>
      <p:ext uri="{BB962C8B-B14F-4D97-AF65-F5344CB8AC3E}">
        <p14:creationId xmlns:p14="http://schemas.microsoft.com/office/powerpoint/2010/main" val="162172959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animEffect transition="in" filter="barn(inVertical)">
                                      <p:cBhvr>
                                        <p:cTn id="64" dur="500"/>
                                        <p:tgtEl>
                                          <p:spTgt spid="3">
                                            <p:txEl>
                                              <p:pRg st="10" end="1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3">
                                            <p:txEl>
                                              <p:pRg st="11" end="11"/>
                                            </p:txEl>
                                          </p:spTgt>
                                        </p:tgtEl>
                                        <p:attrNameLst>
                                          <p:attrName>style.visibility</p:attrName>
                                        </p:attrNameLst>
                                      </p:cBhvr>
                                      <p:to>
                                        <p:strVal val="visible"/>
                                      </p:to>
                                    </p:set>
                                    <p:animEffect transition="in" filter="barn(inVertical)">
                                      <p:cBhvr>
                                        <p:cTn id="69"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ADB793F-271D-478C-BE38-AEB2C161AD94}"/>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85000" lnSpcReduction="10000"/>
          </a:bodyPr>
          <a:lstStyle/>
          <a:p>
            <a:pPr algn="ctr"/>
            <a:r>
              <a:rPr lang="es-ES" b="1" u="sng" dirty="0">
                <a:solidFill>
                  <a:srgbClr val="FF0000"/>
                </a:solidFill>
              </a:rPr>
              <a:t>3. Siendo Diligente. Creativa y Buena Administradora con el Dinero, sea Mucho o Poco. </a:t>
            </a:r>
          </a:p>
          <a:p>
            <a:r>
              <a:rPr lang="es-ES" b="1" dirty="0"/>
              <a:t>Salmos.128:3. </a:t>
            </a:r>
          </a:p>
          <a:p>
            <a:r>
              <a:rPr lang="es-ES" b="1" dirty="0"/>
              <a:t>Tu mujer será como vid que lleva fruto a los lados de tu casa; Tus hijos como plantas de olivo alrededor de tu mesa. </a:t>
            </a:r>
          </a:p>
          <a:p>
            <a:r>
              <a:rPr lang="es-ES" b="1" dirty="0"/>
              <a:t>Proverbios.31:16, 18 y 24. </a:t>
            </a:r>
          </a:p>
          <a:p>
            <a:r>
              <a:rPr lang="es-ES" b="1" dirty="0"/>
              <a:t>Considera la heredad, y la compra, Y planta viña del fruto de sus manos. </a:t>
            </a:r>
          </a:p>
          <a:p>
            <a:r>
              <a:rPr lang="es-ES" b="1" dirty="0"/>
              <a:t>Ve que van bien sus negocios; Su lámpara no se apaga de noche. </a:t>
            </a:r>
          </a:p>
          <a:p>
            <a:r>
              <a:rPr lang="es-ES" b="1" dirty="0"/>
              <a:t>Hace telas, y vende, Y da cintas al mercader.</a:t>
            </a:r>
          </a:p>
          <a:p>
            <a:pPr algn="ctr"/>
            <a:r>
              <a:rPr lang="es-ES" b="1" u="sng" dirty="0">
                <a:solidFill>
                  <a:srgbClr val="FF0000"/>
                </a:solidFill>
              </a:rPr>
              <a:t>4. Cuidando su Belleza, Especialmente la Interior. </a:t>
            </a:r>
          </a:p>
          <a:p>
            <a:r>
              <a:rPr lang="es-ES" b="1" dirty="0"/>
              <a:t>Proverbios.31:10, 22. </a:t>
            </a:r>
          </a:p>
          <a:p>
            <a:r>
              <a:rPr lang="es-ES" b="1" dirty="0"/>
              <a:t>Mujer virtuosa, ¿quién la hallará? Porque su estima sobrepasa largamente a la de las piedras preciosas.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spTree>
    <p:extLst>
      <p:ext uri="{BB962C8B-B14F-4D97-AF65-F5344CB8AC3E}">
        <p14:creationId xmlns:p14="http://schemas.microsoft.com/office/powerpoint/2010/main" val="42049893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8875699-136A-4E49-B928-B132157FC9A1}"/>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85000" lnSpcReduction="10000"/>
          </a:bodyPr>
          <a:lstStyle/>
          <a:p>
            <a:r>
              <a:rPr lang="es-ES" b="1" dirty="0"/>
              <a:t>Ella se hace tapices; De lino fino y púrpura es su vestido. </a:t>
            </a:r>
          </a:p>
          <a:p>
            <a:r>
              <a:rPr lang="es-ES" b="1" dirty="0"/>
              <a:t>Cantares.4:3. </a:t>
            </a:r>
          </a:p>
          <a:p>
            <a:r>
              <a:rPr lang="es-ES" b="1" dirty="0"/>
              <a:t>Tus labios como hilo de grana, Y tu habla hermosa; Tus mejillas, como cachos de granada detrás de tu velo.</a:t>
            </a:r>
          </a:p>
          <a:p>
            <a:pPr algn="ctr"/>
            <a:r>
              <a:rPr lang="es-ES" b="1" u="sng" dirty="0">
                <a:solidFill>
                  <a:srgbClr val="FF0000"/>
                </a:solidFill>
              </a:rPr>
              <a:t>5. Cuando Hay Conflictos y Desacuerdos, Hablando en amor. </a:t>
            </a:r>
          </a:p>
          <a:p>
            <a:r>
              <a:rPr lang="es-ES" b="1" dirty="0"/>
              <a:t>Provebios.31:26. </a:t>
            </a:r>
          </a:p>
          <a:p>
            <a:r>
              <a:rPr lang="es-ES" b="1" dirty="0"/>
              <a:t>Abre su boca con sabiduría, y la ley de clemencia está en su lengua. </a:t>
            </a:r>
          </a:p>
          <a:p>
            <a:r>
              <a:rPr lang="es-ES" b="1" dirty="0"/>
              <a:t>Proverbios.15:1. </a:t>
            </a:r>
          </a:p>
          <a:p>
            <a:r>
              <a:rPr lang="es-ES" b="1" dirty="0"/>
              <a:t>La blanda respuesta quita la ira; mas la palabra áspera hace subir el furor. </a:t>
            </a:r>
          </a:p>
          <a:p>
            <a:r>
              <a:rPr lang="es-ES" b="1" dirty="0"/>
              <a:t>Proverbios.21:9. </a:t>
            </a:r>
          </a:p>
          <a:p>
            <a:r>
              <a:rPr lang="es-ES" b="1" dirty="0"/>
              <a:t>Mejor es vivir en un rincón del terrado que con mujer rencillosa en casa espaciosa. </a:t>
            </a:r>
          </a:p>
          <a:p>
            <a:r>
              <a:rPr lang="es-ES" b="1" dirty="0"/>
              <a:t>Mejor es morar en tierra desierta que con la mujer rencillosa e iracunda. </a:t>
            </a:r>
          </a:p>
          <a:p>
            <a:endParaRPr lang="es-ES"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3069407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animEffect transition="in" filter="barn(inVertical)">
                                      <p:cBhvr>
                                        <p:cTn id="64"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EDA903E-4B88-4865-8AE9-4D1F6A821BE5}"/>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lnSpcReduction="10000"/>
          </a:bodyPr>
          <a:lstStyle/>
          <a:p>
            <a:pPr algn="ctr"/>
            <a:r>
              <a:rPr lang="es-ES" b="1" u="sng" dirty="0">
                <a:solidFill>
                  <a:srgbClr val="FF0000"/>
                </a:solidFill>
              </a:rPr>
              <a:t>II. RESPETARLE.</a:t>
            </a:r>
          </a:p>
          <a:p>
            <a:r>
              <a:rPr lang="es-ES" b="1" dirty="0"/>
              <a:t>Efesios.5:33.</a:t>
            </a:r>
          </a:p>
          <a:p>
            <a:r>
              <a:rPr lang="es-ES" b="1" dirty="0"/>
              <a:t>Por lo demás, cada uno de vosotros ame también a su mujer como a sí mismo; y la mujer respete a su marido. El respetarle incluye honrarle, animarle, levantarle, estimarle, alabarle. </a:t>
            </a:r>
          </a:p>
          <a:p>
            <a:r>
              <a:rPr lang="es-ES" b="1" dirty="0"/>
              <a:t>El varón, por fuerte que sea en lo físico, está hecho de tal manera que necesita de la aprobación y respeto de su esposa, </a:t>
            </a:r>
          </a:p>
          <a:p>
            <a:r>
              <a:rPr lang="es-ES" b="1" dirty="0"/>
              <a:t>Dios le dio un ego muy frágil (no es egoísmo) y una mujer no sensible lo puede destruir, el resultado será un hombre frustrado y no motivado.</a:t>
            </a:r>
          </a:p>
          <a:p>
            <a:r>
              <a:rPr lang="es-ES" b="1" dirty="0"/>
              <a:t>¿SE DA CUENTA SU ESPOSO, SEÑORA, QUE USTED LE RESPETA. LE ADMIRA Y LE HONRA?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1" cy="6858000"/>
          </a:xfrm>
          <a:prstGeom prst="rect">
            <a:avLst/>
          </a:prstGeom>
        </p:spPr>
      </p:pic>
    </p:spTree>
    <p:extLst>
      <p:ext uri="{BB962C8B-B14F-4D97-AF65-F5344CB8AC3E}">
        <p14:creationId xmlns:p14="http://schemas.microsoft.com/office/powerpoint/2010/main" val="69554851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8891B89-F68B-4EA6-A4B3-321E36F50474}"/>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a:bodyPr>
          <a:lstStyle/>
          <a:p>
            <a:r>
              <a:rPr lang="es-ES" b="1" dirty="0"/>
              <a:t>La mujer puede transformar un matrimonio aburrido en algo nuevo y emocionante si practica las cuatro "A”.</a:t>
            </a:r>
          </a:p>
          <a:p>
            <a:r>
              <a:rPr lang="es-ES" b="1" dirty="0"/>
              <a:t>1. Aceptarlo, tal como él es. </a:t>
            </a:r>
          </a:p>
          <a:p>
            <a:r>
              <a:rPr lang="es-ES" b="1" dirty="0"/>
              <a:t>2. Admirarlo.</a:t>
            </a:r>
          </a:p>
          <a:p>
            <a:r>
              <a:rPr lang="es-ES" b="1" dirty="0"/>
              <a:t>3. Adaptarse a él.</a:t>
            </a:r>
          </a:p>
          <a:p>
            <a:r>
              <a:rPr lang="es-ES" b="1" dirty="0"/>
              <a:t>4. Apreciarlo. </a:t>
            </a:r>
          </a:p>
          <a:p>
            <a:r>
              <a:rPr lang="es-ES" b="1" dirty="0"/>
              <a:t>AREAS EN LAS CUALES EL NECESITA EL RESPETO DE SU ESPOSA:</a:t>
            </a:r>
          </a:p>
          <a:p>
            <a:r>
              <a:rPr lang="es-ES" b="1" u="sng" dirty="0"/>
              <a:t>1. Su Cuerpo. </a:t>
            </a:r>
          </a:p>
          <a:p>
            <a:r>
              <a:rPr lang="es-ES" b="1" dirty="0"/>
              <a:t>Nunca hagas burla de su cuerpo si es gordo o flaco, calvo o chaparro, ni lo compares con otro. </a:t>
            </a:r>
          </a:p>
          <a:p>
            <a:r>
              <a:rPr lang="es-ES" b="1" dirty="0"/>
              <a:t>En gran parte depende de ti que esté en su peso, no lo obligues a comer demás ni le reproches que deje algo en el plato.</a:t>
            </a:r>
          </a:p>
          <a:p>
            <a:endParaRPr lang="es-ES" dirty="0"/>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3522" y="0"/>
            <a:ext cx="3670478" cy="6858000"/>
          </a:xfrm>
          <a:prstGeom prst="rect">
            <a:avLst/>
          </a:prstGeom>
        </p:spPr>
      </p:pic>
    </p:spTree>
    <p:extLst>
      <p:ext uri="{BB962C8B-B14F-4D97-AF65-F5344CB8AC3E}">
        <p14:creationId xmlns:p14="http://schemas.microsoft.com/office/powerpoint/2010/main" val="398303179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7178112-94F3-4E8B-A414-DB6DE6F5DE74}"/>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a:bodyPr>
          <a:lstStyle/>
          <a:p>
            <a:pPr algn="ctr"/>
            <a:r>
              <a:rPr lang="es-ES" b="1" dirty="0">
                <a:solidFill>
                  <a:srgbClr val="FF0000"/>
                </a:solidFill>
              </a:rPr>
              <a:t>2. Su Intelecto. Habilidades y Talentos. </a:t>
            </a:r>
          </a:p>
          <a:p>
            <a:r>
              <a:rPr lang="es-ES" b="1" dirty="0"/>
              <a:t>El hombre necesita la admiración de su esposa en cualquier habilidad deportiva, manual o musical que él tenga. </a:t>
            </a:r>
          </a:p>
          <a:p>
            <a:r>
              <a:rPr lang="es-ES" b="1" dirty="0"/>
              <a:t>Si la esposa le admira por el lado intelectual y profesional, esto le impulsará a lograr aun más. </a:t>
            </a:r>
          </a:p>
          <a:p>
            <a:r>
              <a:rPr lang="es-ES" b="1" dirty="0"/>
              <a:t>Mas si es en lo espiritual, animarle si dirige si da clase o sermón, si sirve a la mesa, ella siempre le animara hacer mejor.</a:t>
            </a:r>
          </a:p>
          <a:p>
            <a:pPr algn="ctr"/>
            <a:r>
              <a:rPr lang="es-ES" b="1" u="sng" dirty="0">
                <a:solidFill>
                  <a:srgbClr val="FF0000"/>
                </a:solidFill>
              </a:rPr>
              <a:t>3. Su Trabajo. El necesita estar seguro de que su esposa le respeta y que agradece su trabajo. </a:t>
            </a:r>
          </a:p>
          <a:p>
            <a:r>
              <a:rPr lang="es-ES" b="1" dirty="0"/>
              <a:t>Cuidando la casa cuando El no está, no espera que el marido se vaya a trabajar para que ella salga a escondida de Él.</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22184058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6597994-2AB9-4A44-BA95-A3C9B35C2B83}"/>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pPr algn="ctr"/>
            <a:r>
              <a:rPr lang="es-ES" b="1" u="sng" dirty="0">
                <a:solidFill>
                  <a:srgbClr val="FF0000"/>
                </a:solidFill>
              </a:rPr>
              <a:t>4. Sus Decisiones. </a:t>
            </a:r>
          </a:p>
          <a:p>
            <a:r>
              <a:rPr lang="es-ES" b="1" dirty="0"/>
              <a:t>El esposo necesita el respeto en sus decisiones aun cuando existan opciones que puedan ser mejores. </a:t>
            </a:r>
          </a:p>
          <a:p>
            <a:r>
              <a:rPr lang="es-ES" b="1" dirty="0"/>
              <a:t>En caso de error, no ayudará el famoso: TE LO DIJE...</a:t>
            </a:r>
          </a:p>
          <a:p>
            <a:pPr algn="ctr"/>
            <a:r>
              <a:rPr lang="es-ES" b="1" u="sng" dirty="0">
                <a:solidFill>
                  <a:srgbClr val="FF0000"/>
                </a:solidFill>
              </a:rPr>
              <a:t>5. Su Descanso. </a:t>
            </a:r>
          </a:p>
          <a:p>
            <a:r>
              <a:rPr lang="es-ES" b="1" dirty="0"/>
              <a:t>Hay esposos que no tienen ni lugar ni permiso para descansar en su casa, acaban por irse a dormitar a su oficina, a su coche o en el peor de los casos a un hotel. </a:t>
            </a:r>
          </a:p>
          <a:p>
            <a:r>
              <a:rPr lang="es-ES" b="1" dirty="0"/>
              <a:t>El debe de tener su descanso y la esposa debe de apoyarlo en eso también.</a:t>
            </a:r>
          </a:p>
          <a:p>
            <a:pPr algn="ctr"/>
            <a:r>
              <a:rPr lang="es-ES" b="1" u="sng" dirty="0">
                <a:solidFill>
                  <a:srgbClr val="FF0000"/>
                </a:solidFill>
              </a:rPr>
              <a:t>6. Su Vida Espiritual.</a:t>
            </a:r>
            <a:r>
              <a:rPr lang="es-ES" b="1" dirty="0">
                <a:solidFill>
                  <a:srgbClr val="FF0000"/>
                </a:solidFill>
              </a:rPr>
              <a:t> </a:t>
            </a:r>
          </a:p>
          <a:p>
            <a:r>
              <a:rPr lang="es-ES" b="1" dirty="0"/>
              <a:t>Dios le estableció como cabeza de su hogar; con su respeto, la esposa le estimula a ocupar este lugar con eficiencia.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1" cy="6858000"/>
          </a:xfrm>
          <a:prstGeom prst="rect">
            <a:avLst/>
          </a:prstGeom>
        </p:spPr>
      </p:pic>
    </p:spTree>
    <p:extLst>
      <p:ext uri="{BB962C8B-B14F-4D97-AF65-F5344CB8AC3E}">
        <p14:creationId xmlns:p14="http://schemas.microsoft.com/office/powerpoint/2010/main" val="6610461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7505EA8-AF5A-40A1-8617-2B28A2FDF586}"/>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r>
              <a:rPr lang="es-ES" b="1" dirty="0"/>
              <a:t>El desea sentir el respeto de su familia en cuanto al sacerdocio. </a:t>
            </a:r>
          </a:p>
          <a:p>
            <a:r>
              <a:rPr lang="es-ES" b="1" dirty="0"/>
              <a:t>I Pedro.2:5. </a:t>
            </a:r>
          </a:p>
          <a:p>
            <a:r>
              <a:rPr lang="es-ES" b="1" dirty="0"/>
              <a:t>Que Dios le ha asignado. Por lo general, la esposa tiene más tiempo para leer la Biblia, orar, escuchar predicas, etc., y por lo tanto crece espiritualmente muy rápidamente. </a:t>
            </a:r>
          </a:p>
          <a:p>
            <a:r>
              <a:rPr lang="es-ES" b="1" dirty="0"/>
              <a:t>En tales situaciones ella necesita pedir la sabiduría de Dios para saber ayudar a su marido, sin empujarle ni predicarle, porque estaría pecando ella irrespetando. </a:t>
            </a:r>
          </a:p>
          <a:p>
            <a:r>
              <a:rPr lang="es-ES" b="1" dirty="0"/>
              <a:t>I Corintios.14:34-35. </a:t>
            </a:r>
          </a:p>
          <a:p>
            <a:r>
              <a:rPr lang="es-ES" b="1" dirty="0"/>
              <a:t>Y </a:t>
            </a:r>
          </a:p>
          <a:p>
            <a:r>
              <a:rPr lang="es-ES" b="1" dirty="0"/>
              <a:t>I Timoteo.2:11-12.</a:t>
            </a:r>
          </a:p>
          <a:p>
            <a:endParaRPr lang="es-ES" dirty="0"/>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218" y="0"/>
            <a:ext cx="3850782" cy="6858000"/>
          </a:xfrm>
          <a:prstGeom prst="rect">
            <a:avLst/>
          </a:prstGeom>
        </p:spPr>
      </p:pic>
    </p:spTree>
    <p:extLst>
      <p:ext uri="{BB962C8B-B14F-4D97-AF65-F5344CB8AC3E}">
        <p14:creationId xmlns:p14="http://schemas.microsoft.com/office/powerpoint/2010/main" val="9283558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0C75A52-BACE-4985-A834-FDE9041AB23C}"/>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a:bodyPr>
          <a:lstStyle/>
          <a:p>
            <a:pPr algn="ctr"/>
            <a:r>
              <a:rPr lang="es-ES" b="1" u="sng" dirty="0">
                <a:solidFill>
                  <a:srgbClr val="FF0000"/>
                </a:solidFill>
              </a:rPr>
              <a:t>IV. SOMETERSE A EL.</a:t>
            </a:r>
          </a:p>
          <a:p>
            <a:r>
              <a:rPr lang="es-ES" b="1" dirty="0"/>
              <a:t>Efesios.5:22-23.</a:t>
            </a:r>
          </a:p>
          <a:p>
            <a:r>
              <a:rPr lang="es-ES" b="1" dirty="0"/>
              <a:t>Las casadas estén sujetas a sus propios maridos, como al Señor; </a:t>
            </a:r>
          </a:p>
          <a:p>
            <a:r>
              <a:rPr lang="es-ES" b="1" dirty="0"/>
              <a:t>porque el marido es cabeza de la mujer, así como Cristo es cabeza de la iglesia, la cual es su cuerpo, y él es su Salvador. </a:t>
            </a:r>
          </a:p>
          <a:p>
            <a:r>
              <a:rPr lang="es-ES" b="1" dirty="0"/>
              <a:t>I Pedro.3:1 y 6.</a:t>
            </a:r>
          </a:p>
          <a:p>
            <a:r>
              <a:rPr lang="es-ES" b="1" dirty="0"/>
              <a:t>Asimismo vosotras, mujeres, estad sujetas a vuestros maridos; para que también los que no creen a la palabra, sean ganados sin palabra por la conducta de sus esposas, </a:t>
            </a:r>
          </a:p>
          <a:p>
            <a:r>
              <a:rPr lang="es-ES" b="1" dirty="0"/>
              <a:t>como Sara obedecía a Abraham, llamándole señor; de la cual vosotras habéis venido a ser hijas, si hacéis el bien, sin temer ninguna amenaza.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35116191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CB676EE-4658-437D-87EC-9C55DD5FE8E7}"/>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r>
              <a:rPr lang="es-ES" b="1" dirty="0"/>
              <a:t>Una de las versiones modernas dice que las casadas deben adaptarse a sus maridos. </a:t>
            </a:r>
          </a:p>
          <a:p>
            <a:r>
              <a:rPr lang="es-ES" b="1" dirty="0"/>
              <a:t>Desde la caída de Satanás, ha habido una fuerte rebeldía en el mundo. </a:t>
            </a:r>
          </a:p>
          <a:p>
            <a:r>
              <a:rPr lang="es-ES" b="1" dirty="0"/>
              <a:t>El mundo actual está diciendo a la mujer. </a:t>
            </a:r>
          </a:p>
          <a:p>
            <a:r>
              <a:rPr lang="es-ES" b="1" dirty="0"/>
              <a:t>“No te dejes"; "No permitas a ningún hombre mandarte"; "Reclama tus derechos". </a:t>
            </a:r>
          </a:p>
          <a:p>
            <a:r>
              <a:rPr lang="es-ES" b="1" dirty="0"/>
              <a:t>Pero en el Reino de Dios todo es contrario a lo que piensa el mundo. </a:t>
            </a:r>
          </a:p>
          <a:p>
            <a:r>
              <a:rPr lang="es-ES" b="1" dirty="0"/>
              <a:t>Cristo enseñó que para enaltecerse, hay que humillarse; para tener autoridad, uno tiene que someterse a la autoridad. </a:t>
            </a:r>
          </a:p>
          <a:p>
            <a:r>
              <a:rPr lang="es-ES" b="1" dirty="0"/>
              <a:t>Mateo.20:25-28. </a:t>
            </a:r>
          </a:p>
          <a:p>
            <a:r>
              <a:rPr lang="es-ES" b="1" dirty="0"/>
              <a:t>La mujer debe obedecer a Dios no al mundo ni a Satanás, ni a nadie sino solo a Dios.</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spTree>
    <p:extLst>
      <p:ext uri="{BB962C8B-B14F-4D97-AF65-F5344CB8AC3E}">
        <p14:creationId xmlns:p14="http://schemas.microsoft.com/office/powerpoint/2010/main" val="107979831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B96CE85-BFF7-4FB8-A47A-B5149E0FA41E}"/>
              </a:ext>
            </a:extLst>
          </p:cNvPr>
          <p:cNvPicPr>
            <a:picLocks noChangeAspect="1"/>
          </p:cNvPicPr>
          <p:nvPr/>
        </p:nvPicPr>
        <p:blipFill>
          <a:blip r:embed="rId2"/>
          <a:stretch>
            <a:fillRect/>
          </a:stretch>
        </p:blipFill>
        <p:spPr>
          <a:xfrm>
            <a:off x="0" y="0"/>
            <a:ext cx="9144000" cy="6858000"/>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r>
              <a:rPr lang="es-ES" b="1" dirty="0"/>
              <a:t>Ellos tienen que eliminar cualquier dependencia y permitir a la pareja tener privacidad y un ambiente propicio para desarrollar su nueva relación. </a:t>
            </a:r>
          </a:p>
          <a:p>
            <a:r>
              <a:rPr lang="es-ES" b="1" dirty="0"/>
              <a:t>Es triste pero cierto que hay madres dominantes que ven el matrimonio de su hijo como una amenaza para su relación con él, y por lo tanto, nunca están satisfechas con las novias que él lleva a casa. </a:t>
            </a:r>
          </a:p>
          <a:p>
            <a:r>
              <a:rPr lang="es-ES" b="1" dirty="0"/>
              <a:t>Esta situación es aún más marcada si la mamá ya es viuda o divorciada o se va a quedar sola después de la boda. </a:t>
            </a:r>
          </a:p>
          <a:p>
            <a:r>
              <a:rPr lang="es-ES" b="1" dirty="0"/>
              <a:t>En estos casos requiere verdadera madurez y un amor no egoísta de parte de la madre, para que ella desee lo mejor para su hijo, y que ponga a un lado sus propias necesidades y gustos. Esto requiere del amor "ágape", el amor que no busca lo suyo.</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16235715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5F14151-B469-4A85-8A07-1BF52F13E4AF}"/>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r>
              <a:rPr lang="es-ES" b="1" dirty="0"/>
              <a:t>Hay muchos malentendidos en cuanto a la sumisión. </a:t>
            </a:r>
          </a:p>
          <a:p>
            <a:r>
              <a:rPr lang="es-ES" b="1" dirty="0"/>
              <a:t>Vamos a ver unas verdades de lo que NO es, luego lo que SI es. </a:t>
            </a:r>
          </a:p>
          <a:p>
            <a:r>
              <a:rPr lang="es-ES" b="1" dirty="0"/>
              <a:t>Quizá una manera más enfática para notar la diferencia entre lo que NO es y SI es seria bosquejarlo así:</a:t>
            </a:r>
          </a:p>
          <a:p>
            <a:pPr algn="ctr"/>
            <a:r>
              <a:rPr lang="es-ES" b="1" u="sng" dirty="0">
                <a:solidFill>
                  <a:srgbClr val="FF0000"/>
                </a:solidFill>
              </a:rPr>
              <a:t>Lo que la Sumisión NO es:</a:t>
            </a:r>
          </a:p>
          <a:p>
            <a:r>
              <a:rPr lang="es-ES" b="1" dirty="0"/>
              <a:t>La Sumisión No es un Concepto sólo para Mujeres, Sino Para Todo Creyente. </a:t>
            </a:r>
          </a:p>
          <a:p>
            <a:r>
              <a:rPr lang="es-ES" b="1" dirty="0"/>
              <a:t>Efesios.5:21.</a:t>
            </a:r>
          </a:p>
          <a:p>
            <a:r>
              <a:rPr lang="es-ES" b="1" dirty="0"/>
              <a:t>Someteos unos a otros en el temor de Dios. </a:t>
            </a:r>
          </a:p>
          <a:p>
            <a:r>
              <a:rPr lang="es-ES" b="1" dirty="0"/>
              <a:t>I Pedro.5:5.</a:t>
            </a:r>
          </a:p>
          <a:p>
            <a:r>
              <a:rPr lang="es-ES" b="1" dirty="0"/>
              <a:t>Igualmente, jóvenes, estad sujetos a los ancianos; y todos, sumisos unos a otros, revestíos de humildad; porque: Dios resiste a los soberbios, Y da gracia a los humildes.</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143438521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8179A89-1786-406A-80A4-1ED17E94A77D}"/>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pPr algn="ctr"/>
            <a:r>
              <a:rPr lang="es-ES" b="1" u="sng" dirty="0">
                <a:solidFill>
                  <a:srgbClr val="FF0000"/>
                </a:solidFill>
              </a:rPr>
              <a:t>2. La Sumisión Bíblica No es Servilismo. </a:t>
            </a:r>
          </a:p>
          <a:p>
            <a:r>
              <a:rPr lang="es-ES" b="1" dirty="0"/>
              <a:t>Servilismo es esclavitud; sumisión bíblica es libertad. La mujer sumisa no pierde su propia identidad; al contrario, ella desarrolla al máximo sus talentos y habilidades, porque no está compitiendo con su marido. </a:t>
            </a:r>
          </a:p>
          <a:p>
            <a:r>
              <a:rPr lang="es-ES" b="1" dirty="0"/>
              <a:t>Ella reconoce que son un equipo y una ayuda mutua.</a:t>
            </a:r>
          </a:p>
          <a:p>
            <a:pPr algn="ctr"/>
            <a:r>
              <a:rPr lang="es-ES" b="1" u="sng" dirty="0">
                <a:solidFill>
                  <a:srgbClr val="FF0000"/>
                </a:solidFill>
              </a:rPr>
              <a:t>3. La Sumisión de la Mujer No Significa que No Abra su Boca, o que No Pueda Dar consejos y Opiniones. </a:t>
            </a:r>
          </a:p>
          <a:p>
            <a:r>
              <a:rPr lang="es-ES" b="1" dirty="0"/>
              <a:t>Proverbios.31:26.</a:t>
            </a:r>
          </a:p>
          <a:p>
            <a:r>
              <a:rPr lang="es-ES" b="1" dirty="0"/>
              <a:t>Abre su boca con sabiduría, Y la ley de clemencia está en su lengua. </a:t>
            </a:r>
          </a:p>
          <a:p>
            <a:r>
              <a:rPr lang="es-ES" b="1" dirty="0"/>
              <a:t>Ella tiene mucho que contribuir al matrimonio y un marido sabio aprovechará de la inteligencia y habilidades de su esposa.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33247125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BD707D6-D5A9-4B9E-80F9-5604DDEAEC5E}"/>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85000" lnSpcReduction="20000"/>
          </a:bodyPr>
          <a:lstStyle/>
          <a:p>
            <a:r>
              <a:rPr lang="es-ES" b="1" u="sng" dirty="0">
                <a:solidFill>
                  <a:srgbClr val="FF0000"/>
                </a:solidFill>
              </a:rPr>
              <a:t>4. La Sumisión No Significa que La Mujer es Inferior al Hombre.</a:t>
            </a:r>
            <a:r>
              <a:rPr lang="es-ES" b="1" dirty="0">
                <a:solidFill>
                  <a:srgbClr val="FF0000"/>
                </a:solidFill>
              </a:rPr>
              <a:t> </a:t>
            </a:r>
            <a:r>
              <a:rPr lang="es-ES" b="1" dirty="0"/>
              <a:t>Cristo no es inferior al Padre pero El se sometió a la voluntad de su Padre. </a:t>
            </a:r>
          </a:p>
          <a:p>
            <a:r>
              <a:rPr lang="es-ES" b="1" dirty="0"/>
              <a:t>Juan.5:30. </a:t>
            </a:r>
          </a:p>
          <a:p>
            <a:r>
              <a:rPr lang="es-ES" b="1" dirty="0"/>
              <a:t>No puedo yo hacer nada por mí mismo; según oigo, así juzgo; y mi juicio es justo, porque no busco mi voluntad, sino la voluntad del que me envió, la del Padre. </a:t>
            </a:r>
          </a:p>
          <a:p>
            <a:r>
              <a:rPr lang="es-ES" b="1" dirty="0"/>
              <a:t>Los esposos son iguales delante de Dios, sólo tienen funciones diferentes.</a:t>
            </a:r>
          </a:p>
          <a:p>
            <a:pPr algn="ctr"/>
            <a:r>
              <a:rPr lang="es-ES" b="1" u="sng" dirty="0">
                <a:solidFill>
                  <a:srgbClr val="FF0000"/>
                </a:solidFill>
              </a:rPr>
              <a:t>Lo que la Sumisión Si es:</a:t>
            </a:r>
          </a:p>
          <a:p>
            <a:r>
              <a:rPr lang="es-ES" b="1" u="sng" dirty="0"/>
              <a:t>1. La Sumisión es un Acto Voluntario.</a:t>
            </a:r>
            <a:r>
              <a:rPr lang="es-ES" b="1" dirty="0"/>
              <a:t> En ningún lugar se enseña al hombre a sujetarla por la fuerza, debe nacer en ella porque esa es la voluntad de Dios.</a:t>
            </a:r>
          </a:p>
          <a:p>
            <a:pPr algn="ctr"/>
            <a:r>
              <a:rPr lang="es-ES" b="1" u="sng" dirty="0">
                <a:solidFill>
                  <a:srgbClr val="FFFF00"/>
                </a:solidFill>
              </a:rPr>
              <a:t>2. La Sumisión de la Mujer es un Mandamiento. No una Sugerencia. </a:t>
            </a:r>
          </a:p>
          <a:p>
            <a:r>
              <a:rPr lang="es-ES" b="1" dirty="0"/>
              <a:t>Aunque el mundo se burla de este concepto, llamándolo "anticuado", la Palabra de Dios no cambia.</a:t>
            </a:r>
          </a:p>
          <a:p>
            <a:endParaRPr lang="es-ES" dirty="0"/>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57150"/>
            <a:ext cx="3760631" cy="6800850"/>
          </a:xfrm>
          <a:prstGeom prst="rect">
            <a:avLst/>
          </a:prstGeom>
        </p:spPr>
      </p:pic>
    </p:spTree>
    <p:extLst>
      <p:ext uri="{BB962C8B-B14F-4D97-AF65-F5344CB8AC3E}">
        <p14:creationId xmlns:p14="http://schemas.microsoft.com/office/powerpoint/2010/main" val="24199421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30C1C5E-7E3D-4B80-BCA3-D2E05D526D80}"/>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20000"/>
          </a:bodyPr>
          <a:lstStyle/>
          <a:p>
            <a:pPr algn="ctr"/>
            <a:r>
              <a:rPr lang="es-ES" b="1" u="sng" dirty="0">
                <a:solidFill>
                  <a:srgbClr val="FF0000"/>
                </a:solidFill>
              </a:rPr>
              <a:t>3. La Sumisión de la Mujer es Asunto Espiritual. </a:t>
            </a:r>
          </a:p>
          <a:p>
            <a:r>
              <a:rPr lang="es-ES" b="1" dirty="0"/>
              <a:t>Efesios.5:22.</a:t>
            </a:r>
          </a:p>
          <a:p>
            <a:r>
              <a:rPr lang="es-ES" b="1" dirty="0"/>
              <a:t>Las casadas estén sujetas a sus propios maridos, como al Señor; </a:t>
            </a:r>
          </a:p>
          <a:p>
            <a:r>
              <a:rPr lang="es-ES" b="1" dirty="0"/>
              <a:t>Colosenses.3:23.</a:t>
            </a:r>
          </a:p>
          <a:p>
            <a:r>
              <a:rPr lang="es-ES" b="1" dirty="0"/>
              <a:t>Y todo lo que hagáis, hacedlo de corazón, como para el Señor y no para los hombres; La mujer necesita considerarlo como un acto de obediencia a Dios.</a:t>
            </a:r>
          </a:p>
          <a:p>
            <a:pPr algn="ctr"/>
            <a:r>
              <a:rPr lang="es-ES" b="1" u="sng" dirty="0">
                <a:solidFill>
                  <a:srgbClr val="FF0000"/>
                </a:solidFill>
              </a:rPr>
              <a:t>4. La Sumisión de la Mujer Traerá Orden y Paz al Hogar. </a:t>
            </a:r>
          </a:p>
          <a:p>
            <a:r>
              <a:rPr lang="es-ES" b="1" dirty="0"/>
              <a:t>En cada equipo tiene que haber un capitán, no dos. </a:t>
            </a:r>
          </a:p>
          <a:p>
            <a:r>
              <a:rPr lang="es-ES" b="1" dirty="0"/>
              <a:t>Es Dios quien hizo las reglas y El dice: </a:t>
            </a:r>
          </a:p>
          <a:p>
            <a:pPr algn="ctr"/>
            <a:r>
              <a:rPr lang="es-ES" b="1" u="sng" dirty="0">
                <a:solidFill>
                  <a:srgbClr val="FF0000"/>
                </a:solidFill>
              </a:rPr>
              <a:t>"el varón es la cabeza de la mujer..." </a:t>
            </a:r>
          </a:p>
          <a:p>
            <a:r>
              <a:rPr lang="es-ES" b="1" dirty="0"/>
              <a:t>I Corintios.11:3.</a:t>
            </a:r>
          </a:p>
          <a:p>
            <a:endParaRPr lang="es-ES" b="1" dirty="0">
              <a:solidFill>
                <a:srgbClr val="0070C0"/>
              </a:solidFil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8" y="0"/>
            <a:ext cx="3760632" cy="6858000"/>
          </a:xfrm>
          <a:prstGeom prst="rect">
            <a:avLst/>
          </a:prstGeom>
        </p:spPr>
      </p:pic>
    </p:spTree>
    <p:extLst>
      <p:ext uri="{BB962C8B-B14F-4D97-AF65-F5344CB8AC3E}">
        <p14:creationId xmlns:p14="http://schemas.microsoft.com/office/powerpoint/2010/main" val="13565682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1FF5951-2BB5-4BC5-BA57-3362096CC2F5}"/>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lnSpcReduction="10000"/>
          </a:bodyPr>
          <a:lstStyle/>
          <a:p>
            <a:pPr algn="ctr"/>
            <a:r>
              <a:rPr lang="es-ES" b="1" u="sng" dirty="0"/>
              <a:t>5. La Sumisión Debe ser Extensa y Continua. </a:t>
            </a:r>
          </a:p>
          <a:p>
            <a:r>
              <a:rPr lang="es-ES" b="1" dirty="0"/>
              <a:t>Pero No Necesariamente Sin Límite. Es importante dar una palabra de precaución: </a:t>
            </a:r>
          </a:p>
          <a:p>
            <a:r>
              <a:rPr lang="es-ES" b="1" dirty="0"/>
              <a:t>existen abusos de autoridad y ninguna mujer está obligada a aguantar golpes ni abuso emocional en el nombre de "la sumisión". </a:t>
            </a:r>
          </a:p>
          <a:p>
            <a:r>
              <a:rPr lang="es-ES" b="1" dirty="0"/>
              <a:t>Si el marido le obliga hacer algo contrario a la Palabra de Dios, ella tiene que obedecer a Dios primero. </a:t>
            </a:r>
          </a:p>
          <a:p>
            <a:r>
              <a:rPr lang="es-ES" b="1" dirty="0"/>
              <a:t>Pero aun en esto, ella puede desobedecer al marido con un espíritu sumiso.</a:t>
            </a:r>
          </a:p>
          <a:p>
            <a:r>
              <a:rPr lang="es-ES" b="1" dirty="0"/>
              <a:t>EL HOMBRE ES LA CABEZA, PERO LA MUJER ES EL CORAZÓN DEL HOGAR.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1764" y="0"/>
            <a:ext cx="3892236" cy="6858000"/>
          </a:xfrm>
          <a:prstGeom prst="rect">
            <a:avLst/>
          </a:prstGeom>
        </p:spPr>
      </p:pic>
    </p:spTree>
    <p:extLst>
      <p:ext uri="{BB962C8B-B14F-4D97-AF65-F5344CB8AC3E}">
        <p14:creationId xmlns:p14="http://schemas.microsoft.com/office/powerpoint/2010/main" val="288667178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FDC4500-31F3-401E-BB70-262CE9620188}"/>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lstStyle/>
          <a:p>
            <a:r>
              <a:rPr lang="es-ES" b="1" dirty="0"/>
              <a:t>¿Qué sucede cuando no hay este orden divino? </a:t>
            </a:r>
          </a:p>
          <a:p>
            <a:r>
              <a:rPr lang="es-ES" b="1" dirty="0"/>
              <a:t>El Dr. </a:t>
            </a:r>
            <a:r>
              <a:rPr lang="es-ES" b="1" dirty="0" err="1"/>
              <a:t>LaHaye</a:t>
            </a:r>
            <a:r>
              <a:rPr lang="es-ES" b="1" dirty="0"/>
              <a:t> dice. </a:t>
            </a:r>
          </a:p>
          <a:p>
            <a:r>
              <a:rPr lang="es-ES" b="1" dirty="0"/>
              <a:t>"Usualmente un hogar en donde la mujer domina, es un hogar de contención hasta que el esposo por fin se da por vencido; entonces él se arrastra dentro de su concha de introversión. </a:t>
            </a:r>
          </a:p>
          <a:p>
            <a:r>
              <a:rPr lang="es-ES" b="1" dirty="0"/>
              <a:t>Lo triste es que la mujer llegará a menospreciar al varón que ella ha podido dominar". </a:t>
            </a:r>
          </a:p>
          <a:p>
            <a:r>
              <a:rPr lang="es-ES" b="1" dirty="0"/>
              <a:t>Otra cosa que sucede cuando hay rebeldía en la mujer es que los niños serán afectados por este mismo espíritu, y se condenara eternamente por su rebeldía a Dios.</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33214391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4114A90-1894-4B93-8765-8814FCEC05D0}"/>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77500" lnSpcReduction="20000"/>
          </a:bodyPr>
          <a:lstStyle/>
          <a:p>
            <a:pPr algn="ctr"/>
            <a:r>
              <a:rPr lang="es-ES" b="1" u="sng" dirty="0">
                <a:solidFill>
                  <a:srgbClr val="FF0000"/>
                </a:solidFill>
              </a:rPr>
              <a:t>V. AMARLE.</a:t>
            </a:r>
          </a:p>
          <a:p>
            <a:r>
              <a:rPr lang="es-ES" b="1" dirty="0"/>
              <a:t>Tito 2:4. </a:t>
            </a:r>
          </a:p>
          <a:p>
            <a:r>
              <a:rPr lang="es-ES" b="1" dirty="0"/>
              <a:t>que enseñen a las mujeres jóvenes a amar a su marido y sus hijos, Dios ha llamado a la esposa no sólo a ayudar, respetar y someterse a su marido, sino también a amarle.</a:t>
            </a:r>
          </a:p>
          <a:p>
            <a:r>
              <a:rPr lang="es-ES" b="1" dirty="0"/>
              <a:t>¿QUE ES AMOR?. </a:t>
            </a:r>
          </a:p>
          <a:p>
            <a:r>
              <a:rPr lang="es-ES" b="1" dirty="0"/>
              <a:t>Tal vez esta sea una de las palabras más mal-usadas en todo el mundo en que vivimos.  </a:t>
            </a:r>
          </a:p>
          <a:p>
            <a:r>
              <a:rPr lang="es-ES" b="1" dirty="0"/>
              <a:t>Los griegos tenían cinco palabras distintas para la palabra en castellano "amor". </a:t>
            </a:r>
          </a:p>
          <a:p>
            <a:r>
              <a:rPr lang="es-ES" b="1" dirty="0"/>
              <a:t>Como el Nuevo Testamento fue escrito originalmente en griego, vamos a examinar estas cinco palabras y así entender mejor el diseño maravilloso de Dios para el matrimonio. </a:t>
            </a:r>
          </a:p>
          <a:p>
            <a:r>
              <a:rPr lang="es-ES" b="1" dirty="0"/>
              <a:t>El quiere que los casados se amen con: </a:t>
            </a:r>
          </a:p>
          <a:p>
            <a:r>
              <a:rPr lang="es-ES" b="1" dirty="0"/>
              <a:t>1. </a:t>
            </a:r>
            <a:r>
              <a:rPr lang="es-ES" b="1" dirty="0" err="1"/>
              <a:t>epitumía</a:t>
            </a:r>
            <a:r>
              <a:rPr lang="es-ES" b="1" dirty="0"/>
              <a:t>.</a:t>
            </a:r>
          </a:p>
          <a:p>
            <a:r>
              <a:rPr lang="es-ES" b="1" dirty="0"/>
              <a:t>2 eros. </a:t>
            </a:r>
          </a:p>
          <a:p>
            <a:r>
              <a:rPr lang="es-ES" b="1" dirty="0"/>
              <a:t>3 </a:t>
            </a:r>
            <a:r>
              <a:rPr lang="es-ES" b="1" dirty="0" err="1"/>
              <a:t>astorgos</a:t>
            </a:r>
            <a:r>
              <a:rPr lang="es-ES" b="1" dirty="0"/>
              <a:t>.</a:t>
            </a:r>
          </a:p>
          <a:p>
            <a:r>
              <a:rPr lang="es-ES" b="1" dirty="0"/>
              <a:t>4. </a:t>
            </a:r>
            <a:r>
              <a:rPr lang="es-ES" b="1" dirty="0" err="1"/>
              <a:t>fileo</a:t>
            </a:r>
            <a:r>
              <a:rPr lang="es-ES" b="1" dirty="0"/>
              <a:t>.</a:t>
            </a:r>
          </a:p>
          <a:p>
            <a:r>
              <a:rPr lang="es-ES" b="1" dirty="0"/>
              <a:t>5. ágape.</a:t>
            </a:r>
          </a:p>
          <a:p>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8824" y="0"/>
            <a:ext cx="3915176" cy="6858000"/>
          </a:xfrm>
          <a:prstGeom prst="rect">
            <a:avLst/>
          </a:prstGeom>
        </p:spPr>
      </p:pic>
    </p:spTree>
    <p:extLst>
      <p:ext uri="{BB962C8B-B14F-4D97-AF65-F5344CB8AC3E}">
        <p14:creationId xmlns:p14="http://schemas.microsoft.com/office/powerpoint/2010/main" val="295324448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barn(inVertical)">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barn(inVertical)">
                                      <p:cBhvr>
                                        <p:cTn id="59" dur="500"/>
                                        <p:tgtEl>
                                          <p:spTgt spid="3">
                                            <p:txEl>
                                              <p:pRg st="9" end="9"/>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animEffect transition="in" filter="barn(inVertical)">
                                      <p:cBhvr>
                                        <p:cTn id="64" dur="500"/>
                                        <p:tgtEl>
                                          <p:spTgt spid="3">
                                            <p:txEl>
                                              <p:pRg st="10" end="1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3">
                                            <p:txEl>
                                              <p:pRg st="11" end="11"/>
                                            </p:txEl>
                                          </p:spTgt>
                                        </p:tgtEl>
                                        <p:attrNameLst>
                                          <p:attrName>style.visibility</p:attrName>
                                        </p:attrNameLst>
                                      </p:cBhvr>
                                      <p:to>
                                        <p:strVal val="visible"/>
                                      </p:to>
                                    </p:set>
                                    <p:animEffect transition="in" filter="barn(inVertical)">
                                      <p:cBhvr>
                                        <p:cTn id="69" dur="500"/>
                                        <p:tgtEl>
                                          <p:spTgt spid="3">
                                            <p:txEl>
                                              <p:pRg st="11" end="11"/>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3">
                                            <p:txEl>
                                              <p:pRg st="12" end="12"/>
                                            </p:txEl>
                                          </p:spTgt>
                                        </p:tgtEl>
                                        <p:attrNameLst>
                                          <p:attrName>style.visibility</p:attrName>
                                        </p:attrNameLst>
                                      </p:cBhvr>
                                      <p:to>
                                        <p:strVal val="visible"/>
                                      </p:to>
                                    </p:set>
                                    <p:animEffect transition="in" filter="barn(inVertical)">
                                      <p:cBhvr>
                                        <p:cTn id="74"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ED05415-6EC2-49D8-BBE2-6388AAC04CB7}"/>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a:bodyPr>
          <a:lstStyle/>
          <a:p>
            <a:r>
              <a:rPr lang="es-ES" b="1" u="sng" dirty="0">
                <a:solidFill>
                  <a:srgbClr val="FF0000"/>
                </a:solidFill>
              </a:rPr>
              <a:t>1. </a:t>
            </a:r>
            <a:r>
              <a:rPr lang="es-ES" b="1" u="sng" dirty="0" err="1">
                <a:solidFill>
                  <a:srgbClr val="FF0000"/>
                </a:solidFill>
              </a:rPr>
              <a:t>Epitumia</a:t>
            </a:r>
            <a:r>
              <a:rPr lang="es-ES" b="1" u="sng" dirty="0">
                <a:solidFill>
                  <a:srgbClr val="FF0000"/>
                </a:solidFill>
              </a:rPr>
              <a:t>.</a:t>
            </a:r>
            <a:r>
              <a:rPr lang="es-ES" b="1" dirty="0"/>
              <a:t> Significa fuerte deseo sexual. </a:t>
            </a:r>
          </a:p>
          <a:p>
            <a:r>
              <a:rPr lang="es-ES" b="1" dirty="0"/>
              <a:t>En otra lección estudiaremos más a fondo el área sexual del matrimonio, porque muchas mujeres no se dan cuenta de lo que significa la relación sexual para el varón: </a:t>
            </a:r>
          </a:p>
          <a:p>
            <a:r>
              <a:rPr lang="es-ES" b="1" dirty="0"/>
              <a:t>de que le ayuda a realizar su hombría. La esposa sabia hará todo lo posible para vencer cualquier trauma del pasado o sentimiento de culpabilidad para que ella pueda gozarse (no solo "cumplir') con esta faceta del amor, la cual Dios dice que es "honroso". </a:t>
            </a:r>
          </a:p>
          <a:p>
            <a:r>
              <a:rPr lang="es-ES" b="1" dirty="0"/>
              <a:t>Hebreos.13:4. </a:t>
            </a:r>
          </a:p>
          <a:p>
            <a:r>
              <a:rPr lang="es-ES" b="1" dirty="0"/>
              <a:t>Honroso sea en todos el matrimonio, y el lecho sin mancilla; pero a los fornicarios y a los adúlteros los juzgará Dios.</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69" y="0"/>
            <a:ext cx="3760631" cy="6858000"/>
          </a:xfrm>
          <a:prstGeom prst="rect">
            <a:avLst/>
          </a:prstGeom>
        </p:spPr>
      </p:pic>
    </p:spTree>
    <p:extLst>
      <p:ext uri="{BB962C8B-B14F-4D97-AF65-F5344CB8AC3E}">
        <p14:creationId xmlns:p14="http://schemas.microsoft.com/office/powerpoint/2010/main" val="17926808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196CFD2-C209-43A6-BB4D-C09F44498165}"/>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85000" lnSpcReduction="20000"/>
          </a:bodyPr>
          <a:lstStyle/>
          <a:p>
            <a:r>
              <a:rPr lang="es-ES" b="1" u="sng" dirty="0">
                <a:solidFill>
                  <a:srgbClr val="FF0000"/>
                </a:solidFill>
              </a:rPr>
              <a:t>2. Eros.</a:t>
            </a:r>
            <a:r>
              <a:rPr lang="es-ES" b="1" dirty="0"/>
              <a:t> Significa, romance, amor sentimental, apasionado. Como </a:t>
            </a:r>
            <a:r>
              <a:rPr lang="es-ES" b="1" dirty="0" err="1"/>
              <a:t>epitumia</a:t>
            </a:r>
            <a:r>
              <a:rPr lang="es-ES" b="1" dirty="0"/>
              <a:t>, también eros puede durar para toda la vida pero es algo frágil que no se puede sostener solo; depende de las otras cuatro formas del amor. </a:t>
            </a:r>
          </a:p>
          <a:p>
            <a:r>
              <a:rPr lang="es-ES" b="1" dirty="0"/>
              <a:t>Ya se habló a los hombres sobre la importancia de detalles y atenciones en el matrimonio. </a:t>
            </a:r>
          </a:p>
          <a:p>
            <a:r>
              <a:rPr lang="es-ES" b="1" dirty="0"/>
              <a:t>Pero a la vez mucho depende de la mujer si el romance florece o se apaga. </a:t>
            </a:r>
          </a:p>
          <a:p>
            <a:r>
              <a:rPr lang="es-ES" b="1" dirty="0"/>
              <a:t>¿Cuando fue la última vez que compró un camisón bonito para dar gusto a su marido? </a:t>
            </a:r>
          </a:p>
          <a:p>
            <a:r>
              <a:rPr lang="es-ES" b="1" dirty="0"/>
              <a:t>Es un hecho de que el hombre es afectado por lo que ve; entonces la mujer necesita cuidar su apariencia física lo más que pueda. </a:t>
            </a:r>
          </a:p>
          <a:p>
            <a:r>
              <a:rPr lang="es-ES" b="1" dirty="0"/>
              <a:t>Es cierto que la belleza interior es de mayor importancia que la exterior, pero la esposa que no se preocupa por su apariencia física está diciendo sin palabras, que es de poca importancia ser atractiva para su marido. </a:t>
            </a:r>
          </a:p>
          <a:p>
            <a:r>
              <a:rPr lang="es-ES" b="1" dirty="0"/>
              <a:t>Es cierto que Dios ve el corazón, pero el esposo ve lo exterior.</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370" y="0"/>
            <a:ext cx="3760630" cy="6858000"/>
          </a:xfrm>
          <a:prstGeom prst="rect">
            <a:avLst/>
          </a:prstGeom>
        </p:spPr>
      </p:pic>
    </p:spTree>
    <p:extLst>
      <p:ext uri="{BB962C8B-B14F-4D97-AF65-F5344CB8AC3E}">
        <p14:creationId xmlns:p14="http://schemas.microsoft.com/office/powerpoint/2010/main" val="18897242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68B47A6-93B7-4B98-9B05-F7306158AFEC}"/>
              </a:ext>
            </a:extLst>
          </p:cNvPr>
          <p:cNvPicPr>
            <a:picLocks noChangeAspect="1"/>
          </p:cNvPicPr>
          <p:nvPr/>
        </p:nvPicPr>
        <p:blipFill>
          <a:blip r:embed="rId2"/>
          <a:stretch>
            <a:fillRect/>
          </a:stretch>
        </p:blipFill>
        <p:spPr>
          <a:xfrm>
            <a:off x="0" y="0"/>
            <a:ext cx="9144000" cy="6857999"/>
          </a:xfrm>
          <a:prstGeom prst="rect">
            <a:avLst/>
          </a:prstGeom>
        </p:spPr>
      </p:pic>
      <p:sp>
        <p:nvSpPr>
          <p:cNvPr id="3" name="Marcador de contenido 2"/>
          <p:cNvSpPr>
            <a:spLocks noGrp="1"/>
          </p:cNvSpPr>
          <p:nvPr>
            <p:ph sz="quarter" idx="13"/>
          </p:nvPr>
        </p:nvSpPr>
        <p:spPr>
          <a:xfrm>
            <a:off x="0" y="0"/>
            <a:ext cx="5383369" cy="6858000"/>
          </a:xfrm>
        </p:spPr>
        <p:txBody>
          <a:bodyPr>
            <a:normAutofit fontScale="92500" lnSpcReduction="10000"/>
          </a:bodyPr>
          <a:lstStyle/>
          <a:p>
            <a:r>
              <a:rPr lang="es-ES" b="1" u="sng" dirty="0">
                <a:solidFill>
                  <a:srgbClr val="FF0000"/>
                </a:solidFill>
              </a:rPr>
              <a:t>3. </a:t>
            </a:r>
            <a:r>
              <a:rPr lang="es-ES" b="1" u="sng" dirty="0" err="1">
                <a:solidFill>
                  <a:srgbClr val="FF0000"/>
                </a:solidFill>
              </a:rPr>
              <a:t>Astorgos</a:t>
            </a:r>
            <a:r>
              <a:rPr lang="es-ES" b="1" u="sng" dirty="0">
                <a:solidFill>
                  <a:srgbClr val="FF0000"/>
                </a:solidFill>
              </a:rPr>
              <a:t>.</a:t>
            </a:r>
            <a:r>
              <a:rPr lang="es-ES" b="1" dirty="0"/>
              <a:t> Significa el sentir de pertenecer el uno al otro, es el amor de lealtad y seguridad, y es tan especial como el cimiento de una casa. </a:t>
            </a:r>
          </a:p>
          <a:p>
            <a:r>
              <a:rPr lang="es-ES" b="1" dirty="0"/>
              <a:t>Esta es la parte del amor que hace de su hogar un refugio emocional. </a:t>
            </a:r>
          </a:p>
          <a:p>
            <a:r>
              <a:rPr lang="es-ES" b="1" dirty="0"/>
              <a:t>Llegan tiempos difíciles en la vida de cada varón cuando hay tensiones en su trabajo, o falta de trabajo. </a:t>
            </a:r>
          </a:p>
          <a:p>
            <a:r>
              <a:rPr lang="es-ES" b="1" dirty="0"/>
              <a:t>Este es el tiempo cuando el necesita una mujer que exprese confianza en él, que le diga. </a:t>
            </a:r>
          </a:p>
          <a:p>
            <a:r>
              <a:rPr lang="es-ES" b="1" dirty="0"/>
              <a:t>"Tu puedes" o "Lucharemos juntos y ganaremos", y no una esposa que le regañe o que se burle de él, o le diga como la mujer de Job. </a:t>
            </a:r>
          </a:p>
          <a:p>
            <a:r>
              <a:rPr lang="es-ES" b="1" dirty="0"/>
              <a:t>Job.2:9. </a:t>
            </a:r>
          </a:p>
          <a:p>
            <a:r>
              <a:rPr lang="es-ES" b="1" dirty="0"/>
              <a:t>El necesita apoyo no destruirlo más.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5944" y="0"/>
            <a:ext cx="3928055" cy="6858000"/>
          </a:xfrm>
          <a:prstGeom prst="rect">
            <a:avLst/>
          </a:prstGeom>
        </p:spPr>
      </p:pic>
    </p:spTree>
    <p:extLst>
      <p:ext uri="{BB962C8B-B14F-4D97-AF65-F5344CB8AC3E}">
        <p14:creationId xmlns:p14="http://schemas.microsoft.com/office/powerpoint/2010/main" val="13790113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Gota">
  <a:themeElements>
    <a:clrScheme name="Got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Got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t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TM04033925[[fn=Gota]]</Template>
  <TotalTime>737</TotalTime>
  <Words>20568</Words>
  <Application>Microsoft Office PowerPoint</Application>
  <PresentationFormat>Presentación en pantalla (4:3)</PresentationFormat>
  <Paragraphs>1209</Paragraphs>
  <Slides>171</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171</vt:i4>
      </vt:variant>
    </vt:vector>
  </HeadingPairs>
  <TitlesOfParts>
    <vt:vector size="174" baseType="lpstr">
      <vt:lpstr>Arial</vt:lpstr>
      <vt:lpstr>Tw Cen MT</vt:lpstr>
      <vt:lpstr>Gota</vt:lpstr>
      <vt:lpstr>EL MATRIMONIO CREACION DE DIOS PARA TODA LA RAZA HUMANA PARA TODA EPOCA. GENESIS.2:18-25.</vt:lpstr>
      <vt:lpstr>Presentación de PowerPoint</vt:lpstr>
      <vt:lpstr>LA BASE BIBLICA DEL MATRIMONIO.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UNO MAS UNO IGUAL A UNO.</vt:lpstr>
      <vt:lpstr> "SE UNIRA A SU MUJER”... PERMANENCIA.</vt:lpstr>
      <vt:lpstr>Presentación de PowerPoint</vt:lpstr>
      <vt:lpstr>Presentación de PowerPoint</vt:lpstr>
      <vt:lpstr>Presentación de PowerPoint</vt:lpstr>
      <vt:lpstr>Presentación de PowerPoint</vt:lpstr>
      <vt:lpstr>"SERAN UNA SOLA CARNE... UNIDAD.</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ESTABAN AMBOS DESNUDOS. ADAN Y SU MUJER. Y NO SE AVERGONZABAN.... INTIMIDAD. GENESIS.2:25.</vt:lpstr>
      <vt:lpstr>Presentación de PowerPoint</vt:lpstr>
      <vt:lpstr>Presentación de PowerPoint</vt:lpstr>
      <vt:lpstr>EL PROPOSITO DE DIOS PARA EL MATRIMONIO.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EL PAPEL DEL MARIDO.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EL PAPEL DE LA ESPOSA.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AMIGOS PARA TODA LA VIDA.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RESPONSABILIDADES DE LA ESPOSA</vt:lpstr>
      <vt:lpstr>Presentación de PowerPoint</vt:lpstr>
      <vt:lpstr>RESPONSABILIDAD DEL ESPOSO</vt:lpstr>
      <vt:lpstr>Presentación de PowerPoint</vt:lpstr>
      <vt:lpstr>AMANTES PARA TODA LA VIDA.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UNIDOS… EN ALMA Y ESPÍRITU.</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MATRIMONIO CREACION DE DIOS PARA TODA LA RAZA HUMANA PARA TODA EPOCA. GENESIS.2:18-25.</dc:title>
  <dc:creator>MARIO</dc:creator>
  <cp:lastModifiedBy>Mario Moreno</cp:lastModifiedBy>
  <cp:revision>84</cp:revision>
  <dcterms:created xsi:type="dcterms:W3CDTF">2018-12-26T21:28:48Z</dcterms:created>
  <dcterms:modified xsi:type="dcterms:W3CDTF">2026-01-20T21:10:52Z</dcterms:modified>
</cp:coreProperties>
</file>