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86" r:id="rId4"/>
    <p:sldId id="257" r:id="rId5"/>
    <p:sldId id="293" r:id="rId6"/>
    <p:sldId id="309" r:id="rId7"/>
    <p:sldId id="292" r:id="rId8"/>
    <p:sldId id="291" r:id="rId9"/>
    <p:sldId id="290" r:id="rId10"/>
    <p:sldId id="289" r:id="rId11"/>
    <p:sldId id="259" r:id="rId12"/>
    <p:sldId id="313" r:id="rId13"/>
    <p:sldId id="312" r:id="rId14"/>
    <p:sldId id="343" r:id="rId15"/>
    <p:sldId id="342" r:id="rId16"/>
    <p:sldId id="266" r:id="rId17"/>
    <p:sldId id="320" r:id="rId18"/>
    <p:sldId id="319" r:id="rId19"/>
    <p:sldId id="318" r:id="rId20"/>
    <p:sldId id="317" r:id="rId21"/>
    <p:sldId id="316" r:id="rId22"/>
    <p:sldId id="315" r:id="rId23"/>
    <p:sldId id="314" r:id="rId24"/>
    <p:sldId id="329" r:id="rId25"/>
    <p:sldId id="273" r:id="rId26"/>
    <p:sldId id="274" r:id="rId27"/>
    <p:sldId id="321" r:id="rId28"/>
    <p:sldId id="322" r:id="rId29"/>
    <p:sldId id="323" r:id="rId30"/>
    <p:sldId id="324" r:id="rId31"/>
    <p:sldId id="325" r:id="rId32"/>
    <p:sldId id="326" r:id="rId33"/>
    <p:sldId id="327" r:id="rId34"/>
    <p:sldId id="328" r:id="rId35"/>
    <p:sldId id="330" r:id="rId36"/>
    <p:sldId id="331" r:id="rId37"/>
    <p:sldId id="332" r:id="rId38"/>
    <p:sldId id="333" r:id="rId39"/>
    <p:sldId id="334" r:id="rId40"/>
    <p:sldId id="335" r:id="rId41"/>
    <p:sldId id="336" r:id="rId42"/>
    <p:sldId id="337" r:id="rId43"/>
    <p:sldId id="338" r:id="rId44"/>
    <p:sldId id="339" r:id="rId45"/>
    <p:sldId id="340" r:id="rId46"/>
    <p:sldId id="341" r:id="rId4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99"/>
    <a:srgbClr val="00FF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4" d="100"/>
          <a:sy n="64" d="100"/>
        </p:scale>
        <p:origin x="136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C6ECB9F-E948-408D-A8AE-E77D7C9E1390}" type="datetimeFigureOut">
              <a:rPr lang="es-NI" smtClean="0"/>
              <a:t>8/8/2023</a:t>
            </a:fld>
            <a:endParaRPr lang="es-NI" dirty="0"/>
          </a:p>
        </p:txBody>
      </p:sp>
      <p:sp>
        <p:nvSpPr>
          <p:cNvPr id="5" name="Footer Placeholder 4"/>
          <p:cNvSpPr>
            <a:spLocks noGrp="1"/>
          </p:cNvSpPr>
          <p:nvPr>
            <p:ph type="ftr" sz="quarter" idx="11"/>
          </p:nvPr>
        </p:nvSpPr>
        <p:spPr/>
        <p:txBody>
          <a:bodyPr/>
          <a:lstStyle/>
          <a:p>
            <a:endParaRPr lang="es-NI" dirty="0"/>
          </a:p>
        </p:txBody>
      </p:sp>
      <p:sp>
        <p:nvSpPr>
          <p:cNvPr id="6" name="Slide Number Placeholder 5"/>
          <p:cNvSpPr>
            <a:spLocks noGrp="1"/>
          </p:cNvSpPr>
          <p:nvPr>
            <p:ph type="sldNum" sz="quarter" idx="12"/>
          </p:nvPr>
        </p:nvSpPr>
        <p:spPr/>
        <p:txBody>
          <a:bodyPr/>
          <a:lstStyle/>
          <a:p>
            <a:fld id="{6E82F6D7-3B2D-471E-B928-9E57B5F9F902}" type="slidenum">
              <a:rPr lang="es-NI" smtClean="0"/>
              <a:t>‹Nº›</a:t>
            </a:fld>
            <a:endParaRPr lang="es-NI" dirty="0"/>
          </a:p>
        </p:txBody>
      </p:sp>
    </p:spTree>
    <p:extLst>
      <p:ext uri="{BB962C8B-B14F-4D97-AF65-F5344CB8AC3E}">
        <p14:creationId xmlns:p14="http://schemas.microsoft.com/office/powerpoint/2010/main" val="926155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C6ECB9F-E948-408D-A8AE-E77D7C9E1390}" type="datetimeFigureOut">
              <a:rPr lang="es-NI" smtClean="0"/>
              <a:t>8/8/2023</a:t>
            </a:fld>
            <a:endParaRPr lang="es-NI" dirty="0"/>
          </a:p>
        </p:txBody>
      </p:sp>
      <p:sp>
        <p:nvSpPr>
          <p:cNvPr id="5" name="Footer Placeholder 4"/>
          <p:cNvSpPr>
            <a:spLocks noGrp="1"/>
          </p:cNvSpPr>
          <p:nvPr>
            <p:ph type="ftr" sz="quarter" idx="11"/>
          </p:nvPr>
        </p:nvSpPr>
        <p:spPr/>
        <p:txBody>
          <a:bodyPr/>
          <a:lstStyle/>
          <a:p>
            <a:endParaRPr lang="es-NI" dirty="0"/>
          </a:p>
        </p:txBody>
      </p:sp>
      <p:sp>
        <p:nvSpPr>
          <p:cNvPr id="6" name="Slide Number Placeholder 5"/>
          <p:cNvSpPr>
            <a:spLocks noGrp="1"/>
          </p:cNvSpPr>
          <p:nvPr>
            <p:ph type="sldNum" sz="quarter" idx="12"/>
          </p:nvPr>
        </p:nvSpPr>
        <p:spPr/>
        <p:txBody>
          <a:bodyPr/>
          <a:lstStyle/>
          <a:p>
            <a:fld id="{6E82F6D7-3B2D-471E-B928-9E57B5F9F902}" type="slidenum">
              <a:rPr lang="es-NI" smtClean="0"/>
              <a:t>‹Nº›</a:t>
            </a:fld>
            <a:endParaRPr lang="es-NI" dirty="0"/>
          </a:p>
        </p:txBody>
      </p:sp>
    </p:spTree>
    <p:extLst>
      <p:ext uri="{BB962C8B-B14F-4D97-AF65-F5344CB8AC3E}">
        <p14:creationId xmlns:p14="http://schemas.microsoft.com/office/powerpoint/2010/main" val="1181589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C6ECB9F-E948-408D-A8AE-E77D7C9E1390}" type="datetimeFigureOut">
              <a:rPr lang="es-NI" smtClean="0"/>
              <a:t>8/8/2023</a:t>
            </a:fld>
            <a:endParaRPr lang="es-NI" dirty="0"/>
          </a:p>
        </p:txBody>
      </p:sp>
      <p:sp>
        <p:nvSpPr>
          <p:cNvPr id="5" name="Footer Placeholder 4"/>
          <p:cNvSpPr>
            <a:spLocks noGrp="1"/>
          </p:cNvSpPr>
          <p:nvPr>
            <p:ph type="ftr" sz="quarter" idx="11"/>
          </p:nvPr>
        </p:nvSpPr>
        <p:spPr/>
        <p:txBody>
          <a:bodyPr/>
          <a:lstStyle/>
          <a:p>
            <a:endParaRPr lang="es-NI" dirty="0"/>
          </a:p>
        </p:txBody>
      </p:sp>
      <p:sp>
        <p:nvSpPr>
          <p:cNvPr id="6" name="Slide Number Placeholder 5"/>
          <p:cNvSpPr>
            <a:spLocks noGrp="1"/>
          </p:cNvSpPr>
          <p:nvPr>
            <p:ph type="sldNum" sz="quarter" idx="12"/>
          </p:nvPr>
        </p:nvSpPr>
        <p:spPr/>
        <p:txBody>
          <a:bodyPr/>
          <a:lstStyle/>
          <a:p>
            <a:fld id="{6E82F6D7-3B2D-471E-B928-9E57B5F9F902}" type="slidenum">
              <a:rPr lang="es-NI" smtClean="0"/>
              <a:t>‹Nº›</a:t>
            </a:fld>
            <a:endParaRPr lang="es-NI" dirty="0"/>
          </a:p>
        </p:txBody>
      </p:sp>
    </p:spTree>
    <p:extLst>
      <p:ext uri="{BB962C8B-B14F-4D97-AF65-F5344CB8AC3E}">
        <p14:creationId xmlns:p14="http://schemas.microsoft.com/office/powerpoint/2010/main" val="2237126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C6ECB9F-E948-408D-A8AE-E77D7C9E1390}" type="datetimeFigureOut">
              <a:rPr lang="es-NI" smtClean="0"/>
              <a:t>8/8/2023</a:t>
            </a:fld>
            <a:endParaRPr lang="es-NI" dirty="0"/>
          </a:p>
        </p:txBody>
      </p:sp>
      <p:sp>
        <p:nvSpPr>
          <p:cNvPr id="5" name="Footer Placeholder 4"/>
          <p:cNvSpPr>
            <a:spLocks noGrp="1"/>
          </p:cNvSpPr>
          <p:nvPr>
            <p:ph type="ftr" sz="quarter" idx="11"/>
          </p:nvPr>
        </p:nvSpPr>
        <p:spPr/>
        <p:txBody>
          <a:bodyPr/>
          <a:lstStyle/>
          <a:p>
            <a:endParaRPr lang="es-NI" dirty="0"/>
          </a:p>
        </p:txBody>
      </p:sp>
      <p:sp>
        <p:nvSpPr>
          <p:cNvPr id="6" name="Slide Number Placeholder 5"/>
          <p:cNvSpPr>
            <a:spLocks noGrp="1"/>
          </p:cNvSpPr>
          <p:nvPr>
            <p:ph type="sldNum" sz="quarter" idx="12"/>
          </p:nvPr>
        </p:nvSpPr>
        <p:spPr/>
        <p:txBody>
          <a:bodyPr/>
          <a:lstStyle/>
          <a:p>
            <a:fld id="{6E82F6D7-3B2D-471E-B928-9E57B5F9F902}" type="slidenum">
              <a:rPr lang="es-NI" smtClean="0"/>
              <a:t>‹Nº›</a:t>
            </a:fld>
            <a:endParaRPr lang="es-NI" dirty="0"/>
          </a:p>
        </p:txBody>
      </p:sp>
    </p:spTree>
    <p:extLst>
      <p:ext uri="{BB962C8B-B14F-4D97-AF65-F5344CB8AC3E}">
        <p14:creationId xmlns:p14="http://schemas.microsoft.com/office/powerpoint/2010/main" val="612089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C6ECB9F-E948-408D-A8AE-E77D7C9E1390}" type="datetimeFigureOut">
              <a:rPr lang="es-NI" smtClean="0"/>
              <a:t>8/8/2023</a:t>
            </a:fld>
            <a:endParaRPr lang="es-NI" dirty="0"/>
          </a:p>
        </p:txBody>
      </p:sp>
      <p:sp>
        <p:nvSpPr>
          <p:cNvPr id="5" name="Footer Placeholder 4"/>
          <p:cNvSpPr>
            <a:spLocks noGrp="1"/>
          </p:cNvSpPr>
          <p:nvPr>
            <p:ph type="ftr" sz="quarter" idx="11"/>
          </p:nvPr>
        </p:nvSpPr>
        <p:spPr/>
        <p:txBody>
          <a:bodyPr/>
          <a:lstStyle/>
          <a:p>
            <a:endParaRPr lang="es-NI" dirty="0"/>
          </a:p>
        </p:txBody>
      </p:sp>
      <p:sp>
        <p:nvSpPr>
          <p:cNvPr id="6" name="Slide Number Placeholder 5"/>
          <p:cNvSpPr>
            <a:spLocks noGrp="1"/>
          </p:cNvSpPr>
          <p:nvPr>
            <p:ph type="sldNum" sz="quarter" idx="12"/>
          </p:nvPr>
        </p:nvSpPr>
        <p:spPr/>
        <p:txBody>
          <a:bodyPr/>
          <a:lstStyle/>
          <a:p>
            <a:fld id="{6E82F6D7-3B2D-471E-B928-9E57B5F9F902}" type="slidenum">
              <a:rPr lang="es-NI" smtClean="0"/>
              <a:t>‹Nº›</a:t>
            </a:fld>
            <a:endParaRPr lang="es-NI" dirty="0"/>
          </a:p>
        </p:txBody>
      </p:sp>
    </p:spTree>
    <p:extLst>
      <p:ext uri="{BB962C8B-B14F-4D97-AF65-F5344CB8AC3E}">
        <p14:creationId xmlns:p14="http://schemas.microsoft.com/office/powerpoint/2010/main" val="53739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C6ECB9F-E948-408D-A8AE-E77D7C9E1390}" type="datetimeFigureOut">
              <a:rPr lang="es-NI" smtClean="0"/>
              <a:t>8/8/2023</a:t>
            </a:fld>
            <a:endParaRPr lang="es-NI" dirty="0"/>
          </a:p>
        </p:txBody>
      </p:sp>
      <p:sp>
        <p:nvSpPr>
          <p:cNvPr id="6" name="Footer Placeholder 5"/>
          <p:cNvSpPr>
            <a:spLocks noGrp="1"/>
          </p:cNvSpPr>
          <p:nvPr>
            <p:ph type="ftr" sz="quarter" idx="11"/>
          </p:nvPr>
        </p:nvSpPr>
        <p:spPr/>
        <p:txBody>
          <a:bodyPr/>
          <a:lstStyle/>
          <a:p>
            <a:endParaRPr lang="es-NI" dirty="0"/>
          </a:p>
        </p:txBody>
      </p:sp>
      <p:sp>
        <p:nvSpPr>
          <p:cNvPr id="7" name="Slide Number Placeholder 6"/>
          <p:cNvSpPr>
            <a:spLocks noGrp="1"/>
          </p:cNvSpPr>
          <p:nvPr>
            <p:ph type="sldNum" sz="quarter" idx="12"/>
          </p:nvPr>
        </p:nvSpPr>
        <p:spPr/>
        <p:txBody>
          <a:bodyPr/>
          <a:lstStyle/>
          <a:p>
            <a:fld id="{6E82F6D7-3B2D-471E-B928-9E57B5F9F902}" type="slidenum">
              <a:rPr lang="es-NI" smtClean="0"/>
              <a:t>‹Nº›</a:t>
            </a:fld>
            <a:endParaRPr lang="es-NI" dirty="0"/>
          </a:p>
        </p:txBody>
      </p:sp>
    </p:spTree>
    <p:extLst>
      <p:ext uri="{BB962C8B-B14F-4D97-AF65-F5344CB8AC3E}">
        <p14:creationId xmlns:p14="http://schemas.microsoft.com/office/powerpoint/2010/main" val="3010951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C6ECB9F-E948-408D-A8AE-E77D7C9E1390}" type="datetimeFigureOut">
              <a:rPr lang="es-NI" smtClean="0"/>
              <a:t>8/8/2023</a:t>
            </a:fld>
            <a:endParaRPr lang="es-NI" dirty="0"/>
          </a:p>
        </p:txBody>
      </p:sp>
      <p:sp>
        <p:nvSpPr>
          <p:cNvPr id="8" name="Footer Placeholder 7"/>
          <p:cNvSpPr>
            <a:spLocks noGrp="1"/>
          </p:cNvSpPr>
          <p:nvPr>
            <p:ph type="ftr" sz="quarter" idx="11"/>
          </p:nvPr>
        </p:nvSpPr>
        <p:spPr/>
        <p:txBody>
          <a:bodyPr/>
          <a:lstStyle/>
          <a:p>
            <a:endParaRPr lang="es-NI" dirty="0"/>
          </a:p>
        </p:txBody>
      </p:sp>
      <p:sp>
        <p:nvSpPr>
          <p:cNvPr id="9" name="Slide Number Placeholder 8"/>
          <p:cNvSpPr>
            <a:spLocks noGrp="1"/>
          </p:cNvSpPr>
          <p:nvPr>
            <p:ph type="sldNum" sz="quarter" idx="12"/>
          </p:nvPr>
        </p:nvSpPr>
        <p:spPr/>
        <p:txBody>
          <a:bodyPr/>
          <a:lstStyle/>
          <a:p>
            <a:fld id="{6E82F6D7-3B2D-471E-B928-9E57B5F9F902}" type="slidenum">
              <a:rPr lang="es-NI" smtClean="0"/>
              <a:t>‹Nº›</a:t>
            </a:fld>
            <a:endParaRPr lang="es-NI" dirty="0"/>
          </a:p>
        </p:txBody>
      </p:sp>
    </p:spTree>
    <p:extLst>
      <p:ext uri="{BB962C8B-B14F-4D97-AF65-F5344CB8AC3E}">
        <p14:creationId xmlns:p14="http://schemas.microsoft.com/office/powerpoint/2010/main" val="824051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C6ECB9F-E948-408D-A8AE-E77D7C9E1390}" type="datetimeFigureOut">
              <a:rPr lang="es-NI" smtClean="0"/>
              <a:t>8/8/2023</a:t>
            </a:fld>
            <a:endParaRPr lang="es-NI" dirty="0"/>
          </a:p>
        </p:txBody>
      </p:sp>
      <p:sp>
        <p:nvSpPr>
          <p:cNvPr id="4" name="Footer Placeholder 3"/>
          <p:cNvSpPr>
            <a:spLocks noGrp="1"/>
          </p:cNvSpPr>
          <p:nvPr>
            <p:ph type="ftr" sz="quarter" idx="11"/>
          </p:nvPr>
        </p:nvSpPr>
        <p:spPr/>
        <p:txBody>
          <a:bodyPr/>
          <a:lstStyle/>
          <a:p>
            <a:endParaRPr lang="es-NI" dirty="0"/>
          </a:p>
        </p:txBody>
      </p:sp>
      <p:sp>
        <p:nvSpPr>
          <p:cNvPr id="5" name="Slide Number Placeholder 4"/>
          <p:cNvSpPr>
            <a:spLocks noGrp="1"/>
          </p:cNvSpPr>
          <p:nvPr>
            <p:ph type="sldNum" sz="quarter" idx="12"/>
          </p:nvPr>
        </p:nvSpPr>
        <p:spPr/>
        <p:txBody>
          <a:bodyPr/>
          <a:lstStyle/>
          <a:p>
            <a:fld id="{6E82F6D7-3B2D-471E-B928-9E57B5F9F902}" type="slidenum">
              <a:rPr lang="es-NI" smtClean="0"/>
              <a:t>‹Nº›</a:t>
            </a:fld>
            <a:endParaRPr lang="es-NI" dirty="0"/>
          </a:p>
        </p:txBody>
      </p:sp>
    </p:spTree>
    <p:extLst>
      <p:ext uri="{BB962C8B-B14F-4D97-AF65-F5344CB8AC3E}">
        <p14:creationId xmlns:p14="http://schemas.microsoft.com/office/powerpoint/2010/main" val="1575067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6ECB9F-E948-408D-A8AE-E77D7C9E1390}" type="datetimeFigureOut">
              <a:rPr lang="es-NI" smtClean="0"/>
              <a:t>8/8/2023</a:t>
            </a:fld>
            <a:endParaRPr lang="es-NI" dirty="0"/>
          </a:p>
        </p:txBody>
      </p:sp>
      <p:sp>
        <p:nvSpPr>
          <p:cNvPr id="3" name="Footer Placeholder 2"/>
          <p:cNvSpPr>
            <a:spLocks noGrp="1"/>
          </p:cNvSpPr>
          <p:nvPr>
            <p:ph type="ftr" sz="quarter" idx="11"/>
          </p:nvPr>
        </p:nvSpPr>
        <p:spPr/>
        <p:txBody>
          <a:bodyPr/>
          <a:lstStyle/>
          <a:p>
            <a:endParaRPr lang="es-NI" dirty="0"/>
          </a:p>
        </p:txBody>
      </p:sp>
      <p:sp>
        <p:nvSpPr>
          <p:cNvPr id="4" name="Slide Number Placeholder 3"/>
          <p:cNvSpPr>
            <a:spLocks noGrp="1"/>
          </p:cNvSpPr>
          <p:nvPr>
            <p:ph type="sldNum" sz="quarter" idx="12"/>
          </p:nvPr>
        </p:nvSpPr>
        <p:spPr/>
        <p:txBody>
          <a:bodyPr/>
          <a:lstStyle/>
          <a:p>
            <a:fld id="{6E82F6D7-3B2D-471E-B928-9E57B5F9F902}" type="slidenum">
              <a:rPr lang="es-NI" smtClean="0"/>
              <a:t>‹Nº›</a:t>
            </a:fld>
            <a:endParaRPr lang="es-NI" dirty="0"/>
          </a:p>
        </p:txBody>
      </p:sp>
    </p:spTree>
    <p:extLst>
      <p:ext uri="{BB962C8B-B14F-4D97-AF65-F5344CB8AC3E}">
        <p14:creationId xmlns:p14="http://schemas.microsoft.com/office/powerpoint/2010/main" val="3755340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C6ECB9F-E948-408D-A8AE-E77D7C9E1390}" type="datetimeFigureOut">
              <a:rPr lang="es-NI" smtClean="0"/>
              <a:t>8/8/2023</a:t>
            </a:fld>
            <a:endParaRPr lang="es-NI" dirty="0"/>
          </a:p>
        </p:txBody>
      </p:sp>
      <p:sp>
        <p:nvSpPr>
          <p:cNvPr id="6" name="Footer Placeholder 5"/>
          <p:cNvSpPr>
            <a:spLocks noGrp="1"/>
          </p:cNvSpPr>
          <p:nvPr>
            <p:ph type="ftr" sz="quarter" idx="11"/>
          </p:nvPr>
        </p:nvSpPr>
        <p:spPr/>
        <p:txBody>
          <a:bodyPr/>
          <a:lstStyle/>
          <a:p>
            <a:endParaRPr lang="es-NI" dirty="0"/>
          </a:p>
        </p:txBody>
      </p:sp>
      <p:sp>
        <p:nvSpPr>
          <p:cNvPr id="7" name="Slide Number Placeholder 6"/>
          <p:cNvSpPr>
            <a:spLocks noGrp="1"/>
          </p:cNvSpPr>
          <p:nvPr>
            <p:ph type="sldNum" sz="quarter" idx="12"/>
          </p:nvPr>
        </p:nvSpPr>
        <p:spPr/>
        <p:txBody>
          <a:bodyPr/>
          <a:lstStyle/>
          <a:p>
            <a:fld id="{6E82F6D7-3B2D-471E-B928-9E57B5F9F902}" type="slidenum">
              <a:rPr lang="es-NI" smtClean="0"/>
              <a:t>‹Nº›</a:t>
            </a:fld>
            <a:endParaRPr lang="es-NI" dirty="0"/>
          </a:p>
        </p:txBody>
      </p:sp>
    </p:spTree>
    <p:extLst>
      <p:ext uri="{BB962C8B-B14F-4D97-AF65-F5344CB8AC3E}">
        <p14:creationId xmlns:p14="http://schemas.microsoft.com/office/powerpoint/2010/main" val="1049307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C6ECB9F-E948-408D-A8AE-E77D7C9E1390}" type="datetimeFigureOut">
              <a:rPr lang="es-NI" smtClean="0"/>
              <a:t>8/8/2023</a:t>
            </a:fld>
            <a:endParaRPr lang="es-NI" dirty="0"/>
          </a:p>
        </p:txBody>
      </p:sp>
      <p:sp>
        <p:nvSpPr>
          <p:cNvPr id="6" name="Footer Placeholder 5"/>
          <p:cNvSpPr>
            <a:spLocks noGrp="1"/>
          </p:cNvSpPr>
          <p:nvPr>
            <p:ph type="ftr" sz="quarter" idx="11"/>
          </p:nvPr>
        </p:nvSpPr>
        <p:spPr/>
        <p:txBody>
          <a:bodyPr/>
          <a:lstStyle/>
          <a:p>
            <a:endParaRPr lang="es-NI" dirty="0"/>
          </a:p>
        </p:txBody>
      </p:sp>
      <p:sp>
        <p:nvSpPr>
          <p:cNvPr id="7" name="Slide Number Placeholder 6"/>
          <p:cNvSpPr>
            <a:spLocks noGrp="1"/>
          </p:cNvSpPr>
          <p:nvPr>
            <p:ph type="sldNum" sz="quarter" idx="12"/>
          </p:nvPr>
        </p:nvSpPr>
        <p:spPr/>
        <p:txBody>
          <a:bodyPr/>
          <a:lstStyle/>
          <a:p>
            <a:fld id="{6E82F6D7-3B2D-471E-B928-9E57B5F9F902}" type="slidenum">
              <a:rPr lang="es-NI" smtClean="0"/>
              <a:t>‹Nº›</a:t>
            </a:fld>
            <a:endParaRPr lang="es-NI" dirty="0"/>
          </a:p>
        </p:txBody>
      </p:sp>
    </p:spTree>
    <p:extLst>
      <p:ext uri="{BB962C8B-B14F-4D97-AF65-F5344CB8AC3E}">
        <p14:creationId xmlns:p14="http://schemas.microsoft.com/office/powerpoint/2010/main" val="2868729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6ECB9F-E948-408D-A8AE-E77D7C9E1390}" type="datetimeFigureOut">
              <a:rPr lang="es-NI" smtClean="0"/>
              <a:t>8/8/2023</a:t>
            </a:fld>
            <a:endParaRPr lang="es-NI"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NI"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82F6D7-3B2D-471E-B928-9E57B5F9F902}" type="slidenum">
              <a:rPr lang="es-NI" smtClean="0"/>
              <a:t>‹Nº›</a:t>
            </a:fld>
            <a:endParaRPr lang="es-NI" dirty="0"/>
          </a:p>
        </p:txBody>
      </p:sp>
    </p:spTree>
    <p:extLst>
      <p:ext uri="{BB962C8B-B14F-4D97-AF65-F5344CB8AC3E}">
        <p14:creationId xmlns:p14="http://schemas.microsoft.com/office/powerpoint/2010/main" val="5586737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8C2AC1B0-DD39-3316-4830-B067ABF61C9F}"/>
              </a:ext>
            </a:extLst>
          </p:cNvPr>
          <p:cNvPicPr>
            <a:picLocks noChangeAspect="1"/>
          </p:cNvPicPr>
          <p:nvPr/>
        </p:nvPicPr>
        <p:blipFill>
          <a:blip r:embed="rId2"/>
          <a:stretch>
            <a:fillRect/>
          </a:stretch>
        </p:blipFill>
        <p:spPr>
          <a:xfrm>
            <a:off x="0" y="12192"/>
            <a:ext cx="9144000" cy="6833615"/>
          </a:xfrm>
          <a:prstGeom prst="rect">
            <a:avLst/>
          </a:prstGeom>
        </p:spPr>
      </p:pic>
      <p:pic>
        <p:nvPicPr>
          <p:cNvPr id="2" name="Imagen 1">
            <a:extLst>
              <a:ext uri="{FF2B5EF4-FFF2-40B4-BE49-F238E27FC236}">
                <a16:creationId xmlns:a16="http://schemas.microsoft.com/office/drawing/2014/main" id="{BE61F2AA-377E-2A5B-F785-A7AA5400AD90}"/>
              </a:ext>
            </a:extLst>
          </p:cNvPr>
          <p:cNvPicPr>
            <a:picLocks noChangeAspect="1"/>
          </p:cNvPicPr>
          <p:nvPr/>
        </p:nvPicPr>
        <p:blipFill>
          <a:blip r:embed="rId3"/>
          <a:stretch>
            <a:fillRect/>
          </a:stretch>
        </p:blipFill>
        <p:spPr>
          <a:xfrm>
            <a:off x="-3" y="-1"/>
            <a:ext cx="9144000" cy="1325563"/>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2" y="0"/>
            <a:ext cx="9144002" cy="1325563"/>
          </a:xfrm>
        </p:spPr>
        <p:txBody>
          <a:bodyPr>
            <a:normAutofit fontScale="90000"/>
          </a:bodyPr>
          <a:lstStyle/>
          <a:p>
            <a:pPr algn="ctr"/>
            <a:br>
              <a:rPr lang="es-ES" b="1" u="sng" dirty="0">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EL MENSAJE DE RESURRECCIÓN DEL ÁNGEL. MATEO.28:5-7.</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7" cy="5532437"/>
          </a:xfrm>
        </p:spPr>
        <p:txBody>
          <a:bodyPr/>
          <a:lstStyle/>
          <a:p>
            <a:r>
              <a:rPr lang="es-NI" b="1" u="sng" dirty="0">
                <a:effectLst>
                  <a:outerShdw blurRad="38100" dist="38100" dir="2700000" algn="tl">
                    <a:srgbClr val="000000">
                      <a:alpha val="43137"/>
                    </a:srgbClr>
                  </a:outerShdw>
                </a:effectLst>
                <a:highlight>
                  <a:srgbClr val="FFFF00"/>
                </a:highlight>
                <a:latin typeface="Maiandra GD" panose="020E0502030308020204" pitchFamily="34" charset="0"/>
              </a:rPr>
              <a:t>INTRODUCCIÓN:</a:t>
            </a:r>
          </a:p>
          <a:p>
            <a:r>
              <a:rPr lang="es-ES" b="1" dirty="0">
                <a:latin typeface="Maiandra GD" panose="020E0502030308020204" pitchFamily="34" charset="0"/>
              </a:rPr>
              <a:t>Hablando el ángel, dijo a las mujeres: «Ustedes, </a:t>
            </a:r>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no teman;</a:t>
            </a:r>
            <a:r>
              <a:rPr lang="es-ES" b="1" dirty="0">
                <a:latin typeface="Maiandra GD" panose="020E0502030308020204" pitchFamily="34" charset="0"/>
              </a:rPr>
              <a:t> porque yo sé que buscan a Jesús, el que fue crucificado.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V.6. </a:t>
            </a:r>
          </a:p>
          <a:p>
            <a:r>
              <a:rPr lang="es-ES" b="1" u="sng" dirty="0">
                <a:effectLst>
                  <a:outerShdw blurRad="38100" dist="38100" dir="2700000" algn="tl">
                    <a:srgbClr val="000000">
                      <a:alpha val="43137"/>
                    </a:srgbClr>
                  </a:outerShdw>
                </a:effectLst>
                <a:highlight>
                  <a:srgbClr val="00FFFF"/>
                </a:highlight>
                <a:latin typeface="Maiandra GD" panose="020E0502030308020204" pitchFamily="34" charset="0"/>
              </a:rPr>
              <a:t>»No está aquí, porque ha resucitado,</a:t>
            </a:r>
            <a:r>
              <a:rPr lang="es-ES" b="1" dirty="0">
                <a:latin typeface="Maiandra GD" panose="020E0502030308020204" pitchFamily="34" charset="0"/>
              </a:rPr>
              <a:t> tal como Él dijo. Vengan, vean el lugar donde estaba puesto.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V.7.</a:t>
            </a:r>
            <a:endParaRPr lang="es-NI" b="1" u="sng" dirty="0">
              <a:effectLst>
                <a:outerShdw blurRad="38100" dist="38100" dir="2700000" algn="tl">
                  <a:srgbClr val="000000">
                    <a:alpha val="43137"/>
                  </a:srgbClr>
                </a:outerShdw>
              </a:effectLst>
              <a:highlight>
                <a:srgbClr val="FFFF00"/>
              </a:highlight>
              <a:latin typeface="Maiandra GD" panose="020E0502030308020204" pitchFamily="34" charset="0"/>
            </a:endParaRPr>
          </a:p>
        </p:txBody>
      </p:sp>
      <p:pic>
        <p:nvPicPr>
          <p:cNvPr id="8" name="Imagen 7">
            <a:extLst>
              <a:ext uri="{FF2B5EF4-FFF2-40B4-BE49-F238E27FC236}">
                <a16:creationId xmlns:a16="http://schemas.microsoft.com/office/drawing/2014/main" id="{C504A5C0-A716-F339-F6E3-54F503BF74EB}"/>
              </a:ext>
            </a:extLst>
          </p:cNvPr>
          <p:cNvPicPr>
            <a:picLocks noChangeAspect="1"/>
          </p:cNvPicPr>
          <p:nvPr/>
        </p:nvPicPr>
        <p:blipFill>
          <a:blip r:embed="rId4"/>
          <a:stretch>
            <a:fillRect/>
          </a:stretch>
        </p:blipFill>
        <p:spPr>
          <a:xfrm flipH="1">
            <a:off x="-1" y="1325562"/>
            <a:ext cx="3965712" cy="5532438"/>
          </a:xfrm>
          <a:prstGeom prst="rect">
            <a:avLst/>
          </a:prstGeom>
        </p:spPr>
      </p:pic>
    </p:spTree>
    <p:extLst>
      <p:ext uri="{BB962C8B-B14F-4D97-AF65-F5344CB8AC3E}">
        <p14:creationId xmlns:p14="http://schemas.microsoft.com/office/powerpoint/2010/main" val="3933801995"/>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barn(inVertical)">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barn(inVertical)">
                                      <p:cBhvr>
                                        <p:cTn id="18" dur="5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barn(inVertical)">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barn(inVertical)">
                                      <p:cBhvr>
                                        <p:cTn id="28" dur="500"/>
                                        <p:tgtEl>
                                          <p:spTgt spid="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barn(inVertical)">
                                      <p:cBhvr>
                                        <p:cTn id="33"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D337184E-9F0E-50A4-7E6F-84404CDACC5A}"/>
              </a:ext>
            </a:extLst>
          </p:cNvPr>
          <p:cNvPicPr>
            <a:picLocks noChangeAspect="1"/>
          </p:cNvPicPr>
          <p:nvPr/>
        </p:nvPicPr>
        <p:blipFill>
          <a:blip r:embed="rId2"/>
          <a:stretch>
            <a:fillRect/>
          </a:stretch>
        </p:blipFill>
        <p:spPr>
          <a:xfrm>
            <a:off x="0" y="12192"/>
            <a:ext cx="9144000" cy="6833615"/>
          </a:xfrm>
          <a:prstGeom prst="rect">
            <a:avLst/>
          </a:prstGeom>
        </p:spPr>
      </p:pic>
      <p:pic>
        <p:nvPicPr>
          <p:cNvPr id="3" name="Imagen 2">
            <a:extLst>
              <a:ext uri="{FF2B5EF4-FFF2-40B4-BE49-F238E27FC236}">
                <a16:creationId xmlns:a16="http://schemas.microsoft.com/office/drawing/2014/main" id="{AF4B3B5C-F92C-FB1E-0C9D-EAA4F6981E05}"/>
              </a:ext>
            </a:extLst>
          </p:cNvPr>
          <p:cNvPicPr>
            <a:picLocks noChangeAspect="1"/>
          </p:cNvPicPr>
          <p:nvPr/>
        </p:nvPicPr>
        <p:blipFill>
          <a:blip r:embed="rId3"/>
          <a:stretch>
            <a:fillRect/>
          </a:stretch>
        </p:blipFill>
        <p:spPr>
          <a:xfrm>
            <a:off x="-40654" y="0"/>
            <a:ext cx="9184654" cy="1325560"/>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30" y="0"/>
            <a:ext cx="9147130" cy="1325563"/>
          </a:xfrm>
        </p:spPr>
        <p:txBody>
          <a:bodyPr>
            <a:normAutofit fontScale="90000"/>
          </a:bodyPr>
          <a:lstStyle/>
          <a:p>
            <a:pPr algn="ctr"/>
            <a:br>
              <a:rPr lang="es-ES" b="1" u="sng" dirty="0">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EL ÁNGEL ÁNIMO CONTRA EL TEMOR. MATEO.28:5.</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7" cy="5532437"/>
          </a:xfrm>
        </p:spPr>
        <p:txBody>
          <a:bodyPr>
            <a:normAutofit lnSpcReduction="10000"/>
          </a:bodyPr>
          <a:lstStyle/>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V.40.</a:t>
            </a:r>
          </a:p>
          <a:p>
            <a:r>
              <a:rPr lang="es-ES" b="1" dirty="0">
                <a:latin typeface="Maiandra GD" panose="020E0502030308020204" pitchFamily="34" charset="0"/>
              </a:rPr>
              <a:t>Uno de los dos que oyeron a Juan y </a:t>
            </a:r>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siguieron a Jesús,</a:t>
            </a:r>
            <a:r>
              <a:rPr lang="es-ES" b="1" dirty="0">
                <a:latin typeface="Maiandra GD" panose="020E0502030308020204" pitchFamily="34" charset="0"/>
              </a:rPr>
              <a:t> era Andrés, hermano de Simón Pedro. </a:t>
            </a:r>
          </a:p>
          <a:p>
            <a:r>
              <a:rPr lang="es-NI" b="1" dirty="0">
                <a:latin typeface="Maiandra GD" panose="020E0502030308020204" pitchFamily="34" charset="0"/>
              </a:rPr>
              <a:t>No le busquemos por intereses materiales. </a:t>
            </a:r>
          </a:p>
          <a:p>
            <a:pPr algn="ctr"/>
            <a:r>
              <a:rPr lang="es-NI" b="1" u="sng" dirty="0">
                <a:effectLst>
                  <a:outerShdw blurRad="38100" dist="38100" dir="2700000" algn="tl">
                    <a:srgbClr val="000000">
                      <a:alpha val="43137"/>
                    </a:srgbClr>
                  </a:outerShdw>
                </a:effectLst>
                <a:highlight>
                  <a:srgbClr val="FFFF00"/>
                </a:highlight>
                <a:latin typeface="Maiandra GD" panose="020E0502030308020204" pitchFamily="34" charset="0"/>
              </a:rPr>
              <a:t>Juan.6:26. </a:t>
            </a:r>
          </a:p>
          <a:p>
            <a:r>
              <a:rPr lang="es-ES" b="1" dirty="0">
                <a:latin typeface="Maiandra GD" panose="020E0502030308020204" pitchFamily="34" charset="0"/>
              </a:rPr>
              <a:t>Jesús les respondió: «En verdad les digo, que me buscan, no porque hayan visto señales, </a:t>
            </a:r>
            <a:r>
              <a:rPr lang="es-ES" b="1" u="sng" dirty="0">
                <a:solidFill>
                  <a:schemeClr val="bg1"/>
                </a:solidFill>
                <a:effectLst>
                  <a:outerShdw blurRad="38100" dist="38100" dir="2700000" algn="tl">
                    <a:srgbClr val="000000">
                      <a:alpha val="43137"/>
                    </a:srgbClr>
                  </a:outerShdw>
                </a:effectLst>
                <a:highlight>
                  <a:srgbClr val="800000"/>
                </a:highlight>
                <a:latin typeface="Maiandra GD" panose="020E0502030308020204" pitchFamily="34" charset="0"/>
              </a:rPr>
              <a:t>sino porque han comido de los panes y se han saciado.</a:t>
            </a:r>
            <a:r>
              <a:rPr lang="es-ES" b="1" dirty="0">
                <a:latin typeface="Maiandra GD" panose="020E0502030308020204" pitchFamily="34" charset="0"/>
              </a:rPr>
              <a:t> </a:t>
            </a:r>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3130" y="1325559"/>
            <a:ext cx="3968840" cy="5532437"/>
          </a:xfrm>
          <a:prstGeom prst="rect">
            <a:avLst/>
          </a:prstGeom>
        </p:spPr>
      </p:pic>
    </p:spTree>
    <p:extLst>
      <p:ext uri="{BB962C8B-B14F-4D97-AF65-F5344CB8AC3E}">
        <p14:creationId xmlns:p14="http://schemas.microsoft.com/office/powerpoint/2010/main" val="2632733017"/>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892B570-726B-D9AE-5E68-185EDED0AFAA}"/>
              </a:ext>
            </a:extLst>
          </p:cNvPr>
          <p:cNvPicPr>
            <a:picLocks noChangeAspect="1"/>
          </p:cNvPicPr>
          <p:nvPr/>
        </p:nvPicPr>
        <p:blipFill>
          <a:blip r:embed="rId2"/>
          <a:stretch>
            <a:fillRect/>
          </a:stretch>
        </p:blipFill>
        <p:spPr>
          <a:xfrm>
            <a:off x="0" y="12192"/>
            <a:ext cx="9144000" cy="6833615"/>
          </a:xfrm>
          <a:prstGeom prst="rect">
            <a:avLst/>
          </a:prstGeom>
        </p:spPr>
      </p:pic>
      <p:pic>
        <p:nvPicPr>
          <p:cNvPr id="3" name="Imagen 2">
            <a:extLst>
              <a:ext uri="{FF2B5EF4-FFF2-40B4-BE49-F238E27FC236}">
                <a16:creationId xmlns:a16="http://schemas.microsoft.com/office/drawing/2014/main" id="{AF4B3B5C-F92C-FB1E-0C9D-EAA4F6981E05}"/>
              </a:ext>
            </a:extLst>
          </p:cNvPr>
          <p:cNvPicPr>
            <a:picLocks noChangeAspect="1"/>
          </p:cNvPicPr>
          <p:nvPr/>
        </p:nvPicPr>
        <p:blipFill>
          <a:blip r:embed="rId3"/>
          <a:stretch>
            <a:fillRect/>
          </a:stretch>
        </p:blipFill>
        <p:spPr>
          <a:xfrm>
            <a:off x="-3132" y="0"/>
            <a:ext cx="9147131" cy="1325560"/>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30" y="0"/>
            <a:ext cx="9147130" cy="1325563"/>
          </a:xfrm>
        </p:spPr>
        <p:txBody>
          <a:bodyPr>
            <a:normAutofit fontScale="90000"/>
          </a:bodyPr>
          <a:lstStyle/>
          <a:p>
            <a:pPr algn="ctr"/>
            <a:br>
              <a:rPr lang="es-ES" b="1" u="sng" dirty="0">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EL ÁNGEL ÁNIMO CONTRA EL TEMOR. MATEO.28:5.</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7" cy="5532437"/>
          </a:xfrm>
        </p:spPr>
        <p:txBody>
          <a:bodyPr/>
          <a:lstStyle/>
          <a:p>
            <a:r>
              <a:rPr lang="es-ES" b="1" dirty="0">
                <a:latin typeface="Maiandra GD" panose="020E0502030308020204" pitchFamily="34" charset="0"/>
              </a:rPr>
              <a:t>Dios siempre nos anima a seguir adelante siempre.</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Hechos.18:9-10.</a:t>
            </a:r>
          </a:p>
          <a:p>
            <a:r>
              <a:rPr lang="es-ES" b="1" dirty="0">
                <a:latin typeface="Maiandra GD" panose="020E0502030308020204" pitchFamily="34" charset="0"/>
              </a:rPr>
              <a:t>Por medio de una visión durante la noche, el Señor dijo a Pablo: </a:t>
            </a:r>
            <a:r>
              <a:rPr lang="es-ES" b="1" u="sng" dirty="0">
                <a:solidFill>
                  <a:schemeClr val="bg1"/>
                </a:solidFill>
                <a:effectLst>
                  <a:outerShdw blurRad="38100" dist="38100" dir="2700000" algn="tl">
                    <a:srgbClr val="000000">
                      <a:alpha val="43137"/>
                    </a:srgbClr>
                  </a:outerShdw>
                </a:effectLst>
                <a:highlight>
                  <a:srgbClr val="808000"/>
                </a:highlight>
                <a:latin typeface="Maiandra GD" panose="020E0502030308020204" pitchFamily="34" charset="0"/>
              </a:rPr>
              <a:t>«No temas, sigue hablando y no calles;</a:t>
            </a:r>
            <a:r>
              <a:rPr lang="es-ES" b="1" dirty="0">
                <a:latin typeface="Maiandra GD" panose="020E0502030308020204" pitchFamily="34" charset="0"/>
              </a:rPr>
              <a:t>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V.10.</a:t>
            </a:r>
          </a:p>
          <a:p>
            <a:r>
              <a:rPr lang="es-ES" b="1" u="sng" dirty="0">
                <a:solidFill>
                  <a:schemeClr val="bg1"/>
                </a:solidFill>
                <a:effectLst>
                  <a:outerShdw blurRad="38100" dist="38100" dir="2700000" algn="tl">
                    <a:srgbClr val="000000">
                      <a:alpha val="43137"/>
                    </a:srgbClr>
                  </a:outerShdw>
                </a:effectLst>
                <a:highlight>
                  <a:srgbClr val="000000"/>
                </a:highlight>
                <a:latin typeface="Maiandra GD" panose="020E0502030308020204" pitchFamily="34" charset="0"/>
              </a:rPr>
              <a:t>porque Yo estoy contigo, y nadie te atacará para hacerte daño,</a:t>
            </a:r>
            <a:r>
              <a:rPr lang="es-ES" b="1" dirty="0">
                <a:latin typeface="Maiandra GD" panose="020E0502030308020204" pitchFamily="34" charset="0"/>
              </a:rPr>
              <a:t> porque Yo tengo mucha gente en esta ciudad». </a:t>
            </a:r>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3128" y="1325560"/>
            <a:ext cx="3968840" cy="5532437"/>
          </a:xfrm>
          <a:prstGeom prst="rect">
            <a:avLst/>
          </a:prstGeom>
        </p:spPr>
      </p:pic>
    </p:spTree>
    <p:extLst>
      <p:ext uri="{BB962C8B-B14F-4D97-AF65-F5344CB8AC3E}">
        <p14:creationId xmlns:p14="http://schemas.microsoft.com/office/powerpoint/2010/main" val="418487866"/>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8642620C-0C0B-5EFC-6F54-08CAB01F440B}"/>
              </a:ext>
            </a:extLst>
          </p:cNvPr>
          <p:cNvPicPr>
            <a:picLocks noChangeAspect="1"/>
          </p:cNvPicPr>
          <p:nvPr/>
        </p:nvPicPr>
        <p:blipFill>
          <a:blip r:embed="rId2"/>
          <a:stretch>
            <a:fillRect/>
          </a:stretch>
        </p:blipFill>
        <p:spPr>
          <a:xfrm>
            <a:off x="0" y="12192"/>
            <a:ext cx="9144000" cy="6833615"/>
          </a:xfrm>
          <a:prstGeom prst="rect">
            <a:avLst/>
          </a:prstGeom>
        </p:spPr>
      </p:pic>
      <p:pic>
        <p:nvPicPr>
          <p:cNvPr id="3" name="Imagen 2">
            <a:extLst>
              <a:ext uri="{FF2B5EF4-FFF2-40B4-BE49-F238E27FC236}">
                <a16:creationId xmlns:a16="http://schemas.microsoft.com/office/drawing/2014/main" id="{AF4B3B5C-F92C-FB1E-0C9D-EAA4F6981E05}"/>
              </a:ext>
            </a:extLst>
          </p:cNvPr>
          <p:cNvPicPr>
            <a:picLocks noChangeAspect="1"/>
          </p:cNvPicPr>
          <p:nvPr/>
        </p:nvPicPr>
        <p:blipFill>
          <a:blip r:embed="rId3"/>
          <a:stretch>
            <a:fillRect/>
          </a:stretch>
        </p:blipFill>
        <p:spPr>
          <a:xfrm>
            <a:off x="-3132" y="0"/>
            <a:ext cx="9147131" cy="1325560"/>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30" y="0"/>
            <a:ext cx="9147130" cy="1325563"/>
          </a:xfrm>
        </p:spPr>
        <p:txBody>
          <a:bodyPr>
            <a:normAutofit fontScale="90000"/>
          </a:bodyPr>
          <a:lstStyle/>
          <a:p>
            <a:pPr algn="ctr"/>
            <a:br>
              <a:rPr lang="es-ES" b="1" u="sng" dirty="0">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EL ÁNGEL ÁNIMO CONTRA EL TEMOR. MATEO.28:5.</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7" cy="5532437"/>
          </a:xfrm>
        </p:spPr>
        <p:txBody>
          <a:bodyPr>
            <a:normAutofit/>
          </a:bodyPr>
          <a:lstStyle/>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II Timoteo.4:16-18.</a:t>
            </a:r>
          </a:p>
          <a:p>
            <a:r>
              <a:rPr lang="es-ES" b="1" u="sng" dirty="0">
                <a:highlight>
                  <a:srgbClr val="00FF00"/>
                </a:highlight>
                <a:latin typeface="Maiandra GD" panose="020E0502030308020204" pitchFamily="34" charset="0"/>
              </a:rPr>
              <a:t>En mi primera defensa nadie estuvo a mi lado,</a:t>
            </a:r>
            <a:r>
              <a:rPr lang="es-ES" b="1" dirty="0">
                <a:latin typeface="Maiandra GD" panose="020E0502030308020204" pitchFamily="34" charset="0"/>
              </a:rPr>
              <a:t> sino que todos me abandonaron; que no se les tenga en cuenta.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V.17.</a:t>
            </a:r>
          </a:p>
          <a:p>
            <a:r>
              <a:rPr lang="es-ES" b="1" u="sng" dirty="0">
                <a:effectLst>
                  <a:outerShdw blurRad="38100" dist="38100" dir="2700000" algn="tl">
                    <a:srgbClr val="000000">
                      <a:alpha val="43137"/>
                    </a:srgbClr>
                  </a:outerShdw>
                </a:effectLst>
                <a:highlight>
                  <a:srgbClr val="00FFFF"/>
                </a:highlight>
                <a:latin typeface="Maiandra GD" panose="020E0502030308020204" pitchFamily="34" charset="0"/>
              </a:rPr>
              <a:t>Pero el Señor estuvo conmigo y me fortaleció,</a:t>
            </a:r>
            <a:r>
              <a:rPr lang="es-ES" b="1" dirty="0">
                <a:latin typeface="Maiandra GD" panose="020E0502030308020204" pitchFamily="34" charset="0"/>
              </a:rPr>
              <a:t> a fin de que por mí se cumpliera cabalmente la proclamación del mensaje y que todos los gentiles oyeran. Y fui librado de la boca del león. </a:t>
            </a:r>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3133" y="1325560"/>
            <a:ext cx="3968840" cy="5532437"/>
          </a:xfrm>
          <a:prstGeom prst="rect">
            <a:avLst/>
          </a:prstGeom>
        </p:spPr>
      </p:pic>
    </p:spTree>
    <p:extLst>
      <p:ext uri="{BB962C8B-B14F-4D97-AF65-F5344CB8AC3E}">
        <p14:creationId xmlns:p14="http://schemas.microsoft.com/office/powerpoint/2010/main" val="3305798900"/>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30D40D9D-88FE-A419-5D38-6B12A68B00E5}"/>
              </a:ext>
            </a:extLst>
          </p:cNvPr>
          <p:cNvPicPr>
            <a:picLocks noChangeAspect="1"/>
          </p:cNvPicPr>
          <p:nvPr/>
        </p:nvPicPr>
        <p:blipFill>
          <a:blip r:embed="rId2"/>
          <a:stretch>
            <a:fillRect/>
          </a:stretch>
        </p:blipFill>
        <p:spPr>
          <a:xfrm>
            <a:off x="0" y="12192"/>
            <a:ext cx="9144000" cy="6833615"/>
          </a:xfrm>
          <a:prstGeom prst="rect">
            <a:avLst/>
          </a:prstGeom>
        </p:spPr>
      </p:pic>
      <p:pic>
        <p:nvPicPr>
          <p:cNvPr id="3" name="Imagen 2">
            <a:extLst>
              <a:ext uri="{FF2B5EF4-FFF2-40B4-BE49-F238E27FC236}">
                <a16:creationId xmlns:a16="http://schemas.microsoft.com/office/drawing/2014/main" id="{AF4B3B5C-F92C-FB1E-0C9D-EAA4F6981E05}"/>
              </a:ext>
            </a:extLst>
          </p:cNvPr>
          <p:cNvPicPr>
            <a:picLocks noChangeAspect="1"/>
          </p:cNvPicPr>
          <p:nvPr/>
        </p:nvPicPr>
        <p:blipFill>
          <a:blip r:embed="rId3"/>
          <a:stretch>
            <a:fillRect/>
          </a:stretch>
        </p:blipFill>
        <p:spPr>
          <a:xfrm>
            <a:off x="-3132" y="0"/>
            <a:ext cx="9147131" cy="1325560"/>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30" y="0"/>
            <a:ext cx="9147130" cy="1325563"/>
          </a:xfrm>
        </p:spPr>
        <p:txBody>
          <a:bodyPr>
            <a:normAutofit fontScale="90000"/>
          </a:bodyPr>
          <a:lstStyle/>
          <a:p>
            <a:pPr algn="ctr"/>
            <a:br>
              <a:rPr lang="es-ES" b="1" u="sng" dirty="0">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EL ÁNGEL ÁNIMO CONTRA EL TEMOR. MATEO.28:5.</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7" cy="5532437"/>
          </a:xfrm>
        </p:spPr>
        <p:txBody>
          <a:bodyPr>
            <a:normAutofit lnSpcReduction="10000"/>
          </a:bodyPr>
          <a:lstStyle/>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V.18.</a:t>
            </a:r>
          </a:p>
          <a:p>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El Señor me librará de toda obra mala</a:t>
            </a:r>
            <a:r>
              <a:rPr lang="es-ES" b="1" dirty="0">
                <a:latin typeface="Maiandra GD" panose="020E0502030308020204" pitchFamily="34" charset="0"/>
              </a:rPr>
              <a:t> y me traerá a salvo a Su reino celestial. A Él sea la gloria por los siglos de los siglos. Amén. </a:t>
            </a:r>
          </a:p>
          <a:p>
            <a:r>
              <a:rPr lang="es-ES" b="1" dirty="0">
                <a:latin typeface="Maiandra GD" panose="020E0502030308020204" pitchFamily="34" charset="0"/>
              </a:rPr>
              <a:t>Dios siempre nos está ayudando.</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Hebreos.13:5.</a:t>
            </a:r>
          </a:p>
          <a:p>
            <a:r>
              <a:rPr lang="es-ES" b="1" dirty="0">
                <a:latin typeface="Maiandra GD" panose="020E0502030308020204" pitchFamily="34" charset="0"/>
              </a:rPr>
              <a:t>Sea el carácter de ustedes sin avaricia, contentos con lo que tienen, </a:t>
            </a:r>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porque Él mismo ha dicho: «NUNCA TE DEJARÉ NI TE DESAMPARARÉ»,</a:t>
            </a:r>
            <a:r>
              <a:rPr lang="es-ES" b="1" dirty="0">
                <a:latin typeface="Maiandra GD" panose="020E0502030308020204" pitchFamily="34" charset="0"/>
              </a:rPr>
              <a:t> </a:t>
            </a:r>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3128" y="1325560"/>
            <a:ext cx="3968840" cy="5532437"/>
          </a:xfrm>
          <a:prstGeom prst="rect">
            <a:avLst/>
          </a:prstGeom>
        </p:spPr>
      </p:pic>
    </p:spTree>
    <p:extLst>
      <p:ext uri="{BB962C8B-B14F-4D97-AF65-F5344CB8AC3E}">
        <p14:creationId xmlns:p14="http://schemas.microsoft.com/office/powerpoint/2010/main" val="1472973510"/>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30D40D9D-88FE-A419-5D38-6B12A68B00E5}"/>
              </a:ext>
            </a:extLst>
          </p:cNvPr>
          <p:cNvPicPr>
            <a:picLocks noChangeAspect="1"/>
          </p:cNvPicPr>
          <p:nvPr/>
        </p:nvPicPr>
        <p:blipFill>
          <a:blip r:embed="rId2"/>
          <a:stretch>
            <a:fillRect/>
          </a:stretch>
        </p:blipFill>
        <p:spPr>
          <a:xfrm>
            <a:off x="0" y="12192"/>
            <a:ext cx="9144000" cy="6833615"/>
          </a:xfrm>
          <a:prstGeom prst="rect">
            <a:avLst/>
          </a:prstGeom>
        </p:spPr>
      </p:pic>
      <p:pic>
        <p:nvPicPr>
          <p:cNvPr id="3" name="Imagen 2">
            <a:extLst>
              <a:ext uri="{FF2B5EF4-FFF2-40B4-BE49-F238E27FC236}">
                <a16:creationId xmlns:a16="http://schemas.microsoft.com/office/drawing/2014/main" id="{AF4B3B5C-F92C-FB1E-0C9D-EAA4F6981E05}"/>
              </a:ext>
            </a:extLst>
          </p:cNvPr>
          <p:cNvPicPr>
            <a:picLocks noChangeAspect="1"/>
          </p:cNvPicPr>
          <p:nvPr/>
        </p:nvPicPr>
        <p:blipFill>
          <a:blip r:embed="rId3"/>
          <a:stretch>
            <a:fillRect/>
          </a:stretch>
        </p:blipFill>
        <p:spPr>
          <a:xfrm>
            <a:off x="-3132" y="0"/>
            <a:ext cx="9147131" cy="1325560"/>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30" y="0"/>
            <a:ext cx="9147130" cy="1325563"/>
          </a:xfrm>
        </p:spPr>
        <p:txBody>
          <a:bodyPr>
            <a:normAutofit fontScale="90000"/>
          </a:bodyPr>
          <a:lstStyle/>
          <a:p>
            <a:pPr algn="ctr"/>
            <a:br>
              <a:rPr lang="es-ES" b="1" u="sng" dirty="0">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EL ÁNGEL ÁNIMO CONTRA EL TEMOR. MATEO.28:5.</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7" cy="5532437"/>
          </a:xfrm>
        </p:spPr>
        <p:txBody>
          <a:bodyPr>
            <a:normAutofit/>
          </a:bodyPr>
          <a:lstStyle/>
          <a:p>
            <a:r>
              <a:rPr lang="es-ES" b="1" dirty="0">
                <a:latin typeface="Maiandra GD" panose="020E0502030308020204" pitchFamily="34" charset="0"/>
              </a:rPr>
              <a:t>Su poder está actuando protegiéndonos siempre.</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 Pedro.1:5. </a:t>
            </a:r>
          </a:p>
          <a:p>
            <a:r>
              <a:rPr lang="es-ES" b="1" u="sng" dirty="0">
                <a:solidFill>
                  <a:schemeClr val="bg1"/>
                </a:solidFill>
                <a:effectLst>
                  <a:outerShdw blurRad="38100" dist="38100" dir="2700000" algn="tl">
                    <a:srgbClr val="000000">
                      <a:alpha val="43137"/>
                    </a:srgbClr>
                  </a:outerShdw>
                </a:effectLst>
                <a:highlight>
                  <a:srgbClr val="008080"/>
                </a:highlight>
                <a:latin typeface="Maiandra GD" panose="020E0502030308020204" pitchFamily="34" charset="0"/>
              </a:rPr>
              <a:t>Mediante la fe ustedes son protegidos por el poder de Dios,</a:t>
            </a:r>
            <a:r>
              <a:rPr lang="es-ES" b="1" dirty="0">
                <a:latin typeface="Maiandra GD" panose="020E0502030308020204" pitchFamily="34" charset="0"/>
              </a:rPr>
              <a:t> para la salvación que está preparada para ser revelada en el último tiempo. </a:t>
            </a:r>
          </a:p>
          <a:p>
            <a:r>
              <a:rPr lang="es-ES" b="1" dirty="0">
                <a:latin typeface="Maiandra GD" panose="020E0502030308020204" pitchFamily="34" charset="0"/>
              </a:rPr>
              <a:t>Pero recuerde que trabaja atraves de nuestra fe.</a:t>
            </a:r>
          </a:p>
          <a:p>
            <a:r>
              <a:rPr lang="es-ES" b="1" dirty="0">
                <a:latin typeface="Maiandra GD" panose="020E0502030308020204" pitchFamily="34" charset="0"/>
              </a:rPr>
              <a:t>¿Cómo es nuestra fe hermanos?</a:t>
            </a:r>
          </a:p>
          <a:p>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3128" y="1325560"/>
            <a:ext cx="3968840" cy="5532437"/>
          </a:xfrm>
          <a:prstGeom prst="rect">
            <a:avLst/>
          </a:prstGeom>
        </p:spPr>
      </p:pic>
    </p:spTree>
    <p:extLst>
      <p:ext uri="{BB962C8B-B14F-4D97-AF65-F5344CB8AC3E}">
        <p14:creationId xmlns:p14="http://schemas.microsoft.com/office/powerpoint/2010/main" val="689138355"/>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240014B-4BBB-0F31-9FFD-0DF7D8FBDFF8}"/>
              </a:ext>
            </a:extLst>
          </p:cNvPr>
          <p:cNvPicPr>
            <a:picLocks noChangeAspect="1"/>
          </p:cNvPicPr>
          <p:nvPr/>
        </p:nvPicPr>
        <p:blipFill>
          <a:blip r:embed="rId2"/>
          <a:stretch>
            <a:fillRect/>
          </a:stretch>
        </p:blipFill>
        <p:spPr>
          <a:xfrm>
            <a:off x="0" y="12192"/>
            <a:ext cx="9144000" cy="6833615"/>
          </a:xfrm>
          <a:prstGeom prst="rect">
            <a:avLst/>
          </a:prstGeom>
        </p:spPr>
      </p:pic>
      <p:pic>
        <p:nvPicPr>
          <p:cNvPr id="3" name="Imagen 2">
            <a:extLst>
              <a:ext uri="{FF2B5EF4-FFF2-40B4-BE49-F238E27FC236}">
                <a16:creationId xmlns:a16="http://schemas.microsoft.com/office/drawing/2014/main" id="{9617ED2B-62BE-05AA-BA51-12539C2F6E09}"/>
              </a:ext>
            </a:extLst>
          </p:cNvPr>
          <p:cNvPicPr>
            <a:picLocks noChangeAspect="1"/>
          </p:cNvPicPr>
          <p:nvPr/>
        </p:nvPicPr>
        <p:blipFill>
          <a:blip r:embed="rId3"/>
          <a:stretch>
            <a:fillRect/>
          </a:stretch>
        </p:blipFill>
        <p:spPr>
          <a:xfrm>
            <a:off x="0" y="-19878"/>
            <a:ext cx="9144000" cy="1325563"/>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0" y="0"/>
            <a:ext cx="9144000" cy="1325563"/>
          </a:xfrm>
        </p:spPr>
        <p:txBody>
          <a:bodyPr>
            <a:normAutofit fontScale="90000"/>
          </a:bodyPr>
          <a:lstStyle/>
          <a:p>
            <a:pPr algn="ctr"/>
            <a:br>
              <a:rPr lang="es-ES" b="1" u="sng" dirty="0">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LA SEGURIDAD DE LA RESURRECCIÓN DE CRISTO. MATEO.28:6.</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7" cy="5532437"/>
          </a:xfrm>
        </p:spPr>
        <p:txBody>
          <a:bodyPr>
            <a:normAutofit lnSpcReduction="10000"/>
          </a:bodyPr>
          <a:lstStyle/>
          <a:p>
            <a:r>
              <a:rPr lang="es-ES" b="1" dirty="0">
                <a:latin typeface="Maiandra GD" panose="020E0502030308020204" pitchFamily="34" charset="0"/>
              </a:rPr>
              <a:t>»No está aquí, porque ha resucitado, tal como Él dijo. Vengan, vean el lugar donde estaba puesto. </a:t>
            </a:r>
          </a:p>
          <a:p>
            <a:r>
              <a:rPr lang="es-ES" b="1" dirty="0">
                <a:latin typeface="Maiandra GD" panose="020E0502030308020204" pitchFamily="34" charset="0"/>
              </a:rPr>
              <a:t>El hecho de la resurrección.</a:t>
            </a:r>
          </a:p>
          <a:p>
            <a:pPr algn="ctr"/>
            <a:r>
              <a:rPr lang="es-ES" b="1" u="sng" dirty="0">
                <a:solidFill>
                  <a:schemeClr val="bg1"/>
                </a:solidFill>
                <a:effectLst>
                  <a:outerShdw blurRad="38100" dist="38100" dir="2700000" algn="tl">
                    <a:srgbClr val="000000">
                      <a:alpha val="43137"/>
                    </a:srgbClr>
                  </a:outerShdw>
                </a:effectLst>
                <a:highlight>
                  <a:srgbClr val="FF6600"/>
                </a:highlight>
                <a:latin typeface="Maiandra GD" panose="020E0502030308020204" pitchFamily="34" charset="0"/>
              </a:rPr>
              <a:t>“NO ESTÁ AQUÍ”. V.6.</a:t>
            </a: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 </a:t>
            </a:r>
          </a:p>
          <a:p>
            <a:r>
              <a:rPr lang="es-ES" b="1" dirty="0">
                <a:latin typeface="Maiandra GD" panose="020E0502030308020204" pitchFamily="34" charset="0"/>
              </a:rPr>
              <a:t>La afirmación, no está muerto, sino que vive, el oír que no estaba allí no habría sido ninguna noticia buena para los que le buscaban sino hubiese añadido:</a:t>
            </a:r>
          </a:p>
          <a:p>
            <a:pPr algn="ctr"/>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“HA RESUCITADO”.</a:t>
            </a:r>
            <a:r>
              <a:rPr lang="es-ES" b="1" dirty="0">
                <a:latin typeface="Maiandra GD" panose="020E0502030308020204" pitchFamily="34" charset="0"/>
              </a:rPr>
              <a:t> </a:t>
            </a: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3128" y="1325561"/>
            <a:ext cx="3968840" cy="5499480"/>
          </a:xfrm>
          <a:prstGeom prst="rect">
            <a:avLst/>
          </a:prstGeom>
        </p:spPr>
      </p:pic>
    </p:spTree>
    <p:extLst>
      <p:ext uri="{BB962C8B-B14F-4D97-AF65-F5344CB8AC3E}">
        <p14:creationId xmlns:p14="http://schemas.microsoft.com/office/powerpoint/2010/main" val="1107134870"/>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barn(inVertical)">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barn(inVertical)">
                                      <p:cBhvr>
                                        <p:cTn id="18" dur="5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barn(inVertical)">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barn(inVertical)">
                                      <p:cBhvr>
                                        <p:cTn id="28" dur="500"/>
                                        <p:tgtEl>
                                          <p:spTgt spid="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barn(inVertical)">
                                      <p:cBhvr>
                                        <p:cTn id="33"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3461E47D-9ECC-4CFF-A2CA-DA317B4740F7}"/>
              </a:ext>
            </a:extLst>
          </p:cNvPr>
          <p:cNvPicPr>
            <a:picLocks noChangeAspect="1"/>
          </p:cNvPicPr>
          <p:nvPr/>
        </p:nvPicPr>
        <p:blipFill>
          <a:blip r:embed="rId2"/>
          <a:stretch>
            <a:fillRect/>
          </a:stretch>
        </p:blipFill>
        <p:spPr>
          <a:xfrm>
            <a:off x="0" y="12192"/>
            <a:ext cx="9144000" cy="6833615"/>
          </a:xfrm>
          <a:prstGeom prst="rect">
            <a:avLst/>
          </a:prstGeom>
        </p:spPr>
      </p:pic>
      <p:pic>
        <p:nvPicPr>
          <p:cNvPr id="3" name="Imagen 2">
            <a:extLst>
              <a:ext uri="{FF2B5EF4-FFF2-40B4-BE49-F238E27FC236}">
                <a16:creationId xmlns:a16="http://schemas.microsoft.com/office/drawing/2014/main" id="{A4C24FA4-95A5-2AB7-6041-05DF5B671B36}"/>
              </a:ext>
            </a:extLst>
          </p:cNvPr>
          <p:cNvPicPr>
            <a:picLocks noChangeAspect="1"/>
          </p:cNvPicPr>
          <p:nvPr/>
        </p:nvPicPr>
        <p:blipFill>
          <a:blip r:embed="rId3"/>
          <a:stretch>
            <a:fillRect/>
          </a:stretch>
        </p:blipFill>
        <p:spPr>
          <a:xfrm>
            <a:off x="-16197" y="-1"/>
            <a:ext cx="9144000" cy="1321951"/>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30" y="0"/>
            <a:ext cx="9147129" cy="1325563"/>
          </a:xfrm>
        </p:spPr>
        <p:txBody>
          <a:bodyPr>
            <a:normAutofit fontScale="90000"/>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LA SEGURIDAD DE LA RESURRECCIÓN DE CRISTO. MATEO.28:6.</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62091" cy="5532437"/>
          </a:xfrm>
        </p:spPr>
        <p:txBody>
          <a:bodyPr>
            <a:normAutofit fontScale="92500" lnSpcReduction="20000"/>
          </a:bodyPr>
          <a:lstStyle/>
          <a:p>
            <a:r>
              <a:rPr lang="es-ES" b="1" dirty="0">
                <a:latin typeface="Maiandra GD" panose="020E0502030308020204" pitchFamily="34" charset="0"/>
              </a:rPr>
              <a:t>La prueba de su resurrección.</a:t>
            </a:r>
          </a:p>
          <a:p>
            <a:r>
              <a:rPr lang="es-ES" b="1" dirty="0">
                <a:latin typeface="Maiandra GD" panose="020E0502030308020204" pitchFamily="34" charset="0"/>
              </a:rPr>
              <a:t>La evidencia de la tumba vacía. “VENID A VER DONDE YACIA”. V.6. </a:t>
            </a:r>
          </a:p>
          <a:p>
            <a:r>
              <a:rPr lang="es-ES" b="1" dirty="0">
                <a:latin typeface="Maiandra GD" panose="020E0502030308020204" pitchFamily="34" charset="0"/>
              </a:rPr>
              <a:t>Veis que no está aquí y recuerden lo que Él les dijo que tenía que resucitar de entres los muertos.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Mateo.12:40.</a:t>
            </a:r>
          </a:p>
          <a:p>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porque como ESTUVO JONÁS EN EL VIENTRE DEL MONSTRUO MARINO TRES DÍAS Y TRES NOCHES,</a:t>
            </a:r>
            <a:r>
              <a:rPr lang="es-ES" b="1" dirty="0">
                <a:latin typeface="Maiandra GD" panose="020E0502030308020204" pitchFamily="34" charset="0"/>
              </a:rPr>
              <a:t> así estará el Hijo del Hombre tres días y tres noches en el corazón de la tierra. </a:t>
            </a:r>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3129" y="1325563"/>
            <a:ext cx="3968840" cy="5532437"/>
          </a:xfrm>
          <a:prstGeom prst="rect">
            <a:avLst/>
          </a:prstGeom>
        </p:spPr>
      </p:pic>
    </p:spTree>
    <p:extLst>
      <p:ext uri="{BB962C8B-B14F-4D97-AF65-F5344CB8AC3E}">
        <p14:creationId xmlns:p14="http://schemas.microsoft.com/office/powerpoint/2010/main" val="1606297771"/>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3461E47D-9ECC-4CFF-A2CA-DA317B4740F7}"/>
              </a:ext>
            </a:extLst>
          </p:cNvPr>
          <p:cNvPicPr>
            <a:picLocks noChangeAspect="1"/>
          </p:cNvPicPr>
          <p:nvPr/>
        </p:nvPicPr>
        <p:blipFill>
          <a:blip r:embed="rId2"/>
          <a:stretch>
            <a:fillRect/>
          </a:stretch>
        </p:blipFill>
        <p:spPr>
          <a:xfrm>
            <a:off x="0" y="12192"/>
            <a:ext cx="9144000" cy="6833615"/>
          </a:xfrm>
          <a:prstGeom prst="rect">
            <a:avLst/>
          </a:prstGeom>
        </p:spPr>
      </p:pic>
      <p:pic>
        <p:nvPicPr>
          <p:cNvPr id="3" name="Imagen 2">
            <a:extLst>
              <a:ext uri="{FF2B5EF4-FFF2-40B4-BE49-F238E27FC236}">
                <a16:creationId xmlns:a16="http://schemas.microsoft.com/office/drawing/2014/main" id="{A4C24FA4-95A5-2AB7-6041-05DF5B671B36}"/>
              </a:ext>
            </a:extLst>
          </p:cNvPr>
          <p:cNvPicPr>
            <a:picLocks noChangeAspect="1"/>
          </p:cNvPicPr>
          <p:nvPr/>
        </p:nvPicPr>
        <p:blipFill>
          <a:blip r:embed="rId3"/>
          <a:stretch>
            <a:fillRect/>
          </a:stretch>
        </p:blipFill>
        <p:spPr>
          <a:xfrm>
            <a:off x="-16197" y="-1"/>
            <a:ext cx="9144000" cy="1321951"/>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30" y="0"/>
            <a:ext cx="9147129" cy="1325563"/>
          </a:xfrm>
        </p:spPr>
        <p:txBody>
          <a:bodyPr>
            <a:normAutofit fontScale="90000"/>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LA SEGURIDAD DE LA RESURRECCIÓN DE CRISTO. MATEO.28:6.</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62091" cy="5532437"/>
          </a:xfrm>
        </p:spPr>
        <p:txBody>
          <a:bodyPr/>
          <a:lstStyle/>
          <a:p>
            <a:pPr algn="ctr"/>
            <a:r>
              <a:rPr lang="pt-BR" b="1" u="sng" dirty="0">
                <a:effectLst>
                  <a:outerShdw blurRad="38100" dist="38100" dir="2700000" algn="tl">
                    <a:srgbClr val="000000">
                      <a:alpha val="43137"/>
                    </a:srgbClr>
                  </a:outerShdw>
                </a:effectLst>
                <a:highlight>
                  <a:srgbClr val="FFFF00"/>
                </a:highlight>
                <a:latin typeface="Maiandra GD" panose="020E0502030308020204" pitchFamily="34" charset="0"/>
              </a:rPr>
              <a:t>Mateo.16:21. </a:t>
            </a:r>
          </a:p>
          <a:p>
            <a:r>
              <a:rPr lang="es-ES" b="1" dirty="0">
                <a:latin typeface="Maiandra GD" panose="020E0502030308020204" pitchFamily="34" charset="0"/>
              </a:rPr>
              <a:t>Desde entonces Jesucristo comenzó a declarar a Sus discípulos que debía ir a Jerusalén y sufrir muchas cosas de parte de los ancianos, de los principales sacerdotes y de los escribas, </a:t>
            </a:r>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y ser muerto, y resucitar al tercer día.</a:t>
            </a:r>
            <a:r>
              <a:rPr lang="es-ES" b="1" dirty="0">
                <a:latin typeface="Maiandra GD" panose="020E0502030308020204" pitchFamily="34" charset="0"/>
              </a:rPr>
              <a:t> </a:t>
            </a:r>
            <a:endParaRPr lang="pt-BR" b="1" dirty="0">
              <a:latin typeface="Maiandra GD" panose="020E0502030308020204" pitchFamily="34" charset="0"/>
            </a:endParaRPr>
          </a:p>
          <a:p>
            <a:pPr algn="ctr"/>
            <a:r>
              <a:rPr lang="pt-BR" b="1" u="sng" dirty="0">
                <a:effectLst>
                  <a:outerShdw blurRad="38100" dist="38100" dir="2700000" algn="tl">
                    <a:srgbClr val="000000">
                      <a:alpha val="43137"/>
                    </a:srgbClr>
                  </a:outerShdw>
                </a:effectLst>
                <a:highlight>
                  <a:srgbClr val="FFFF00"/>
                </a:highlight>
                <a:latin typeface="Maiandra GD" panose="020E0502030308020204" pitchFamily="34" charset="0"/>
              </a:rPr>
              <a:t>Mateo.17:23. </a:t>
            </a:r>
          </a:p>
          <a:p>
            <a:r>
              <a:rPr lang="es-ES" b="1" u="sng" dirty="0">
                <a:solidFill>
                  <a:schemeClr val="bg1"/>
                </a:solidFill>
                <a:effectLst>
                  <a:outerShdw blurRad="38100" dist="38100" dir="2700000" algn="tl">
                    <a:srgbClr val="000000">
                      <a:alpha val="43137"/>
                    </a:srgbClr>
                  </a:outerShdw>
                </a:effectLst>
                <a:highlight>
                  <a:srgbClr val="800000"/>
                </a:highlight>
                <a:latin typeface="Maiandra GD" panose="020E0502030308020204" pitchFamily="34" charset="0"/>
              </a:rPr>
              <a:t>Lo matarán, y al tercer día resucitará».</a:t>
            </a:r>
            <a:r>
              <a:rPr lang="es-ES" b="1" dirty="0">
                <a:latin typeface="Maiandra GD" panose="020E0502030308020204" pitchFamily="34" charset="0"/>
              </a:rPr>
              <a:t> Y ellos se entristecieron mucho. </a:t>
            </a:r>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3129" y="1325563"/>
            <a:ext cx="3968840" cy="5532437"/>
          </a:xfrm>
          <a:prstGeom prst="rect">
            <a:avLst/>
          </a:prstGeom>
        </p:spPr>
      </p:pic>
    </p:spTree>
    <p:extLst>
      <p:ext uri="{BB962C8B-B14F-4D97-AF65-F5344CB8AC3E}">
        <p14:creationId xmlns:p14="http://schemas.microsoft.com/office/powerpoint/2010/main" val="1813465458"/>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3461E47D-9ECC-4CFF-A2CA-DA317B4740F7}"/>
              </a:ext>
            </a:extLst>
          </p:cNvPr>
          <p:cNvPicPr>
            <a:picLocks noChangeAspect="1"/>
          </p:cNvPicPr>
          <p:nvPr/>
        </p:nvPicPr>
        <p:blipFill>
          <a:blip r:embed="rId2"/>
          <a:stretch>
            <a:fillRect/>
          </a:stretch>
        </p:blipFill>
        <p:spPr>
          <a:xfrm>
            <a:off x="0" y="12192"/>
            <a:ext cx="9144000" cy="6833615"/>
          </a:xfrm>
          <a:prstGeom prst="rect">
            <a:avLst/>
          </a:prstGeom>
        </p:spPr>
      </p:pic>
      <p:pic>
        <p:nvPicPr>
          <p:cNvPr id="3" name="Imagen 2">
            <a:extLst>
              <a:ext uri="{FF2B5EF4-FFF2-40B4-BE49-F238E27FC236}">
                <a16:creationId xmlns:a16="http://schemas.microsoft.com/office/drawing/2014/main" id="{A4C24FA4-95A5-2AB7-6041-05DF5B671B36}"/>
              </a:ext>
            </a:extLst>
          </p:cNvPr>
          <p:cNvPicPr>
            <a:picLocks noChangeAspect="1"/>
          </p:cNvPicPr>
          <p:nvPr/>
        </p:nvPicPr>
        <p:blipFill>
          <a:blip r:embed="rId3"/>
          <a:stretch>
            <a:fillRect/>
          </a:stretch>
        </p:blipFill>
        <p:spPr>
          <a:xfrm>
            <a:off x="-16197" y="-1"/>
            <a:ext cx="9144000" cy="1321951"/>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30" y="0"/>
            <a:ext cx="9147129" cy="1325563"/>
          </a:xfrm>
        </p:spPr>
        <p:txBody>
          <a:bodyPr>
            <a:normAutofit fontScale="90000"/>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LA SEGURIDAD DE LA RESURRECCIÓN DE CRISTO. MATEO.28:6.</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62091" cy="5532437"/>
          </a:xfrm>
        </p:spPr>
        <p:txBody>
          <a:bodyPr/>
          <a:lstStyle/>
          <a:p>
            <a:pPr algn="ctr"/>
            <a:r>
              <a:rPr lang="pt-BR" b="1" u="sng" dirty="0">
                <a:effectLst>
                  <a:outerShdw blurRad="38100" dist="38100" dir="2700000" algn="tl">
                    <a:srgbClr val="000000">
                      <a:alpha val="43137"/>
                    </a:srgbClr>
                  </a:outerShdw>
                </a:effectLst>
                <a:highlight>
                  <a:srgbClr val="FFFF00"/>
                </a:highlight>
                <a:latin typeface="Maiandra GD" panose="020E0502030308020204" pitchFamily="34" charset="0"/>
              </a:rPr>
              <a:t>Mateo.20:19. </a:t>
            </a:r>
          </a:p>
          <a:p>
            <a:r>
              <a:rPr lang="es-ES" b="1" dirty="0">
                <a:latin typeface="Maiandra GD" panose="020E0502030308020204" pitchFamily="34" charset="0"/>
              </a:rPr>
              <a:t>y lo entregarán a los gentiles para burlarse de Él, lo azotarán y crucificarán, </a:t>
            </a:r>
            <a:r>
              <a:rPr lang="es-ES" b="1" u="sng" dirty="0">
                <a:solidFill>
                  <a:schemeClr val="bg1"/>
                </a:solidFill>
                <a:effectLst>
                  <a:outerShdw blurRad="38100" dist="38100" dir="2700000" algn="tl">
                    <a:srgbClr val="000000">
                      <a:alpha val="43137"/>
                    </a:srgbClr>
                  </a:outerShdw>
                </a:effectLst>
                <a:highlight>
                  <a:srgbClr val="808000"/>
                </a:highlight>
                <a:latin typeface="Maiandra GD" panose="020E0502030308020204" pitchFamily="34" charset="0"/>
              </a:rPr>
              <a:t>pero al tercer día resucitará».</a:t>
            </a:r>
            <a:r>
              <a:rPr lang="es-ES" b="1" dirty="0">
                <a:latin typeface="Maiandra GD" panose="020E0502030308020204" pitchFamily="34" charset="0"/>
              </a:rPr>
              <a:t> </a:t>
            </a:r>
            <a:endParaRPr lang="pt-BR" b="1" dirty="0">
              <a:latin typeface="Maiandra GD" panose="020E0502030308020204" pitchFamily="34" charset="0"/>
            </a:endParaRPr>
          </a:p>
          <a:p>
            <a:pPr algn="ctr"/>
            <a:r>
              <a:rPr lang="pt-BR" b="1" u="sng" dirty="0">
                <a:effectLst>
                  <a:outerShdw blurRad="38100" dist="38100" dir="2700000" algn="tl">
                    <a:srgbClr val="000000">
                      <a:alpha val="43137"/>
                    </a:srgbClr>
                  </a:outerShdw>
                </a:effectLst>
                <a:highlight>
                  <a:srgbClr val="FFFF00"/>
                </a:highlight>
                <a:latin typeface="Maiandra GD" panose="020E0502030308020204" pitchFamily="34" charset="0"/>
              </a:rPr>
              <a:t>Mateo.27:63. </a:t>
            </a:r>
          </a:p>
          <a:p>
            <a:r>
              <a:rPr lang="es-ES" b="1" dirty="0">
                <a:latin typeface="Maiandra GD" panose="020E0502030308020204" pitchFamily="34" charset="0"/>
              </a:rPr>
              <a:t>y le dijeron: «Señor, nos acordamos que cuando aquel engañador aún vivía, dijo: </a:t>
            </a:r>
            <a:r>
              <a:rPr lang="es-ES" b="1" u="sng" dirty="0">
                <a:solidFill>
                  <a:schemeClr val="bg1"/>
                </a:solidFill>
                <a:effectLst>
                  <a:outerShdw blurRad="38100" dist="38100" dir="2700000" algn="tl">
                    <a:srgbClr val="000000">
                      <a:alpha val="43137"/>
                    </a:srgbClr>
                  </a:outerShdw>
                </a:effectLst>
                <a:highlight>
                  <a:srgbClr val="000000"/>
                </a:highlight>
                <a:latin typeface="Maiandra GD" panose="020E0502030308020204" pitchFamily="34" charset="0"/>
              </a:rPr>
              <a:t>“Después de tres días resucitaré”.</a:t>
            </a:r>
            <a:r>
              <a:rPr lang="es-ES" b="1" dirty="0">
                <a:latin typeface="Maiandra GD" panose="020E0502030308020204" pitchFamily="34" charset="0"/>
              </a:rPr>
              <a:t> </a:t>
            </a:r>
            <a:endParaRPr lang="pt-BR" b="1" dirty="0">
              <a:latin typeface="Maiandra GD" panose="020E0502030308020204" pitchFamily="34" charset="0"/>
            </a:endParaRPr>
          </a:p>
          <a:p>
            <a:pPr algn="ctr"/>
            <a:r>
              <a:rPr lang="pt-BR" b="1" u="sng" dirty="0">
                <a:effectLst>
                  <a:outerShdw blurRad="38100" dist="38100" dir="2700000" algn="tl">
                    <a:srgbClr val="000000">
                      <a:alpha val="43137"/>
                    </a:srgbClr>
                  </a:outerShdw>
                </a:effectLst>
                <a:highlight>
                  <a:srgbClr val="FFFF00"/>
                </a:highlight>
                <a:latin typeface="Maiandra GD" panose="020E0502030308020204" pitchFamily="34" charset="0"/>
              </a:rPr>
              <a:t>Marcos.8:31. </a:t>
            </a:r>
          </a:p>
          <a:p>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3129" y="1325563"/>
            <a:ext cx="3968840" cy="5532437"/>
          </a:xfrm>
          <a:prstGeom prst="rect">
            <a:avLst/>
          </a:prstGeom>
        </p:spPr>
      </p:pic>
    </p:spTree>
    <p:extLst>
      <p:ext uri="{BB962C8B-B14F-4D97-AF65-F5344CB8AC3E}">
        <p14:creationId xmlns:p14="http://schemas.microsoft.com/office/powerpoint/2010/main" val="4064522455"/>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3461E47D-9ECC-4CFF-A2CA-DA317B4740F7}"/>
              </a:ext>
            </a:extLst>
          </p:cNvPr>
          <p:cNvPicPr>
            <a:picLocks noChangeAspect="1"/>
          </p:cNvPicPr>
          <p:nvPr/>
        </p:nvPicPr>
        <p:blipFill>
          <a:blip r:embed="rId2"/>
          <a:stretch>
            <a:fillRect/>
          </a:stretch>
        </p:blipFill>
        <p:spPr>
          <a:xfrm>
            <a:off x="0" y="12192"/>
            <a:ext cx="9144000" cy="6833615"/>
          </a:xfrm>
          <a:prstGeom prst="rect">
            <a:avLst/>
          </a:prstGeom>
        </p:spPr>
      </p:pic>
      <p:pic>
        <p:nvPicPr>
          <p:cNvPr id="3" name="Imagen 2">
            <a:extLst>
              <a:ext uri="{FF2B5EF4-FFF2-40B4-BE49-F238E27FC236}">
                <a16:creationId xmlns:a16="http://schemas.microsoft.com/office/drawing/2014/main" id="{A4C24FA4-95A5-2AB7-6041-05DF5B671B36}"/>
              </a:ext>
            </a:extLst>
          </p:cNvPr>
          <p:cNvPicPr>
            <a:picLocks noChangeAspect="1"/>
          </p:cNvPicPr>
          <p:nvPr/>
        </p:nvPicPr>
        <p:blipFill>
          <a:blip r:embed="rId3"/>
          <a:stretch>
            <a:fillRect/>
          </a:stretch>
        </p:blipFill>
        <p:spPr>
          <a:xfrm>
            <a:off x="-16197" y="-1"/>
            <a:ext cx="9144000" cy="1321951"/>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30" y="0"/>
            <a:ext cx="9147129" cy="1325563"/>
          </a:xfrm>
        </p:spPr>
        <p:txBody>
          <a:bodyPr>
            <a:normAutofit fontScale="90000"/>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LA SEGURIDAD DE LA RESURRECCIÓN DE CRISTO. MATEO.28:6.</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62091" cy="5532437"/>
          </a:xfrm>
        </p:spPr>
        <p:txBody>
          <a:bodyPr>
            <a:normAutofit lnSpcReduction="10000"/>
          </a:bodyPr>
          <a:lstStyle/>
          <a:p>
            <a:r>
              <a:rPr lang="es-ES" b="1" dirty="0">
                <a:latin typeface="Maiandra GD" panose="020E0502030308020204" pitchFamily="34" charset="0"/>
              </a:rPr>
              <a:t>Jesús comenzó a enseñarles que el Hijo del Hombre debía padecer muchas cosas, y ser rechazado por los ancianos, los principales sacerdotes y los escribas, </a:t>
            </a:r>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y ser muerto, y después de tres días resucitar.</a:t>
            </a:r>
            <a:r>
              <a:rPr lang="es-ES" b="1" dirty="0">
                <a:latin typeface="Maiandra GD" panose="020E0502030308020204" pitchFamily="34" charset="0"/>
              </a:rPr>
              <a:t> </a:t>
            </a:r>
            <a:endParaRPr lang="es-NI" b="1" dirty="0">
              <a:latin typeface="Maiandra GD" panose="020E0502030308020204" pitchFamily="34" charset="0"/>
            </a:endParaRPr>
          </a:p>
          <a:p>
            <a:pPr algn="ctr"/>
            <a:r>
              <a:rPr lang="es-NI" b="1" u="sng" dirty="0">
                <a:effectLst>
                  <a:outerShdw blurRad="38100" dist="38100" dir="2700000" algn="tl">
                    <a:srgbClr val="000000">
                      <a:alpha val="43137"/>
                    </a:srgbClr>
                  </a:outerShdw>
                </a:effectLst>
                <a:highlight>
                  <a:srgbClr val="FFFF00"/>
                </a:highlight>
                <a:latin typeface="Maiandra GD" panose="020E0502030308020204" pitchFamily="34" charset="0"/>
              </a:rPr>
              <a:t>Marcos.9:31. </a:t>
            </a:r>
          </a:p>
          <a:p>
            <a:r>
              <a:rPr lang="es-ES" b="1" dirty="0">
                <a:latin typeface="Maiandra GD" panose="020E0502030308020204" pitchFamily="34" charset="0"/>
              </a:rPr>
              <a:t>Porque enseñaba a Sus discípulos, y les decía: «El Hijo del Hombre será entregado en manos de los hombres y lo matarán; </a:t>
            </a:r>
            <a:r>
              <a:rPr lang="es-ES" b="1" u="sng" dirty="0">
                <a:effectLst>
                  <a:outerShdw blurRad="38100" dist="38100" dir="2700000" algn="tl">
                    <a:srgbClr val="000000">
                      <a:alpha val="43137"/>
                    </a:srgbClr>
                  </a:outerShdw>
                </a:effectLst>
                <a:highlight>
                  <a:srgbClr val="00FFFF"/>
                </a:highlight>
                <a:latin typeface="Maiandra GD" panose="020E0502030308020204" pitchFamily="34" charset="0"/>
              </a:rPr>
              <a:t>y después de muerto, a los tres días resucitará».</a:t>
            </a:r>
            <a:r>
              <a:rPr lang="es-ES" b="1" dirty="0">
                <a:latin typeface="Maiandra GD" panose="020E0502030308020204" pitchFamily="34" charset="0"/>
              </a:rPr>
              <a:t> </a:t>
            </a:r>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3129" y="1325563"/>
            <a:ext cx="3968840" cy="5532437"/>
          </a:xfrm>
          <a:prstGeom prst="rect">
            <a:avLst/>
          </a:prstGeom>
        </p:spPr>
      </p:pic>
    </p:spTree>
    <p:extLst>
      <p:ext uri="{BB962C8B-B14F-4D97-AF65-F5344CB8AC3E}">
        <p14:creationId xmlns:p14="http://schemas.microsoft.com/office/powerpoint/2010/main" val="3736588492"/>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9239BF58-2EE9-4994-95DE-43CCC7FFD6AB}"/>
              </a:ext>
            </a:extLst>
          </p:cNvPr>
          <p:cNvPicPr>
            <a:picLocks noChangeAspect="1"/>
          </p:cNvPicPr>
          <p:nvPr/>
        </p:nvPicPr>
        <p:blipFill>
          <a:blip r:embed="rId2"/>
          <a:stretch>
            <a:fillRect/>
          </a:stretch>
        </p:blipFill>
        <p:spPr>
          <a:xfrm>
            <a:off x="0" y="27214"/>
            <a:ext cx="9144000" cy="6830785"/>
          </a:xfrm>
          <a:prstGeom prst="rect">
            <a:avLst/>
          </a:prstGeom>
        </p:spPr>
      </p:pic>
      <p:pic>
        <p:nvPicPr>
          <p:cNvPr id="3" name="Imagen 2">
            <a:extLst>
              <a:ext uri="{FF2B5EF4-FFF2-40B4-BE49-F238E27FC236}">
                <a16:creationId xmlns:a16="http://schemas.microsoft.com/office/drawing/2014/main" id="{852C2F46-CF45-D687-CCC8-96FDD74AEBE7}"/>
              </a:ext>
            </a:extLst>
          </p:cNvPr>
          <p:cNvPicPr>
            <a:picLocks noChangeAspect="1"/>
          </p:cNvPicPr>
          <p:nvPr/>
        </p:nvPicPr>
        <p:blipFill>
          <a:blip r:embed="rId3"/>
          <a:stretch>
            <a:fillRect/>
          </a:stretch>
        </p:blipFill>
        <p:spPr>
          <a:xfrm>
            <a:off x="0" y="1"/>
            <a:ext cx="9144000" cy="1073425"/>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655982" y="1"/>
            <a:ext cx="8488017" cy="1073426"/>
          </a:xfrm>
        </p:spPr>
        <p:txBody>
          <a:bodyPr>
            <a:normAutofit fontScale="90000"/>
          </a:bodyPr>
          <a:lstStyle/>
          <a:p>
            <a:pPr algn="ctr"/>
            <a:br>
              <a:rPr lang="es-ES" b="1" u="sng" dirty="0">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INTRODUCCIÓN:</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073428"/>
            <a:ext cx="5178287" cy="5784572"/>
          </a:xfrm>
        </p:spPr>
        <p:txBody>
          <a:bodyPr>
            <a:normAutofit lnSpcReduction="10000"/>
          </a:bodyPr>
          <a:lstStyle/>
          <a:p>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Vayan pronto, y digan a Sus discípulos que Él ha resucitado de entre los muertos;</a:t>
            </a:r>
            <a:r>
              <a:rPr lang="es-ES" b="1" dirty="0">
                <a:latin typeface="Maiandra GD" panose="020E0502030308020204" pitchFamily="34" charset="0"/>
              </a:rPr>
              <a:t> y Él va delante de ustedes a Galilea; allí lo verán. Miren, se los he dicho». </a:t>
            </a:r>
          </a:p>
          <a:p>
            <a:r>
              <a:rPr lang="es-ES" b="1" dirty="0">
                <a:latin typeface="Maiandra GD" panose="020E0502030308020204" pitchFamily="34" charset="0"/>
              </a:rPr>
              <a:t>Los ángeles asistieron al Señor Jesús en algunas ocasiones. </a:t>
            </a:r>
          </a:p>
          <a:p>
            <a:r>
              <a:rPr lang="es-ES" b="1" dirty="0">
                <a:latin typeface="Maiandra GD" panose="020E0502030308020204" pitchFamily="34" charset="0"/>
              </a:rPr>
              <a:t>En la cruz no hallamos a ninguno hasta la resurrección.</a:t>
            </a:r>
          </a:p>
          <a:p>
            <a:r>
              <a:rPr lang="es-ES" b="1" dirty="0">
                <a:latin typeface="Maiandra GD" panose="020E0502030308020204" pitchFamily="34" charset="0"/>
              </a:rPr>
              <a:t>Nosotros quizá pensemos que habría sido mejor si un grupo de testigos competentes hubiera estado presente.</a:t>
            </a:r>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799BDC0D-6679-F8E4-3A78-FF1CB376A822}"/>
              </a:ext>
            </a:extLst>
          </p:cNvPr>
          <p:cNvPicPr>
            <a:picLocks noChangeAspect="1"/>
          </p:cNvPicPr>
          <p:nvPr/>
        </p:nvPicPr>
        <p:blipFill>
          <a:blip r:embed="rId4"/>
          <a:stretch>
            <a:fillRect/>
          </a:stretch>
        </p:blipFill>
        <p:spPr>
          <a:xfrm>
            <a:off x="0" y="1073427"/>
            <a:ext cx="3968840" cy="5784572"/>
          </a:xfrm>
          <a:prstGeom prst="rect">
            <a:avLst/>
          </a:prstGeom>
        </p:spPr>
      </p:pic>
    </p:spTree>
    <p:extLst>
      <p:ext uri="{BB962C8B-B14F-4D97-AF65-F5344CB8AC3E}">
        <p14:creationId xmlns:p14="http://schemas.microsoft.com/office/powerpoint/2010/main" val="2343931220"/>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barn(inVertical)">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barn(inVertical)">
                                      <p:cBhvr>
                                        <p:cTn id="18" dur="5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barn(inVertical)">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barn(inVertical)">
                                      <p:cBhvr>
                                        <p:cTn id="28"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3461E47D-9ECC-4CFF-A2CA-DA317B4740F7}"/>
              </a:ext>
            </a:extLst>
          </p:cNvPr>
          <p:cNvPicPr>
            <a:picLocks noChangeAspect="1"/>
          </p:cNvPicPr>
          <p:nvPr/>
        </p:nvPicPr>
        <p:blipFill>
          <a:blip r:embed="rId2"/>
          <a:stretch>
            <a:fillRect/>
          </a:stretch>
        </p:blipFill>
        <p:spPr>
          <a:xfrm>
            <a:off x="0" y="12192"/>
            <a:ext cx="9144000" cy="6833615"/>
          </a:xfrm>
          <a:prstGeom prst="rect">
            <a:avLst/>
          </a:prstGeom>
        </p:spPr>
      </p:pic>
      <p:pic>
        <p:nvPicPr>
          <p:cNvPr id="3" name="Imagen 2">
            <a:extLst>
              <a:ext uri="{FF2B5EF4-FFF2-40B4-BE49-F238E27FC236}">
                <a16:creationId xmlns:a16="http://schemas.microsoft.com/office/drawing/2014/main" id="{A4C24FA4-95A5-2AB7-6041-05DF5B671B36}"/>
              </a:ext>
            </a:extLst>
          </p:cNvPr>
          <p:cNvPicPr>
            <a:picLocks noChangeAspect="1"/>
          </p:cNvPicPr>
          <p:nvPr/>
        </p:nvPicPr>
        <p:blipFill>
          <a:blip r:embed="rId3"/>
          <a:stretch>
            <a:fillRect/>
          </a:stretch>
        </p:blipFill>
        <p:spPr>
          <a:xfrm>
            <a:off x="-16197" y="-1"/>
            <a:ext cx="9144000" cy="1321951"/>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30" y="0"/>
            <a:ext cx="9147129" cy="1325563"/>
          </a:xfrm>
        </p:spPr>
        <p:txBody>
          <a:bodyPr>
            <a:normAutofit fontScale="90000"/>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LA SEGURIDAD DE LA RESURRECCIÓN DE CRISTO. MATEO.28:6.</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62091" cy="5532437"/>
          </a:xfrm>
        </p:spPr>
        <p:txBody>
          <a:bodyPr>
            <a:normAutofit fontScale="92500"/>
          </a:bodyPr>
          <a:lstStyle/>
          <a:p>
            <a:pPr algn="ctr"/>
            <a:r>
              <a:rPr lang="es-NI" b="1" u="sng" dirty="0">
                <a:effectLst>
                  <a:outerShdw blurRad="38100" dist="38100" dir="2700000" algn="tl">
                    <a:srgbClr val="000000">
                      <a:alpha val="43137"/>
                    </a:srgbClr>
                  </a:outerShdw>
                </a:effectLst>
                <a:highlight>
                  <a:srgbClr val="FFFF00"/>
                </a:highlight>
                <a:latin typeface="Maiandra GD" panose="020E0502030308020204" pitchFamily="34" charset="0"/>
              </a:rPr>
              <a:t>Marcos.10:34. </a:t>
            </a:r>
          </a:p>
          <a:p>
            <a:r>
              <a:rPr lang="es-ES" b="1" dirty="0">
                <a:latin typeface="Maiandra GD" panose="020E0502030308020204" pitchFamily="34" charset="0"/>
              </a:rPr>
              <a:t>»Se burlarán de Él y le escupirán, lo azotarán y </a:t>
            </a:r>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lo matarán, y tres días después resucitará».</a:t>
            </a:r>
            <a:r>
              <a:rPr lang="es-ES" b="1" dirty="0">
                <a:latin typeface="Maiandra GD" panose="020E0502030308020204" pitchFamily="34" charset="0"/>
              </a:rPr>
              <a:t> </a:t>
            </a:r>
          </a:p>
          <a:p>
            <a:r>
              <a:rPr lang="es-ES" b="1" dirty="0">
                <a:latin typeface="Maiandra GD" panose="020E0502030308020204" pitchFamily="34" charset="0"/>
              </a:rPr>
              <a:t>El consuelo de la tumba vacía, puede tener una buena influencia sobre nosotros, el ir con el ojo de la fe y ver el lugar en que yacía Él salvador. </a:t>
            </a:r>
          </a:p>
          <a:p>
            <a:r>
              <a:rPr lang="es-ES" b="1" dirty="0">
                <a:latin typeface="Maiandra GD" panose="020E0502030308020204" pitchFamily="34" charset="0"/>
              </a:rPr>
              <a:t>Cuando miramos la tumba en que esperamos yacer nosotros mismo nos da consuelo ya que no vamos a quedar allí vamos a resucitar.</a:t>
            </a:r>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3129" y="1325563"/>
            <a:ext cx="3968840" cy="5532437"/>
          </a:xfrm>
          <a:prstGeom prst="rect">
            <a:avLst/>
          </a:prstGeom>
        </p:spPr>
      </p:pic>
    </p:spTree>
    <p:extLst>
      <p:ext uri="{BB962C8B-B14F-4D97-AF65-F5344CB8AC3E}">
        <p14:creationId xmlns:p14="http://schemas.microsoft.com/office/powerpoint/2010/main" val="4023866361"/>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3461E47D-9ECC-4CFF-A2CA-DA317B4740F7}"/>
              </a:ext>
            </a:extLst>
          </p:cNvPr>
          <p:cNvPicPr>
            <a:picLocks noChangeAspect="1"/>
          </p:cNvPicPr>
          <p:nvPr/>
        </p:nvPicPr>
        <p:blipFill>
          <a:blip r:embed="rId2"/>
          <a:stretch>
            <a:fillRect/>
          </a:stretch>
        </p:blipFill>
        <p:spPr>
          <a:xfrm>
            <a:off x="0" y="12192"/>
            <a:ext cx="9144000" cy="6833615"/>
          </a:xfrm>
          <a:prstGeom prst="rect">
            <a:avLst/>
          </a:prstGeom>
        </p:spPr>
      </p:pic>
      <p:pic>
        <p:nvPicPr>
          <p:cNvPr id="3" name="Imagen 2">
            <a:extLst>
              <a:ext uri="{FF2B5EF4-FFF2-40B4-BE49-F238E27FC236}">
                <a16:creationId xmlns:a16="http://schemas.microsoft.com/office/drawing/2014/main" id="{A4C24FA4-95A5-2AB7-6041-05DF5B671B36}"/>
              </a:ext>
            </a:extLst>
          </p:cNvPr>
          <p:cNvPicPr>
            <a:picLocks noChangeAspect="1"/>
          </p:cNvPicPr>
          <p:nvPr/>
        </p:nvPicPr>
        <p:blipFill>
          <a:blip r:embed="rId3"/>
          <a:stretch>
            <a:fillRect/>
          </a:stretch>
        </p:blipFill>
        <p:spPr>
          <a:xfrm>
            <a:off x="-16197" y="-1"/>
            <a:ext cx="9144000" cy="1321951"/>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30" y="0"/>
            <a:ext cx="9147129" cy="1325563"/>
          </a:xfrm>
        </p:spPr>
        <p:txBody>
          <a:bodyPr>
            <a:normAutofit fontScale="90000"/>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LA SEGURIDAD DE LA RESURRECCIÓN DE CRISTO. MATEO.28:6.</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62091" cy="5532437"/>
          </a:xfrm>
        </p:spPr>
        <p:txBody>
          <a:bodyPr>
            <a:normAutofit fontScale="92500" lnSpcReduction="10000"/>
          </a:bodyPr>
          <a:lstStyle/>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 Coritios.15:52.</a:t>
            </a:r>
          </a:p>
          <a:p>
            <a:r>
              <a:rPr lang="es-ES" b="1" dirty="0">
                <a:latin typeface="Maiandra GD" panose="020E0502030308020204" pitchFamily="34" charset="0"/>
              </a:rPr>
              <a:t>en un momento, en un abrir y cerrar de ojos, a la trompeta final. Pues la trompeta sonará </a:t>
            </a:r>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y los muertos resucitarán incorruptibles, y nosotros seremos transformados.</a:t>
            </a:r>
            <a:r>
              <a:rPr lang="es-ES" b="1" dirty="0">
                <a:latin typeface="Maiandra GD" panose="020E0502030308020204" pitchFamily="34" charset="0"/>
              </a:rPr>
              <a:t>  </a:t>
            </a:r>
          </a:p>
          <a:p>
            <a:r>
              <a:rPr lang="es-ES" b="1" dirty="0">
                <a:latin typeface="Maiandra GD" panose="020E0502030308020204" pitchFamily="34" charset="0"/>
              </a:rPr>
              <a:t>Nos da consuelo la resurrección de Cristo. </a:t>
            </a:r>
          </a:p>
          <a:p>
            <a:r>
              <a:rPr lang="es-ES" b="1" dirty="0">
                <a:latin typeface="Maiandra GD" panose="020E0502030308020204" pitchFamily="34" charset="0"/>
              </a:rPr>
              <a:t>Por qué nuestra fe no es vana.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 Corintios.15:14. </a:t>
            </a:r>
          </a:p>
          <a:p>
            <a:r>
              <a:rPr lang="es-ES" b="1" dirty="0">
                <a:latin typeface="Maiandra GD" panose="020E0502030308020204" pitchFamily="34" charset="0"/>
              </a:rPr>
              <a:t>y si Cristo no ha resucitado, vana es entonces nuestra predicación, </a:t>
            </a: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y vana también la fe de ustedes.</a:t>
            </a:r>
            <a:r>
              <a:rPr lang="es-ES" b="1" dirty="0">
                <a:latin typeface="Maiandra GD" panose="020E0502030308020204" pitchFamily="34" charset="0"/>
              </a:rPr>
              <a:t> </a:t>
            </a: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3129" y="1325563"/>
            <a:ext cx="3968840" cy="5532437"/>
          </a:xfrm>
          <a:prstGeom prst="rect">
            <a:avLst/>
          </a:prstGeom>
        </p:spPr>
      </p:pic>
    </p:spTree>
    <p:extLst>
      <p:ext uri="{BB962C8B-B14F-4D97-AF65-F5344CB8AC3E}">
        <p14:creationId xmlns:p14="http://schemas.microsoft.com/office/powerpoint/2010/main" val="1959518038"/>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3461E47D-9ECC-4CFF-A2CA-DA317B4740F7}"/>
              </a:ext>
            </a:extLst>
          </p:cNvPr>
          <p:cNvPicPr>
            <a:picLocks noChangeAspect="1"/>
          </p:cNvPicPr>
          <p:nvPr/>
        </p:nvPicPr>
        <p:blipFill>
          <a:blip r:embed="rId2"/>
          <a:stretch>
            <a:fillRect/>
          </a:stretch>
        </p:blipFill>
        <p:spPr>
          <a:xfrm>
            <a:off x="0" y="12192"/>
            <a:ext cx="9144000" cy="6833615"/>
          </a:xfrm>
          <a:prstGeom prst="rect">
            <a:avLst/>
          </a:prstGeom>
        </p:spPr>
      </p:pic>
      <p:pic>
        <p:nvPicPr>
          <p:cNvPr id="3" name="Imagen 2">
            <a:extLst>
              <a:ext uri="{FF2B5EF4-FFF2-40B4-BE49-F238E27FC236}">
                <a16:creationId xmlns:a16="http://schemas.microsoft.com/office/drawing/2014/main" id="{A4C24FA4-95A5-2AB7-6041-05DF5B671B36}"/>
              </a:ext>
            </a:extLst>
          </p:cNvPr>
          <p:cNvPicPr>
            <a:picLocks noChangeAspect="1"/>
          </p:cNvPicPr>
          <p:nvPr/>
        </p:nvPicPr>
        <p:blipFill>
          <a:blip r:embed="rId3"/>
          <a:stretch>
            <a:fillRect/>
          </a:stretch>
        </p:blipFill>
        <p:spPr>
          <a:xfrm>
            <a:off x="-16197" y="-1"/>
            <a:ext cx="9144000" cy="1321951"/>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30" y="0"/>
            <a:ext cx="9147129" cy="1325563"/>
          </a:xfrm>
        </p:spPr>
        <p:txBody>
          <a:bodyPr>
            <a:normAutofit fontScale="90000"/>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LA SEGURIDAD DE LA RESURRECCIÓN DE CRISTO. MATEO.28:6.</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62091" cy="5532437"/>
          </a:xfrm>
        </p:spPr>
        <p:txBody>
          <a:bodyPr/>
          <a:lstStyle/>
          <a:p>
            <a:r>
              <a:rPr lang="es-ES" b="1" dirty="0">
                <a:latin typeface="Maiandra GD" panose="020E0502030308020204" pitchFamily="34" charset="0"/>
              </a:rPr>
              <a:t>Ni nuestra fe es falsa ni estamos en pecado.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 Corintios.15:17. </a:t>
            </a:r>
          </a:p>
          <a:p>
            <a:r>
              <a:rPr lang="es-ES" b="1" dirty="0">
                <a:latin typeface="Maiandra GD" panose="020E0502030308020204" pitchFamily="34" charset="0"/>
              </a:rPr>
              <a:t>y si Cristo no ha resucitado, </a:t>
            </a:r>
            <a:r>
              <a:rPr lang="es-ES" b="1" u="sng" dirty="0">
                <a:solidFill>
                  <a:schemeClr val="bg1"/>
                </a:solidFill>
                <a:effectLst>
                  <a:outerShdw blurRad="38100" dist="38100" dir="2700000" algn="tl">
                    <a:srgbClr val="000000">
                      <a:alpha val="43137"/>
                    </a:srgbClr>
                  </a:outerShdw>
                </a:effectLst>
                <a:highlight>
                  <a:srgbClr val="000080"/>
                </a:highlight>
                <a:latin typeface="Maiandra GD" panose="020E0502030308020204" pitchFamily="34" charset="0"/>
              </a:rPr>
              <a:t>la fe de ustedes es falsa;</a:t>
            </a:r>
            <a:r>
              <a:rPr lang="es-ES" b="1" dirty="0">
                <a:latin typeface="Maiandra GD" panose="020E0502030308020204" pitchFamily="34" charset="0"/>
              </a:rPr>
              <a:t> todavía están en sus pecados. </a:t>
            </a:r>
          </a:p>
          <a:p>
            <a:r>
              <a:rPr lang="es-ES" b="1" dirty="0">
                <a:latin typeface="Maiandra GD" panose="020E0502030308020204" pitchFamily="34" charset="0"/>
              </a:rPr>
              <a:t>La importancia de su resurrección, el cumplimiento de la palabra de Cristo.</a:t>
            </a:r>
          </a:p>
          <a:p>
            <a:r>
              <a:rPr lang="es-ES" b="1" dirty="0">
                <a:latin typeface="Maiandra GD" panose="020E0502030308020204" pitchFamily="34" charset="0"/>
              </a:rPr>
              <a:t>Él ángel cuando dijo: </a:t>
            </a:r>
          </a:p>
          <a:p>
            <a:pPr algn="ctr"/>
            <a:r>
              <a:rPr lang="es-ES" b="1" u="sng" dirty="0">
                <a:solidFill>
                  <a:schemeClr val="bg1"/>
                </a:solidFill>
                <a:effectLst>
                  <a:outerShdw blurRad="38100" dist="38100" dir="2700000" algn="tl">
                    <a:srgbClr val="000000">
                      <a:alpha val="43137"/>
                    </a:srgbClr>
                  </a:outerShdw>
                </a:effectLst>
                <a:highlight>
                  <a:srgbClr val="00CC99"/>
                </a:highlight>
                <a:latin typeface="Maiandra GD" panose="020E0502030308020204" pitchFamily="34" charset="0"/>
              </a:rPr>
              <a:t>“NO ESTA AQUÍ, HA RESUCITADO”</a:t>
            </a:r>
            <a:r>
              <a:rPr lang="es-ES" b="1" dirty="0">
                <a:latin typeface="Maiandra GD" panose="020E0502030308020204" pitchFamily="34" charset="0"/>
              </a:rPr>
              <a:t> </a:t>
            </a:r>
          </a:p>
          <a:p>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3129" y="1325563"/>
            <a:ext cx="3968840" cy="5532437"/>
          </a:xfrm>
          <a:prstGeom prst="rect">
            <a:avLst/>
          </a:prstGeom>
        </p:spPr>
      </p:pic>
    </p:spTree>
    <p:extLst>
      <p:ext uri="{BB962C8B-B14F-4D97-AF65-F5344CB8AC3E}">
        <p14:creationId xmlns:p14="http://schemas.microsoft.com/office/powerpoint/2010/main" val="2448642606"/>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3461E47D-9ECC-4CFF-A2CA-DA317B4740F7}"/>
              </a:ext>
            </a:extLst>
          </p:cNvPr>
          <p:cNvPicPr>
            <a:picLocks noChangeAspect="1"/>
          </p:cNvPicPr>
          <p:nvPr/>
        </p:nvPicPr>
        <p:blipFill>
          <a:blip r:embed="rId2"/>
          <a:stretch>
            <a:fillRect/>
          </a:stretch>
        </p:blipFill>
        <p:spPr>
          <a:xfrm>
            <a:off x="0" y="12192"/>
            <a:ext cx="9144000" cy="6833615"/>
          </a:xfrm>
          <a:prstGeom prst="rect">
            <a:avLst/>
          </a:prstGeom>
        </p:spPr>
      </p:pic>
      <p:pic>
        <p:nvPicPr>
          <p:cNvPr id="3" name="Imagen 2">
            <a:extLst>
              <a:ext uri="{FF2B5EF4-FFF2-40B4-BE49-F238E27FC236}">
                <a16:creationId xmlns:a16="http://schemas.microsoft.com/office/drawing/2014/main" id="{A4C24FA4-95A5-2AB7-6041-05DF5B671B36}"/>
              </a:ext>
            </a:extLst>
          </p:cNvPr>
          <p:cNvPicPr>
            <a:picLocks noChangeAspect="1"/>
          </p:cNvPicPr>
          <p:nvPr/>
        </p:nvPicPr>
        <p:blipFill>
          <a:blip r:embed="rId3"/>
          <a:stretch>
            <a:fillRect/>
          </a:stretch>
        </p:blipFill>
        <p:spPr>
          <a:xfrm>
            <a:off x="-16197" y="-1"/>
            <a:ext cx="9144000" cy="1321951"/>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30" y="0"/>
            <a:ext cx="9147129" cy="1325563"/>
          </a:xfrm>
        </p:spPr>
        <p:txBody>
          <a:bodyPr>
            <a:normAutofit fontScale="90000"/>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LA SEGURIDAD DE LA RESURRECCIÓN DE CRISTO. MATEO.28:6.</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62091" cy="5532437"/>
          </a:xfrm>
        </p:spPr>
        <p:txBody>
          <a:bodyPr>
            <a:normAutofit lnSpcReduction="10000"/>
          </a:bodyPr>
          <a:lstStyle/>
          <a:p>
            <a:r>
              <a:rPr lang="es-ES" b="1" dirty="0">
                <a:latin typeface="Maiandra GD" panose="020E0502030308020204" pitchFamily="34" charset="0"/>
              </a:rPr>
              <a:t>Nos revela que Él no predica otro evangelio que el que había recibido Él mismo. </a:t>
            </a:r>
          </a:p>
          <a:p>
            <a:r>
              <a:rPr lang="es-ES" b="1" dirty="0">
                <a:latin typeface="Maiandra GD" panose="020E0502030308020204" pitchFamily="34" charset="0"/>
              </a:rPr>
              <a:t>Porque se refiere a la palabra de Cristo como suficiente para probarlo: </a:t>
            </a:r>
          </a:p>
          <a:p>
            <a:pPr algn="ctr"/>
            <a:r>
              <a:rPr lang="es-ES" b="1" u="sng" dirty="0">
                <a:solidFill>
                  <a:schemeClr val="bg1"/>
                </a:solidFill>
                <a:effectLst>
                  <a:outerShdw blurRad="38100" dist="38100" dir="2700000" algn="tl">
                    <a:srgbClr val="000000">
                      <a:alpha val="43137"/>
                    </a:srgbClr>
                  </a:outerShdw>
                </a:effectLst>
                <a:highlight>
                  <a:srgbClr val="FF6600"/>
                </a:highlight>
                <a:latin typeface="Maiandra GD" panose="020E0502030308020204" pitchFamily="34" charset="0"/>
              </a:rPr>
              <a:t>“HA RECSUCITADO COMO DIJO”.</a:t>
            </a:r>
            <a:r>
              <a:rPr lang="es-ES" b="1" dirty="0">
                <a:latin typeface="Maiandra GD" panose="020E0502030308020204" pitchFamily="34" charset="0"/>
              </a:rPr>
              <a:t> </a:t>
            </a:r>
          </a:p>
          <a:p>
            <a:r>
              <a:rPr lang="es-ES" b="1" dirty="0">
                <a:latin typeface="Maiandra GD" panose="020E0502030308020204" pitchFamily="34" charset="0"/>
              </a:rPr>
              <a:t>Ha triunfado cumpliendo la profecía que se había hecho sobre Él se estaba cumpliendo en su resurrección.</a:t>
            </a:r>
          </a:p>
          <a:p>
            <a:r>
              <a:rPr lang="es-ES" b="1" dirty="0">
                <a:latin typeface="Maiandra GD" panose="020E0502030308020204" pitchFamily="34" charset="0"/>
              </a:rPr>
              <a:t>Triunfando sobre Satanás, la serpiente.</a:t>
            </a: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3129" y="1325563"/>
            <a:ext cx="3968840" cy="5532437"/>
          </a:xfrm>
          <a:prstGeom prst="rect">
            <a:avLst/>
          </a:prstGeom>
        </p:spPr>
      </p:pic>
    </p:spTree>
    <p:extLst>
      <p:ext uri="{BB962C8B-B14F-4D97-AF65-F5344CB8AC3E}">
        <p14:creationId xmlns:p14="http://schemas.microsoft.com/office/powerpoint/2010/main" val="2163016322"/>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3461E47D-9ECC-4CFF-A2CA-DA317B4740F7}"/>
              </a:ext>
            </a:extLst>
          </p:cNvPr>
          <p:cNvPicPr>
            <a:picLocks noChangeAspect="1"/>
          </p:cNvPicPr>
          <p:nvPr/>
        </p:nvPicPr>
        <p:blipFill>
          <a:blip r:embed="rId2"/>
          <a:stretch>
            <a:fillRect/>
          </a:stretch>
        </p:blipFill>
        <p:spPr>
          <a:xfrm>
            <a:off x="0" y="12192"/>
            <a:ext cx="9144000" cy="6833615"/>
          </a:xfrm>
          <a:prstGeom prst="rect">
            <a:avLst/>
          </a:prstGeom>
        </p:spPr>
      </p:pic>
      <p:pic>
        <p:nvPicPr>
          <p:cNvPr id="3" name="Imagen 2">
            <a:extLst>
              <a:ext uri="{FF2B5EF4-FFF2-40B4-BE49-F238E27FC236}">
                <a16:creationId xmlns:a16="http://schemas.microsoft.com/office/drawing/2014/main" id="{A4C24FA4-95A5-2AB7-6041-05DF5B671B36}"/>
              </a:ext>
            </a:extLst>
          </p:cNvPr>
          <p:cNvPicPr>
            <a:picLocks noChangeAspect="1"/>
          </p:cNvPicPr>
          <p:nvPr/>
        </p:nvPicPr>
        <p:blipFill>
          <a:blip r:embed="rId3"/>
          <a:stretch>
            <a:fillRect/>
          </a:stretch>
        </p:blipFill>
        <p:spPr>
          <a:xfrm>
            <a:off x="-16197" y="-1"/>
            <a:ext cx="9144000" cy="1321951"/>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30" y="0"/>
            <a:ext cx="9147129" cy="1325563"/>
          </a:xfrm>
        </p:spPr>
        <p:txBody>
          <a:bodyPr>
            <a:normAutofit fontScale="90000"/>
          </a:bodyPr>
          <a:lstStyle/>
          <a:p>
            <a:pPr algn="ctr"/>
            <a:r>
              <a:rPr lang="es-ES" b="1" u="sng" dirty="0">
                <a:effectLst>
                  <a:outerShdw blurRad="38100" dist="38100" dir="2700000" algn="tl">
                    <a:srgbClr val="000000">
                      <a:alpha val="43137"/>
                    </a:srgbClr>
                  </a:outerShdw>
                </a:effectLst>
                <a:latin typeface="Maiandra GD" panose="020E0502030308020204" pitchFamily="34" charset="0"/>
              </a:rPr>
              <a:t>LA SEGURIDAD DE LA RESURRECCIÓN DE CRISTO. MATEO.28:6.</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62091" cy="5532437"/>
          </a:xfrm>
        </p:spPr>
        <p:txBody>
          <a:bodyPr>
            <a:normAutofit/>
          </a:bodyPr>
          <a:lstStyle/>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Genesis.3:15.</a:t>
            </a:r>
          </a:p>
          <a:p>
            <a:r>
              <a:rPr lang="es-ES" b="1" dirty="0">
                <a:latin typeface="Maiandra GD" panose="020E0502030308020204" pitchFamily="34" charset="0"/>
              </a:rPr>
              <a:t>Pondré enemistad Entre tú y la mujer, Y entre tu simiente y su simiente; </a:t>
            </a: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Él te herirá en la cabeza, Y tú lo herirás en el talón».</a:t>
            </a:r>
            <a:r>
              <a:rPr lang="es-ES" b="1" dirty="0">
                <a:latin typeface="Maiandra GD" panose="020E0502030308020204" pitchFamily="34" charset="0"/>
              </a:rPr>
              <a:t> </a:t>
            </a:r>
          </a:p>
          <a:p>
            <a:r>
              <a:rPr lang="es-ES" b="1" dirty="0">
                <a:latin typeface="Maiandra GD" panose="020E0502030308020204" pitchFamily="34" charset="0"/>
              </a:rPr>
              <a:t>Satanás pensó que había derrotado a Jesús con la muerte, más Satanás no sabía que eso era su dura derrota.</a:t>
            </a:r>
          </a:p>
          <a:p>
            <a:r>
              <a:rPr lang="es-ES" b="1" dirty="0">
                <a:latin typeface="Maiandra GD" panose="020E0502030308020204" pitchFamily="34" charset="0"/>
              </a:rPr>
              <a:t>Jesús le está asestando un duro golpe a la serpiente, Satanás en la cabeza.</a:t>
            </a: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3129" y="1325563"/>
            <a:ext cx="3968840" cy="5532437"/>
          </a:xfrm>
          <a:prstGeom prst="rect">
            <a:avLst/>
          </a:prstGeom>
        </p:spPr>
      </p:pic>
    </p:spTree>
    <p:extLst>
      <p:ext uri="{BB962C8B-B14F-4D97-AF65-F5344CB8AC3E}">
        <p14:creationId xmlns:p14="http://schemas.microsoft.com/office/powerpoint/2010/main" val="4031563020"/>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8E60CF74-4563-CE4E-5651-031040D8A2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2" y="0"/>
            <a:ext cx="9148692" cy="6855268"/>
          </a:xfrm>
          <a:prstGeom prst="rect">
            <a:avLst/>
          </a:prstGeom>
        </p:spPr>
      </p:pic>
      <p:pic>
        <p:nvPicPr>
          <p:cNvPr id="3" name="Imagen 2">
            <a:extLst>
              <a:ext uri="{FF2B5EF4-FFF2-40B4-BE49-F238E27FC236}">
                <a16:creationId xmlns:a16="http://schemas.microsoft.com/office/drawing/2014/main" id="{F1845FA3-C34D-1837-8B22-F2BA18FB80F7}"/>
              </a:ext>
            </a:extLst>
          </p:cNvPr>
          <p:cNvPicPr>
            <a:picLocks noChangeAspect="1"/>
          </p:cNvPicPr>
          <p:nvPr/>
        </p:nvPicPr>
        <p:blipFill>
          <a:blip r:embed="rId3"/>
          <a:stretch>
            <a:fillRect/>
          </a:stretch>
        </p:blipFill>
        <p:spPr>
          <a:xfrm>
            <a:off x="-3129" y="-1"/>
            <a:ext cx="9144000" cy="1322832"/>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0" y="0"/>
            <a:ext cx="9143999" cy="1325563"/>
          </a:xfrm>
        </p:spPr>
        <p:txBody>
          <a:bodyPr>
            <a:normAutofit fontScale="90000"/>
          </a:bodyPr>
          <a:lstStyle/>
          <a:p>
            <a:pPr algn="ctr"/>
            <a:br>
              <a:rPr lang="es-ES" b="1" u="sng" dirty="0">
                <a:latin typeface="Maiandra GD" panose="020E0502030308020204" pitchFamily="34" charset="0"/>
              </a:rPr>
            </a:br>
            <a:r>
              <a:rPr lang="es-ES" sz="4000" b="1" u="sng" dirty="0">
                <a:effectLst>
                  <a:outerShdw blurRad="38100" dist="38100" dir="2700000" algn="tl">
                    <a:srgbClr val="000000">
                      <a:alpha val="43137"/>
                    </a:srgbClr>
                  </a:outerShdw>
                </a:effectLst>
                <a:latin typeface="Maiandra GD" panose="020E0502030308020204" pitchFamily="34" charset="0"/>
              </a:rPr>
              <a:t>LA RESPONSABILIDAD EN VISTA DE LA RESURRECCIÓN DE CRISTO. MATEO.28:7. </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7" cy="5532437"/>
          </a:xfrm>
        </p:spPr>
        <p:txBody>
          <a:bodyPr>
            <a:normAutofit lnSpcReduction="10000"/>
          </a:bodyPr>
          <a:lstStyle/>
          <a:p>
            <a:r>
              <a:rPr lang="es-ES" b="1" dirty="0">
                <a:latin typeface="Maiandra GD" panose="020E0502030308020204" pitchFamily="34" charset="0"/>
              </a:rPr>
              <a:t>»Vayan pronto, y digan a Sus discípulos que Él ha resucitado de entre los muertos; y Él va delante de ustedes a Galilea; allí lo verán. Miren, se los he dicho». </a:t>
            </a:r>
          </a:p>
          <a:p>
            <a:r>
              <a:rPr lang="es-ES" b="1" dirty="0">
                <a:latin typeface="Maiandra GD" panose="020E0502030308020204" pitchFamily="34" charset="0"/>
              </a:rPr>
              <a:t>Las noticias de la resurrección han de ser revelada predicada. </a:t>
            </a:r>
          </a:p>
          <a:p>
            <a:r>
              <a:rPr lang="es-ES" b="1" dirty="0">
                <a:latin typeface="Maiandra GD" panose="020E0502030308020204" pitchFamily="34" charset="0"/>
              </a:rPr>
              <a:t>Para animar a los discípulos “DECID A SUS DISCÍPULOS”. V.7. </a:t>
            </a:r>
          </a:p>
          <a:p>
            <a:r>
              <a:rPr lang="es-ES" b="1" dirty="0">
                <a:latin typeface="Maiandra GD" panose="020E0502030308020204" pitchFamily="34" charset="0"/>
              </a:rPr>
              <a:t>Los discípulos de Cristo deben ser los primeros en conocer las noticias,</a:t>
            </a:r>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4692" y="1322831"/>
            <a:ext cx="3968840" cy="5532437"/>
          </a:xfrm>
          <a:prstGeom prst="rect">
            <a:avLst/>
          </a:prstGeom>
        </p:spPr>
      </p:pic>
    </p:spTree>
    <p:extLst>
      <p:ext uri="{BB962C8B-B14F-4D97-AF65-F5344CB8AC3E}">
        <p14:creationId xmlns:p14="http://schemas.microsoft.com/office/powerpoint/2010/main" val="1659611109"/>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barn(inVertical)">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barn(inVertical)">
                                      <p:cBhvr>
                                        <p:cTn id="18" dur="5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barn(inVertical)">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barn(inVertical)">
                                      <p:cBhvr>
                                        <p:cTn id="28"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73B7D7F-CD5B-88D1-03E9-B33AF25D0E9C}"/>
              </a:ext>
            </a:extLst>
          </p:cNvPr>
          <p:cNvPicPr>
            <a:picLocks noChangeAspect="1"/>
          </p:cNvPicPr>
          <p:nvPr/>
        </p:nvPicPr>
        <p:blipFill>
          <a:blip r:embed="rId2"/>
          <a:stretch>
            <a:fillRect/>
          </a:stretch>
        </p:blipFill>
        <p:spPr>
          <a:xfrm>
            <a:off x="0" y="2284"/>
            <a:ext cx="9144000" cy="6853431"/>
          </a:xfrm>
          <a:prstGeom prst="rect">
            <a:avLst/>
          </a:prstGeom>
        </p:spPr>
      </p:pic>
      <p:pic>
        <p:nvPicPr>
          <p:cNvPr id="3" name="Imagen 2">
            <a:extLst>
              <a:ext uri="{FF2B5EF4-FFF2-40B4-BE49-F238E27FC236}">
                <a16:creationId xmlns:a16="http://schemas.microsoft.com/office/drawing/2014/main" id="{34F893FF-0255-BAB0-4774-9277839B4C71}"/>
              </a:ext>
            </a:extLst>
          </p:cNvPr>
          <p:cNvPicPr>
            <a:picLocks noChangeAspect="1"/>
          </p:cNvPicPr>
          <p:nvPr/>
        </p:nvPicPr>
        <p:blipFill>
          <a:blip r:embed="rId3"/>
          <a:stretch>
            <a:fillRect/>
          </a:stretch>
        </p:blipFill>
        <p:spPr>
          <a:xfrm>
            <a:off x="0" y="-2"/>
            <a:ext cx="9144000" cy="1322832"/>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28" y="0"/>
            <a:ext cx="9147128" cy="1325563"/>
          </a:xfrm>
        </p:spPr>
        <p:txBody>
          <a:bodyPr>
            <a:normAutofit fontScale="90000"/>
          </a:bodyPr>
          <a:lstStyle/>
          <a:p>
            <a:pPr algn="ctr"/>
            <a:br>
              <a:rPr lang="es-ES" b="1" u="sng" dirty="0">
                <a:latin typeface="Maiandra GD" panose="020E0502030308020204" pitchFamily="34" charset="0"/>
              </a:rPr>
            </a:br>
            <a:r>
              <a:rPr lang="es-ES" sz="4000" b="1" u="sng" dirty="0">
                <a:effectLst>
                  <a:outerShdw blurRad="38100" dist="38100" dir="2700000" algn="tl">
                    <a:srgbClr val="000000">
                      <a:alpha val="43137"/>
                    </a:srgbClr>
                  </a:outerShdw>
                </a:effectLst>
                <a:latin typeface="Maiandra GD" panose="020E0502030308020204" pitchFamily="34" charset="0"/>
              </a:rPr>
              <a:t>LA RESPONSABILIDAD EN VISTA DE LA RESURRECCIÓN DE CRISTO. MATEO.28:7. </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8" cy="5532437"/>
          </a:xfrm>
        </p:spPr>
        <p:txBody>
          <a:bodyPr/>
          <a:lstStyle/>
          <a:p>
            <a:r>
              <a:rPr lang="es-ES" b="1" dirty="0">
                <a:latin typeface="Maiandra GD" panose="020E0502030308020204" pitchFamily="34" charset="0"/>
              </a:rPr>
              <a:t>No les dice id a los principales sacerdotes y a los fariseos para que, queden confundidos. </a:t>
            </a:r>
          </a:p>
          <a:p>
            <a:r>
              <a:rPr lang="es-ES" b="1" dirty="0">
                <a:latin typeface="Maiandra GD" panose="020E0502030308020204" pitchFamily="34" charset="0"/>
              </a:rPr>
              <a:t>Sino id a los discípulos para que queden confortados. </a:t>
            </a:r>
          </a:p>
          <a:p>
            <a:r>
              <a:rPr lang="es-ES" b="1" dirty="0">
                <a:latin typeface="Maiandra GD" panose="020E0502030308020204" pitchFamily="34" charset="0"/>
              </a:rPr>
              <a:t>Eran momentos difíciles los que pasaban sus discípulos. </a:t>
            </a:r>
          </a:p>
          <a:p>
            <a:r>
              <a:rPr lang="es-ES" b="1" dirty="0">
                <a:latin typeface="Maiandra GD" panose="020E0502030308020204" pitchFamily="34" charset="0"/>
              </a:rPr>
              <a:t>Estaban muy afligidos, como cuando se le quita, Él esposo a la esposa. </a:t>
            </a:r>
          </a:p>
          <a:p>
            <a:r>
              <a:rPr lang="es-ES" b="1" dirty="0">
                <a:latin typeface="Maiandra GD" panose="020E0502030308020204" pitchFamily="34" charset="0"/>
              </a:rPr>
              <a:t>Se sentían solos.</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Marcos.2:19-20. </a:t>
            </a:r>
          </a:p>
          <a:p>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0" y="1322830"/>
            <a:ext cx="3968840" cy="5535170"/>
          </a:xfrm>
          <a:prstGeom prst="rect">
            <a:avLst/>
          </a:prstGeom>
        </p:spPr>
      </p:pic>
    </p:spTree>
    <p:extLst>
      <p:ext uri="{BB962C8B-B14F-4D97-AF65-F5344CB8AC3E}">
        <p14:creationId xmlns:p14="http://schemas.microsoft.com/office/powerpoint/2010/main" val="2065415837"/>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73B7D7F-CD5B-88D1-03E9-B33AF25D0E9C}"/>
              </a:ext>
            </a:extLst>
          </p:cNvPr>
          <p:cNvPicPr>
            <a:picLocks noChangeAspect="1"/>
          </p:cNvPicPr>
          <p:nvPr/>
        </p:nvPicPr>
        <p:blipFill>
          <a:blip r:embed="rId2"/>
          <a:stretch>
            <a:fillRect/>
          </a:stretch>
        </p:blipFill>
        <p:spPr>
          <a:xfrm>
            <a:off x="0" y="2284"/>
            <a:ext cx="9144000" cy="6853431"/>
          </a:xfrm>
          <a:prstGeom prst="rect">
            <a:avLst/>
          </a:prstGeom>
        </p:spPr>
      </p:pic>
      <p:pic>
        <p:nvPicPr>
          <p:cNvPr id="3" name="Imagen 2">
            <a:extLst>
              <a:ext uri="{FF2B5EF4-FFF2-40B4-BE49-F238E27FC236}">
                <a16:creationId xmlns:a16="http://schemas.microsoft.com/office/drawing/2014/main" id="{34F893FF-0255-BAB0-4774-9277839B4C71}"/>
              </a:ext>
            </a:extLst>
          </p:cNvPr>
          <p:cNvPicPr>
            <a:picLocks noChangeAspect="1"/>
          </p:cNvPicPr>
          <p:nvPr/>
        </p:nvPicPr>
        <p:blipFill>
          <a:blip r:embed="rId3"/>
          <a:stretch>
            <a:fillRect/>
          </a:stretch>
        </p:blipFill>
        <p:spPr>
          <a:xfrm>
            <a:off x="0" y="-2"/>
            <a:ext cx="9144000" cy="1322832"/>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28" y="0"/>
            <a:ext cx="9147128" cy="1325563"/>
          </a:xfrm>
        </p:spPr>
        <p:txBody>
          <a:bodyPr>
            <a:normAutofit fontScale="90000"/>
          </a:bodyPr>
          <a:lstStyle/>
          <a:p>
            <a:pPr algn="ctr"/>
            <a:br>
              <a:rPr lang="es-ES" b="1" u="sng" dirty="0">
                <a:latin typeface="Maiandra GD" panose="020E0502030308020204" pitchFamily="34" charset="0"/>
              </a:rPr>
            </a:br>
            <a:r>
              <a:rPr lang="es-ES" sz="4000" b="1" u="sng" dirty="0">
                <a:effectLst>
                  <a:outerShdw blurRad="38100" dist="38100" dir="2700000" algn="tl">
                    <a:srgbClr val="000000">
                      <a:alpha val="43137"/>
                    </a:srgbClr>
                  </a:outerShdw>
                </a:effectLst>
                <a:latin typeface="Maiandra GD" panose="020E0502030308020204" pitchFamily="34" charset="0"/>
              </a:rPr>
              <a:t>LA RESPONSABILIDAD EN VISTA DE LA RESURRECCIÓN DE CRISTO. MATEO.28:7. </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8" cy="5532437"/>
          </a:xfrm>
        </p:spPr>
        <p:txBody>
          <a:bodyPr>
            <a:normAutofit lnSpcReduction="10000"/>
          </a:bodyPr>
          <a:lstStyle/>
          <a:p>
            <a:r>
              <a:rPr lang="es-ES" b="1" dirty="0">
                <a:latin typeface="Maiandra GD" panose="020E0502030308020204" pitchFamily="34" charset="0"/>
              </a:rPr>
              <a:t>Y Jesús les respondió: «¿Acaso pueden ayunar los acompañantes del novio mientras el novio está con ellos? </a:t>
            </a:r>
            <a:r>
              <a:rPr lang="es-ES" b="1" u="sng" dirty="0">
                <a:solidFill>
                  <a:schemeClr val="bg1"/>
                </a:solidFill>
                <a:effectLst>
                  <a:outerShdw blurRad="38100" dist="38100" dir="2700000" algn="tl">
                    <a:srgbClr val="000000">
                      <a:alpha val="43137"/>
                    </a:srgbClr>
                  </a:outerShdw>
                </a:effectLst>
                <a:highlight>
                  <a:srgbClr val="000080"/>
                </a:highlight>
                <a:latin typeface="Maiandra GD" panose="020E0502030308020204" pitchFamily="34" charset="0"/>
              </a:rPr>
              <a:t>Mientras tienen al novio con ellos, no pueden ayunar.</a:t>
            </a:r>
            <a:r>
              <a:rPr lang="es-ES" b="1" dirty="0">
                <a:latin typeface="Maiandra GD" panose="020E0502030308020204" pitchFamily="34" charset="0"/>
              </a:rPr>
              <a:t>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V.20.</a:t>
            </a:r>
          </a:p>
          <a:p>
            <a:r>
              <a:rPr lang="es-ES" b="1" u="sng" dirty="0">
                <a:solidFill>
                  <a:schemeClr val="bg1"/>
                </a:solidFill>
                <a:effectLst>
                  <a:outerShdw blurRad="38100" dist="38100" dir="2700000" algn="tl">
                    <a:srgbClr val="000000">
                      <a:alpha val="43137"/>
                    </a:srgbClr>
                  </a:outerShdw>
                </a:effectLst>
                <a:highlight>
                  <a:srgbClr val="008080"/>
                </a:highlight>
                <a:latin typeface="Maiandra GD" panose="020E0502030308020204" pitchFamily="34" charset="0"/>
              </a:rPr>
              <a:t>»Pero vendrán días cuando el novio les será quitado,</a:t>
            </a:r>
            <a:r>
              <a:rPr lang="es-ES" b="1" dirty="0">
                <a:latin typeface="Maiandra GD" panose="020E0502030308020204" pitchFamily="34" charset="0"/>
              </a:rPr>
              <a:t> y entonces ayunarán en aquel día. </a:t>
            </a:r>
          </a:p>
          <a:p>
            <a:r>
              <a:rPr lang="es-ES" b="1" dirty="0">
                <a:latin typeface="Maiandra GD" panose="020E0502030308020204" pitchFamily="34" charset="0"/>
              </a:rPr>
              <a:t>Estaban lamentándose y llorando.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Marcos.16:10.</a:t>
            </a:r>
            <a:endParaRPr lang="es-NI" b="1" u="sng" dirty="0">
              <a:effectLst>
                <a:outerShdw blurRad="38100" dist="38100" dir="2700000" algn="tl">
                  <a:srgbClr val="000000">
                    <a:alpha val="43137"/>
                  </a:srgbClr>
                </a:outerShdw>
              </a:effectLst>
              <a:highlight>
                <a:srgbClr val="FFFF00"/>
              </a:highlight>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0" y="1322830"/>
            <a:ext cx="3968840" cy="5535170"/>
          </a:xfrm>
          <a:prstGeom prst="rect">
            <a:avLst/>
          </a:prstGeom>
        </p:spPr>
      </p:pic>
    </p:spTree>
    <p:extLst>
      <p:ext uri="{BB962C8B-B14F-4D97-AF65-F5344CB8AC3E}">
        <p14:creationId xmlns:p14="http://schemas.microsoft.com/office/powerpoint/2010/main" val="1603298042"/>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73B7D7F-CD5B-88D1-03E9-B33AF25D0E9C}"/>
              </a:ext>
            </a:extLst>
          </p:cNvPr>
          <p:cNvPicPr>
            <a:picLocks noChangeAspect="1"/>
          </p:cNvPicPr>
          <p:nvPr/>
        </p:nvPicPr>
        <p:blipFill>
          <a:blip r:embed="rId2"/>
          <a:stretch>
            <a:fillRect/>
          </a:stretch>
        </p:blipFill>
        <p:spPr>
          <a:xfrm>
            <a:off x="0" y="2284"/>
            <a:ext cx="9144000" cy="6853431"/>
          </a:xfrm>
          <a:prstGeom prst="rect">
            <a:avLst/>
          </a:prstGeom>
        </p:spPr>
      </p:pic>
      <p:pic>
        <p:nvPicPr>
          <p:cNvPr id="3" name="Imagen 2">
            <a:extLst>
              <a:ext uri="{FF2B5EF4-FFF2-40B4-BE49-F238E27FC236}">
                <a16:creationId xmlns:a16="http://schemas.microsoft.com/office/drawing/2014/main" id="{34F893FF-0255-BAB0-4774-9277839B4C71}"/>
              </a:ext>
            </a:extLst>
          </p:cNvPr>
          <p:cNvPicPr>
            <a:picLocks noChangeAspect="1"/>
          </p:cNvPicPr>
          <p:nvPr/>
        </p:nvPicPr>
        <p:blipFill>
          <a:blip r:embed="rId3"/>
          <a:stretch>
            <a:fillRect/>
          </a:stretch>
        </p:blipFill>
        <p:spPr>
          <a:xfrm>
            <a:off x="0" y="-2"/>
            <a:ext cx="9144000" cy="1322832"/>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28" y="0"/>
            <a:ext cx="9147128" cy="1325563"/>
          </a:xfrm>
        </p:spPr>
        <p:txBody>
          <a:bodyPr>
            <a:normAutofit fontScale="90000"/>
          </a:bodyPr>
          <a:lstStyle/>
          <a:p>
            <a:pPr algn="ctr"/>
            <a:br>
              <a:rPr lang="es-ES" b="1" u="sng" dirty="0">
                <a:latin typeface="Maiandra GD" panose="020E0502030308020204" pitchFamily="34" charset="0"/>
              </a:rPr>
            </a:br>
            <a:r>
              <a:rPr lang="es-ES" sz="4000" b="1" u="sng" dirty="0">
                <a:effectLst>
                  <a:outerShdw blurRad="38100" dist="38100" dir="2700000" algn="tl">
                    <a:srgbClr val="000000">
                      <a:alpha val="43137"/>
                    </a:srgbClr>
                  </a:outerShdw>
                </a:effectLst>
                <a:latin typeface="Maiandra GD" panose="020E0502030308020204" pitchFamily="34" charset="0"/>
              </a:rPr>
              <a:t>LA RESPONSABILIDAD EN VISTA DE LA RESURRECCIÓN DE CRISTO. MATEO.28:7. </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8" cy="5532437"/>
          </a:xfrm>
        </p:spPr>
        <p:txBody>
          <a:bodyPr/>
          <a:lstStyle/>
          <a:p>
            <a:r>
              <a:rPr lang="es-ES" b="1" dirty="0">
                <a:latin typeface="Maiandra GD" panose="020E0502030308020204" pitchFamily="34" charset="0"/>
              </a:rPr>
              <a:t>Y ella fue y se lo comunicó a los que habían estado con Él, que </a:t>
            </a:r>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estaban lamentándose y llorando.</a:t>
            </a:r>
            <a:r>
              <a:rPr lang="es-ES" b="1" dirty="0">
                <a:latin typeface="Maiandra GD" panose="020E0502030308020204" pitchFamily="34" charset="0"/>
              </a:rPr>
              <a:t> </a:t>
            </a:r>
            <a:endParaRPr lang="es-NI" b="1" dirty="0">
              <a:latin typeface="Maiandra GD" panose="020E0502030308020204" pitchFamily="34" charset="0"/>
            </a:endParaRPr>
          </a:p>
          <a:p>
            <a:pPr algn="ctr"/>
            <a:r>
              <a:rPr lang="es-NI" b="1" u="sng" dirty="0">
                <a:effectLst>
                  <a:outerShdw blurRad="38100" dist="38100" dir="2700000" algn="tl">
                    <a:srgbClr val="000000">
                      <a:alpha val="43137"/>
                    </a:srgbClr>
                  </a:outerShdw>
                </a:effectLst>
                <a:highlight>
                  <a:srgbClr val="FFFF00"/>
                </a:highlight>
                <a:latin typeface="Maiandra GD" panose="020E0502030308020204" pitchFamily="34" charset="0"/>
              </a:rPr>
              <a:t>Juan.20:11. </a:t>
            </a:r>
          </a:p>
          <a:p>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Pero María estaba fuera, llorando junto al sepulcro;</a:t>
            </a:r>
            <a:r>
              <a:rPr lang="es-ES" b="1" dirty="0">
                <a:latin typeface="Maiandra GD" panose="020E0502030308020204" pitchFamily="34" charset="0"/>
              </a:rPr>
              <a:t> y mientras lloraba, se inclinó y miró dentro del sepulcro; </a:t>
            </a:r>
          </a:p>
          <a:p>
            <a:r>
              <a:rPr lang="es-ES" b="1" dirty="0">
                <a:latin typeface="Maiandra GD" panose="020E0502030308020204" pitchFamily="34" charset="0"/>
              </a:rPr>
              <a:t>Algunos con semblantes, rostros tristes.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Lucas.24:17.</a:t>
            </a:r>
            <a:endParaRPr lang="es-NI" b="1" u="sng" dirty="0">
              <a:effectLst>
                <a:outerShdw blurRad="38100" dist="38100" dir="2700000" algn="tl">
                  <a:srgbClr val="000000">
                    <a:alpha val="43137"/>
                  </a:srgbClr>
                </a:outerShdw>
              </a:effectLst>
              <a:highlight>
                <a:srgbClr val="FFFF00"/>
              </a:highlight>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0" y="1322830"/>
            <a:ext cx="3968840" cy="5535170"/>
          </a:xfrm>
          <a:prstGeom prst="rect">
            <a:avLst/>
          </a:prstGeom>
        </p:spPr>
      </p:pic>
    </p:spTree>
    <p:extLst>
      <p:ext uri="{BB962C8B-B14F-4D97-AF65-F5344CB8AC3E}">
        <p14:creationId xmlns:p14="http://schemas.microsoft.com/office/powerpoint/2010/main" val="1937835498"/>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73B7D7F-CD5B-88D1-03E9-B33AF25D0E9C}"/>
              </a:ext>
            </a:extLst>
          </p:cNvPr>
          <p:cNvPicPr>
            <a:picLocks noChangeAspect="1"/>
          </p:cNvPicPr>
          <p:nvPr/>
        </p:nvPicPr>
        <p:blipFill>
          <a:blip r:embed="rId2"/>
          <a:stretch>
            <a:fillRect/>
          </a:stretch>
        </p:blipFill>
        <p:spPr>
          <a:xfrm>
            <a:off x="0" y="2284"/>
            <a:ext cx="9144000" cy="6853431"/>
          </a:xfrm>
          <a:prstGeom prst="rect">
            <a:avLst/>
          </a:prstGeom>
        </p:spPr>
      </p:pic>
      <p:pic>
        <p:nvPicPr>
          <p:cNvPr id="3" name="Imagen 2">
            <a:extLst>
              <a:ext uri="{FF2B5EF4-FFF2-40B4-BE49-F238E27FC236}">
                <a16:creationId xmlns:a16="http://schemas.microsoft.com/office/drawing/2014/main" id="{34F893FF-0255-BAB0-4774-9277839B4C71}"/>
              </a:ext>
            </a:extLst>
          </p:cNvPr>
          <p:cNvPicPr>
            <a:picLocks noChangeAspect="1"/>
          </p:cNvPicPr>
          <p:nvPr/>
        </p:nvPicPr>
        <p:blipFill>
          <a:blip r:embed="rId3"/>
          <a:stretch>
            <a:fillRect/>
          </a:stretch>
        </p:blipFill>
        <p:spPr>
          <a:xfrm>
            <a:off x="0" y="-2"/>
            <a:ext cx="9144000" cy="1322832"/>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28" y="0"/>
            <a:ext cx="9147128" cy="1325563"/>
          </a:xfrm>
        </p:spPr>
        <p:txBody>
          <a:bodyPr>
            <a:normAutofit fontScale="90000"/>
          </a:bodyPr>
          <a:lstStyle/>
          <a:p>
            <a:pPr algn="ctr"/>
            <a:br>
              <a:rPr lang="es-ES" b="1" u="sng" dirty="0">
                <a:latin typeface="Maiandra GD" panose="020E0502030308020204" pitchFamily="34" charset="0"/>
              </a:rPr>
            </a:br>
            <a:r>
              <a:rPr lang="es-ES" sz="4000" b="1" u="sng" dirty="0">
                <a:effectLst>
                  <a:outerShdw blurRad="38100" dist="38100" dir="2700000" algn="tl">
                    <a:srgbClr val="000000">
                      <a:alpha val="43137"/>
                    </a:srgbClr>
                  </a:outerShdw>
                </a:effectLst>
                <a:latin typeface="Maiandra GD" panose="020E0502030308020204" pitchFamily="34" charset="0"/>
              </a:rPr>
              <a:t>LA RESPONSABILIDAD EN VISTA DE LA RESURRECCIÓN DE CRISTO. MATEO.28:7. </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8" cy="5532437"/>
          </a:xfrm>
        </p:spPr>
        <p:txBody>
          <a:bodyPr>
            <a:normAutofit/>
          </a:bodyPr>
          <a:lstStyle/>
          <a:p>
            <a:r>
              <a:rPr lang="es-ES" b="1" dirty="0">
                <a:latin typeface="Maiandra GD" panose="020E0502030308020204" pitchFamily="34" charset="0"/>
              </a:rPr>
              <a:t>Y Él les dijo: «¿Qué discusiones son estas que tienen entre ustedes mientras van andando?». </a:t>
            </a:r>
            <a:r>
              <a:rPr lang="es-ES" b="1" u="sng" dirty="0">
                <a:solidFill>
                  <a:schemeClr val="bg1"/>
                </a:solidFill>
                <a:effectLst>
                  <a:outerShdw blurRad="38100" dist="38100" dir="2700000" algn="tl">
                    <a:srgbClr val="000000">
                      <a:alpha val="43137"/>
                    </a:srgbClr>
                  </a:outerShdw>
                </a:effectLst>
                <a:highlight>
                  <a:srgbClr val="800000"/>
                </a:highlight>
                <a:latin typeface="Maiandra GD" panose="020E0502030308020204" pitchFamily="34" charset="0"/>
              </a:rPr>
              <a:t>Y ellos se detuvieron, con semblante triste.</a:t>
            </a:r>
            <a:r>
              <a:rPr lang="es-ES" b="1" dirty="0">
                <a:latin typeface="Maiandra GD" panose="020E0502030308020204" pitchFamily="34" charset="0"/>
              </a:rPr>
              <a:t> </a:t>
            </a:r>
          </a:p>
          <a:p>
            <a:r>
              <a:rPr lang="es-ES" b="1" dirty="0">
                <a:latin typeface="Maiandra GD" panose="020E0502030308020204" pitchFamily="34" charset="0"/>
              </a:rPr>
              <a:t>Estaban turbados y dudas en su corazón.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Lucas.24:38.</a:t>
            </a:r>
          </a:p>
          <a:p>
            <a:r>
              <a:rPr lang="es-ES" b="1" u="sng" dirty="0">
                <a:solidFill>
                  <a:schemeClr val="bg1"/>
                </a:solidFill>
                <a:effectLst>
                  <a:outerShdw blurRad="38100" dist="38100" dir="2700000" algn="tl">
                    <a:srgbClr val="000000">
                      <a:alpha val="43137"/>
                    </a:srgbClr>
                  </a:outerShdw>
                </a:effectLst>
                <a:highlight>
                  <a:srgbClr val="808000"/>
                </a:highlight>
                <a:latin typeface="Maiandra GD" panose="020E0502030308020204" pitchFamily="34" charset="0"/>
              </a:rPr>
              <a:t>Y Él les dijo: «¿Por qué están turbados,</a:t>
            </a:r>
            <a:r>
              <a:rPr lang="es-ES" b="1" dirty="0">
                <a:latin typeface="Maiandra GD" panose="020E0502030308020204" pitchFamily="34" charset="0"/>
              </a:rPr>
              <a:t> y por qué surgen dudas en sus corazones? </a:t>
            </a:r>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0" y="1322830"/>
            <a:ext cx="3968840" cy="5535170"/>
          </a:xfrm>
          <a:prstGeom prst="rect">
            <a:avLst/>
          </a:prstGeom>
        </p:spPr>
      </p:pic>
    </p:spTree>
    <p:extLst>
      <p:ext uri="{BB962C8B-B14F-4D97-AF65-F5344CB8AC3E}">
        <p14:creationId xmlns:p14="http://schemas.microsoft.com/office/powerpoint/2010/main" val="2292253093"/>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4CCAD206-F8DE-BF97-6EC9-8A1C9D68A38A}"/>
              </a:ext>
            </a:extLst>
          </p:cNvPr>
          <p:cNvPicPr>
            <a:picLocks noChangeAspect="1"/>
          </p:cNvPicPr>
          <p:nvPr/>
        </p:nvPicPr>
        <p:blipFill>
          <a:blip r:embed="rId2"/>
          <a:stretch>
            <a:fillRect/>
          </a:stretch>
        </p:blipFill>
        <p:spPr>
          <a:xfrm>
            <a:off x="0" y="27214"/>
            <a:ext cx="9144000" cy="6830785"/>
          </a:xfrm>
          <a:prstGeom prst="rect">
            <a:avLst/>
          </a:prstGeom>
        </p:spPr>
      </p:pic>
      <p:pic>
        <p:nvPicPr>
          <p:cNvPr id="3" name="Imagen 2">
            <a:extLst>
              <a:ext uri="{FF2B5EF4-FFF2-40B4-BE49-F238E27FC236}">
                <a16:creationId xmlns:a16="http://schemas.microsoft.com/office/drawing/2014/main" id="{981051F1-F856-2BF1-0966-FEAC5BD79DEA}"/>
              </a:ext>
            </a:extLst>
          </p:cNvPr>
          <p:cNvPicPr>
            <a:picLocks noChangeAspect="1"/>
          </p:cNvPicPr>
          <p:nvPr/>
        </p:nvPicPr>
        <p:blipFill>
          <a:blip r:embed="rId3"/>
          <a:stretch>
            <a:fillRect/>
          </a:stretch>
        </p:blipFill>
        <p:spPr>
          <a:xfrm>
            <a:off x="-1" y="1"/>
            <a:ext cx="9144000" cy="1073425"/>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477078" y="1"/>
            <a:ext cx="8666922" cy="1073426"/>
          </a:xfrm>
        </p:spPr>
        <p:txBody>
          <a:bodyPr>
            <a:normAutofit fontScale="90000"/>
          </a:bodyPr>
          <a:lstStyle/>
          <a:p>
            <a:pPr algn="ctr"/>
            <a:br>
              <a:rPr lang="es-ES" b="1" u="sng" dirty="0">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INTRODUCCIÓN:</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073428"/>
            <a:ext cx="5178287" cy="5784572"/>
          </a:xfrm>
        </p:spPr>
        <p:txBody>
          <a:bodyPr/>
          <a:lstStyle/>
          <a:p>
            <a:r>
              <a:rPr lang="es-ES" b="1" dirty="0">
                <a:latin typeface="Maiandra GD" panose="020E0502030308020204" pitchFamily="34" charset="0"/>
              </a:rPr>
              <a:t>Para ver la resurrección del Señor Jesús.</a:t>
            </a:r>
          </a:p>
          <a:p>
            <a:r>
              <a:rPr lang="es-ES" b="1" dirty="0">
                <a:latin typeface="Maiandra GD" panose="020E0502030308020204" pitchFamily="34" charset="0"/>
              </a:rPr>
              <a:t>Pero no tratemos de dar instrucciones a Dios, Él cual ordenó que los testigos de su resurrección le vieran ya resucitado. </a:t>
            </a:r>
          </a:p>
          <a:p>
            <a:r>
              <a:rPr lang="es-ES" b="1" dirty="0">
                <a:latin typeface="Maiandra GD" panose="020E0502030308020204" pitchFamily="34" charset="0"/>
              </a:rPr>
              <a:t>Pero no cuando Él resucitaba en entre los muertos. </a:t>
            </a:r>
          </a:p>
          <a:p>
            <a:r>
              <a:rPr lang="es-ES" b="1" dirty="0">
                <a:latin typeface="Maiandra GD" panose="020E0502030308020204" pitchFamily="34" charset="0"/>
              </a:rPr>
              <a:t>Fue para Él Ángel quien estuvo al momento que nuestro Señor resucito ese primer día de la semana.</a:t>
            </a:r>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799BDC0D-6679-F8E4-3A78-FF1CB376A822}"/>
              </a:ext>
            </a:extLst>
          </p:cNvPr>
          <p:cNvPicPr>
            <a:picLocks noChangeAspect="1"/>
          </p:cNvPicPr>
          <p:nvPr/>
        </p:nvPicPr>
        <p:blipFill>
          <a:blip r:embed="rId4"/>
          <a:stretch>
            <a:fillRect/>
          </a:stretch>
        </p:blipFill>
        <p:spPr>
          <a:xfrm>
            <a:off x="0" y="1073427"/>
            <a:ext cx="3968840" cy="5784572"/>
          </a:xfrm>
          <a:prstGeom prst="rect">
            <a:avLst/>
          </a:prstGeom>
        </p:spPr>
      </p:pic>
    </p:spTree>
    <p:extLst>
      <p:ext uri="{BB962C8B-B14F-4D97-AF65-F5344CB8AC3E}">
        <p14:creationId xmlns:p14="http://schemas.microsoft.com/office/powerpoint/2010/main" val="1142536696"/>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73B7D7F-CD5B-88D1-03E9-B33AF25D0E9C}"/>
              </a:ext>
            </a:extLst>
          </p:cNvPr>
          <p:cNvPicPr>
            <a:picLocks noChangeAspect="1"/>
          </p:cNvPicPr>
          <p:nvPr/>
        </p:nvPicPr>
        <p:blipFill>
          <a:blip r:embed="rId2"/>
          <a:stretch>
            <a:fillRect/>
          </a:stretch>
        </p:blipFill>
        <p:spPr>
          <a:xfrm>
            <a:off x="0" y="2284"/>
            <a:ext cx="9144000" cy="6853431"/>
          </a:xfrm>
          <a:prstGeom prst="rect">
            <a:avLst/>
          </a:prstGeom>
        </p:spPr>
      </p:pic>
      <p:pic>
        <p:nvPicPr>
          <p:cNvPr id="3" name="Imagen 2">
            <a:extLst>
              <a:ext uri="{FF2B5EF4-FFF2-40B4-BE49-F238E27FC236}">
                <a16:creationId xmlns:a16="http://schemas.microsoft.com/office/drawing/2014/main" id="{34F893FF-0255-BAB0-4774-9277839B4C71}"/>
              </a:ext>
            </a:extLst>
          </p:cNvPr>
          <p:cNvPicPr>
            <a:picLocks noChangeAspect="1"/>
          </p:cNvPicPr>
          <p:nvPr/>
        </p:nvPicPr>
        <p:blipFill>
          <a:blip r:embed="rId3"/>
          <a:stretch>
            <a:fillRect/>
          </a:stretch>
        </p:blipFill>
        <p:spPr>
          <a:xfrm>
            <a:off x="0" y="-2"/>
            <a:ext cx="9144000" cy="1322832"/>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28" y="0"/>
            <a:ext cx="9147128" cy="1325563"/>
          </a:xfrm>
        </p:spPr>
        <p:txBody>
          <a:bodyPr>
            <a:normAutofit fontScale="90000"/>
          </a:bodyPr>
          <a:lstStyle/>
          <a:p>
            <a:pPr algn="ctr"/>
            <a:br>
              <a:rPr lang="es-ES" b="1" u="sng" dirty="0">
                <a:latin typeface="Maiandra GD" panose="020E0502030308020204" pitchFamily="34" charset="0"/>
              </a:rPr>
            </a:br>
            <a:r>
              <a:rPr lang="es-ES" sz="4000" b="1" u="sng" dirty="0">
                <a:effectLst>
                  <a:outerShdw blurRad="38100" dist="38100" dir="2700000" algn="tl">
                    <a:srgbClr val="000000">
                      <a:alpha val="43137"/>
                    </a:srgbClr>
                  </a:outerShdw>
                </a:effectLst>
                <a:latin typeface="Maiandra GD" panose="020E0502030308020204" pitchFamily="34" charset="0"/>
              </a:rPr>
              <a:t>LA RESPONSABILIDAD EN VISTA DE LA RESURRECCIÓN DE CRISTO. MATEO.28:7. </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8" cy="5532437"/>
          </a:xfrm>
        </p:spPr>
        <p:txBody>
          <a:bodyPr/>
          <a:lstStyle/>
          <a:p>
            <a:r>
              <a:rPr lang="es-ES" b="1" dirty="0">
                <a:latin typeface="Maiandra GD" panose="020E0502030308020204" pitchFamily="34" charset="0"/>
              </a:rPr>
              <a:t>La palabra turbado- significa, agitar, conmover, excitarse. </a:t>
            </a:r>
          </a:p>
          <a:p>
            <a:r>
              <a:rPr lang="es-ES" b="1" dirty="0">
                <a:latin typeface="Maiandra GD" panose="020E0502030308020204" pitchFamily="34" charset="0"/>
              </a:rPr>
              <a:t>Tenían miedo.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Juan.20:19. </a:t>
            </a:r>
          </a:p>
          <a:p>
            <a:r>
              <a:rPr lang="es-ES" b="1" dirty="0">
                <a:latin typeface="Maiandra GD" panose="020E0502030308020204" pitchFamily="34" charset="0"/>
              </a:rPr>
              <a:t>Al atardecer de aquel día, el primero de la semana, y estando cerradas las puertas del lugar donde </a:t>
            </a:r>
            <a:r>
              <a:rPr lang="es-ES" b="1" u="sng" dirty="0">
                <a:solidFill>
                  <a:schemeClr val="bg1"/>
                </a:solidFill>
                <a:effectLst>
                  <a:outerShdw blurRad="38100" dist="38100" dir="2700000" algn="tl">
                    <a:srgbClr val="000000">
                      <a:alpha val="43137"/>
                    </a:srgbClr>
                  </a:outerShdw>
                </a:effectLst>
                <a:highlight>
                  <a:srgbClr val="000000"/>
                </a:highlight>
                <a:latin typeface="Maiandra GD" panose="020E0502030308020204" pitchFamily="34" charset="0"/>
              </a:rPr>
              <a:t>los discípulos se encontraban por miedo a los judíos,</a:t>
            </a:r>
            <a:r>
              <a:rPr lang="es-ES" b="1" dirty="0">
                <a:latin typeface="Maiandra GD" panose="020E0502030308020204" pitchFamily="34" charset="0"/>
              </a:rPr>
              <a:t> Jesús vino y se puso en medio de ellos, y les dijo*: «Paz a ustedes». </a:t>
            </a:r>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0" y="1322830"/>
            <a:ext cx="3968840" cy="5535170"/>
          </a:xfrm>
          <a:prstGeom prst="rect">
            <a:avLst/>
          </a:prstGeom>
        </p:spPr>
      </p:pic>
    </p:spTree>
    <p:extLst>
      <p:ext uri="{BB962C8B-B14F-4D97-AF65-F5344CB8AC3E}">
        <p14:creationId xmlns:p14="http://schemas.microsoft.com/office/powerpoint/2010/main" val="1657289486"/>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73B7D7F-CD5B-88D1-03E9-B33AF25D0E9C}"/>
              </a:ext>
            </a:extLst>
          </p:cNvPr>
          <p:cNvPicPr>
            <a:picLocks noChangeAspect="1"/>
          </p:cNvPicPr>
          <p:nvPr/>
        </p:nvPicPr>
        <p:blipFill>
          <a:blip r:embed="rId2"/>
          <a:stretch>
            <a:fillRect/>
          </a:stretch>
        </p:blipFill>
        <p:spPr>
          <a:xfrm>
            <a:off x="0" y="2284"/>
            <a:ext cx="9144000" cy="6853431"/>
          </a:xfrm>
          <a:prstGeom prst="rect">
            <a:avLst/>
          </a:prstGeom>
        </p:spPr>
      </p:pic>
      <p:pic>
        <p:nvPicPr>
          <p:cNvPr id="3" name="Imagen 2">
            <a:extLst>
              <a:ext uri="{FF2B5EF4-FFF2-40B4-BE49-F238E27FC236}">
                <a16:creationId xmlns:a16="http://schemas.microsoft.com/office/drawing/2014/main" id="{34F893FF-0255-BAB0-4774-9277839B4C71}"/>
              </a:ext>
            </a:extLst>
          </p:cNvPr>
          <p:cNvPicPr>
            <a:picLocks noChangeAspect="1"/>
          </p:cNvPicPr>
          <p:nvPr/>
        </p:nvPicPr>
        <p:blipFill>
          <a:blip r:embed="rId3"/>
          <a:stretch>
            <a:fillRect/>
          </a:stretch>
        </p:blipFill>
        <p:spPr>
          <a:xfrm>
            <a:off x="0" y="-2"/>
            <a:ext cx="9144000" cy="1322832"/>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28" y="0"/>
            <a:ext cx="9147128" cy="1325563"/>
          </a:xfrm>
        </p:spPr>
        <p:txBody>
          <a:bodyPr>
            <a:normAutofit fontScale="90000"/>
          </a:bodyPr>
          <a:lstStyle/>
          <a:p>
            <a:pPr algn="ctr"/>
            <a:br>
              <a:rPr lang="es-ES" b="1" u="sng" dirty="0">
                <a:latin typeface="Maiandra GD" panose="020E0502030308020204" pitchFamily="34" charset="0"/>
              </a:rPr>
            </a:br>
            <a:r>
              <a:rPr lang="es-ES" sz="4000" b="1" u="sng" dirty="0">
                <a:effectLst>
                  <a:outerShdw blurRad="38100" dist="38100" dir="2700000" algn="tl">
                    <a:srgbClr val="000000">
                      <a:alpha val="43137"/>
                    </a:srgbClr>
                  </a:outerShdw>
                </a:effectLst>
                <a:latin typeface="Maiandra GD" panose="020E0502030308020204" pitchFamily="34" charset="0"/>
              </a:rPr>
              <a:t>LA RESPONSABILIDAD EN VISTA DE LA RESURRECCIÓN DE CRISTO. MATEO.28:7. </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8" cy="5532437"/>
          </a:xfrm>
        </p:spPr>
        <p:txBody>
          <a:bodyPr/>
          <a:lstStyle/>
          <a:p>
            <a:r>
              <a:rPr lang="es-ES" b="1" dirty="0">
                <a:latin typeface="Maiandra GD" panose="020E0502030308020204" pitchFamily="34" charset="0"/>
              </a:rPr>
              <a:t>Eran horas amargas para ellos, entre el miedo, lagrimas, y dolor, que refrigerio tan grande seria para ellos oír que su maestro había resucitado, ahora todo era alegría.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Lucas.24:41. </a:t>
            </a:r>
          </a:p>
          <a:p>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Como ellos todavía no lo creían a causa de la alegría</a:t>
            </a:r>
            <a:r>
              <a:rPr lang="es-ES" b="1" dirty="0">
                <a:latin typeface="Maiandra GD" panose="020E0502030308020204" pitchFamily="34" charset="0"/>
              </a:rPr>
              <a:t> y porque estaban asombrados, les dijo: «¿Tienen aquí algo de comer?».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Juan.20:20. </a:t>
            </a:r>
            <a:endParaRPr lang="es-NI" b="1" u="sng" dirty="0">
              <a:effectLst>
                <a:outerShdw blurRad="38100" dist="38100" dir="2700000" algn="tl">
                  <a:srgbClr val="000000">
                    <a:alpha val="43137"/>
                  </a:srgbClr>
                </a:outerShdw>
              </a:effectLst>
              <a:highlight>
                <a:srgbClr val="FFFF00"/>
              </a:highlight>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0" y="1322830"/>
            <a:ext cx="3968840" cy="5535170"/>
          </a:xfrm>
          <a:prstGeom prst="rect">
            <a:avLst/>
          </a:prstGeom>
        </p:spPr>
      </p:pic>
    </p:spTree>
    <p:extLst>
      <p:ext uri="{BB962C8B-B14F-4D97-AF65-F5344CB8AC3E}">
        <p14:creationId xmlns:p14="http://schemas.microsoft.com/office/powerpoint/2010/main" val="1535025901"/>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73B7D7F-CD5B-88D1-03E9-B33AF25D0E9C}"/>
              </a:ext>
            </a:extLst>
          </p:cNvPr>
          <p:cNvPicPr>
            <a:picLocks noChangeAspect="1"/>
          </p:cNvPicPr>
          <p:nvPr/>
        </p:nvPicPr>
        <p:blipFill>
          <a:blip r:embed="rId2"/>
          <a:stretch>
            <a:fillRect/>
          </a:stretch>
        </p:blipFill>
        <p:spPr>
          <a:xfrm>
            <a:off x="0" y="2284"/>
            <a:ext cx="9144000" cy="6853431"/>
          </a:xfrm>
          <a:prstGeom prst="rect">
            <a:avLst/>
          </a:prstGeom>
        </p:spPr>
      </p:pic>
      <p:pic>
        <p:nvPicPr>
          <p:cNvPr id="3" name="Imagen 2">
            <a:extLst>
              <a:ext uri="{FF2B5EF4-FFF2-40B4-BE49-F238E27FC236}">
                <a16:creationId xmlns:a16="http://schemas.microsoft.com/office/drawing/2014/main" id="{34F893FF-0255-BAB0-4774-9277839B4C71}"/>
              </a:ext>
            </a:extLst>
          </p:cNvPr>
          <p:cNvPicPr>
            <a:picLocks noChangeAspect="1"/>
          </p:cNvPicPr>
          <p:nvPr/>
        </p:nvPicPr>
        <p:blipFill>
          <a:blip r:embed="rId3"/>
          <a:stretch>
            <a:fillRect/>
          </a:stretch>
        </p:blipFill>
        <p:spPr>
          <a:xfrm>
            <a:off x="0" y="-2"/>
            <a:ext cx="9144000" cy="1322832"/>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28" y="0"/>
            <a:ext cx="9147128" cy="1325563"/>
          </a:xfrm>
        </p:spPr>
        <p:txBody>
          <a:bodyPr>
            <a:normAutofit fontScale="90000"/>
          </a:bodyPr>
          <a:lstStyle/>
          <a:p>
            <a:pPr algn="ctr"/>
            <a:br>
              <a:rPr lang="es-ES" b="1" u="sng" dirty="0">
                <a:latin typeface="Maiandra GD" panose="020E0502030308020204" pitchFamily="34" charset="0"/>
              </a:rPr>
            </a:br>
            <a:r>
              <a:rPr lang="es-ES" sz="4000" b="1" u="sng" dirty="0">
                <a:effectLst>
                  <a:outerShdw blurRad="38100" dist="38100" dir="2700000" algn="tl">
                    <a:srgbClr val="000000">
                      <a:alpha val="43137"/>
                    </a:srgbClr>
                  </a:outerShdw>
                </a:effectLst>
                <a:latin typeface="Maiandra GD" panose="020E0502030308020204" pitchFamily="34" charset="0"/>
              </a:rPr>
              <a:t>LA RESPONSABILIDAD EN VISTA DE LA RESURRECCIÓN DE CRISTO. MATEO.28:7. </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8" cy="5532437"/>
          </a:xfrm>
        </p:spPr>
        <p:txBody>
          <a:bodyPr>
            <a:normAutofit fontScale="92500" lnSpcReduction="20000"/>
          </a:bodyPr>
          <a:lstStyle/>
          <a:p>
            <a:r>
              <a:rPr lang="es-ES" b="1" dirty="0">
                <a:latin typeface="Maiandra GD" panose="020E0502030308020204" pitchFamily="34" charset="0"/>
              </a:rPr>
              <a:t>Y diciendo esto, les mostró las manos y el costado. </a:t>
            </a:r>
            <a:r>
              <a:rPr lang="es-ES" b="1" u="sng" dirty="0">
                <a:effectLst>
                  <a:outerShdw blurRad="38100" dist="38100" dir="2700000" algn="tl">
                    <a:srgbClr val="000000">
                      <a:alpha val="43137"/>
                    </a:srgbClr>
                  </a:outerShdw>
                </a:effectLst>
                <a:highlight>
                  <a:srgbClr val="00FFFF"/>
                </a:highlight>
                <a:latin typeface="Maiandra GD" panose="020E0502030308020204" pitchFamily="34" charset="0"/>
              </a:rPr>
              <a:t>Entonces los discípulos se regocijaron al ver al Señor.</a:t>
            </a:r>
          </a:p>
          <a:p>
            <a:r>
              <a:rPr lang="es-ES" b="1" dirty="0">
                <a:latin typeface="Maiandra GD" panose="020E0502030308020204" pitchFamily="34" charset="0"/>
              </a:rPr>
              <a:t>Las noticias de la resurrección han de ser proclamadas por sus testigos.</a:t>
            </a:r>
          </a:p>
          <a:p>
            <a:r>
              <a:rPr lang="es-ES" b="1" dirty="0">
                <a:latin typeface="Maiandra GD" panose="020E0502030308020204" pitchFamily="34" charset="0"/>
              </a:rPr>
              <a:t>Las mujeres fueron enviadas a dar las buenas nuevas.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Mateo.28:7.</a:t>
            </a:r>
          </a:p>
          <a:p>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»Vayan pronto, y digan a Sus discípulos que Él ha resucitado de entre los muertos;</a:t>
            </a:r>
            <a:r>
              <a:rPr lang="es-ES" b="1" dirty="0">
                <a:latin typeface="Maiandra GD" panose="020E0502030308020204" pitchFamily="34" charset="0"/>
              </a:rPr>
              <a:t> y Él va delante de ustedes a Galilea; allí lo verán. Miren, se los he dicho». </a:t>
            </a:r>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0" y="1322830"/>
            <a:ext cx="3968840" cy="5535170"/>
          </a:xfrm>
          <a:prstGeom prst="rect">
            <a:avLst/>
          </a:prstGeom>
        </p:spPr>
      </p:pic>
    </p:spTree>
    <p:extLst>
      <p:ext uri="{BB962C8B-B14F-4D97-AF65-F5344CB8AC3E}">
        <p14:creationId xmlns:p14="http://schemas.microsoft.com/office/powerpoint/2010/main" val="4148054106"/>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73B7D7F-CD5B-88D1-03E9-B33AF25D0E9C}"/>
              </a:ext>
            </a:extLst>
          </p:cNvPr>
          <p:cNvPicPr>
            <a:picLocks noChangeAspect="1"/>
          </p:cNvPicPr>
          <p:nvPr/>
        </p:nvPicPr>
        <p:blipFill>
          <a:blip r:embed="rId2"/>
          <a:stretch>
            <a:fillRect/>
          </a:stretch>
        </p:blipFill>
        <p:spPr>
          <a:xfrm>
            <a:off x="0" y="2284"/>
            <a:ext cx="9144000" cy="6853431"/>
          </a:xfrm>
          <a:prstGeom prst="rect">
            <a:avLst/>
          </a:prstGeom>
        </p:spPr>
      </p:pic>
      <p:pic>
        <p:nvPicPr>
          <p:cNvPr id="3" name="Imagen 2">
            <a:extLst>
              <a:ext uri="{FF2B5EF4-FFF2-40B4-BE49-F238E27FC236}">
                <a16:creationId xmlns:a16="http://schemas.microsoft.com/office/drawing/2014/main" id="{34F893FF-0255-BAB0-4774-9277839B4C71}"/>
              </a:ext>
            </a:extLst>
          </p:cNvPr>
          <p:cNvPicPr>
            <a:picLocks noChangeAspect="1"/>
          </p:cNvPicPr>
          <p:nvPr/>
        </p:nvPicPr>
        <p:blipFill>
          <a:blip r:embed="rId3"/>
          <a:stretch>
            <a:fillRect/>
          </a:stretch>
        </p:blipFill>
        <p:spPr>
          <a:xfrm>
            <a:off x="0" y="-2"/>
            <a:ext cx="9144000" cy="1322832"/>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28" y="0"/>
            <a:ext cx="9147128" cy="1325563"/>
          </a:xfrm>
        </p:spPr>
        <p:txBody>
          <a:bodyPr>
            <a:normAutofit fontScale="90000"/>
          </a:bodyPr>
          <a:lstStyle/>
          <a:p>
            <a:pPr algn="ctr"/>
            <a:br>
              <a:rPr lang="es-ES" b="1" u="sng" dirty="0">
                <a:latin typeface="Maiandra GD" panose="020E0502030308020204" pitchFamily="34" charset="0"/>
              </a:rPr>
            </a:br>
            <a:r>
              <a:rPr lang="es-ES" sz="4000" b="1" u="sng" dirty="0">
                <a:effectLst>
                  <a:outerShdw blurRad="38100" dist="38100" dir="2700000" algn="tl">
                    <a:srgbClr val="000000">
                      <a:alpha val="43137"/>
                    </a:srgbClr>
                  </a:outerShdw>
                </a:effectLst>
                <a:latin typeface="Maiandra GD" panose="020E0502030308020204" pitchFamily="34" charset="0"/>
              </a:rPr>
              <a:t>LA RESPONSABILIDAD EN VISTA DE LA RESURRECCIÓN DE CRISTO. MATEO.28:7. </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8" cy="5532437"/>
          </a:xfrm>
        </p:spPr>
        <p:txBody>
          <a:bodyPr>
            <a:normAutofit fontScale="92500" lnSpcReduction="10000"/>
          </a:bodyPr>
          <a:lstStyle/>
          <a:p>
            <a:r>
              <a:rPr lang="es-ES" b="1" dirty="0">
                <a:latin typeface="Maiandra GD" panose="020E0502030308020204" pitchFamily="34" charset="0"/>
              </a:rPr>
              <a:t>Esto era una recompensa al afecto con que le habían seguido junto a la cruz y después al sepulcro.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Mateo.27:55-56, 61.</a:t>
            </a:r>
          </a:p>
          <a:p>
            <a:r>
              <a:rPr lang="es-ES" b="1" dirty="0">
                <a:latin typeface="Maiandra GD" panose="020E0502030308020204" pitchFamily="34" charset="0"/>
              </a:rPr>
              <a:t>Y muchas mujeres que habían seguido a Jesús desde Galilea para servirle, </a:t>
            </a:r>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estaban allí, mirando de lejos.</a:t>
            </a:r>
            <a:r>
              <a:rPr lang="es-ES" b="1" dirty="0">
                <a:latin typeface="Maiandra GD" panose="020E0502030308020204" pitchFamily="34" charset="0"/>
              </a:rPr>
              <a:t>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V.56.</a:t>
            </a:r>
          </a:p>
          <a:p>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Entre ellas estaban María Magdalena,</a:t>
            </a:r>
            <a:r>
              <a:rPr lang="es-ES" b="1" dirty="0">
                <a:latin typeface="Maiandra GD" panose="020E0502030308020204" pitchFamily="34" charset="0"/>
              </a:rPr>
              <a:t> María la madre de Jacobo y de José, y la madre de los hijos de Zebedeo.</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V.61.</a:t>
            </a: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0" y="1322830"/>
            <a:ext cx="3968840" cy="5535170"/>
          </a:xfrm>
          <a:prstGeom prst="rect">
            <a:avLst/>
          </a:prstGeom>
        </p:spPr>
      </p:pic>
    </p:spTree>
    <p:extLst>
      <p:ext uri="{BB962C8B-B14F-4D97-AF65-F5344CB8AC3E}">
        <p14:creationId xmlns:p14="http://schemas.microsoft.com/office/powerpoint/2010/main" val="1401043371"/>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73B7D7F-CD5B-88D1-03E9-B33AF25D0E9C}"/>
              </a:ext>
            </a:extLst>
          </p:cNvPr>
          <p:cNvPicPr>
            <a:picLocks noChangeAspect="1"/>
          </p:cNvPicPr>
          <p:nvPr/>
        </p:nvPicPr>
        <p:blipFill>
          <a:blip r:embed="rId2"/>
          <a:stretch>
            <a:fillRect/>
          </a:stretch>
        </p:blipFill>
        <p:spPr>
          <a:xfrm>
            <a:off x="0" y="2284"/>
            <a:ext cx="9144000" cy="6853431"/>
          </a:xfrm>
          <a:prstGeom prst="rect">
            <a:avLst/>
          </a:prstGeom>
        </p:spPr>
      </p:pic>
      <p:pic>
        <p:nvPicPr>
          <p:cNvPr id="3" name="Imagen 2">
            <a:extLst>
              <a:ext uri="{FF2B5EF4-FFF2-40B4-BE49-F238E27FC236}">
                <a16:creationId xmlns:a16="http://schemas.microsoft.com/office/drawing/2014/main" id="{34F893FF-0255-BAB0-4774-9277839B4C71}"/>
              </a:ext>
            </a:extLst>
          </p:cNvPr>
          <p:cNvPicPr>
            <a:picLocks noChangeAspect="1"/>
          </p:cNvPicPr>
          <p:nvPr/>
        </p:nvPicPr>
        <p:blipFill>
          <a:blip r:embed="rId3"/>
          <a:stretch>
            <a:fillRect/>
          </a:stretch>
        </p:blipFill>
        <p:spPr>
          <a:xfrm>
            <a:off x="0" y="-2"/>
            <a:ext cx="9144000" cy="1322832"/>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28" y="0"/>
            <a:ext cx="9147128" cy="1325563"/>
          </a:xfrm>
        </p:spPr>
        <p:txBody>
          <a:bodyPr>
            <a:normAutofit fontScale="90000"/>
          </a:bodyPr>
          <a:lstStyle/>
          <a:p>
            <a:pPr algn="ctr"/>
            <a:br>
              <a:rPr lang="es-ES" b="1" u="sng" dirty="0">
                <a:latin typeface="Maiandra GD" panose="020E0502030308020204" pitchFamily="34" charset="0"/>
              </a:rPr>
            </a:br>
            <a:r>
              <a:rPr lang="es-ES" sz="4000" b="1" u="sng" dirty="0">
                <a:effectLst>
                  <a:outerShdw blurRad="38100" dist="38100" dir="2700000" algn="tl">
                    <a:srgbClr val="000000">
                      <a:alpha val="43137"/>
                    </a:srgbClr>
                  </a:outerShdw>
                </a:effectLst>
                <a:latin typeface="Maiandra GD" panose="020E0502030308020204" pitchFamily="34" charset="0"/>
              </a:rPr>
              <a:t>LA RESPONSABILIDAD EN VISTA DE LA RESURRECCIÓN DE CRISTO. MATEO.28:7. </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8" cy="5532437"/>
          </a:xfrm>
        </p:spPr>
        <p:txBody>
          <a:bodyPr>
            <a:normAutofit lnSpcReduction="10000"/>
          </a:bodyPr>
          <a:lstStyle/>
          <a:p>
            <a:r>
              <a:rPr lang="es-ES" b="1" dirty="0">
                <a:latin typeface="Maiandra GD" panose="020E0502030308020204" pitchFamily="34" charset="0"/>
              </a:rPr>
              <a:t>María Magdalena estaba allí, y la otra María, </a:t>
            </a:r>
            <a:r>
              <a:rPr lang="es-ES" b="1" u="sng" dirty="0">
                <a:solidFill>
                  <a:schemeClr val="bg1"/>
                </a:solidFill>
                <a:effectLst>
                  <a:outerShdw blurRad="38100" dist="38100" dir="2700000" algn="tl">
                    <a:srgbClr val="000000">
                      <a:alpha val="43137"/>
                    </a:srgbClr>
                  </a:outerShdw>
                </a:effectLst>
                <a:highlight>
                  <a:srgbClr val="000080"/>
                </a:highlight>
                <a:latin typeface="Maiandra GD" panose="020E0502030308020204" pitchFamily="34" charset="0"/>
              </a:rPr>
              <a:t>sentadas frente al sepulcro.</a:t>
            </a:r>
            <a:r>
              <a:rPr lang="es-ES" b="1" dirty="0">
                <a:latin typeface="Maiandra GD" panose="020E0502030308020204" pitchFamily="34" charset="0"/>
              </a:rPr>
              <a:t>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Mateo.28:1. </a:t>
            </a:r>
          </a:p>
          <a:p>
            <a:r>
              <a:rPr lang="es-ES" b="1" dirty="0">
                <a:latin typeface="Maiandra GD" panose="020E0502030308020204" pitchFamily="34" charset="0"/>
              </a:rPr>
              <a:t>Pasado el día de reposo, al amanecer del primer día de la semana, </a:t>
            </a:r>
            <a:r>
              <a:rPr lang="es-ES" b="1" u="sng" dirty="0">
                <a:solidFill>
                  <a:schemeClr val="bg1"/>
                </a:solidFill>
                <a:effectLst>
                  <a:outerShdw blurRad="38100" dist="38100" dir="2700000" algn="tl">
                    <a:srgbClr val="000000">
                      <a:alpha val="43137"/>
                    </a:srgbClr>
                  </a:outerShdw>
                </a:effectLst>
                <a:highlight>
                  <a:srgbClr val="008080"/>
                </a:highlight>
                <a:latin typeface="Maiandra GD" panose="020E0502030308020204" pitchFamily="34" charset="0"/>
              </a:rPr>
              <a:t>María Magdalena y la otra María vinieron a ver el sepulcro.</a:t>
            </a:r>
            <a:r>
              <a:rPr lang="es-ES" b="1" dirty="0">
                <a:latin typeface="Maiandra GD" panose="020E0502030308020204" pitchFamily="34" charset="0"/>
              </a:rPr>
              <a:t> </a:t>
            </a:r>
          </a:p>
          <a:p>
            <a:r>
              <a:rPr lang="es-ES" b="1" dirty="0">
                <a:latin typeface="Maiandra GD" panose="020E0502030308020204" pitchFamily="34" charset="0"/>
              </a:rPr>
              <a:t>Las mujeres fueron más valientes que los hombres. </a:t>
            </a:r>
          </a:p>
          <a:p>
            <a:r>
              <a:rPr lang="es-ES" b="1" dirty="0">
                <a:latin typeface="Maiandra GD" panose="020E0502030308020204" pitchFamily="34" charset="0"/>
              </a:rPr>
              <a:t>La obediencia requerida a la orden. Debe ser inmediata.</a:t>
            </a:r>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0" y="1322830"/>
            <a:ext cx="3968840" cy="5535170"/>
          </a:xfrm>
          <a:prstGeom prst="rect">
            <a:avLst/>
          </a:prstGeom>
        </p:spPr>
      </p:pic>
    </p:spTree>
    <p:extLst>
      <p:ext uri="{BB962C8B-B14F-4D97-AF65-F5344CB8AC3E}">
        <p14:creationId xmlns:p14="http://schemas.microsoft.com/office/powerpoint/2010/main" val="4273781239"/>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73B7D7F-CD5B-88D1-03E9-B33AF25D0E9C}"/>
              </a:ext>
            </a:extLst>
          </p:cNvPr>
          <p:cNvPicPr>
            <a:picLocks noChangeAspect="1"/>
          </p:cNvPicPr>
          <p:nvPr/>
        </p:nvPicPr>
        <p:blipFill>
          <a:blip r:embed="rId2"/>
          <a:stretch>
            <a:fillRect/>
          </a:stretch>
        </p:blipFill>
        <p:spPr>
          <a:xfrm>
            <a:off x="0" y="2284"/>
            <a:ext cx="9144000" cy="6853431"/>
          </a:xfrm>
          <a:prstGeom prst="rect">
            <a:avLst/>
          </a:prstGeom>
        </p:spPr>
      </p:pic>
      <p:pic>
        <p:nvPicPr>
          <p:cNvPr id="3" name="Imagen 2">
            <a:extLst>
              <a:ext uri="{FF2B5EF4-FFF2-40B4-BE49-F238E27FC236}">
                <a16:creationId xmlns:a16="http://schemas.microsoft.com/office/drawing/2014/main" id="{34F893FF-0255-BAB0-4774-9277839B4C71}"/>
              </a:ext>
            </a:extLst>
          </p:cNvPr>
          <p:cNvPicPr>
            <a:picLocks noChangeAspect="1"/>
          </p:cNvPicPr>
          <p:nvPr/>
        </p:nvPicPr>
        <p:blipFill>
          <a:blip r:embed="rId3"/>
          <a:stretch>
            <a:fillRect/>
          </a:stretch>
        </p:blipFill>
        <p:spPr>
          <a:xfrm>
            <a:off x="0" y="-2"/>
            <a:ext cx="9144000" cy="1322832"/>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28" y="0"/>
            <a:ext cx="9147128" cy="1325563"/>
          </a:xfrm>
        </p:spPr>
        <p:txBody>
          <a:bodyPr>
            <a:normAutofit fontScale="90000"/>
          </a:bodyPr>
          <a:lstStyle/>
          <a:p>
            <a:pPr algn="ctr"/>
            <a:br>
              <a:rPr lang="es-ES" b="1" u="sng" dirty="0">
                <a:latin typeface="Maiandra GD" panose="020E0502030308020204" pitchFamily="34" charset="0"/>
              </a:rPr>
            </a:br>
            <a:r>
              <a:rPr lang="es-ES" sz="4000" b="1" u="sng" dirty="0">
                <a:effectLst>
                  <a:outerShdw blurRad="38100" dist="38100" dir="2700000" algn="tl">
                    <a:srgbClr val="000000">
                      <a:alpha val="43137"/>
                    </a:srgbClr>
                  </a:outerShdw>
                </a:effectLst>
                <a:latin typeface="Maiandra GD" panose="020E0502030308020204" pitchFamily="34" charset="0"/>
              </a:rPr>
              <a:t>LA RESPONSABILIDAD EN VISTA DE LA RESURRECCIÓN DE CRISTO. MATEO.28:7. </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8" cy="5532437"/>
          </a:xfrm>
        </p:spPr>
        <p:txBody>
          <a:bodyPr/>
          <a:lstStyle/>
          <a:p>
            <a:r>
              <a:rPr lang="es-ES" b="1" dirty="0">
                <a:latin typeface="Maiandra GD" panose="020E0502030308020204" pitchFamily="34" charset="0"/>
              </a:rPr>
              <a:t>La razón de la rapidez, se les mandó que fueran rápidamente a cumplir con el encargo. </a:t>
            </a:r>
          </a:p>
          <a:p>
            <a:pPr algn="ctr"/>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“VAYAN PRONTO” V. 7.</a:t>
            </a: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 </a:t>
            </a:r>
          </a:p>
          <a:p>
            <a:r>
              <a:rPr lang="es-ES" b="1" dirty="0">
                <a:latin typeface="Maiandra GD" panose="020E0502030308020204" pitchFamily="34" charset="0"/>
              </a:rPr>
              <a:t>¿Por qué? </a:t>
            </a:r>
          </a:p>
          <a:p>
            <a:r>
              <a:rPr lang="es-ES" b="1" dirty="0">
                <a:latin typeface="Maiandra GD" panose="020E0502030308020204" pitchFamily="34" charset="0"/>
              </a:rPr>
              <a:t>¿Qué prisa había?</a:t>
            </a:r>
          </a:p>
          <a:p>
            <a:r>
              <a:rPr lang="es-ES" b="1" dirty="0">
                <a:latin typeface="Maiandra GD" panose="020E0502030308020204" pitchFamily="34" charset="0"/>
              </a:rPr>
              <a:t>¿No serian bien recibidas las noticias en todo momento?. </a:t>
            </a:r>
          </a:p>
          <a:p>
            <a:r>
              <a:rPr lang="es-ES" b="1" dirty="0">
                <a:latin typeface="Maiandra GD" panose="020E0502030308020204" pitchFamily="34" charset="0"/>
              </a:rPr>
              <a:t>Sí pero los discípulos estaban abrumados y Cristo quería consolarlos. </a:t>
            </a:r>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0" y="1322830"/>
            <a:ext cx="3968840" cy="5535170"/>
          </a:xfrm>
          <a:prstGeom prst="rect">
            <a:avLst/>
          </a:prstGeom>
        </p:spPr>
      </p:pic>
    </p:spTree>
    <p:extLst>
      <p:ext uri="{BB962C8B-B14F-4D97-AF65-F5344CB8AC3E}">
        <p14:creationId xmlns:p14="http://schemas.microsoft.com/office/powerpoint/2010/main" val="772267153"/>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73B7D7F-CD5B-88D1-03E9-B33AF25D0E9C}"/>
              </a:ext>
            </a:extLst>
          </p:cNvPr>
          <p:cNvPicPr>
            <a:picLocks noChangeAspect="1"/>
          </p:cNvPicPr>
          <p:nvPr/>
        </p:nvPicPr>
        <p:blipFill>
          <a:blip r:embed="rId2"/>
          <a:stretch>
            <a:fillRect/>
          </a:stretch>
        </p:blipFill>
        <p:spPr>
          <a:xfrm>
            <a:off x="0" y="2284"/>
            <a:ext cx="9144000" cy="6853431"/>
          </a:xfrm>
          <a:prstGeom prst="rect">
            <a:avLst/>
          </a:prstGeom>
        </p:spPr>
      </p:pic>
      <p:pic>
        <p:nvPicPr>
          <p:cNvPr id="3" name="Imagen 2">
            <a:extLst>
              <a:ext uri="{FF2B5EF4-FFF2-40B4-BE49-F238E27FC236}">
                <a16:creationId xmlns:a16="http://schemas.microsoft.com/office/drawing/2014/main" id="{34F893FF-0255-BAB0-4774-9277839B4C71}"/>
              </a:ext>
            </a:extLst>
          </p:cNvPr>
          <p:cNvPicPr>
            <a:picLocks noChangeAspect="1"/>
          </p:cNvPicPr>
          <p:nvPr/>
        </p:nvPicPr>
        <p:blipFill>
          <a:blip r:embed="rId3"/>
          <a:stretch>
            <a:fillRect/>
          </a:stretch>
        </p:blipFill>
        <p:spPr>
          <a:xfrm>
            <a:off x="0" y="-2"/>
            <a:ext cx="9144000" cy="1322832"/>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28" y="0"/>
            <a:ext cx="9147128" cy="1325563"/>
          </a:xfrm>
        </p:spPr>
        <p:txBody>
          <a:bodyPr>
            <a:normAutofit fontScale="90000"/>
          </a:bodyPr>
          <a:lstStyle/>
          <a:p>
            <a:pPr algn="ctr"/>
            <a:br>
              <a:rPr lang="es-ES" b="1" u="sng" dirty="0">
                <a:latin typeface="Maiandra GD" panose="020E0502030308020204" pitchFamily="34" charset="0"/>
              </a:rPr>
            </a:br>
            <a:r>
              <a:rPr lang="es-ES" sz="4000" b="1" u="sng" dirty="0">
                <a:effectLst>
                  <a:outerShdw blurRad="38100" dist="38100" dir="2700000" algn="tl">
                    <a:srgbClr val="000000">
                      <a:alpha val="43137"/>
                    </a:srgbClr>
                  </a:outerShdw>
                </a:effectLst>
                <a:latin typeface="Maiandra GD" panose="020E0502030308020204" pitchFamily="34" charset="0"/>
              </a:rPr>
              <a:t>LA RESPONSABILIDAD EN VISTA DE LA RESURRECCIÓN DE CRISTO. MATEO.28:7. </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8" cy="5532437"/>
          </a:xfrm>
        </p:spPr>
        <p:txBody>
          <a:bodyPr>
            <a:normAutofit/>
          </a:bodyPr>
          <a:lstStyle/>
          <a:p>
            <a:r>
              <a:rPr lang="es-ES" b="1" dirty="0">
                <a:latin typeface="Maiandra GD" panose="020E0502030308020204" pitchFamily="34" charset="0"/>
              </a:rPr>
              <a:t>Finalmente, Él ángel afirma solemnemente sobre su palabra lo que acaba de comunicarles. </a:t>
            </a:r>
          </a:p>
          <a:p>
            <a:pPr algn="ctr"/>
            <a:r>
              <a:rPr lang="es-ES" b="1" u="sng" dirty="0">
                <a:solidFill>
                  <a:schemeClr val="bg1"/>
                </a:solidFill>
                <a:effectLst>
                  <a:outerShdw blurRad="38100" dist="38100" dir="2700000" algn="tl">
                    <a:srgbClr val="000000">
                      <a:alpha val="43137"/>
                    </a:srgbClr>
                  </a:outerShdw>
                </a:effectLst>
                <a:highlight>
                  <a:srgbClr val="00CC99"/>
                </a:highlight>
                <a:latin typeface="Maiandra GD" panose="020E0502030308020204" pitchFamily="34" charset="0"/>
              </a:rPr>
              <a:t>“HE AQUÍ QUE OS LO HE DICHO” V.7.</a:t>
            </a: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 </a:t>
            </a:r>
          </a:p>
          <a:p>
            <a:r>
              <a:rPr lang="es-ES" b="1" dirty="0">
                <a:latin typeface="Maiandra GD" panose="020E0502030308020204" pitchFamily="34" charset="0"/>
              </a:rPr>
              <a:t>Como diciendo podéis estar completamente seguro de mi mensaje. </a:t>
            </a:r>
          </a:p>
          <a:p>
            <a:r>
              <a:rPr lang="es-ES" b="1" dirty="0">
                <a:latin typeface="Maiandra GD" panose="020E0502030308020204" pitchFamily="34" charset="0"/>
              </a:rPr>
              <a:t>Pues en él empeño mi palabra de este modo Él ángel que había sido enviado a certificar de la resurrección de Cristo. </a:t>
            </a: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0" y="1322830"/>
            <a:ext cx="3968840" cy="5535170"/>
          </a:xfrm>
          <a:prstGeom prst="rect">
            <a:avLst/>
          </a:prstGeom>
        </p:spPr>
      </p:pic>
    </p:spTree>
    <p:extLst>
      <p:ext uri="{BB962C8B-B14F-4D97-AF65-F5344CB8AC3E}">
        <p14:creationId xmlns:p14="http://schemas.microsoft.com/office/powerpoint/2010/main" val="2000278501"/>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73B7D7F-CD5B-88D1-03E9-B33AF25D0E9C}"/>
              </a:ext>
            </a:extLst>
          </p:cNvPr>
          <p:cNvPicPr>
            <a:picLocks noChangeAspect="1"/>
          </p:cNvPicPr>
          <p:nvPr/>
        </p:nvPicPr>
        <p:blipFill>
          <a:blip r:embed="rId2"/>
          <a:stretch>
            <a:fillRect/>
          </a:stretch>
        </p:blipFill>
        <p:spPr>
          <a:xfrm>
            <a:off x="0" y="2284"/>
            <a:ext cx="9144000" cy="6853431"/>
          </a:xfrm>
          <a:prstGeom prst="rect">
            <a:avLst/>
          </a:prstGeom>
        </p:spPr>
      </p:pic>
      <p:pic>
        <p:nvPicPr>
          <p:cNvPr id="3" name="Imagen 2">
            <a:extLst>
              <a:ext uri="{FF2B5EF4-FFF2-40B4-BE49-F238E27FC236}">
                <a16:creationId xmlns:a16="http://schemas.microsoft.com/office/drawing/2014/main" id="{34F893FF-0255-BAB0-4774-9277839B4C71}"/>
              </a:ext>
            </a:extLst>
          </p:cNvPr>
          <p:cNvPicPr>
            <a:picLocks noChangeAspect="1"/>
          </p:cNvPicPr>
          <p:nvPr/>
        </p:nvPicPr>
        <p:blipFill>
          <a:blip r:embed="rId3"/>
          <a:stretch>
            <a:fillRect/>
          </a:stretch>
        </p:blipFill>
        <p:spPr>
          <a:xfrm>
            <a:off x="0" y="-2"/>
            <a:ext cx="9144000" cy="1322832"/>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28" y="0"/>
            <a:ext cx="9147128" cy="1325563"/>
          </a:xfrm>
        </p:spPr>
        <p:txBody>
          <a:bodyPr>
            <a:normAutofit fontScale="90000"/>
          </a:bodyPr>
          <a:lstStyle/>
          <a:p>
            <a:pPr algn="ctr"/>
            <a:br>
              <a:rPr lang="es-ES" b="1" u="sng" dirty="0">
                <a:latin typeface="Maiandra GD" panose="020E0502030308020204" pitchFamily="34" charset="0"/>
              </a:rPr>
            </a:br>
            <a:r>
              <a:rPr lang="es-ES" sz="4000" b="1" u="sng" dirty="0">
                <a:effectLst>
                  <a:outerShdw blurRad="38100" dist="38100" dir="2700000" algn="tl">
                    <a:srgbClr val="000000">
                      <a:alpha val="43137"/>
                    </a:srgbClr>
                  </a:outerShdw>
                </a:effectLst>
                <a:latin typeface="Maiandra GD" panose="020E0502030308020204" pitchFamily="34" charset="0"/>
              </a:rPr>
              <a:t>LA RESPONSABILIDAD EN VISTA DE LA RESURRECCIÓN DE CRISTO. MATEO.28:7. </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8" cy="5532437"/>
          </a:xfrm>
        </p:spPr>
        <p:txBody>
          <a:bodyPr/>
          <a:lstStyle/>
          <a:p>
            <a:r>
              <a:rPr lang="es-ES" b="1" dirty="0">
                <a:latin typeface="Maiandra GD" panose="020E0502030308020204" pitchFamily="34" charset="0"/>
              </a:rPr>
              <a:t>Dejaba en manos de los discípulos la tarea de proclamar por todo el mundo las nuevas que iban a recibir. </a:t>
            </a:r>
          </a:p>
          <a:p>
            <a:r>
              <a:rPr lang="es-ES" b="1" dirty="0">
                <a:latin typeface="Maiandra GD" panose="020E0502030308020204" pitchFamily="34" charset="0"/>
              </a:rPr>
              <a:t>Venía a decir yo ya he cumplido con mi encargo de comunicar el mensaje he aquí que os lo he dicho, los mensajeros de Dios que cumplen fielmente su deber, pueden consolarse con ello, sea cual sea el éxito.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Hechos.20:26-27. </a:t>
            </a:r>
            <a:endParaRPr lang="es-NI" b="1" u="sng" dirty="0">
              <a:effectLst>
                <a:outerShdw blurRad="38100" dist="38100" dir="2700000" algn="tl">
                  <a:srgbClr val="000000">
                    <a:alpha val="43137"/>
                  </a:srgbClr>
                </a:outerShdw>
              </a:effectLst>
              <a:highlight>
                <a:srgbClr val="FFFF00"/>
              </a:highlight>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0" y="1322830"/>
            <a:ext cx="3968840" cy="5535170"/>
          </a:xfrm>
          <a:prstGeom prst="rect">
            <a:avLst/>
          </a:prstGeom>
        </p:spPr>
      </p:pic>
    </p:spTree>
    <p:extLst>
      <p:ext uri="{BB962C8B-B14F-4D97-AF65-F5344CB8AC3E}">
        <p14:creationId xmlns:p14="http://schemas.microsoft.com/office/powerpoint/2010/main" val="2111310650"/>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73B7D7F-CD5B-88D1-03E9-B33AF25D0E9C}"/>
              </a:ext>
            </a:extLst>
          </p:cNvPr>
          <p:cNvPicPr>
            <a:picLocks noChangeAspect="1"/>
          </p:cNvPicPr>
          <p:nvPr/>
        </p:nvPicPr>
        <p:blipFill>
          <a:blip r:embed="rId2"/>
          <a:stretch>
            <a:fillRect/>
          </a:stretch>
        </p:blipFill>
        <p:spPr>
          <a:xfrm>
            <a:off x="0" y="2284"/>
            <a:ext cx="9144000" cy="6853431"/>
          </a:xfrm>
          <a:prstGeom prst="rect">
            <a:avLst/>
          </a:prstGeom>
        </p:spPr>
      </p:pic>
      <p:pic>
        <p:nvPicPr>
          <p:cNvPr id="3" name="Imagen 2">
            <a:extLst>
              <a:ext uri="{FF2B5EF4-FFF2-40B4-BE49-F238E27FC236}">
                <a16:creationId xmlns:a16="http://schemas.microsoft.com/office/drawing/2014/main" id="{34F893FF-0255-BAB0-4774-9277839B4C71}"/>
              </a:ext>
            </a:extLst>
          </p:cNvPr>
          <p:cNvPicPr>
            <a:picLocks noChangeAspect="1"/>
          </p:cNvPicPr>
          <p:nvPr/>
        </p:nvPicPr>
        <p:blipFill>
          <a:blip r:embed="rId3"/>
          <a:stretch>
            <a:fillRect/>
          </a:stretch>
        </p:blipFill>
        <p:spPr>
          <a:xfrm>
            <a:off x="0" y="-2"/>
            <a:ext cx="9144000" cy="1322832"/>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28" y="0"/>
            <a:ext cx="9147128" cy="1325563"/>
          </a:xfrm>
        </p:spPr>
        <p:txBody>
          <a:bodyPr>
            <a:normAutofit fontScale="90000"/>
          </a:bodyPr>
          <a:lstStyle/>
          <a:p>
            <a:pPr algn="ctr"/>
            <a:br>
              <a:rPr lang="es-ES" b="1" u="sng" dirty="0">
                <a:latin typeface="Maiandra GD" panose="020E0502030308020204" pitchFamily="34" charset="0"/>
              </a:rPr>
            </a:br>
            <a:r>
              <a:rPr lang="es-ES" sz="4000" b="1" u="sng" dirty="0">
                <a:effectLst>
                  <a:outerShdw blurRad="38100" dist="38100" dir="2700000" algn="tl">
                    <a:srgbClr val="000000">
                      <a:alpha val="43137"/>
                    </a:srgbClr>
                  </a:outerShdw>
                </a:effectLst>
                <a:latin typeface="Maiandra GD" panose="020E0502030308020204" pitchFamily="34" charset="0"/>
              </a:rPr>
              <a:t>LA RESPONSABILIDAD EN VISTA DE LA RESURRECCIÓN DE CRISTO. MATEO.28:7. </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8" cy="5532437"/>
          </a:xfrm>
        </p:spPr>
        <p:txBody>
          <a:bodyPr/>
          <a:lstStyle/>
          <a:p>
            <a:r>
              <a:rPr lang="es-ES" b="1" dirty="0">
                <a:latin typeface="Maiandra GD" panose="020E0502030308020204" pitchFamily="34" charset="0"/>
              </a:rPr>
              <a:t>»Por tanto, les doy testimonio en este día de </a:t>
            </a:r>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que soy inocente de la sangre de todos,</a:t>
            </a:r>
            <a:r>
              <a:rPr lang="es-ES" b="1" dirty="0">
                <a:latin typeface="Maiandra GD" panose="020E0502030308020204" pitchFamily="34" charset="0"/>
              </a:rPr>
              <a:t>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V.27.</a:t>
            </a:r>
          </a:p>
          <a:p>
            <a:r>
              <a:rPr lang="es-ES" b="1" dirty="0">
                <a:latin typeface="Maiandra GD" panose="020E0502030308020204" pitchFamily="34" charset="0"/>
              </a:rPr>
              <a:t>pues no rehuí declararles </a:t>
            </a:r>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todo el propósito de Dios.</a:t>
            </a:r>
            <a:r>
              <a:rPr lang="es-ES" b="1" dirty="0">
                <a:latin typeface="Maiandra GD" panose="020E0502030308020204" pitchFamily="34" charset="0"/>
              </a:rPr>
              <a:t> </a:t>
            </a:r>
          </a:p>
          <a:p>
            <a:r>
              <a:rPr lang="es-ES" b="1" dirty="0">
                <a:latin typeface="Maiandra GD" panose="020E0502030308020204" pitchFamily="34" charset="0"/>
              </a:rPr>
              <a:t>Aplicación. </a:t>
            </a:r>
          </a:p>
          <a:p>
            <a:r>
              <a:rPr lang="es-ES" b="1" dirty="0">
                <a:latin typeface="Maiandra GD" panose="020E0502030308020204" pitchFamily="34" charset="0"/>
              </a:rPr>
              <a:t>¿Qué tan rápido cumplimos los mandamientos de Dios? </a:t>
            </a:r>
          </a:p>
          <a:p>
            <a:r>
              <a:rPr lang="es-ES" b="1" dirty="0">
                <a:latin typeface="Maiandra GD" panose="020E0502030308020204" pitchFamily="34" charset="0"/>
              </a:rPr>
              <a:t>Las mujeres fueron aprisa: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Mateo.28:8. </a:t>
            </a:r>
            <a:endParaRPr lang="es-NI" b="1" u="sng" dirty="0">
              <a:effectLst>
                <a:outerShdw blurRad="38100" dist="38100" dir="2700000" algn="tl">
                  <a:srgbClr val="000000">
                    <a:alpha val="43137"/>
                  </a:srgbClr>
                </a:outerShdw>
              </a:effectLst>
              <a:highlight>
                <a:srgbClr val="FFFF00"/>
              </a:highlight>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0" y="1322830"/>
            <a:ext cx="3968840" cy="5535170"/>
          </a:xfrm>
          <a:prstGeom prst="rect">
            <a:avLst/>
          </a:prstGeom>
        </p:spPr>
      </p:pic>
    </p:spTree>
    <p:extLst>
      <p:ext uri="{BB962C8B-B14F-4D97-AF65-F5344CB8AC3E}">
        <p14:creationId xmlns:p14="http://schemas.microsoft.com/office/powerpoint/2010/main" val="1785652973"/>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arn(inVertical)">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73B7D7F-CD5B-88D1-03E9-B33AF25D0E9C}"/>
              </a:ext>
            </a:extLst>
          </p:cNvPr>
          <p:cNvPicPr>
            <a:picLocks noChangeAspect="1"/>
          </p:cNvPicPr>
          <p:nvPr/>
        </p:nvPicPr>
        <p:blipFill>
          <a:blip r:embed="rId2"/>
          <a:stretch>
            <a:fillRect/>
          </a:stretch>
        </p:blipFill>
        <p:spPr>
          <a:xfrm>
            <a:off x="0" y="2284"/>
            <a:ext cx="9144000" cy="6853431"/>
          </a:xfrm>
          <a:prstGeom prst="rect">
            <a:avLst/>
          </a:prstGeom>
        </p:spPr>
      </p:pic>
      <p:pic>
        <p:nvPicPr>
          <p:cNvPr id="3" name="Imagen 2">
            <a:extLst>
              <a:ext uri="{FF2B5EF4-FFF2-40B4-BE49-F238E27FC236}">
                <a16:creationId xmlns:a16="http://schemas.microsoft.com/office/drawing/2014/main" id="{34F893FF-0255-BAB0-4774-9277839B4C71}"/>
              </a:ext>
            </a:extLst>
          </p:cNvPr>
          <p:cNvPicPr>
            <a:picLocks noChangeAspect="1"/>
          </p:cNvPicPr>
          <p:nvPr/>
        </p:nvPicPr>
        <p:blipFill>
          <a:blip r:embed="rId3"/>
          <a:stretch>
            <a:fillRect/>
          </a:stretch>
        </p:blipFill>
        <p:spPr>
          <a:xfrm>
            <a:off x="0" y="-2"/>
            <a:ext cx="9144000" cy="1322832"/>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28" y="0"/>
            <a:ext cx="9147128" cy="1325563"/>
          </a:xfrm>
        </p:spPr>
        <p:txBody>
          <a:bodyPr>
            <a:normAutofit fontScale="90000"/>
          </a:bodyPr>
          <a:lstStyle/>
          <a:p>
            <a:pPr algn="ctr"/>
            <a:br>
              <a:rPr lang="es-ES" b="1" u="sng" dirty="0">
                <a:latin typeface="Maiandra GD" panose="020E0502030308020204" pitchFamily="34" charset="0"/>
              </a:rPr>
            </a:br>
            <a:r>
              <a:rPr lang="es-ES" sz="4000" b="1" u="sng" dirty="0">
                <a:effectLst>
                  <a:outerShdw blurRad="38100" dist="38100" dir="2700000" algn="tl">
                    <a:srgbClr val="000000">
                      <a:alpha val="43137"/>
                    </a:srgbClr>
                  </a:outerShdw>
                </a:effectLst>
                <a:latin typeface="Maiandra GD" panose="020E0502030308020204" pitchFamily="34" charset="0"/>
              </a:rPr>
              <a:t>LA RESPONSABILIDAD EN VISTA DE LA RESURRECCIÓN DE CRISTO. MATEO.28:7. </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8" cy="5532437"/>
          </a:xfrm>
        </p:spPr>
        <p:txBody>
          <a:bodyPr/>
          <a:lstStyle/>
          <a:p>
            <a:r>
              <a:rPr lang="es-ES" b="1" u="sng" dirty="0">
                <a:solidFill>
                  <a:schemeClr val="bg1"/>
                </a:solidFill>
                <a:effectLst>
                  <a:outerShdw blurRad="38100" dist="38100" dir="2700000" algn="tl">
                    <a:srgbClr val="000000">
                      <a:alpha val="43137"/>
                    </a:srgbClr>
                  </a:outerShdw>
                </a:effectLst>
                <a:highlight>
                  <a:srgbClr val="800000"/>
                </a:highlight>
                <a:latin typeface="Maiandra GD" panose="020E0502030308020204" pitchFamily="34" charset="0"/>
              </a:rPr>
              <a:t>Y ellas, alejándose a toda prisa</a:t>
            </a:r>
            <a:r>
              <a:rPr lang="es-ES" b="1" dirty="0">
                <a:latin typeface="Maiandra GD" panose="020E0502030308020204" pitchFamily="34" charset="0"/>
              </a:rPr>
              <a:t> del sepulcro con temor y gran gozo, corrieron a dar las noticias a los discípulos. </a:t>
            </a:r>
          </a:p>
          <a:p>
            <a:r>
              <a:rPr lang="es-ES" b="1" dirty="0">
                <a:latin typeface="Maiandra GD" panose="020E0502030308020204" pitchFamily="34" charset="0"/>
              </a:rPr>
              <a:t>Tenemos un encargo delante de Dios.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II Timoteo.4:1-2.</a:t>
            </a:r>
          </a:p>
          <a:p>
            <a:r>
              <a:rPr lang="es-ES" b="1" u="sng" dirty="0">
                <a:solidFill>
                  <a:schemeClr val="bg1"/>
                </a:solidFill>
                <a:effectLst>
                  <a:outerShdw blurRad="38100" dist="38100" dir="2700000" algn="tl">
                    <a:srgbClr val="000000">
                      <a:alpha val="43137"/>
                    </a:srgbClr>
                  </a:outerShdw>
                </a:effectLst>
                <a:highlight>
                  <a:srgbClr val="808000"/>
                </a:highlight>
                <a:latin typeface="Maiandra GD" panose="020E0502030308020204" pitchFamily="34" charset="0"/>
              </a:rPr>
              <a:t>En la presencia de Dios y de Cristo Jesús,</a:t>
            </a:r>
            <a:r>
              <a:rPr lang="es-ES" b="1" dirty="0">
                <a:latin typeface="Maiandra GD" panose="020E0502030308020204" pitchFamily="34" charset="0"/>
              </a:rPr>
              <a:t> que ha de juzgar a los vivos y a los muertos, por Su manifestación y por Su reino te encargo solemnemente:  </a:t>
            </a: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0" y="1322830"/>
            <a:ext cx="3968840" cy="5535170"/>
          </a:xfrm>
          <a:prstGeom prst="rect">
            <a:avLst/>
          </a:prstGeom>
        </p:spPr>
      </p:pic>
    </p:spTree>
    <p:extLst>
      <p:ext uri="{BB962C8B-B14F-4D97-AF65-F5344CB8AC3E}">
        <p14:creationId xmlns:p14="http://schemas.microsoft.com/office/powerpoint/2010/main" val="248990685"/>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0739F7D-2F61-0639-835E-C14CDE331B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75" y="0"/>
            <a:ext cx="9214474" cy="6857998"/>
          </a:xfrm>
          <a:prstGeom prst="rect">
            <a:avLst/>
          </a:prstGeom>
        </p:spPr>
      </p:pic>
      <p:pic>
        <p:nvPicPr>
          <p:cNvPr id="8" name="Imagen 7">
            <a:extLst>
              <a:ext uri="{FF2B5EF4-FFF2-40B4-BE49-F238E27FC236}">
                <a16:creationId xmlns:a16="http://schemas.microsoft.com/office/drawing/2014/main" id="{D7F97725-2F89-AFCD-3CBB-0A696E75205F}"/>
              </a:ext>
            </a:extLst>
          </p:cNvPr>
          <p:cNvPicPr>
            <a:picLocks noChangeAspect="1"/>
          </p:cNvPicPr>
          <p:nvPr/>
        </p:nvPicPr>
        <p:blipFill>
          <a:blip r:embed="rId3"/>
          <a:stretch>
            <a:fillRect/>
          </a:stretch>
        </p:blipFill>
        <p:spPr>
          <a:xfrm>
            <a:off x="-70475" y="0"/>
            <a:ext cx="9214475" cy="1325560"/>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37930" y="0"/>
            <a:ext cx="8806070" cy="1325563"/>
          </a:xfrm>
        </p:spPr>
        <p:txBody>
          <a:bodyPr>
            <a:normAutofit fontScale="90000"/>
          </a:bodyPr>
          <a:lstStyle/>
          <a:p>
            <a:pPr algn="ctr"/>
            <a:br>
              <a:rPr lang="es-ES" b="1" u="sng" dirty="0">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EL ÁNGEL ÁNIMO CONTRA EL TEMOR. MATEO.28:5.</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7" cy="5532437"/>
          </a:xfrm>
        </p:spPr>
        <p:txBody>
          <a:bodyPr>
            <a:normAutofit lnSpcReduction="10000"/>
          </a:bodyPr>
          <a:lstStyle/>
          <a:p>
            <a:r>
              <a:rPr lang="es-ES" b="1" dirty="0">
                <a:latin typeface="Maiandra GD" panose="020E0502030308020204" pitchFamily="34" charset="0"/>
              </a:rPr>
              <a:t>Hablando el ángel, dijo a las mujeres: </a:t>
            </a:r>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«Ustedes, no teman;</a:t>
            </a:r>
            <a:r>
              <a:rPr lang="es-ES" b="1" dirty="0">
                <a:latin typeface="Maiandra GD" panose="020E0502030308020204" pitchFamily="34" charset="0"/>
              </a:rPr>
              <a:t> porque yo sé que buscan a Jesús, el que fue crucificado.</a:t>
            </a:r>
          </a:p>
          <a:p>
            <a:r>
              <a:rPr lang="es-ES" b="1" dirty="0">
                <a:latin typeface="Maiandra GD" panose="020E0502030308020204" pitchFamily="34" charset="0"/>
              </a:rPr>
              <a:t>Las circunstancias, el acercarse a las tumbas, especialmente en el silencio y la soledad, es algo que asusta mucho, más asusto a estas mujeres el hallar a un ángel en el sepulcro.</a:t>
            </a:r>
          </a:p>
          <a:p>
            <a:r>
              <a:rPr lang="es-ES" b="1" dirty="0">
                <a:latin typeface="Maiandra GD" panose="020E0502030308020204" pitchFamily="34" charset="0"/>
              </a:rPr>
              <a:t>1. La soledad del sepulcro. </a:t>
            </a:r>
          </a:p>
          <a:p>
            <a:r>
              <a:rPr lang="es-ES" b="1" dirty="0">
                <a:latin typeface="Maiandra GD" panose="020E0502030308020204" pitchFamily="34" charset="0"/>
              </a:rPr>
              <a:t>2. La presencia de un ángel.</a:t>
            </a:r>
          </a:p>
          <a:p>
            <a:r>
              <a:rPr lang="es-ES" b="1" dirty="0">
                <a:latin typeface="Maiandra GD" panose="020E0502030308020204" pitchFamily="34" charset="0"/>
              </a:rPr>
              <a:t>La seguridad.</a:t>
            </a:r>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3129" y="1325561"/>
            <a:ext cx="3968840" cy="5532437"/>
          </a:xfrm>
          <a:prstGeom prst="rect">
            <a:avLst/>
          </a:prstGeom>
        </p:spPr>
      </p:pic>
    </p:spTree>
    <p:extLst>
      <p:ext uri="{BB962C8B-B14F-4D97-AF65-F5344CB8AC3E}">
        <p14:creationId xmlns:p14="http://schemas.microsoft.com/office/powerpoint/2010/main" val="893131602"/>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barn(inVertical)">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barn(inVertical)">
                                      <p:cBhvr>
                                        <p:cTn id="18" dur="5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barn(inVertical)">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barn(inVertical)">
                                      <p:cBhvr>
                                        <p:cTn id="28" dur="500"/>
                                        <p:tgtEl>
                                          <p:spTgt spid="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barn(inVertical)">
                                      <p:cBhvr>
                                        <p:cTn id="33"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73B7D7F-CD5B-88D1-03E9-B33AF25D0E9C}"/>
              </a:ext>
            </a:extLst>
          </p:cNvPr>
          <p:cNvPicPr>
            <a:picLocks noChangeAspect="1"/>
          </p:cNvPicPr>
          <p:nvPr/>
        </p:nvPicPr>
        <p:blipFill>
          <a:blip r:embed="rId2"/>
          <a:stretch>
            <a:fillRect/>
          </a:stretch>
        </p:blipFill>
        <p:spPr>
          <a:xfrm>
            <a:off x="0" y="2284"/>
            <a:ext cx="9144000" cy="6853431"/>
          </a:xfrm>
          <a:prstGeom prst="rect">
            <a:avLst/>
          </a:prstGeom>
        </p:spPr>
      </p:pic>
      <p:pic>
        <p:nvPicPr>
          <p:cNvPr id="3" name="Imagen 2">
            <a:extLst>
              <a:ext uri="{FF2B5EF4-FFF2-40B4-BE49-F238E27FC236}">
                <a16:creationId xmlns:a16="http://schemas.microsoft.com/office/drawing/2014/main" id="{34F893FF-0255-BAB0-4774-9277839B4C71}"/>
              </a:ext>
            </a:extLst>
          </p:cNvPr>
          <p:cNvPicPr>
            <a:picLocks noChangeAspect="1"/>
          </p:cNvPicPr>
          <p:nvPr/>
        </p:nvPicPr>
        <p:blipFill>
          <a:blip r:embed="rId3"/>
          <a:stretch>
            <a:fillRect/>
          </a:stretch>
        </p:blipFill>
        <p:spPr>
          <a:xfrm>
            <a:off x="0" y="-2"/>
            <a:ext cx="9144000" cy="1322832"/>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28" y="0"/>
            <a:ext cx="9147128" cy="1325563"/>
          </a:xfrm>
        </p:spPr>
        <p:txBody>
          <a:bodyPr>
            <a:normAutofit fontScale="90000"/>
          </a:bodyPr>
          <a:lstStyle/>
          <a:p>
            <a:pPr algn="ctr"/>
            <a:br>
              <a:rPr lang="es-ES" b="1" u="sng" dirty="0">
                <a:latin typeface="Maiandra GD" panose="020E0502030308020204" pitchFamily="34" charset="0"/>
              </a:rPr>
            </a:br>
            <a:r>
              <a:rPr lang="es-ES" sz="4000" b="1" u="sng" dirty="0">
                <a:effectLst>
                  <a:outerShdw blurRad="38100" dist="38100" dir="2700000" algn="tl">
                    <a:srgbClr val="000000">
                      <a:alpha val="43137"/>
                    </a:srgbClr>
                  </a:outerShdw>
                </a:effectLst>
                <a:latin typeface="Maiandra GD" panose="020E0502030308020204" pitchFamily="34" charset="0"/>
              </a:rPr>
              <a:t>LA RESPONSABILIDAD EN VISTA DE LA RESURRECCIÓN DE CRISTO. MATEO.28:7. </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8" cy="5532437"/>
          </a:xfrm>
        </p:spPr>
        <p:txBody>
          <a:bodyPr>
            <a:normAutofit lnSpcReduction="10000"/>
          </a:bodyPr>
          <a:lstStyle/>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V.2.</a:t>
            </a:r>
          </a:p>
          <a:p>
            <a:r>
              <a:rPr lang="es-ES" b="1" u="sng" dirty="0">
                <a:solidFill>
                  <a:schemeClr val="bg1"/>
                </a:solidFill>
                <a:effectLst>
                  <a:outerShdw blurRad="38100" dist="38100" dir="2700000" algn="tl">
                    <a:srgbClr val="000000">
                      <a:alpha val="43137"/>
                    </a:srgbClr>
                  </a:outerShdw>
                </a:effectLst>
                <a:highlight>
                  <a:srgbClr val="000000"/>
                </a:highlight>
                <a:latin typeface="Maiandra GD" panose="020E0502030308020204" pitchFamily="34" charset="0"/>
              </a:rPr>
              <a:t>Predica la palabra. Insiste a tiempo y fuera de tiempo.</a:t>
            </a:r>
            <a:r>
              <a:rPr lang="es-ES" b="1" dirty="0">
                <a:latin typeface="Maiandra GD" panose="020E0502030308020204" pitchFamily="34" charset="0"/>
              </a:rPr>
              <a:t> Amonesta, reprende, exhorta con mucha paciencia e instrucción. </a:t>
            </a:r>
          </a:p>
          <a:p>
            <a:r>
              <a:rPr lang="es-ES" b="1" dirty="0">
                <a:latin typeface="Maiandra GD" panose="020E0502030308020204" pitchFamily="34" charset="0"/>
              </a:rPr>
              <a:t>¿Qué tan fieles lo estamos cumpliendo?. </a:t>
            </a:r>
          </a:p>
          <a:p>
            <a:r>
              <a:rPr lang="es-ES" b="1" dirty="0">
                <a:latin typeface="Maiandra GD" panose="020E0502030308020204" pitchFamily="34" charset="0"/>
              </a:rPr>
              <a:t>Tenemos que predicar la resurrección de Jesucristo, como los apóstoles lo hicieron con valor y determinación lo hicieron.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Hechos.2:32. </a:t>
            </a:r>
            <a:endParaRPr lang="es-NI" b="1" u="sng" dirty="0">
              <a:effectLst>
                <a:outerShdw blurRad="38100" dist="38100" dir="2700000" algn="tl">
                  <a:srgbClr val="000000">
                    <a:alpha val="43137"/>
                  </a:srgbClr>
                </a:outerShdw>
              </a:effectLst>
              <a:highlight>
                <a:srgbClr val="FFFF00"/>
              </a:highlight>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0" y="1322830"/>
            <a:ext cx="3968840" cy="5535170"/>
          </a:xfrm>
          <a:prstGeom prst="rect">
            <a:avLst/>
          </a:prstGeom>
        </p:spPr>
      </p:pic>
    </p:spTree>
    <p:extLst>
      <p:ext uri="{BB962C8B-B14F-4D97-AF65-F5344CB8AC3E}">
        <p14:creationId xmlns:p14="http://schemas.microsoft.com/office/powerpoint/2010/main" val="2941997041"/>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73B7D7F-CD5B-88D1-03E9-B33AF25D0E9C}"/>
              </a:ext>
            </a:extLst>
          </p:cNvPr>
          <p:cNvPicPr>
            <a:picLocks noChangeAspect="1"/>
          </p:cNvPicPr>
          <p:nvPr/>
        </p:nvPicPr>
        <p:blipFill>
          <a:blip r:embed="rId2"/>
          <a:stretch>
            <a:fillRect/>
          </a:stretch>
        </p:blipFill>
        <p:spPr>
          <a:xfrm>
            <a:off x="0" y="2284"/>
            <a:ext cx="9144000" cy="6853431"/>
          </a:xfrm>
          <a:prstGeom prst="rect">
            <a:avLst/>
          </a:prstGeom>
        </p:spPr>
      </p:pic>
      <p:pic>
        <p:nvPicPr>
          <p:cNvPr id="3" name="Imagen 2">
            <a:extLst>
              <a:ext uri="{FF2B5EF4-FFF2-40B4-BE49-F238E27FC236}">
                <a16:creationId xmlns:a16="http://schemas.microsoft.com/office/drawing/2014/main" id="{34F893FF-0255-BAB0-4774-9277839B4C71}"/>
              </a:ext>
            </a:extLst>
          </p:cNvPr>
          <p:cNvPicPr>
            <a:picLocks noChangeAspect="1"/>
          </p:cNvPicPr>
          <p:nvPr/>
        </p:nvPicPr>
        <p:blipFill>
          <a:blip r:embed="rId3"/>
          <a:stretch>
            <a:fillRect/>
          </a:stretch>
        </p:blipFill>
        <p:spPr>
          <a:xfrm>
            <a:off x="0" y="-2"/>
            <a:ext cx="9144000" cy="1322832"/>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28" y="0"/>
            <a:ext cx="9147128" cy="1325563"/>
          </a:xfrm>
        </p:spPr>
        <p:txBody>
          <a:bodyPr>
            <a:normAutofit fontScale="90000"/>
          </a:bodyPr>
          <a:lstStyle/>
          <a:p>
            <a:pPr algn="ctr"/>
            <a:br>
              <a:rPr lang="es-ES" b="1" u="sng" dirty="0">
                <a:latin typeface="Maiandra GD" panose="020E0502030308020204" pitchFamily="34" charset="0"/>
              </a:rPr>
            </a:br>
            <a:r>
              <a:rPr lang="es-ES" sz="4000" b="1" u="sng" dirty="0">
                <a:effectLst>
                  <a:outerShdw blurRad="38100" dist="38100" dir="2700000" algn="tl">
                    <a:srgbClr val="000000">
                      <a:alpha val="43137"/>
                    </a:srgbClr>
                  </a:outerShdw>
                </a:effectLst>
                <a:latin typeface="Maiandra GD" panose="020E0502030308020204" pitchFamily="34" charset="0"/>
              </a:rPr>
              <a:t>LA RESPONSABILIDAD EN VISTA DE LA RESURRECCIÓN DE CRISTO. MATEO.28:7. </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8" cy="5532437"/>
          </a:xfrm>
        </p:spPr>
        <p:txBody>
          <a:bodyPr>
            <a:normAutofit lnSpcReduction="10000"/>
          </a:bodyPr>
          <a:lstStyle/>
          <a:p>
            <a:r>
              <a:rPr lang="es-ES" b="1" dirty="0">
                <a:latin typeface="Maiandra GD" panose="020E0502030308020204" pitchFamily="34" charset="0"/>
              </a:rPr>
              <a:t>»A este Jesús resucitó Dios, </a:t>
            </a:r>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de lo cual todos nosotros somos testigos.</a:t>
            </a:r>
            <a:r>
              <a:rPr lang="es-ES" b="1" dirty="0">
                <a:latin typeface="Maiandra GD" panose="020E0502030308020204" pitchFamily="34" charset="0"/>
              </a:rPr>
              <a:t>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Hechos.4:2, 33. </a:t>
            </a:r>
          </a:p>
          <a:p>
            <a:r>
              <a:rPr lang="es-ES" b="1" dirty="0">
                <a:latin typeface="Maiandra GD" panose="020E0502030308020204" pitchFamily="34" charset="0"/>
              </a:rPr>
              <a:t>indignados porque enseñaban al pueblo, </a:t>
            </a:r>
            <a:r>
              <a:rPr lang="es-ES" b="1" u="sng" dirty="0">
                <a:effectLst>
                  <a:outerShdw blurRad="38100" dist="38100" dir="2700000" algn="tl">
                    <a:srgbClr val="000000">
                      <a:alpha val="43137"/>
                    </a:srgbClr>
                  </a:outerShdw>
                </a:effectLst>
                <a:highlight>
                  <a:srgbClr val="00FFFF"/>
                </a:highlight>
                <a:latin typeface="Maiandra GD" panose="020E0502030308020204" pitchFamily="34" charset="0"/>
              </a:rPr>
              <a:t>y anunciaban en Jesús la resurrección de entre los muertos.</a:t>
            </a:r>
            <a:r>
              <a:rPr lang="es-ES" b="1" dirty="0">
                <a:latin typeface="Maiandra GD" panose="020E0502030308020204" pitchFamily="34" charset="0"/>
              </a:rPr>
              <a:t>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V.33.</a:t>
            </a:r>
          </a:p>
          <a:p>
            <a:r>
              <a:rPr lang="es-ES" b="1" dirty="0">
                <a:latin typeface="Maiandra GD" panose="020E0502030308020204" pitchFamily="34" charset="0"/>
              </a:rPr>
              <a:t>Con gran poder los apóstoles daban </a:t>
            </a:r>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testimonio de la resurrección del Señor Jesús,</a:t>
            </a:r>
            <a:r>
              <a:rPr lang="es-ES" b="1" dirty="0">
                <a:latin typeface="Maiandra GD" panose="020E0502030308020204" pitchFamily="34" charset="0"/>
              </a:rPr>
              <a:t> y había abundante gracia sobre todos ellos. </a:t>
            </a:r>
          </a:p>
          <a:p>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0" y="1322830"/>
            <a:ext cx="3968840" cy="5535170"/>
          </a:xfrm>
          <a:prstGeom prst="rect">
            <a:avLst/>
          </a:prstGeom>
        </p:spPr>
      </p:pic>
    </p:spTree>
    <p:extLst>
      <p:ext uri="{BB962C8B-B14F-4D97-AF65-F5344CB8AC3E}">
        <p14:creationId xmlns:p14="http://schemas.microsoft.com/office/powerpoint/2010/main" val="1517849768"/>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73B7D7F-CD5B-88D1-03E9-B33AF25D0E9C}"/>
              </a:ext>
            </a:extLst>
          </p:cNvPr>
          <p:cNvPicPr>
            <a:picLocks noChangeAspect="1"/>
          </p:cNvPicPr>
          <p:nvPr/>
        </p:nvPicPr>
        <p:blipFill>
          <a:blip r:embed="rId2"/>
          <a:stretch>
            <a:fillRect/>
          </a:stretch>
        </p:blipFill>
        <p:spPr>
          <a:xfrm>
            <a:off x="0" y="2284"/>
            <a:ext cx="9144000" cy="6853431"/>
          </a:xfrm>
          <a:prstGeom prst="rect">
            <a:avLst/>
          </a:prstGeom>
        </p:spPr>
      </p:pic>
      <p:pic>
        <p:nvPicPr>
          <p:cNvPr id="3" name="Imagen 2">
            <a:extLst>
              <a:ext uri="{FF2B5EF4-FFF2-40B4-BE49-F238E27FC236}">
                <a16:creationId xmlns:a16="http://schemas.microsoft.com/office/drawing/2014/main" id="{34F893FF-0255-BAB0-4774-9277839B4C71}"/>
              </a:ext>
            </a:extLst>
          </p:cNvPr>
          <p:cNvPicPr>
            <a:picLocks noChangeAspect="1"/>
          </p:cNvPicPr>
          <p:nvPr/>
        </p:nvPicPr>
        <p:blipFill>
          <a:blip r:embed="rId3"/>
          <a:stretch>
            <a:fillRect/>
          </a:stretch>
        </p:blipFill>
        <p:spPr>
          <a:xfrm>
            <a:off x="0" y="-2"/>
            <a:ext cx="9144000" cy="1322832"/>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28" y="0"/>
            <a:ext cx="9147128" cy="1325563"/>
          </a:xfrm>
        </p:spPr>
        <p:txBody>
          <a:bodyPr>
            <a:normAutofit fontScale="90000"/>
          </a:bodyPr>
          <a:lstStyle/>
          <a:p>
            <a:pPr algn="ctr"/>
            <a:br>
              <a:rPr lang="es-ES" b="1" u="sng" dirty="0">
                <a:latin typeface="Maiandra GD" panose="020E0502030308020204" pitchFamily="34" charset="0"/>
              </a:rPr>
            </a:br>
            <a:r>
              <a:rPr lang="es-ES" sz="4000" b="1" u="sng" dirty="0">
                <a:effectLst>
                  <a:outerShdw blurRad="38100" dist="38100" dir="2700000" algn="tl">
                    <a:srgbClr val="000000">
                      <a:alpha val="43137"/>
                    </a:srgbClr>
                  </a:outerShdw>
                </a:effectLst>
                <a:latin typeface="Maiandra GD" panose="020E0502030308020204" pitchFamily="34" charset="0"/>
              </a:rPr>
              <a:t>LA RESPONSABILIDAD EN VISTA DE LA RESURRECCIÓN DE CRISTO. MATEO.28:7. </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8" cy="5532437"/>
          </a:xfrm>
        </p:spPr>
        <p:txBody>
          <a:bodyPr>
            <a:normAutofit lnSpcReduction="10000"/>
          </a:bodyPr>
          <a:lstStyle/>
          <a:p>
            <a:r>
              <a:rPr lang="es-ES" b="1" dirty="0">
                <a:latin typeface="Maiandra GD" panose="020E0502030308020204" pitchFamily="34" charset="0"/>
              </a:rPr>
              <a:t>Ellos no podían de dejar de decir lo que habían visto y oído.</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Hechos.4:20.</a:t>
            </a:r>
          </a:p>
          <a:p>
            <a:r>
              <a:rPr lang="es-ES" b="1" dirty="0">
                <a:latin typeface="Maiandra GD" panose="020E0502030308020204" pitchFamily="34" charset="0"/>
              </a:rPr>
              <a:t>»Porque nosotros no podemos dejar </a:t>
            </a:r>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de decir lo que hemos visto y oído».</a:t>
            </a:r>
            <a:r>
              <a:rPr lang="es-ES" b="1" dirty="0">
                <a:latin typeface="Maiandra GD" panose="020E0502030308020204" pitchFamily="34" charset="0"/>
              </a:rPr>
              <a:t>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 Corintios.15:3-4. </a:t>
            </a:r>
          </a:p>
          <a:p>
            <a:r>
              <a:rPr lang="es-ES" b="1" dirty="0">
                <a:latin typeface="Maiandra GD" panose="020E0502030308020204" pitchFamily="34" charset="0"/>
              </a:rPr>
              <a:t>Porque yo les entregué en primer lugar lo mismo que recibí: </a:t>
            </a: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que Cristo murió por nuestros pecados, conforme a las Escrituras;</a:t>
            </a:r>
            <a:r>
              <a:rPr lang="es-ES" b="1" dirty="0">
                <a:latin typeface="Maiandra GD" panose="020E0502030308020204" pitchFamily="34" charset="0"/>
              </a:rPr>
              <a:t>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V.4.</a:t>
            </a:r>
            <a:endParaRPr lang="es-NI" b="1" u="sng" dirty="0">
              <a:effectLst>
                <a:outerShdw blurRad="38100" dist="38100" dir="2700000" algn="tl">
                  <a:srgbClr val="000000">
                    <a:alpha val="43137"/>
                  </a:srgbClr>
                </a:outerShdw>
              </a:effectLst>
              <a:highlight>
                <a:srgbClr val="FFFF00"/>
              </a:highlight>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0" y="1322830"/>
            <a:ext cx="3968840" cy="5535170"/>
          </a:xfrm>
          <a:prstGeom prst="rect">
            <a:avLst/>
          </a:prstGeom>
        </p:spPr>
      </p:pic>
    </p:spTree>
    <p:extLst>
      <p:ext uri="{BB962C8B-B14F-4D97-AF65-F5344CB8AC3E}">
        <p14:creationId xmlns:p14="http://schemas.microsoft.com/office/powerpoint/2010/main" val="4171738268"/>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73B7D7F-CD5B-88D1-03E9-B33AF25D0E9C}"/>
              </a:ext>
            </a:extLst>
          </p:cNvPr>
          <p:cNvPicPr>
            <a:picLocks noChangeAspect="1"/>
          </p:cNvPicPr>
          <p:nvPr/>
        </p:nvPicPr>
        <p:blipFill>
          <a:blip r:embed="rId2"/>
          <a:stretch>
            <a:fillRect/>
          </a:stretch>
        </p:blipFill>
        <p:spPr>
          <a:xfrm>
            <a:off x="0" y="2284"/>
            <a:ext cx="9144000" cy="6853431"/>
          </a:xfrm>
          <a:prstGeom prst="rect">
            <a:avLst/>
          </a:prstGeom>
        </p:spPr>
      </p:pic>
      <p:pic>
        <p:nvPicPr>
          <p:cNvPr id="3" name="Imagen 2">
            <a:extLst>
              <a:ext uri="{FF2B5EF4-FFF2-40B4-BE49-F238E27FC236}">
                <a16:creationId xmlns:a16="http://schemas.microsoft.com/office/drawing/2014/main" id="{34F893FF-0255-BAB0-4774-9277839B4C71}"/>
              </a:ext>
            </a:extLst>
          </p:cNvPr>
          <p:cNvPicPr>
            <a:picLocks noChangeAspect="1"/>
          </p:cNvPicPr>
          <p:nvPr/>
        </p:nvPicPr>
        <p:blipFill>
          <a:blip r:embed="rId3"/>
          <a:stretch>
            <a:fillRect/>
          </a:stretch>
        </p:blipFill>
        <p:spPr>
          <a:xfrm>
            <a:off x="0" y="-2"/>
            <a:ext cx="9144000" cy="1322832"/>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28" y="0"/>
            <a:ext cx="9147128" cy="1325563"/>
          </a:xfrm>
        </p:spPr>
        <p:txBody>
          <a:bodyPr>
            <a:normAutofit fontScale="90000"/>
          </a:bodyPr>
          <a:lstStyle/>
          <a:p>
            <a:pPr algn="ctr"/>
            <a:br>
              <a:rPr lang="es-ES" b="1" u="sng" dirty="0">
                <a:latin typeface="Maiandra GD" panose="020E0502030308020204" pitchFamily="34" charset="0"/>
              </a:rPr>
            </a:br>
            <a:r>
              <a:rPr lang="es-ES" sz="4000" b="1" u="sng" dirty="0">
                <a:effectLst>
                  <a:outerShdw blurRad="38100" dist="38100" dir="2700000" algn="tl">
                    <a:srgbClr val="000000">
                      <a:alpha val="43137"/>
                    </a:srgbClr>
                  </a:outerShdw>
                </a:effectLst>
                <a:latin typeface="Maiandra GD" panose="020E0502030308020204" pitchFamily="34" charset="0"/>
              </a:rPr>
              <a:t>LA RESPONSABILIDAD EN VISTA DE LA RESURRECCIÓN DE CRISTO. MATEO.28:7. </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8" cy="5532437"/>
          </a:xfrm>
        </p:spPr>
        <p:txBody>
          <a:bodyPr>
            <a:normAutofit lnSpcReduction="10000"/>
          </a:bodyPr>
          <a:lstStyle/>
          <a:p>
            <a:r>
              <a:rPr lang="es-ES" b="1" u="sng" dirty="0">
                <a:solidFill>
                  <a:schemeClr val="bg1"/>
                </a:solidFill>
                <a:effectLst>
                  <a:outerShdw blurRad="38100" dist="38100" dir="2700000" algn="tl">
                    <a:srgbClr val="000000">
                      <a:alpha val="43137"/>
                    </a:srgbClr>
                  </a:outerShdw>
                </a:effectLst>
                <a:highlight>
                  <a:srgbClr val="000080"/>
                </a:highlight>
                <a:latin typeface="Maiandra GD" panose="020E0502030308020204" pitchFamily="34" charset="0"/>
              </a:rPr>
              <a:t>que fue sepultado y que resucitó al tercer</a:t>
            </a:r>
            <a:r>
              <a:rPr lang="es-ES" b="1" dirty="0">
                <a:latin typeface="Maiandra GD" panose="020E0502030308020204" pitchFamily="34" charset="0"/>
              </a:rPr>
              <a:t> día, conforme a las Escrituras; </a:t>
            </a:r>
          </a:p>
          <a:p>
            <a:r>
              <a:rPr lang="es-ES" b="1" dirty="0">
                <a:latin typeface="Maiandra GD" panose="020E0502030308020204" pitchFamily="34" charset="0"/>
              </a:rPr>
              <a:t>¿Estamos predicando de la resurrección de Jesucristo?.</a:t>
            </a:r>
          </a:p>
          <a:p>
            <a:r>
              <a:rPr lang="es-ES" b="1" dirty="0">
                <a:latin typeface="Maiandra GD" panose="020E0502030308020204" pitchFamily="34" charset="0"/>
              </a:rPr>
              <a:t>Hermanos y hermanas el evangelio fue posible por la muerte sepulta y resurrección de Jesús.</a:t>
            </a:r>
          </a:p>
          <a:p>
            <a:r>
              <a:rPr lang="es-ES" b="1" dirty="0">
                <a:latin typeface="Maiandra GD" panose="020E0502030308020204" pitchFamily="34" charset="0"/>
              </a:rPr>
              <a:t>Debemos predicar este evangelio porque es el poder de Dios.</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Romanos.1:16.</a:t>
            </a:r>
          </a:p>
          <a:p>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0" y="1322830"/>
            <a:ext cx="3968840" cy="5535170"/>
          </a:xfrm>
          <a:prstGeom prst="rect">
            <a:avLst/>
          </a:prstGeom>
        </p:spPr>
      </p:pic>
    </p:spTree>
    <p:extLst>
      <p:ext uri="{BB962C8B-B14F-4D97-AF65-F5344CB8AC3E}">
        <p14:creationId xmlns:p14="http://schemas.microsoft.com/office/powerpoint/2010/main" val="2961612376"/>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73B7D7F-CD5B-88D1-03E9-B33AF25D0E9C}"/>
              </a:ext>
            </a:extLst>
          </p:cNvPr>
          <p:cNvPicPr>
            <a:picLocks noChangeAspect="1"/>
          </p:cNvPicPr>
          <p:nvPr/>
        </p:nvPicPr>
        <p:blipFill>
          <a:blip r:embed="rId2"/>
          <a:stretch>
            <a:fillRect/>
          </a:stretch>
        </p:blipFill>
        <p:spPr>
          <a:xfrm>
            <a:off x="0" y="2284"/>
            <a:ext cx="9144000" cy="6853431"/>
          </a:xfrm>
          <a:prstGeom prst="rect">
            <a:avLst/>
          </a:prstGeom>
        </p:spPr>
      </p:pic>
      <p:pic>
        <p:nvPicPr>
          <p:cNvPr id="3" name="Imagen 2">
            <a:extLst>
              <a:ext uri="{FF2B5EF4-FFF2-40B4-BE49-F238E27FC236}">
                <a16:creationId xmlns:a16="http://schemas.microsoft.com/office/drawing/2014/main" id="{34F893FF-0255-BAB0-4774-9277839B4C71}"/>
              </a:ext>
            </a:extLst>
          </p:cNvPr>
          <p:cNvPicPr>
            <a:picLocks noChangeAspect="1"/>
          </p:cNvPicPr>
          <p:nvPr/>
        </p:nvPicPr>
        <p:blipFill>
          <a:blip r:embed="rId3"/>
          <a:stretch>
            <a:fillRect/>
          </a:stretch>
        </p:blipFill>
        <p:spPr>
          <a:xfrm>
            <a:off x="0" y="-2"/>
            <a:ext cx="9144000" cy="1322832"/>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28" y="0"/>
            <a:ext cx="9147128" cy="1325563"/>
          </a:xfrm>
        </p:spPr>
        <p:txBody>
          <a:bodyPr>
            <a:normAutofit fontScale="90000"/>
          </a:bodyPr>
          <a:lstStyle/>
          <a:p>
            <a:pPr algn="ctr"/>
            <a:br>
              <a:rPr lang="es-ES" b="1" u="sng" dirty="0">
                <a:latin typeface="Maiandra GD" panose="020E0502030308020204" pitchFamily="34" charset="0"/>
              </a:rPr>
            </a:br>
            <a:r>
              <a:rPr lang="es-ES" sz="4000" b="1" u="sng" dirty="0">
                <a:effectLst>
                  <a:outerShdw blurRad="38100" dist="38100" dir="2700000" algn="tl">
                    <a:srgbClr val="000000">
                      <a:alpha val="43137"/>
                    </a:srgbClr>
                  </a:outerShdw>
                </a:effectLst>
                <a:latin typeface="Maiandra GD" panose="020E0502030308020204" pitchFamily="34" charset="0"/>
              </a:rPr>
              <a:t>LA RESPONSABILIDAD EN VISTA DE LA RESURRECCIÓN DE CRISTO. MATEO.28:7. </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8" cy="5532437"/>
          </a:xfrm>
        </p:spPr>
        <p:txBody>
          <a:bodyPr/>
          <a:lstStyle/>
          <a:p>
            <a:r>
              <a:rPr lang="es-ES" b="1" dirty="0">
                <a:latin typeface="Maiandra GD" panose="020E0502030308020204" pitchFamily="34" charset="0"/>
              </a:rPr>
              <a:t>Porque no me avergüenzo del evangelio, </a:t>
            </a:r>
            <a:r>
              <a:rPr lang="es-ES" b="1" u="sng" dirty="0">
                <a:solidFill>
                  <a:schemeClr val="bg1"/>
                </a:solidFill>
                <a:effectLst>
                  <a:outerShdw blurRad="38100" dist="38100" dir="2700000" algn="tl">
                    <a:srgbClr val="000000">
                      <a:alpha val="43137"/>
                    </a:srgbClr>
                  </a:outerShdw>
                </a:effectLst>
                <a:highlight>
                  <a:srgbClr val="008080"/>
                </a:highlight>
                <a:latin typeface="Maiandra GD" panose="020E0502030308020204" pitchFamily="34" charset="0"/>
              </a:rPr>
              <a:t>pues es el poder de Dios para la salvación de todo el que cree,</a:t>
            </a:r>
            <a:r>
              <a:rPr lang="es-ES" b="1" dirty="0">
                <a:latin typeface="Maiandra GD" panose="020E0502030308020204" pitchFamily="34" charset="0"/>
              </a:rPr>
              <a:t> del judío primeramente y también del griego. </a:t>
            </a:r>
          </a:p>
          <a:p>
            <a:r>
              <a:rPr lang="es-ES" b="1" dirty="0">
                <a:latin typeface="Maiandra GD" panose="020E0502030308020204" pitchFamily="34" charset="0"/>
              </a:rPr>
              <a:t>Y es el medio que Dios utiliza para llamarnos.</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II Tesalonicenses.2:14.</a:t>
            </a:r>
          </a:p>
          <a:p>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Fue para esto que Él los llamó mediante nuestro evangelio,</a:t>
            </a:r>
            <a:r>
              <a:rPr lang="es-ES" b="1" dirty="0">
                <a:latin typeface="Maiandra GD" panose="020E0502030308020204" pitchFamily="34" charset="0"/>
              </a:rPr>
              <a:t> para que alcancen la gloria de nuestro Señor Jesucristo. </a:t>
            </a:r>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0" y="1322830"/>
            <a:ext cx="3968840" cy="5535170"/>
          </a:xfrm>
          <a:prstGeom prst="rect">
            <a:avLst/>
          </a:prstGeom>
        </p:spPr>
      </p:pic>
    </p:spTree>
    <p:extLst>
      <p:ext uri="{BB962C8B-B14F-4D97-AF65-F5344CB8AC3E}">
        <p14:creationId xmlns:p14="http://schemas.microsoft.com/office/powerpoint/2010/main" val="422562540"/>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73B7D7F-CD5B-88D1-03E9-B33AF25D0E9C}"/>
              </a:ext>
            </a:extLst>
          </p:cNvPr>
          <p:cNvPicPr>
            <a:picLocks noChangeAspect="1"/>
          </p:cNvPicPr>
          <p:nvPr/>
        </p:nvPicPr>
        <p:blipFill>
          <a:blip r:embed="rId2"/>
          <a:stretch>
            <a:fillRect/>
          </a:stretch>
        </p:blipFill>
        <p:spPr>
          <a:xfrm>
            <a:off x="0" y="2284"/>
            <a:ext cx="9144000" cy="6853431"/>
          </a:xfrm>
          <a:prstGeom prst="rect">
            <a:avLst/>
          </a:prstGeom>
        </p:spPr>
      </p:pic>
      <p:pic>
        <p:nvPicPr>
          <p:cNvPr id="3" name="Imagen 2">
            <a:extLst>
              <a:ext uri="{FF2B5EF4-FFF2-40B4-BE49-F238E27FC236}">
                <a16:creationId xmlns:a16="http://schemas.microsoft.com/office/drawing/2014/main" id="{34F893FF-0255-BAB0-4774-9277839B4C71}"/>
              </a:ext>
            </a:extLst>
          </p:cNvPr>
          <p:cNvPicPr>
            <a:picLocks noChangeAspect="1"/>
          </p:cNvPicPr>
          <p:nvPr/>
        </p:nvPicPr>
        <p:blipFill>
          <a:blip r:embed="rId3"/>
          <a:stretch>
            <a:fillRect/>
          </a:stretch>
        </p:blipFill>
        <p:spPr>
          <a:xfrm>
            <a:off x="0" y="-2"/>
            <a:ext cx="9144000" cy="1143000"/>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28" y="1"/>
            <a:ext cx="9147128" cy="1143000"/>
          </a:xfrm>
        </p:spPr>
        <p:txBody>
          <a:bodyPr>
            <a:normAutofit fontScale="90000"/>
          </a:bodyPr>
          <a:lstStyle/>
          <a:p>
            <a:pPr algn="ctr"/>
            <a:br>
              <a:rPr lang="es-ES" b="1" u="sng" dirty="0">
                <a:latin typeface="Maiandra GD" panose="020E0502030308020204" pitchFamily="34" charset="0"/>
              </a:rPr>
            </a:br>
            <a:r>
              <a:rPr lang="es-ES" sz="5300" b="1" u="sng" dirty="0">
                <a:effectLst>
                  <a:outerShdw blurRad="38100" dist="38100" dir="2700000" algn="tl">
                    <a:srgbClr val="000000">
                      <a:alpha val="43137"/>
                    </a:srgbClr>
                  </a:outerShdw>
                </a:effectLst>
                <a:latin typeface="Maiandra GD" panose="020E0502030308020204" pitchFamily="34" charset="0"/>
              </a:rPr>
              <a:t>CONCLUSIÓN:</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142998"/>
            <a:ext cx="5178288" cy="5715001"/>
          </a:xfrm>
        </p:spPr>
        <p:txBody>
          <a:bodyPr>
            <a:normAutofit/>
          </a:bodyPr>
          <a:lstStyle/>
          <a:p>
            <a:r>
              <a:rPr lang="es-ES" b="1" dirty="0">
                <a:latin typeface="Maiandra GD" panose="020E0502030308020204" pitchFamily="34" charset="0"/>
              </a:rPr>
              <a:t>Siempre debemos estar preparado a obedecer a Dios.</a:t>
            </a:r>
          </a:p>
          <a:p>
            <a:r>
              <a:rPr lang="es-ES" b="1" dirty="0">
                <a:latin typeface="Maiandra GD" panose="020E0502030308020204" pitchFamily="34" charset="0"/>
              </a:rPr>
              <a:t>Debemos de tener ánimo contra el temor.</a:t>
            </a:r>
          </a:p>
          <a:p>
            <a:r>
              <a:rPr lang="es-ES" b="1" dirty="0">
                <a:latin typeface="Maiandra GD" panose="020E0502030308020204" pitchFamily="34" charset="0"/>
              </a:rPr>
              <a:t>Debemos de estar seguros de la resurrección de nuestro Señor Jesucristo.</a:t>
            </a:r>
          </a:p>
          <a:p>
            <a:r>
              <a:rPr lang="es-ES" b="1" dirty="0">
                <a:latin typeface="Maiandra GD" panose="020E0502030308020204" pitchFamily="34" charset="0"/>
              </a:rPr>
              <a:t>Tenemos una responsabilidad, proclamar la resurrección de Cristo, predicar el evangelio. </a:t>
            </a:r>
          </a:p>
          <a:p>
            <a:r>
              <a:rPr lang="es-ES" b="1" dirty="0">
                <a:latin typeface="Maiandra GD" panose="020E0502030308020204" pitchFamily="34" charset="0"/>
              </a:rPr>
              <a:t>¿Qué tan rápido estamos cumpliendo el mandamiento de Mateo.28:19-20?. </a:t>
            </a:r>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0" y="1142998"/>
            <a:ext cx="3968840" cy="5715002"/>
          </a:xfrm>
          <a:prstGeom prst="rect">
            <a:avLst/>
          </a:prstGeom>
        </p:spPr>
      </p:pic>
    </p:spTree>
    <p:extLst>
      <p:ext uri="{BB962C8B-B14F-4D97-AF65-F5344CB8AC3E}">
        <p14:creationId xmlns:p14="http://schemas.microsoft.com/office/powerpoint/2010/main" val="3281509994"/>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barn(inVertical)">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barn(inVertical)">
                                      <p:cBhvr>
                                        <p:cTn id="18" dur="5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barn(inVertical)">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barn(inVertical)">
                                      <p:cBhvr>
                                        <p:cTn id="28" dur="500"/>
                                        <p:tgtEl>
                                          <p:spTgt spid="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barn(inVertical)">
                                      <p:cBhvr>
                                        <p:cTn id="33"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73B7D7F-CD5B-88D1-03E9-B33AF25D0E9C}"/>
              </a:ext>
            </a:extLst>
          </p:cNvPr>
          <p:cNvPicPr>
            <a:picLocks noChangeAspect="1"/>
          </p:cNvPicPr>
          <p:nvPr/>
        </p:nvPicPr>
        <p:blipFill>
          <a:blip r:embed="rId2"/>
          <a:stretch>
            <a:fillRect/>
          </a:stretch>
        </p:blipFill>
        <p:spPr>
          <a:xfrm>
            <a:off x="0" y="2284"/>
            <a:ext cx="9144000" cy="6853431"/>
          </a:xfrm>
          <a:prstGeom prst="rect">
            <a:avLst/>
          </a:prstGeom>
        </p:spPr>
      </p:pic>
      <p:sp>
        <p:nvSpPr>
          <p:cNvPr id="9" name="Rectángulo: esquinas redondeadas 8">
            <a:extLst>
              <a:ext uri="{FF2B5EF4-FFF2-40B4-BE49-F238E27FC236}">
                <a16:creationId xmlns:a16="http://schemas.microsoft.com/office/drawing/2014/main" id="{EAD41D88-755F-C23C-E332-F8AC15B5E7B5}"/>
              </a:ext>
            </a:extLst>
          </p:cNvPr>
          <p:cNvSpPr/>
          <p:nvPr/>
        </p:nvSpPr>
        <p:spPr>
          <a:xfrm>
            <a:off x="0" y="5715000"/>
            <a:ext cx="9144000" cy="1140715"/>
          </a:xfrm>
          <a:prstGeom prst="round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800" b="1" dirty="0">
                <a:latin typeface="Maiandra GD" panose="020E0502030308020204" pitchFamily="34" charset="0"/>
              </a:rPr>
              <a:t>DIOS NOS BENDIGA A TODOS.</a:t>
            </a:r>
            <a:endParaRPr lang="es-NI" sz="4800" b="1" dirty="0">
              <a:latin typeface="Maiandra GD" panose="020E0502030308020204" pitchFamily="34" charset="0"/>
            </a:endParaRPr>
          </a:p>
        </p:txBody>
      </p:sp>
      <p:pic>
        <p:nvPicPr>
          <p:cNvPr id="11" name="Imagen 10">
            <a:extLst>
              <a:ext uri="{FF2B5EF4-FFF2-40B4-BE49-F238E27FC236}">
                <a16:creationId xmlns:a16="http://schemas.microsoft.com/office/drawing/2014/main" id="{2968398C-685B-8FE9-B0D4-1690692FC7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705689"/>
          </a:xfrm>
          <a:prstGeom prst="rect">
            <a:avLst/>
          </a:prstGeom>
        </p:spPr>
      </p:pic>
    </p:spTree>
    <p:extLst>
      <p:ext uri="{BB962C8B-B14F-4D97-AF65-F5344CB8AC3E}">
        <p14:creationId xmlns:p14="http://schemas.microsoft.com/office/powerpoint/2010/main" val="2025435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38" presetClass="entr" presetSubtype="0" accel="50000" fill="hold" grpId="0" nodeType="clickEffect">
                                  <p:stCondLst>
                                    <p:cond delay="0"/>
                                  </p:stCondLst>
                                  <p:iterate type="lt">
                                    <p:tmPct val="50000"/>
                                  </p:iterate>
                                  <p:childTnLst>
                                    <p:set>
                                      <p:cBhvr>
                                        <p:cTn id="13" dur="1" fill="hold">
                                          <p:stCondLst>
                                            <p:cond delay="0"/>
                                          </p:stCondLst>
                                        </p:cTn>
                                        <p:tgtEl>
                                          <p:spTgt spid="9"/>
                                        </p:tgtEl>
                                        <p:attrNameLst>
                                          <p:attrName>style.visibility</p:attrName>
                                        </p:attrNameLst>
                                      </p:cBhvr>
                                      <p:to>
                                        <p:strVal val="visible"/>
                                      </p:to>
                                    </p:set>
                                    <p:set>
                                      <p:cBhvr>
                                        <p:cTn id="14" dur="455" fill="hold">
                                          <p:stCondLst>
                                            <p:cond delay="0"/>
                                          </p:stCondLst>
                                        </p:cTn>
                                        <p:tgtEl>
                                          <p:spTgt spid="9"/>
                                        </p:tgtEl>
                                        <p:attrNameLst>
                                          <p:attrName>style.rotation</p:attrName>
                                        </p:attrNameLst>
                                      </p:cBhvr>
                                      <p:to>
                                        <p:strVal val="-45.0"/>
                                      </p:to>
                                    </p:set>
                                    <p:anim calcmode="lin" valueType="num">
                                      <p:cBhvr>
                                        <p:cTn id="15" dur="455" fill="hold">
                                          <p:stCondLst>
                                            <p:cond delay="455"/>
                                          </p:stCondLst>
                                        </p:cTn>
                                        <p:tgtEl>
                                          <p:spTgt spid="9"/>
                                        </p:tgtEl>
                                        <p:attrNameLst>
                                          <p:attrName>style.rotation</p:attrName>
                                        </p:attrNameLst>
                                      </p:cBhvr>
                                      <p:tavLst>
                                        <p:tav tm="0">
                                          <p:val>
                                            <p:fltVal val="-45"/>
                                          </p:val>
                                        </p:tav>
                                        <p:tav tm="69900">
                                          <p:val>
                                            <p:fltVal val="45"/>
                                          </p:val>
                                        </p:tav>
                                        <p:tav tm="100000">
                                          <p:val>
                                            <p:fltVal val="0"/>
                                          </p:val>
                                        </p:tav>
                                      </p:tavLst>
                                    </p:anim>
                                    <p:anim calcmode="lin" valueType="num">
                                      <p:cBhvr>
                                        <p:cTn id="16" dur="455" fill="hold">
                                          <p:stCondLst>
                                            <p:cond delay="0"/>
                                          </p:stCondLst>
                                        </p:cTn>
                                        <p:tgtEl>
                                          <p:spTgt spid="9"/>
                                        </p:tgtEl>
                                        <p:attrNameLst>
                                          <p:attrName>ppt_y</p:attrName>
                                        </p:attrNameLst>
                                      </p:cBhvr>
                                      <p:tavLst>
                                        <p:tav tm="0">
                                          <p:val>
                                            <p:strVal val="#ppt_y-1"/>
                                          </p:val>
                                        </p:tav>
                                        <p:tav tm="100000">
                                          <p:val>
                                            <p:strVal val="#ppt_y-(0.354*#ppt_w-0.172*#ppt_h)"/>
                                          </p:val>
                                        </p:tav>
                                      </p:tavLst>
                                    </p:anim>
                                    <p:anim calcmode="lin" valueType="num">
                                      <p:cBhvr>
                                        <p:cTn id="17" dur="156" decel="50000" autoRev="1" fill="hold">
                                          <p:stCondLst>
                                            <p:cond delay="455"/>
                                          </p:stCondLst>
                                        </p:cTn>
                                        <p:tgtEl>
                                          <p:spTgt spid="9"/>
                                        </p:tgtEl>
                                        <p:attrNameLst>
                                          <p:attrName>ppt_y</p:attrName>
                                        </p:attrNameLst>
                                      </p:cBhvr>
                                      <p:tavLst>
                                        <p:tav tm="0">
                                          <p:val>
                                            <p:strVal val="#ppt_y-(0.354*#ppt_w-0.172*#ppt_h)"/>
                                          </p:val>
                                        </p:tav>
                                        <p:tav tm="100000">
                                          <p:val>
                                            <p:strVal val="#ppt_y-(0.354*#ppt_w-0.172*#ppt_h)-#ppt_h/2"/>
                                          </p:val>
                                        </p:tav>
                                      </p:tavLst>
                                    </p:anim>
                                    <p:anim calcmode="lin" valueType="num">
                                      <p:cBhvr>
                                        <p:cTn id="18" dur="136" fill="hold">
                                          <p:stCondLst>
                                            <p:cond delay="864"/>
                                          </p:stCondLst>
                                        </p:cTn>
                                        <p:tgtEl>
                                          <p:spTgt spid="9"/>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CA789044-87E8-A534-2D98-A1C957D0AC06}"/>
              </a:ext>
            </a:extLst>
          </p:cNvPr>
          <p:cNvPicPr>
            <a:picLocks noChangeAspect="1"/>
          </p:cNvPicPr>
          <p:nvPr/>
        </p:nvPicPr>
        <p:blipFill>
          <a:blip r:embed="rId2"/>
          <a:stretch>
            <a:fillRect/>
          </a:stretch>
        </p:blipFill>
        <p:spPr>
          <a:xfrm>
            <a:off x="0" y="12192"/>
            <a:ext cx="9144000" cy="6833615"/>
          </a:xfrm>
          <a:prstGeom prst="rect">
            <a:avLst/>
          </a:prstGeom>
        </p:spPr>
      </p:pic>
      <p:pic>
        <p:nvPicPr>
          <p:cNvPr id="3" name="Imagen 2">
            <a:extLst>
              <a:ext uri="{FF2B5EF4-FFF2-40B4-BE49-F238E27FC236}">
                <a16:creationId xmlns:a16="http://schemas.microsoft.com/office/drawing/2014/main" id="{AF4B3B5C-F92C-FB1E-0C9D-EAA4F6981E05}"/>
              </a:ext>
            </a:extLst>
          </p:cNvPr>
          <p:cNvPicPr>
            <a:picLocks noChangeAspect="1"/>
          </p:cNvPicPr>
          <p:nvPr/>
        </p:nvPicPr>
        <p:blipFill>
          <a:blip r:embed="rId3"/>
          <a:stretch>
            <a:fillRect/>
          </a:stretch>
        </p:blipFill>
        <p:spPr>
          <a:xfrm>
            <a:off x="-40654" y="0"/>
            <a:ext cx="9184654" cy="1325560"/>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30" y="0"/>
            <a:ext cx="9147130" cy="1325563"/>
          </a:xfrm>
        </p:spPr>
        <p:txBody>
          <a:bodyPr>
            <a:normAutofit fontScale="90000"/>
          </a:bodyPr>
          <a:lstStyle/>
          <a:p>
            <a:pPr algn="ctr"/>
            <a:br>
              <a:rPr lang="es-ES" b="1" u="sng" dirty="0">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EL ÁNGEL ÁNIMO CONTRA EL TEMOR. MATEO.28:5.</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7" cy="5532437"/>
          </a:xfrm>
        </p:spPr>
        <p:txBody>
          <a:bodyPr>
            <a:normAutofit lnSpcReduction="10000"/>
          </a:bodyPr>
          <a:lstStyle/>
          <a:p>
            <a:r>
              <a:rPr lang="es-ES" b="1" dirty="0">
                <a:latin typeface="Maiandra GD" panose="020E0502030308020204" pitchFamily="34" charset="0"/>
              </a:rPr>
              <a:t>Los guardias temblaron y se quedaron como muertos.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V.4. </a:t>
            </a:r>
          </a:p>
          <a:p>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y de miedo a él los guardias</a:t>
            </a:r>
            <a:r>
              <a:rPr lang="es-ES" b="1" dirty="0">
                <a:latin typeface="Maiandra GD" panose="020E0502030308020204" pitchFamily="34" charset="0"/>
              </a:rPr>
              <a:t> temblaron y se quedaron como muertos. </a:t>
            </a:r>
          </a:p>
          <a:p>
            <a:r>
              <a:rPr lang="es-ES" b="1" dirty="0">
                <a:latin typeface="Maiandra GD" panose="020E0502030308020204" pitchFamily="34" charset="0"/>
              </a:rPr>
              <a:t>Nótese que eran saldados, endurecidos contra el miedo sin embargo la sola presencia del ángel les sobrecogió de terror. </a:t>
            </a:r>
          </a:p>
          <a:p>
            <a:r>
              <a:rPr lang="es-ES" b="1" dirty="0">
                <a:latin typeface="Maiandra GD" panose="020E0502030308020204" pitchFamily="34" charset="0"/>
              </a:rPr>
              <a:t>Es interesante notar que Él ángel no se preocupa por los soldados.</a:t>
            </a: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3129" y="1325560"/>
            <a:ext cx="3968840" cy="5532437"/>
          </a:xfrm>
          <a:prstGeom prst="rect">
            <a:avLst/>
          </a:prstGeom>
        </p:spPr>
      </p:pic>
    </p:spTree>
    <p:extLst>
      <p:ext uri="{BB962C8B-B14F-4D97-AF65-F5344CB8AC3E}">
        <p14:creationId xmlns:p14="http://schemas.microsoft.com/office/powerpoint/2010/main" val="2021818516"/>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D4FDEEB1-F2F7-5B6E-CD99-9207314EA49F}"/>
              </a:ext>
            </a:extLst>
          </p:cNvPr>
          <p:cNvPicPr>
            <a:picLocks noChangeAspect="1"/>
          </p:cNvPicPr>
          <p:nvPr/>
        </p:nvPicPr>
        <p:blipFill>
          <a:blip r:embed="rId2"/>
          <a:stretch>
            <a:fillRect/>
          </a:stretch>
        </p:blipFill>
        <p:spPr>
          <a:xfrm>
            <a:off x="0" y="12192"/>
            <a:ext cx="9144000" cy="6833615"/>
          </a:xfrm>
          <a:prstGeom prst="rect">
            <a:avLst/>
          </a:prstGeom>
        </p:spPr>
      </p:pic>
      <p:pic>
        <p:nvPicPr>
          <p:cNvPr id="3" name="Imagen 2">
            <a:extLst>
              <a:ext uri="{FF2B5EF4-FFF2-40B4-BE49-F238E27FC236}">
                <a16:creationId xmlns:a16="http://schemas.microsoft.com/office/drawing/2014/main" id="{AF4B3B5C-F92C-FB1E-0C9D-EAA4F6981E05}"/>
              </a:ext>
            </a:extLst>
          </p:cNvPr>
          <p:cNvPicPr>
            <a:picLocks noChangeAspect="1"/>
          </p:cNvPicPr>
          <p:nvPr/>
        </p:nvPicPr>
        <p:blipFill>
          <a:blip r:embed="rId3"/>
          <a:stretch>
            <a:fillRect/>
          </a:stretch>
        </p:blipFill>
        <p:spPr>
          <a:xfrm>
            <a:off x="-3132" y="0"/>
            <a:ext cx="9147131" cy="1325560"/>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30" y="0"/>
            <a:ext cx="9147130" cy="1325563"/>
          </a:xfrm>
        </p:spPr>
        <p:txBody>
          <a:bodyPr>
            <a:normAutofit fontScale="90000"/>
          </a:bodyPr>
          <a:lstStyle/>
          <a:p>
            <a:pPr algn="ctr"/>
            <a:br>
              <a:rPr lang="es-ES" b="1" u="sng" dirty="0">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EL ÁNGEL ÁNIMO CONTRA EL TEMOR. MATEO.28:5.</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7" cy="5532437"/>
          </a:xfrm>
        </p:spPr>
        <p:txBody>
          <a:bodyPr/>
          <a:lstStyle/>
          <a:p>
            <a:r>
              <a:rPr lang="es-ES" b="1" dirty="0">
                <a:latin typeface="Maiandra GD" panose="020E0502030308020204" pitchFamily="34" charset="0"/>
              </a:rPr>
              <a:t>Que están desmayados.</a:t>
            </a:r>
          </a:p>
          <a:p>
            <a:r>
              <a:rPr lang="es-ES" b="1" dirty="0">
                <a:latin typeface="Maiandra GD" panose="020E0502030308020204" pitchFamily="34" charset="0"/>
              </a:rPr>
              <a:t>Pero si por las mujeres. </a:t>
            </a:r>
          </a:p>
          <a:p>
            <a:r>
              <a:rPr lang="es-ES" b="1" dirty="0">
                <a:latin typeface="Maiandra GD" panose="020E0502030308020204" pitchFamily="34" charset="0"/>
              </a:rPr>
              <a:t>les da aliento. </a:t>
            </a:r>
          </a:p>
          <a:p>
            <a:r>
              <a:rPr lang="es-ES" b="1" dirty="0">
                <a:latin typeface="Maiandra GD" panose="020E0502030308020204" pitchFamily="34" charset="0"/>
              </a:rPr>
              <a:t>Animo a ellas.</a:t>
            </a:r>
          </a:p>
          <a:p>
            <a:r>
              <a:rPr lang="es-ES" b="1" dirty="0">
                <a:latin typeface="Maiandra GD" panose="020E0502030308020204" pitchFamily="34" charset="0"/>
              </a:rPr>
              <a:t>Aquí vemos que Dios si está preocupado por sus hijos, no así por quienes no lo son, como estos soldados.</a:t>
            </a:r>
          </a:p>
          <a:p>
            <a:r>
              <a:rPr lang="es-ES" b="1" dirty="0">
                <a:latin typeface="Maiandra GD" panose="020E0502030308020204" pitchFamily="34" charset="0"/>
              </a:rPr>
              <a:t>La razón de la seguridad. </a:t>
            </a:r>
          </a:p>
          <a:p>
            <a:pPr algn="ctr"/>
            <a:r>
              <a:rPr lang="es-ES" b="1" u="sng" dirty="0">
                <a:solidFill>
                  <a:schemeClr val="bg1"/>
                </a:solidFill>
                <a:effectLst>
                  <a:outerShdw blurRad="38100" dist="38100" dir="2700000" algn="tl">
                    <a:srgbClr val="000000">
                      <a:alpha val="43137"/>
                    </a:srgbClr>
                  </a:outerShdw>
                </a:effectLst>
                <a:highlight>
                  <a:srgbClr val="00CC99"/>
                </a:highlight>
                <a:latin typeface="Maiandra GD" panose="020E0502030308020204" pitchFamily="34" charset="0"/>
              </a:rPr>
              <a:t>“NO TEMAIS”.</a:t>
            </a:r>
            <a:r>
              <a:rPr lang="es-ES" b="1" dirty="0">
                <a:latin typeface="Maiandra GD" panose="020E0502030308020204" pitchFamily="34" charset="0"/>
              </a:rPr>
              <a:t>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V.5. </a:t>
            </a:r>
          </a:p>
          <a:p>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0" y="1325564"/>
            <a:ext cx="3968840" cy="5532436"/>
          </a:xfrm>
          <a:prstGeom prst="rect">
            <a:avLst/>
          </a:prstGeom>
        </p:spPr>
      </p:pic>
    </p:spTree>
    <p:extLst>
      <p:ext uri="{BB962C8B-B14F-4D97-AF65-F5344CB8AC3E}">
        <p14:creationId xmlns:p14="http://schemas.microsoft.com/office/powerpoint/2010/main" val="1369128179"/>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arn(inVertic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arn(inVertical)">
                                      <p:cBhvr>
                                        <p:cTn id="4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F989ED3D-D808-1551-F70D-304E5BB65DB8}"/>
              </a:ext>
            </a:extLst>
          </p:cNvPr>
          <p:cNvPicPr>
            <a:picLocks noChangeAspect="1"/>
          </p:cNvPicPr>
          <p:nvPr/>
        </p:nvPicPr>
        <p:blipFill>
          <a:blip r:embed="rId2"/>
          <a:stretch>
            <a:fillRect/>
          </a:stretch>
        </p:blipFill>
        <p:spPr>
          <a:xfrm>
            <a:off x="0" y="12192"/>
            <a:ext cx="9144000" cy="6833615"/>
          </a:xfrm>
          <a:prstGeom prst="rect">
            <a:avLst/>
          </a:prstGeom>
        </p:spPr>
      </p:pic>
      <p:pic>
        <p:nvPicPr>
          <p:cNvPr id="3" name="Imagen 2">
            <a:extLst>
              <a:ext uri="{FF2B5EF4-FFF2-40B4-BE49-F238E27FC236}">
                <a16:creationId xmlns:a16="http://schemas.microsoft.com/office/drawing/2014/main" id="{AF4B3B5C-F92C-FB1E-0C9D-EAA4F6981E05}"/>
              </a:ext>
            </a:extLst>
          </p:cNvPr>
          <p:cNvPicPr>
            <a:picLocks noChangeAspect="1"/>
          </p:cNvPicPr>
          <p:nvPr/>
        </p:nvPicPr>
        <p:blipFill>
          <a:blip r:embed="rId3"/>
          <a:stretch>
            <a:fillRect/>
          </a:stretch>
        </p:blipFill>
        <p:spPr>
          <a:xfrm>
            <a:off x="-40654" y="0"/>
            <a:ext cx="9184654" cy="1325560"/>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30" y="0"/>
            <a:ext cx="9147130" cy="1325563"/>
          </a:xfrm>
        </p:spPr>
        <p:txBody>
          <a:bodyPr>
            <a:normAutofit fontScale="90000"/>
          </a:bodyPr>
          <a:lstStyle/>
          <a:p>
            <a:pPr algn="ctr"/>
            <a:br>
              <a:rPr lang="es-ES" b="1" u="sng" dirty="0">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EL ÁNGEL ÁNIMO CONTRA EL TEMOR. MATEO.28:5.</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7" cy="5532437"/>
          </a:xfrm>
        </p:spPr>
        <p:txBody>
          <a:bodyPr>
            <a:normAutofit/>
          </a:bodyPr>
          <a:lstStyle/>
          <a:p>
            <a:r>
              <a:rPr lang="es-ES" b="1" dirty="0">
                <a:latin typeface="Maiandra GD" panose="020E0502030308020204" pitchFamily="34" charset="0"/>
              </a:rPr>
              <a:t>Hablando el ángel, dijo a las mujeres: «Ustedes, </a:t>
            </a:r>
            <a:r>
              <a:rPr lang="es-ES" b="1" u="sng" dirty="0">
                <a:solidFill>
                  <a:schemeClr val="bg1"/>
                </a:solidFill>
                <a:highlight>
                  <a:srgbClr val="FF0000"/>
                </a:highlight>
                <a:latin typeface="Maiandra GD" panose="020E0502030308020204" pitchFamily="34" charset="0"/>
              </a:rPr>
              <a:t>no teman; porque yo sé que buscan a Jesús,</a:t>
            </a:r>
            <a:r>
              <a:rPr lang="es-ES" b="1" dirty="0">
                <a:latin typeface="Maiandra GD" panose="020E0502030308020204" pitchFamily="34" charset="0"/>
              </a:rPr>
              <a:t> el que fue crucificado. </a:t>
            </a:r>
          </a:p>
          <a:p>
            <a:r>
              <a:rPr lang="es-ES" b="1" dirty="0">
                <a:latin typeface="Maiandra GD" panose="020E0502030308020204" pitchFamily="34" charset="0"/>
              </a:rPr>
              <a:t>Que las nuevas que van a daros no os sorprendan, porque ya se os dijo que vuestro Señor resucitaría. </a:t>
            </a:r>
          </a:p>
          <a:p>
            <a:r>
              <a:rPr lang="es-ES" b="1" dirty="0">
                <a:latin typeface="Maiandra GD" panose="020E0502030308020204" pitchFamily="34" charset="0"/>
              </a:rPr>
              <a:t>No tengas temor, porque su resurrección será vuestra consolación. </a:t>
            </a:r>
          </a:p>
          <a:p>
            <a:r>
              <a:rPr lang="es-ES" b="1" dirty="0">
                <a:latin typeface="Maiandra GD" panose="020E0502030308020204" pitchFamily="34" charset="0"/>
              </a:rPr>
              <a:t>La razón por que no temer es que buscaron a Jesús. V.5. </a:t>
            </a:r>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3129" y="1325563"/>
            <a:ext cx="3968840" cy="5532437"/>
          </a:xfrm>
          <a:prstGeom prst="rect">
            <a:avLst/>
          </a:prstGeom>
        </p:spPr>
      </p:pic>
    </p:spTree>
    <p:extLst>
      <p:ext uri="{BB962C8B-B14F-4D97-AF65-F5344CB8AC3E}">
        <p14:creationId xmlns:p14="http://schemas.microsoft.com/office/powerpoint/2010/main" val="3049511285"/>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E91CD6C4-D543-99A3-C4EC-7F07FCB1A80A}"/>
              </a:ext>
            </a:extLst>
          </p:cNvPr>
          <p:cNvPicPr>
            <a:picLocks noChangeAspect="1"/>
          </p:cNvPicPr>
          <p:nvPr/>
        </p:nvPicPr>
        <p:blipFill>
          <a:blip r:embed="rId2"/>
          <a:stretch>
            <a:fillRect/>
          </a:stretch>
        </p:blipFill>
        <p:spPr>
          <a:xfrm>
            <a:off x="0" y="12192"/>
            <a:ext cx="9144000" cy="6833615"/>
          </a:xfrm>
          <a:prstGeom prst="rect">
            <a:avLst/>
          </a:prstGeom>
        </p:spPr>
      </p:pic>
      <p:pic>
        <p:nvPicPr>
          <p:cNvPr id="3" name="Imagen 2">
            <a:extLst>
              <a:ext uri="{FF2B5EF4-FFF2-40B4-BE49-F238E27FC236}">
                <a16:creationId xmlns:a16="http://schemas.microsoft.com/office/drawing/2014/main" id="{AF4B3B5C-F92C-FB1E-0C9D-EAA4F6981E05}"/>
              </a:ext>
            </a:extLst>
          </p:cNvPr>
          <p:cNvPicPr>
            <a:picLocks noChangeAspect="1"/>
          </p:cNvPicPr>
          <p:nvPr/>
        </p:nvPicPr>
        <p:blipFill>
          <a:blip r:embed="rId3"/>
          <a:stretch>
            <a:fillRect/>
          </a:stretch>
        </p:blipFill>
        <p:spPr>
          <a:xfrm>
            <a:off x="-40654" y="0"/>
            <a:ext cx="9184654" cy="1325560"/>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30" y="0"/>
            <a:ext cx="9147130" cy="1325563"/>
          </a:xfrm>
        </p:spPr>
        <p:txBody>
          <a:bodyPr>
            <a:normAutofit fontScale="90000"/>
          </a:bodyPr>
          <a:lstStyle/>
          <a:p>
            <a:pPr algn="ctr"/>
            <a:br>
              <a:rPr lang="es-ES" b="1" u="sng" dirty="0">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EL ÁNGEL ÁNIMO CONTRA EL TEMOR. MATEO.28:5.</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7" cy="5532437"/>
          </a:xfrm>
        </p:spPr>
        <p:txBody>
          <a:bodyPr/>
          <a:lstStyle/>
          <a:p>
            <a:r>
              <a:rPr lang="es-ES" b="1" dirty="0">
                <a:latin typeface="Maiandra GD" panose="020E0502030308020204" pitchFamily="34" charset="0"/>
              </a:rPr>
              <a:t>Quienes buscan a Jesús no tienen motivo para estar con miedo, porque si le buscamos con diligencia le hallaremos. </a:t>
            </a:r>
          </a:p>
          <a:p>
            <a:r>
              <a:rPr lang="es-ES" b="1" dirty="0">
                <a:latin typeface="Maiandra GD" panose="020E0502030308020204" pitchFamily="34" charset="0"/>
              </a:rPr>
              <a:t>Debemos de buscar primeramente el reino.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Mateo.6:33. </a:t>
            </a:r>
          </a:p>
          <a:p>
            <a:r>
              <a:rPr lang="es-ES" b="1" u="sng" dirty="0">
                <a:solidFill>
                  <a:schemeClr val="bg1"/>
                </a:solidFill>
                <a:effectLst>
                  <a:outerShdw blurRad="38100" dist="38100" dir="2700000" algn="tl">
                    <a:srgbClr val="000000">
                      <a:alpha val="43137"/>
                    </a:srgbClr>
                  </a:outerShdw>
                </a:effectLst>
                <a:highlight>
                  <a:srgbClr val="000080"/>
                </a:highlight>
                <a:latin typeface="Maiandra GD" panose="020E0502030308020204" pitchFamily="34" charset="0"/>
              </a:rPr>
              <a:t>»Pero busquen primero Su reino y Su justicia,</a:t>
            </a:r>
            <a:r>
              <a:rPr lang="es-ES" b="1" dirty="0">
                <a:latin typeface="Maiandra GD" panose="020E0502030308020204" pitchFamily="34" charset="0"/>
              </a:rPr>
              <a:t> y todas estas cosas les serán añadidas.</a:t>
            </a:r>
          </a:p>
          <a:p>
            <a:r>
              <a:rPr lang="es-ES" b="1" dirty="0">
                <a:latin typeface="Maiandra GD" panose="020E0502030308020204" pitchFamily="34" charset="0"/>
              </a:rPr>
              <a:t> Como los primeros discípulos.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Juan.1:38-40. </a:t>
            </a:r>
            <a:endParaRPr lang="es-NI" b="1" u="sng" dirty="0">
              <a:effectLst>
                <a:outerShdw blurRad="38100" dist="38100" dir="2700000" algn="tl">
                  <a:srgbClr val="000000">
                    <a:alpha val="43137"/>
                  </a:srgbClr>
                </a:outerShdw>
              </a:effectLst>
              <a:highlight>
                <a:srgbClr val="FFFF00"/>
              </a:highlight>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0" y="1325560"/>
            <a:ext cx="3968840" cy="5532437"/>
          </a:xfrm>
          <a:prstGeom prst="rect">
            <a:avLst/>
          </a:prstGeom>
        </p:spPr>
      </p:pic>
    </p:spTree>
    <p:extLst>
      <p:ext uri="{BB962C8B-B14F-4D97-AF65-F5344CB8AC3E}">
        <p14:creationId xmlns:p14="http://schemas.microsoft.com/office/powerpoint/2010/main" val="641256470"/>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7CA728F-444F-56DE-8F71-CC4FA7679231}"/>
              </a:ext>
            </a:extLst>
          </p:cNvPr>
          <p:cNvPicPr>
            <a:picLocks noChangeAspect="1"/>
          </p:cNvPicPr>
          <p:nvPr/>
        </p:nvPicPr>
        <p:blipFill>
          <a:blip r:embed="rId2"/>
          <a:stretch>
            <a:fillRect/>
          </a:stretch>
        </p:blipFill>
        <p:spPr>
          <a:xfrm>
            <a:off x="0" y="12192"/>
            <a:ext cx="9144000" cy="6833615"/>
          </a:xfrm>
          <a:prstGeom prst="rect">
            <a:avLst/>
          </a:prstGeom>
        </p:spPr>
      </p:pic>
      <p:pic>
        <p:nvPicPr>
          <p:cNvPr id="3" name="Imagen 2">
            <a:extLst>
              <a:ext uri="{FF2B5EF4-FFF2-40B4-BE49-F238E27FC236}">
                <a16:creationId xmlns:a16="http://schemas.microsoft.com/office/drawing/2014/main" id="{AF4B3B5C-F92C-FB1E-0C9D-EAA4F6981E05}"/>
              </a:ext>
            </a:extLst>
          </p:cNvPr>
          <p:cNvPicPr>
            <a:picLocks noChangeAspect="1"/>
          </p:cNvPicPr>
          <p:nvPr/>
        </p:nvPicPr>
        <p:blipFill>
          <a:blip r:embed="rId3"/>
          <a:stretch>
            <a:fillRect/>
          </a:stretch>
        </p:blipFill>
        <p:spPr>
          <a:xfrm>
            <a:off x="-40654" y="0"/>
            <a:ext cx="9184654" cy="1325560"/>
          </a:xfrm>
          <a:prstGeom prst="rect">
            <a:avLst/>
          </a:prstGeom>
        </p:spPr>
      </p:pic>
      <p:sp>
        <p:nvSpPr>
          <p:cNvPr id="4" name="Título 3">
            <a:extLst>
              <a:ext uri="{FF2B5EF4-FFF2-40B4-BE49-F238E27FC236}">
                <a16:creationId xmlns:a16="http://schemas.microsoft.com/office/drawing/2014/main" id="{ADF4E884-450A-3724-E75B-CE2A7852CEB6}"/>
              </a:ext>
            </a:extLst>
          </p:cNvPr>
          <p:cNvSpPr>
            <a:spLocks noGrp="1"/>
          </p:cNvSpPr>
          <p:nvPr>
            <p:ph type="title"/>
          </p:nvPr>
        </p:nvSpPr>
        <p:spPr>
          <a:xfrm>
            <a:off x="-3130" y="0"/>
            <a:ext cx="9147130" cy="1325563"/>
          </a:xfrm>
        </p:spPr>
        <p:txBody>
          <a:bodyPr>
            <a:normAutofit fontScale="90000"/>
          </a:bodyPr>
          <a:lstStyle/>
          <a:p>
            <a:pPr algn="ctr"/>
            <a:br>
              <a:rPr lang="es-ES" b="1" u="sng" dirty="0">
                <a:latin typeface="Maiandra GD" panose="020E0502030308020204" pitchFamily="34" charset="0"/>
              </a:rPr>
            </a:br>
            <a:r>
              <a:rPr lang="es-ES" b="1" u="sng" dirty="0">
                <a:effectLst>
                  <a:outerShdw blurRad="38100" dist="38100" dir="2700000" algn="tl">
                    <a:srgbClr val="000000">
                      <a:alpha val="43137"/>
                    </a:srgbClr>
                  </a:outerShdw>
                </a:effectLst>
                <a:latin typeface="Maiandra GD" panose="020E0502030308020204" pitchFamily="34" charset="0"/>
              </a:rPr>
              <a:t>EL ÁNGEL ÁNIMO CONTRA EL TEMOR. MATEO.28:5.</a:t>
            </a:r>
            <a:br>
              <a:rPr lang="es-ES" b="1" u="sng" dirty="0">
                <a:latin typeface="Maiandra GD" panose="020E0502030308020204" pitchFamily="34" charset="0"/>
              </a:rPr>
            </a:b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0B1B43AF-BE24-866B-E8F4-D0D416E05F34}"/>
              </a:ext>
            </a:extLst>
          </p:cNvPr>
          <p:cNvSpPr>
            <a:spLocks noGrp="1"/>
          </p:cNvSpPr>
          <p:nvPr>
            <p:ph idx="1"/>
          </p:nvPr>
        </p:nvSpPr>
        <p:spPr>
          <a:xfrm>
            <a:off x="3965712" y="1325562"/>
            <a:ext cx="5178288" cy="5532437"/>
          </a:xfrm>
        </p:spPr>
        <p:txBody>
          <a:bodyPr>
            <a:normAutofit/>
          </a:bodyPr>
          <a:lstStyle/>
          <a:p>
            <a:r>
              <a:rPr lang="es-ES" b="1" dirty="0">
                <a:latin typeface="Maiandra GD" panose="020E0502030308020204" pitchFamily="34" charset="0"/>
              </a:rPr>
              <a:t>Jesús se volvió, y viendo que lo seguían, les dijo*: «¿Qué buscan?». </a:t>
            </a:r>
            <a:r>
              <a:rPr lang="es-ES" b="1" u="sng" dirty="0">
                <a:solidFill>
                  <a:schemeClr val="bg1"/>
                </a:solidFill>
                <a:effectLst>
                  <a:outerShdw blurRad="38100" dist="38100" dir="2700000" algn="tl">
                    <a:srgbClr val="000000">
                      <a:alpha val="43137"/>
                    </a:srgbClr>
                  </a:outerShdw>
                </a:effectLst>
                <a:highlight>
                  <a:srgbClr val="008080"/>
                </a:highlight>
                <a:latin typeface="Maiandra GD" panose="020E0502030308020204" pitchFamily="34" charset="0"/>
              </a:rPr>
              <a:t>Y ellos le dijeron: «Rabí (que traducido quiere decir Maestro),</a:t>
            </a:r>
            <a:r>
              <a:rPr lang="es-ES" b="1" dirty="0">
                <a:latin typeface="Maiandra GD" panose="020E0502030308020204" pitchFamily="34" charset="0"/>
              </a:rPr>
              <a:t> ¿dónde te hospedas?».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V.39.</a:t>
            </a:r>
          </a:p>
          <a:p>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«Vengan y verán», les dijo* Jesús.</a:t>
            </a:r>
            <a:r>
              <a:rPr lang="es-ES" b="1" dirty="0">
                <a:latin typeface="Maiandra GD" panose="020E0502030308020204" pitchFamily="34" charset="0"/>
              </a:rPr>
              <a:t> Entonces fueron y vieron dónde se hospedaba; y se quedaron con Él aquel día, porque eran como las cuatro de la tarde. </a:t>
            </a:r>
            <a:endParaRPr lang="es-NI" b="1" dirty="0">
              <a:latin typeface="Maiandra GD" panose="020E0502030308020204" pitchFamily="34" charset="0"/>
            </a:endParaRPr>
          </a:p>
        </p:txBody>
      </p:sp>
      <p:pic>
        <p:nvPicPr>
          <p:cNvPr id="2" name="Imagen 1">
            <a:extLst>
              <a:ext uri="{FF2B5EF4-FFF2-40B4-BE49-F238E27FC236}">
                <a16:creationId xmlns:a16="http://schemas.microsoft.com/office/drawing/2014/main" id="{021F43E2-BFBA-BF17-661F-497720DEAEDD}"/>
              </a:ext>
            </a:extLst>
          </p:cNvPr>
          <p:cNvPicPr>
            <a:picLocks noChangeAspect="1"/>
          </p:cNvPicPr>
          <p:nvPr/>
        </p:nvPicPr>
        <p:blipFill>
          <a:blip r:embed="rId4"/>
          <a:stretch>
            <a:fillRect/>
          </a:stretch>
        </p:blipFill>
        <p:spPr>
          <a:xfrm>
            <a:off x="-3129" y="1325560"/>
            <a:ext cx="3968840" cy="5532437"/>
          </a:xfrm>
          <a:prstGeom prst="rect">
            <a:avLst/>
          </a:prstGeom>
        </p:spPr>
      </p:pic>
    </p:spTree>
    <p:extLst>
      <p:ext uri="{BB962C8B-B14F-4D97-AF65-F5344CB8AC3E}">
        <p14:creationId xmlns:p14="http://schemas.microsoft.com/office/powerpoint/2010/main" val="2158760679"/>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191</TotalTime>
  <Words>3630</Words>
  <Application>Microsoft Office PowerPoint</Application>
  <PresentationFormat>Presentación en pantalla (4:3)</PresentationFormat>
  <Paragraphs>263</Paragraphs>
  <Slides>46</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46</vt:i4>
      </vt:variant>
    </vt:vector>
  </HeadingPairs>
  <TitlesOfParts>
    <vt:vector size="51" baseType="lpstr">
      <vt:lpstr>Arial</vt:lpstr>
      <vt:lpstr>Calibri</vt:lpstr>
      <vt:lpstr>Calibri Light</vt:lpstr>
      <vt:lpstr>Maiandra GD</vt:lpstr>
      <vt:lpstr>Tema de Office</vt:lpstr>
      <vt:lpstr> EL MENSAJE DE RESURRECCIÓN DEL ÁNGEL. MATEO.28:5-7. </vt:lpstr>
      <vt:lpstr> INTRODUCCIÓN: </vt:lpstr>
      <vt:lpstr> INTRODUCCIÓN: </vt:lpstr>
      <vt:lpstr> EL ÁNGEL ÁNIMO CONTRA EL TEMOR. MATEO.28:5. </vt:lpstr>
      <vt:lpstr> EL ÁNGEL ÁNIMO CONTRA EL TEMOR. MATEO.28:5. </vt:lpstr>
      <vt:lpstr> EL ÁNGEL ÁNIMO CONTRA EL TEMOR. MATEO.28:5. </vt:lpstr>
      <vt:lpstr> EL ÁNGEL ÁNIMO CONTRA EL TEMOR. MATEO.28:5. </vt:lpstr>
      <vt:lpstr> EL ÁNGEL ÁNIMO CONTRA EL TEMOR. MATEO.28:5. </vt:lpstr>
      <vt:lpstr> EL ÁNGEL ÁNIMO CONTRA EL TEMOR. MATEO.28:5. </vt:lpstr>
      <vt:lpstr> EL ÁNGEL ÁNIMO CONTRA EL TEMOR. MATEO.28:5. </vt:lpstr>
      <vt:lpstr> EL ÁNGEL ÁNIMO CONTRA EL TEMOR. MATEO.28:5. </vt:lpstr>
      <vt:lpstr> EL ÁNGEL ÁNIMO CONTRA EL TEMOR. MATEO.28:5. </vt:lpstr>
      <vt:lpstr> EL ÁNGEL ÁNIMO CONTRA EL TEMOR. MATEO.28:5. </vt:lpstr>
      <vt:lpstr> EL ÁNGEL ÁNIMO CONTRA EL TEMOR. MATEO.28:5. </vt:lpstr>
      <vt:lpstr> LA SEGURIDAD DE LA RESURRECCIÓN DE CRISTO. MATEO.28:6. </vt:lpstr>
      <vt:lpstr>LA SEGURIDAD DE LA RESURRECCIÓN DE CRISTO. MATEO.28:6.</vt:lpstr>
      <vt:lpstr>LA SEGURIDAD DE LA RESURRECCIÓN DE CRISTO. MATEO.28:6.</vt:lpstr>
      <vt:lpstr>LA SEGURIDAD DE LA RESURRECCIÓN DE CRISTO. MATEO.28:6.</vt:lpstr>
      <vt:lpstr>LA SEGURIDAD DE LA RESURRECCIÓN DE CRISTO. MATEO.28:6.</vt:lpstr>
      <vt:lpstr>LA SEGURIDAD DE LA RESURRECCIÓN DE CRISTO. MATEO.28:6.</vt:lpstr>
      <vt:lpstr>LA SEGURIDAD DE LA RESURRECCIÓN DE CRISTO. MATEO.28:6.</vt:lpstr>
      <vt:lpstr>LA SEGURIDAD DE LA RESURRECCIÓN DE CRISTO. MATEO.28:6.</vt:lpstr>
      <vt:lpstr>LA SEGURIDAD DE LA RESURRECCIÓN DE CRISTO. MATEO.28:6.</vt:lpstr>
      <vt:lpstr>LA SEGURIDAD DE LA RESURRECCIÓN DE CRISTO. MATEO.28:6.</vt:lpstr>
      <vt:lpstr> LA RESPONSABILIDAD EN VISTA DE LA RESURRECCIÓN DE CRISTO. MATEO.28:7.  </vt:lpstr>
      <vt:lpstr> LA RESPONSABILIDAD EN VISTA DE LA RESURRECCIÓN DE CRISTO. MATEO.28:7.  </vt:lpstr>
      <vt:lpstr> LA RESPONSABILIDAD EN VISTA DE LA RESURRECCIÓN DE CRISTO. MATEO.28:7.  </vt:lpstr>
      <vt:lpstr> LA RESPONSABILIDAD EN VISTA DE LA RESURRECCIÓN DE CRISTO. MATEO.28:7.  </vt:lpstr>
      <vt:lpstr> LA RESPONSABILIDAD EN VISTA DE LA RESURRECCIÓN DE CRISTO. MATEO.28:7.  </vt:lpstr>
      <vt:lpstr> LA RESPONSABILIDAD EN VISTA DE LA RESURRECCIÓN DE CRISTO. MATEO.28:7.  </vt:lpstr>
      <vt:lpstr> LA RESPONSABILIDAD EN VISTA DE LA RESURRECCIÓN DE CRISTO. MATEO.28:7.  </vt:lpstr>
      <vt:lpstr> LA RESPONSABILIDAD EN VISTA DE LA RESURRECCIÓN DE CRISTO. MATEO.28:7.  </vt:lpstr>
      <vt:lpstr> LA RESPONSABILIDAD EN VISTA DE LA RESURRECCIÓN DE CRISTO. MATEO.28:7.  </vt:lpstr>
      <vt:lpstr> LA RESPONSABILIDAD EN VISTA DE LA RESURRECCIÓN DE CRISTO. MATEO.28:7.  </vt:lpstr>
      <vt:lpstr> LA RESPONSABILIDAD EN VISTA DE LA RESURRECCIÓN DE CRISTO. MATEO.28:7.  </vt:lpstr>
      <vt:lpstr> LA RESPONSABILIDAD EN VISTA DE LA RESURRECCIÓN DE CRISTO. MATEO.28:7.  </vt:lpstr>
      <vt:lpstr> LA RESPONSABILIDAD EN VISTA DE LA RESURRECCIÓN DE CRISTO. MATEO.28:7.  </vt:lpstr>
      <vt:lpstr> LA RESPONSABILIDAD EN VISTA DE LA RESURRECCIÓN DE CRISTO. MATEO.28:7.  </vt:lpstr>
      <vt:lpstr> LA RESPONSABILIDAD EN VISTA DE LA RESURRECCIÓN DE CRISTO. MATEO.28:7.  </vt:lpstr>
      <vt:lpstr> LA RESPONSABILIDAD EN VISTA DE LA RESURRECCIÓN DE CRISTO. MATEO.28:7.  </vt:lpstr>
      <vt:lpstr> LA RESPONSABILIDAD EN VISTA DE LA RESURRECCIÓN DE CRISTO. MATEO.28:7.  </vt:lpstr>
      <vt:lpstr> LA RESPONSABILIDAD EN VISTA DE LA RESURRECCIÓN DE CRISTO. MATEO.28:7.  </vt:lpstr>
      <vt:lpstr> LA RESPONSABILIDAD EN VISTA DE LA RESURRECCIÓN DE CRISTO. MATEO.28:7.  </vt:lpstr>
      <vt:lpstr> LA RESPONSABILIDAD EN VISTA DE LA RESURRECCIÓN DE CRISTO. MATEO.28:7.  </vt:lpstr>
      <vt:lpstr> CONCLUSIÓN: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EL MENSAJE DE RESURRECCIÓN DEL ÁNGEL. MATEO.28:5-7. </dc:title>
  <dc:creator>MARIO MORENO</dc:creator>
  <cp:lastModifiedBy>MARIO MORENO</cp:lastModifiedBy>
  <cp:revision>12</cp:revision>
  <dcterms:created xsi:type="dcterms:W3CDTF">2023-08-06T23:19:50Z</dcterms:created>
  <dcterms:modified xsi:type="dcterms:W3CDTF">2023-08-08T22:06:31Z</dcterms:modified>
</cp:coreProperties>
</file>