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77" r:id="rId4"/>
    <p:sldId id="258" r:id="rId5"/>
    <p:sldId id="260" r:id="rId6"/>
    <p:sldId id="261" r:id="rId7"/>
    <p:sldId id="259" r:id="rId8"/>
    <p:sldId id="263" r:id="rId9"/>
    <p:sldId id="262" r:id="rId10"/>
    <p:sldId id="264" r:id="rId11"/>
    <p:sldId id="265" r:id="rId12"/>
    <p:sldId id="266" r:id="rId13"/>
    <p:sldId id="267" r:id="rId14"/>
    <p:sldId id="268" r:id="rId15"/>
    <p:sldId id="284" r:id="rId16"/>
    <p:sldId id="283" r:id="rId17"/>
    <p:sldId id="285" r:id="rId18"/>
    <p:sldId id="270" r:id="rId19"/>
    <p:sldId id="271" r:id="rId20"/>
    <p:sldId id="272" r:id="rId21"/>
    <p:sldId id="274" r:id="rId22"/>
    <p:sldId id="273" r:id="rId23"/>
    <p:sldId id="275" r:id="rId24"/>
    <p:sldId id="276" r:id="rId25"/>
    <p:sldId id="286" r:id="rId26"/>
    <p:sldId id="282" r:id="rId27"/>
    <p:sldId id="278" r:id="rId28"/>
    <p:sldId id="279" r:id="rId29"/>
    <p:sldId id="280" r:id="rId30"/>
    <p:sldId id="281" r:id="rId3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3" d="100"/>
          <a:sy n="63" d="100"/>
        </p:scale>
        <p:origin x="1404" y="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BB2E69-9B79-4CEB-A9FE-5867794C0249}" type="datetimeFigureOut">
              <a:rPr lang="es-NI" smtClean="0"/>
              <a:t>8/7/2025</a:t>
            </a:fld>
            <a:endParaRPr lang="es-N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N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5A3ACE-01EF-4F88-8F7A-3289A88AE54C}" type="slidenum">
              <a:rPr lang="es-NI" smtClean="0"/>
              <a:t>‹Nº›</a:t>
            </a:fld>
            <a:endParaRPr lang="es-NI"/>
          </a:p>
        </p:txBody>
      </p:sp>
    </p:spTree>
    <p:extLst>
      <p:ext uri="{BB962C8B-B14F-4D97-AF65-F5344CB8AC3E}">
        <p14:creationId xmlns:p14="http://schemas.microsoft.com/office/powerpoint/2010/main" val="13885660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BB2E69-9B79-4CEB-A9FE-5867794C0249}" type="datetimeFigureOut">
              <a:rPr lang="es-NI" smtClean="0"/>
              <a:t>8/7/2025</a:t>
            </a:fld>
            <a:endParaRPr lang="es-N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N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5A3ACE-01EF-4F88-8F7A-3289A88AE54C}" type="slidenum">
              <a:rPr lang="es-NI" smtClean="0"/>
              <a:t>‹Nº›</a:t>
            </a:fld>
            <a:endParaRPr lang="es-NI"/>
          </a:p>
        </p:txBody>
      </p:sp>
    </p:spTree>
    <p:extLst>
      <p:ext uri="{BB962C8B-B14F-4D97-AF65-F5344CB8AC3E}">
        <p14:creationId xmlns:p14="http://schemas.microsoft.com/office/powerpoint/2010/main" val="32119975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BB2E69-9B79-4CEB-A9FE-5867794C0249}" type="datetimeFigureOut">
              <a:rPr lang="es-NI" smtClean="0"/>
              <a:t>8/7/2025</a:t>
            </a:fld>
            <a:endParaRPr lang="es-N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N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5A3ACE-01EF-4F88-8F7A-3289A88AE54C}" type="slidenum">
              <a:rPr lang="es-NI" smtClean="0"/>
              <a:t>‹Nº›</a:t>
            </a:fld>
            <a:endParaRPr lang="es-NI"/>
          </a:p>
        </p:txBody>
      </p:sp>
    </p:spTree>
    <p:extLst>
      <p:ext uri="{BB962C8B-B14F-4D97-AF65-F5344CB8AC3E}">
        <p14:creationId xmlns:p14="http://schemas.microsoft.com/office/powerpoint/2010/main" val="18159773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BB2E69-9B79-4CEB-A9FE-5867794C0249}" type="datetimeFigureOut">
              <a:rPr lang="es-NI" smtClean="0"/>
              <a:t>8/7/2025</a:t>
            </a:fld>
            <a:endParaRPr lang="es-N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N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5A3ACE-01EF-4F88-8F7A-3289A88AE54C}" type="slidenum">
              <a:rPr lang="es-NI" smtClean="0"/>
              <a:t>‹Nº›</a:t>
            </a:fld>
            <a:endParaRPr lang="es-NI"/>
          </a:p>
        </p:txBody>
      </p:sp>
    </p:spTree>
    <p:extLst>
      <p:ext uri="{BB962C8B-B14F-4D97-AF65-F5344CB8AC3E}">
        <p14:creationId xmlns:p14="http://schemas.microsoft.com/office/powerpoint/2010/main" val="16506658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BB2E69-9B79-4CEB-A9FE-5867794C0249}" type="datetimeFigureOut">
              <a:rPr lang="es-NI" smtClean="0"/>
              <a:t>8/7/2025</a:t>
            </a:fld>
            <a:endParaRPr lang="es-N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N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5A3ACE-01EF-4F88-8F7A-3289A88AE54C}" type="slidenum">
              <a:rPr lang="es-NI" smtClean="0"/>
              <a:t>‹Nº›</a:t>
            </a:fld>
            <a:endParaRPr lang="es-NI"/>
          </a:p>
        </p:txBody>
      </p:sp>
    </p:spTree>
    <p:extLst>
      <p:ext uri="{BB962C8B-B14F-4D97-AF65-F5344CB8AC3E}">
        <p14:creationId xmlns:p14="http://schemas.microsoft.com/office/powerpoint/2010/main" val="1374170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BB2E69-9B79-4CEB-A9FE-5867794C0249}" type="datetimeFigureOut">
              <a:rPr lang="es-NI" smtClean="0"/>
              <a:t>8/7/2025</a:t>
            </a:fld>
            <a:endParaRPr lang="es-N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N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5A3ACE-01EF-4F88-8F7A-3289A88AE54C}" type="slidenum">
              <a:rPr lang="es-NI" smtClean="0"/>
              <a:t>‹Nº›</a:t>
            </a:fld>
            <a:endParaRPr lang="es-NI"/>
          </a:p>
        </p:txBody>
      </p:sp>
    </p:spTree>
    <p:extLst>
      <p:ext uri="{BB962C8B-B14F-4D97-AF65-F5344CB8AC3E}">
        <p14:creationId xmlns:p14="http://schemas.microsoft.com/office/powerpoint/2010/main" val="12345279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BB2E69-9B79-4CEB-A9FE-5867794C0249}" type="datetimeFigureOut">
              <a:rPr lang="es-NI" smtClean="0"/>
              <a:t>8/7/2025</a:t>
            </a:fld>
            <a:endParaRPr lang="es-NI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NI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5A3ACE-01EF-4F88-8F7A-3289A88AE54C}" type="slidenum">
              <a:rPr lang="es-NI" smtClean="0"/>
              <a:t>‹Nº›</a:t>
            </a:fld>
            <a:endParaRPr lang="es-NI"/>
          </a:p>
        </p:txBody>
      </p:sp>
    </p:spTree>
    <p:extLst>
      <p:ext uri="{BB962C8B-B14F-4D97-AF65-F5344CB8AC3E}">
        <p14:creationId xmlns:p14="http://schemas.microsoft.com/office/powerpoint/2010/main" val="12690307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BB2E69-9B79-4CEB-A9FE-5867794C0249}" type="datetimeFigureOut">
              <a:rPr lang="es-NI" smtClean="0"/>
              <a:t>8/7/2025</a:t>
            </a:fld>
            <a:endParaRPr lang="es-NI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NI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5A3ACE-01EF-4F88-8F7A-3289A88AE54C}" type="slidenum">
              <a:rPr lang="es-NI" smtClean="0"/>
              <a:t>‹Nº›</a:t>
            </a:fld>
            <a:endParaRPr lang="es-NI"/>
          </a:p>
        </p:txBody>
      </p:sp>
    </p:spTree>
    <p:extLst>
      <p:ext uri="{BB962C8B-B14F-4D97-AF65-F5344CB8AC3E}">
        <p14:creationId xmlns:p14="http://schemas.microsoft.com/office/powerpoint/2010/main" val="18067342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BB2E69-9B79-4CEB-A9FE-5867794C0249}" type="datetimeFigureOut">
              <a:rPr lang="es-NI" smtClean="0"/>
              <a:t>8/7/2025</a:t>
            </a:fld>
            <a:endParaRPr lang="es-NI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NI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5A3ACE-01EF-4F88-8F7A-3289A88AE54C}" type="slidenum">
              <a:rPr lang="es-NI" smtClean="0"/>
              <a:t>‹Nº›</a:t>
            </a:fld>
            <a:endParaRPr lang="es-NI"/>
          </a:p>
        </p:txBody>
      </p:sp>
    </p:spTree>
    <p:extLst>
      <p:ext uri="{BB962C8B-B14F-4D97-AF65-F5344CB8AC3E}">
        <p14:creationId xmlns:p14="http://schemas.microsoft.com/office/powerpoint/2010/main" val="35788610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BB2E69-9B79-4CEB-A9FE-5867794C0249}" type="datetimeFigureOut">
              <a:rPr lang="es-NI" smtClean="0"/>
              <a:t>8/7/2025</a:t>
            </a:fld>
            <a:endParaRPr lang="es-N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N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5A3ACE-01EF-4F88-8F7A-3289A88AE54C}" type="slidenum">
              <a:rPr lang="es-NI" smtClean="0"/>
              <a:t>‹Nº›</a:t>
            </a:fld>
            <a:endParaRPr lang="es-NI"/>
          </a:p>
        </p:txBody>
      </p:sp>
    </p:spTree>
    <p:extLst>
      <p:ext uri="{BB962C8B-B14F-4D97-AF65-F5344CB8AC3E}">
        <p14:creationId xmlns:p14="http://schemas.microsoft.com/office/powerpoint/2010/main" val="17604861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BB2E69-9B79-4CEB-A9FE-5867794C0249}" type="datetimeFigureOut">
              <a:rPr lang="es-NI" smtClean="0"/>
              <a:t>8/7/2025</a:t>
            </a:fld>
            <a:endParaRPr lang="es-N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N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5A3ACE-01EF-4F88-8F7A-3289A88AE54C}" type="slidenum">
              <a:rPr lang="es-NI" smtClean="0"/>
              <a:t>‹Nº›</a:t>
            </a:fld>
            <a:endParaRPr lang="es-NI"/>
          </a:p>
        </p:txBody>
      </p:sp>
    </p:spTree>
    <p:extLst>
      <p:ext uri="{BB962C8B-B14F-4D97-AF65-F5344CB8AC3E}">
        <p14:creationId xmlns:p14="http://schemas.microsoft.com/office/powerpoint/2010/main" val="25858646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BB2E69-9B79-4CEB-A9FE-5867794C0249}" type="datetimeFigureOut">
              <a:rPr lang="es-NI" smtClean="0"/>
              <a:t>8/7/2025</a:t>
            </a:fld>
            <a:endParaRPr lang="es-N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N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5A3ACE-01EF-4F88-8F7A-3289A88AE54C}" type="slidenum">
              <a:rPr lang="es-NI" smtClean="0"/>
              <a:t>‹Nº›</a:t>
            </a:fld>
            <a:endParaRPr lang="es-NI"/>
          </a:p>
        </p:txBody>
      </p:sp>
    </p:spTree>
    <p:extLst>
      <p:ext uri="{BB962C8B-B14F-4D97-AF65-F5344CB8AC3E}">
        <p14:creationId xmlns:p14="http://schemas.microsoft.com/office/powerpoint/2010/main" val="27559080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gi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gi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gi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gi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gi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gi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gi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gi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gi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gi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gi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gif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gif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gif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gif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gif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gif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gif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gif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gif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gif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gi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gif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gi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gi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gi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gi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gi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>
            <a:extLst>
              <a:ext uri="{FF2B5EF4-FFF2-40B4-BE49-F238E27FC236}">
                <a16:creationId xmlns:a16="http://schemas.microsoft.com/office/drawing/2014/main" id="{CA427E0C-9BBE-2BB9-18E5-2553B36629E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D04E1D0A-5D3C-59D5-0A1C-260C10092C9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1325561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333EF10F-EE21-A136-4F26-FCE1DB684D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3999" cy="1325563"/>
          </a:xfrm>
        </p:spPr>
        <p:txBody>
          <a:bodyPr>
            <a:normAutofit fontScale="90000"/>
          </a:bodyPr>
          <a:lstStyle/>
          <a:p>
            <a:pPr algn="ctr"/>
            <a:br>
              <a:rPr lang="es-ES" b="1" u="sng" dirty="0">
                <a:latin typeface="Maiandra GD" panose="020E0502030308020204" pitchFamily="34" charset="0"/>
              </a:rPr>
            </a:br>
            <a:r>
              <a:rPr lang="es-ES" sz="53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EL NEGARSE A SI MISMO.</a:t>
            </a:r>
            <a:br>
              <a:rPr lang="es-ES" sz="53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</a:br>
            <a:r>
              <a:rPr lang="es-ES" sz="53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LUCAS.9:23.</a:t>
            </a:r>
            <a:br>
              <a:rPr lang="es-ES" b="1" u="sng" dirty="0">
                <a:latin typeface="Maiandra GD" panose="020E0502030308020204" pitchFamily="34" charset="0"/>
              </a:rPr>
            </a:br>
            <a:endParaRPr lang="es-NI" b="1" u="sng" dirty="0">
              <a:latin typeface="Maiandra GD" panose="020E0502030308020204" pitchFamily="34" charset="0"/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A97C544F-A444-0154-E41C-BBF2A19B1A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06686" y="1325562"/>
            <a:ext cx="5337313" cy="5532437"/>
          </a:xfrm>
        </p:spPr>
        <p:txBody>
          <a:bodyPr>
            <a:normAutofit lnSpcReduction="10000"/>
          </a:bodyPr>
          <a:lstStyle/>
          <a:p>
            <a:r>
              <a:rPr lang="es-ES" b="1" u="sng" dirty="0">
                <a:highlight>
                  <a:srgbClr val="FFFF00"/>
                </a:highlight>
                <a:latin typeface="Maiandra GD" panose="020E0502030308020204" pitchFamily="34" charset="0"/>
              </a:rPr>
              <a:t>INTRODUCCIÓN:</a:t>
            </a:r>
          </a:p>
          <a:p>
            <a:r>
              <a:rPr lang="es-ES" b="1" dirty="0">
                <a:latin typeface="Maiandra GD" panose="020E0502030308020204" pitchFamily="34" charset="0"/>
              </a:rPr>
              <a:t>Y a todos les decía: «Si alguien quiere seguirme, </a:t>
            </a:r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FF00"/>
                </a:highlight>
                <a:latin typeface="Maiandra GD" panose="020E0502030308020204" pitchFamily="34" charset="0"/>
              </a:rPr>
              <a:t>niéguese a sí mismo, tome su cruz cada día y sígame.</a:t>
            </a:r>
            <a:r>
              <a:rPr lang="es-ES" b="1" dirty="0">
                <a:latin typeface="Maiandra GD" panose="020E0502030308020204" pitchFamily="34" charset="0"/>
              </a:rPr>
              <a:t> </a:t>
            </a:r>
          </a:p>
          <a:p>
            <a:r>
              <a:rPr lang="es-ES" b="1" dirty="0">
                <a:latin typeface="Maiandra GD" panose="020E0502030308020204" pitchFamily="34" charset="0"/>
              </a:rPr>
              <a:t>Este texto nos exhorta a que para ser cristianos seguidores de Jesús debemos de negarnos a nosotros mismos.</a:t>
            </a:r>
          </a:p>
          <a:p>
            <a:r>
              <a:rPr lang="es-ES" b="1" dirty="0">
                <a:latin typeface="Maiandra GD" panose="020E0502030308020204" pitchFamily="34" charset="0"/>
              </a:rPr>
              <a:t>Para ser seguidores de Jesús debemos de negarnos a nosotros mismos, debemos de dejar todo lo que nos estorbe para seguir a Jesús.</a:t>
            </a:r>
            <a:endParaRPr lang="es-NI" b="1" dirty="0">
              <a:latin typeface="Maiandra GD" panose="020E0502030308020204" pitchFamily="34" charset="0"/>
            </a:endParaRP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D4402D15-56DE-51B1-C01A-7EA4C6FF882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2" y="1325561"/>
            <a:ext cx="3806685" cy="5532437"/>
          </a:xfrm>
          <a:prstGeom prst="rect">
            <a:avLst/>
          </a:prstGeom>
          <a:solidFill>
            <a:srgbClr val="C00000"/>
          </a:solidFill>
        </p:spPr>
      </p:pic>
    </p:spTree>
    <p:extLst>
      <p:ext uri="{BB962C8B-B14F-4D97-AF65-F5344CB8AC3E}">
        <p14:creationId xmlns:p14="http://schemas.microsoft.com/office/powerpoint/2010/main" val="3257415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>
            <a:extLst>
              <a:ext uri="{FF2B5EF4-FFF2-40B4-BE49-F238E27FC236}">
                <a16:creationId xmlns:a16="http://schemas.microsoft.com/office/drawing/2014/main" id="{CA427E0C-9BBE-2BB9-18E5-2553B36629E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D04E1D0A-5D3C-59D5-0A1C-260C10092C9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1325561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333EF10F-EE21-A136-4F26-FCE1DB684D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3999" cy="1325563"/>
          </a:xfrm>
        </p:spPr>
        <p:txBody>
          <a:bodyPr>
            <a:normAutofit fontScale="90000"/>
          </a:bodyPr>
          <a:lstStyle/>
          <a:p>
            <a:pPr algn="ctr"/>
            <a:br>
              <a:rPr lang="es-ES" b="1" u="sng" dirty="0">
                <a:latin typeface="Maiandra GD" panose="020E0502030308020204" pitchFamily="34" charset="0"/>
              </a:rPr>
            </a:br>
            <a:r>
              <a:rPr lang="es-ES" sz="53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EJEMPLOS DE NEGARSE A SI MISMOS.</a:t>
            </a:r>
            <a:br>
              <a:rPr lang="es-ES" b="1" u="sng" dirty="0">
                <a:latin typeface="Maiandra GD" panose="020E0502030308020204" pitchFamily="34" charset="0"/>
              </a:rPr>
            </a:br>
            <a:endParaRPr lang="es-NI" b="1" u="sng" dirty="0">
              <a:latin typeface="Maiandra GD" panose="020E0502030308020204" pitchFamily="34" charset="0"/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A97C544F-A444-0154-E41C-BBF2A19B1A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06686" y="1325562"/>
            <a:ext cx="5337313" cy="5532437"/>
          </a:xfrm>
        </p:spPr>
        <p:txBody>
          <a:bodyPr/>
          <a:lstStyle/>
          <a:p>
            <a:r>
              <a:rPr lang="es-ES" b="1" dirty="0">
                <a:latin typeface="Maiandra GD" panose="020E0502030308020204" pitchFamily="34" charset="0"/>
              </a:rPr>
              <a:t>Moisés. Es otro hombre de Dios quien sacrifico una buena carrera aquí en la tierra. </a:t>
            </a:r>
          </a:p>
          <a:p>
            <a:pPr algn="ctr"/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Maiandra GD" panose="020E0502030308020204" pitchFamily="34" charset="0"/>
              </a:rPr>
              <a:t>Hebreos.11:24-26.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Por la fe Moisés, cuando ya era grande, </a:t>
            </a:r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0000"/>
                </a:highlight>
                <a:latin typeface="Maiandra GD" panose="020E0502030308020204" pitchFamily="34" charset="0"/>
              </a:rPr>
              <a:t>rehusó ser llamado hijo de la hija de Faraón,</a:t>
            </a:r>
          </a:p>
          <a:p>
            <a:pPr algn="ctr"/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Maiandra GD" panose="020E0502030308020204" pitchFamily="34" charset="0"/>
              </a:rPr>
              <a:t>V.25.</a:t>
            </a:r>
          </a:p>
          <a:p>
            <a:r>
              <a:rPr lang="es-ES" b="1" dirty="0">
                <a:latin typeface="Maiandra GD" panose="020E0502030308020204" pitchFamily="34" charset="0"/>
              </a:rPr>
              <a:t>escogiendo más bien ser maltratado con el pueblo de Dios, </a:t>
            </a:r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FF00"/>
                </a:highlight>
                <a:latin typeface="Maiandra GD" panose="020E0502030308020204" pitchFamily="34" charset="0"/>
              </a:rPr>
              <a:t>que gozar de los placeres temporales del pecado.</a:t>
            </a:r>
            <a:r>
              <a:rPr lang="es-ES" b="1" dirty="0">
                <a:latin typeface="Maiandra GD" panose="020E0502030308020204" pitchFamily="34" charset="0"/>
              </a:rPr>
              <a:t> </a:t>
            </a:r>
            <a:endParaRPr lang="es-NI" b="1" dirty="0">
              <a:latin typeface="Maiandra GD" panose="020E0502030308020204" pitchFamily="34" charset="0"/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ADFC8CF1-F6B7-4323-F341-3291E5ED82D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25561"/>
            <a:ext cx="3806685" cy="5532436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</p:pic>
    </p:spTree>
    <p:extLst>
      <p:ext uri="{BB962C8B-B14F-4D97-AF65-F5344CB8AC3E}">
        <p14:creationId xmlns:p14="http://schemas.microsoft.com/office/powerpoint/2010/main" val="4915670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>
            <a:extLst>
              <a:ext uri="{FF2B5EF4-FFF2-40B4-BE49-F238E27FC236}">
                <a16:creationId xmlns:a16="http://schemas.microsoft.com/office/drawing/2014/main" id="{CA427E0C-9BBE-2BB9-18E5-2553B36629E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D04E1D0A-5D3C-59D5-0A1C-260C10092C9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1325561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333EF10F-EE21-A136-4F26-FCE1DB684D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3999" cy="1325563"/>
          </a:xfrm>
        </p:spPr>
        <p:txBody>
          <a:bodyPr>
            <a:normAutofit fontScale="90000"/>
          </a:bodyPr>
          <a:lstStyle/>
          <a:p>
            <a:pPr algn="ctr"/>
            <a:br>
              <a:rPr lang="es-ES" b="1" u="sng" dirty="0">
                <a:latin typeface="Maiandra GD" panose="020E0502030308020204" pitchFamily="34" charset="0"/>
              </a:rPr>
            </a:br>
            <a:r>
              <a:rPr lang="es-ES" sz="53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EJEMPLOS DE NEGARSE A SI MISMOS.</a:t>
            </a:r>
            <a:br>
              <a:rPr lang="es-ES" b="1" u="sng" dirty="0">
                <a:latin typeface="Maiandra GD" panose="020E0502030308020204" pitchFamily="34" charset="0"/>
              </a:rPr>
            </a:br>
            <a:endParaRPr lang="es-NI" b="1" u="sng" dirty="0">
              <a:latin typeface="Maiandra GD" panose="020E0502030308020204" pitchFamily="34" charset="0"/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A97C544F-A444-0154-E41C-BBF2A19B1A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06686" y="1325562"/>
            <a:ext cx="5337313" cy="5532437"/>
          </a:xfrm>
        </p:spPr>
        <p:txBody>
          <a:bodyPr/>
          <a:lstStyle/>
          <a:p>
            <a:pPr algn="ctr"/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Maiandra GD" panose="020E0502030308020204" pitchFamily="34" charset="0"/>
              </a:rPr>
              <a:t>V.26.</a:t>
            </a:r>
          </a:p>
          <a:p>
            <a:r>
              <a:rPr lang="es-ES" b="1" dirty="0">
                <a:latin typeface="Maiandra GD" panose="020E0502030308020204" pitchFamily="34" charset="0"/>
              </a:rPr>
              <a:t>Consideró como mayores riquezas el oprobio de Cristo que los tesoros de Egipto, </a:t>
            </a:r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FFFF"/>
                </a:highlight>
                <a:latin typeface="Maiandra GD" panose="020E0502030308020204" pitchFamily="34" charset="0"/>
              </a:rPr>
              <a:t>porque tenía la mirada puesta en la recompensa.</a:t>
            </a:r>
            <a:r>
              <a:rPr lang="es-ES" b="1" dirty="0">
                <a:latin typeface="Maiandra GD" panose="020E0502030308020204" pitchFamily="34" charset="0"/>
              </a:rPr>
              <a:t> </a:t>
            </a:r>
          </a:p>
          <a:p>
            <a:r>
              <a:rPr lang="es-ES" b="1" dirty="0">
                <a:latin typeface="Maiandra GD" panose="020E0502030308020204" pitchFamily="34" charset="0"/>
              </a:rPr>
              <a:t>Para poder libertar al pueblo de la esclavitud de Egipto, así cambio la gloria de la tierra por una gloria más grande en el mundo venidero.</a:t>
            </a:r>
          </a:p>
          <a:p>
            <a:r>
              <a:rPr lang="es-NI" b="1" dirty="0">
                <a:latin typeface="Maiandra GD" panose="020E0502030308020204" pitchFamily="34" charset="0"/>
              </a:rPr>
              <a:t>Los pescadores de galilea. 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C557AD4B-6746-44B6-D073-52F8BCDED07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2" y="1325561"/>
            <a:ext cx="3806685" cy="5532439"/>
          </a:xfrm>
          <a:prstGeom prst="rect">
            <a:avLst/>
          </a:prstGeom>
          <a:solidFill>
            <a:srgbClr val="C00000"/>
          </a:solidFill>
        </p:spPr>
      </p:pic>
    </p:spTree>
    <p:extLst>
      <p:ext uri="{BB962C8B-B14F-4D97-AF65-F5344CB8AC3E}">
        <p14:creationId xmlns:p14="http://schemas.microsoft.com/office/powerpoint/2010/main" val="37716390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>
            <a:extLst>
              <a:ext uri="{FF2B5EF4-FFF2-40B4-BE49-F238E27FC236}">
                <a16:creationId xmlns:a16="http://schemas.microsoft.com/office/drawing/2014/main" id="{CA427E0C-9BBE-2BB9-18E5-2553B36629E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D04E1D0A-5D3C-59D5-0A1C-260C10092C9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1209040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333EF10F-EE21-A136-4F26-FCE1DB684D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3999" cy="1209040"/>
          </a:xfrm>
        </p:spPr>
        <p:txBody>
          <a:bodyPr>
            <a:normAutofit fontScale="90000"/>
          </a:bodyPr>
          <a:lstStyle/>
          <a:p>
            <a:pPr algn="ctr"/>
            <a:br>
              <a:rPr lang="es-ES" b="1" u="sng" dirty="0">
                <a:latin typeface="Maiandra GD" panose="020E0502030308020204" pitchFamily="34" charset="0"/>
              </a:rPr>
            </a:br>
            <a:r>
              <a:rPr lang="es-ES" sz="53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EJEMPLOS DE NEGARSE A SI MISMOS.</a:t>
            </a:r>
            <a:br>
              <a:rPr lang="es-ES" b="1" u="sng" dirty="0">
                <a:latin typeface="Maiandra GD" panose="020E0502030308020204" pitchFamily="34" charset="0"/>
              </a:rPr>
            </a:br>
            <a:endParaRPr lang="es-NI" b="1" u="sng" dirty="0">
              <a:latin typeface="Maiandra GD" panose="020E0502030308020204" pitchFamily="34" charset="0"/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A97C544F-A444-0154-E41C-BBF2A19B1A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06686" y="1290320"/>
            <a:ext cx="5337313" cy="5567680"/>
          </a:xfrm>
        </p:spPr>
        <p:txBody>
          <a:bodyPr>
            <a:normAutofit fontScale="92500" lnSpcReduction="10000"/>
          </a:bodyPr>
          <a:lstStyle/>
          <a:p>
            <a:pPr algn="ctr"/>
            <a:r>
              <a:rPr lang="es-NI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Maiandra GD" panose="020E0502030308020204" pitchFamily="34" charset="0"/>
              </a:rPr>
              <a:t>Marcos.1:18-20.</a:t>
            </a:r>
          </a:p>
          <a:p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00FF"/>
                </a:highlight>
                <a:latin typeface="Maiandra GD" panose="020E0502030308020204" pitchFamily="34" charset="0"/>
              </a:rPr>
              <a:t>Dejando al instante</a:t>
            </a:r>
            <a:r>
              <a:rPr lang="es-ES" b="1" dirty="0">
                <a:latin typeface="Maiandra GD" panose="020E0502030308020204" pitchFamily="34" charset="0"/>
              </a:rPr>
              <a:t> las redes, ellos lo siguieron. </a:t>
            </a:r>
          </a:p>
          <a:p>
            <a:pPr algn="ctr"/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Maiandra GD" panose="020E0502030308020204" pitchFamily="34" charset="0"/>
              </a:rPr>
              <a:t>V.19.</a:t>
            </a:r>
          </a:p>
          <a:p>
            <a:r>
              <a:rPr lang="es-ES" b="1" dirty="0">
                <a:latin typeface="Maiandra GD" panose="020E0502030308020204" pitchFamily="34" charset="0"/>
              </a:rPr>
              <a:t>Yendo un poco más adelante, Jesús vio a Jacobo, el hijo de Zebedeo, y a su hermano Juan, </a:t>
            </a:r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00FF"/>
                </a:highlight>
                <a:latin typeface="Maiandra GD" panose="020E0502030308020204" pitchFamily="34" charset="0"/>
              </a:rPr>
              <a:t>los cuales estaban también en la barca, remendando las redes.</a:t>
            </a:r>
            <a:r>
              <a:rPr lang="es-ES" b="1" dirty="0">
                <a:latin typeface="Maiandra GD" panose="020E0502030308020204" pitchFamily="34" charset="0"/>
              </a:rPr>
              <a:t> </a:t>
            </a:r>
            <a:r>
              <a:rPr lang="es-NI" b="1" dirty="0">
                <a:latin typeface="Maiandra GD" panose="020E0502030308020204" pitchFamily="34" charset="0"/>
              </a:rPr>
              <a:t> </a:t>
            </a:r>
          </a:p>
          <a:p>
            <a:pPr algn="ctr"/>
            <a:r>
              <a:rPr lang="es-NI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Maiandra GD" panose="020E0502030308020204" pitchFamily="34" charset="0"/>
              </a:rPr>
              <a:t>V.20.</a:t>
            </a:r>
          </a:p>
          <a:p>
            <a:r>
              <a:rPr lang="es-ES" b="1" dirty="0">
                <a:latin typeface="Maiandra GD" panose="020E0502030308020204" pitchFamily="34" charset="0"/>
              </a:rPr>
              <a:t>Al instante los llamó; y ellos, </a:t>
            </a:r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0000"/>
                </a:highlight>
                <a:latin typeface="Maiandra GD" panose="020E0502030308020204" pitchFamily="34" charset="0"/>
              </a:rPr>
              <a:t>dejando a su padre Zebedeo en la barca con los jornaleros,</a:t>
            </a:r>
            <a:r>
              <a:rPr lang="es-ES" b="1" dirty="0">
                <a:latin typeface="Maiandra GD" panose="020E0502030308020204" pitchFamily="34" charset="0"/>
              </a:rPr>
              <a:t> se fueron con Jesús. </a:t>
            </a:r>
            <a:endParaRPr lang="es-NI" b="1" dirty="0">
              <a:latin typeface="Maiandra GD" panose="020E0502030308020204" pitchFamily="34" charset="0"/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6B3BAEFD-28F7-9519-5C91-C845BF97C45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1290317"/>
            <a:ext cx="3806687" cy="5567680"/>
          </a:xfrm>
          <a:prstGeom prst="rect">
            <a:avLst/>
          </a:prstGeom>
          <a:solidFill>
            <a:srgbClr val="FFC000"/>
          </a:solidFill>
        </p:spPr>
      </p:pic>
    </p:spTree>
    <p:extLst>
      <p:ext uri="{BB962C8B-B14F-4D97-AF65-F5344CB8AC3E}">
        <p14:creationId xmlns:p14="http://schemas.microsoft.com/office/powerpoint/2010/main" val="29071928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>
            <a:extLst>
              <a:ext uri="{FF2B5EF4-FFF2-40B4-BE49-F238E27FC236}">
                <a16:creationId xmlns:a16="http://schemas.microsoft.com/office/drawing/2014/main" id="{CA427E0C-9BBE-2BB9-18E5-2553B36629E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D04E1D0A-5D3C-59D5-0A1C-260C10092C9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1269998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333EF10F-EE21-A136-4F26-FCE1DB684D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3999" cy="1269998"/>
          </a:xfrm>
        </p:spPr>
        <p:txBody>
          <a:bodyPr>
            <a:normAutofit fontScale="90000"/>
          </a:bodyPr>
          <a:lstStyle/>
          <a:p>
            <a:pPr algn="ctr"/>
            <a:br>
              <a:rPr lang="es-ES" b="1" u="sng" dirty="0">
                <a:latin typeface="Maiandra GD" panose="020E0502030308020204" pitchFamily="34" charset="0"/>
              </a:rPr>
            </a:br>
            <a:r>
              <a:rPr lang="es-ES" sz="53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EJEMPLOS DE NEGARSE A SI MISMOS.</a:t>
            </a:r>
            <a:br>
              <a:rPr lang="es-ES" b="1" u="sng" dirty="0">
                <a:latin typeface="Maiandra GD" panose="020E0502030308020204" pitchFamily="34" charset="0"/>
              </a:rPr>
            </a:br>
            <a:endParaRPr lang="es-NI" b="1" u="sng" dirty="0">
              <a:latin typeface="Maiandra GD" panose="020E0502030308020204" pitchFamily="34" charset="0"/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A97C544F-A444-0154-E41C-BBF2A19B1A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06686" y="1270000"/>
            <a:ext cx="5337313" cy="5588000"/>
          </a:xfrm>
        </p:spPr>
        <p:txBody>
          <a:bodyPr>
            <a:normAutofit lnSpcReduction="10000"/>
          </a:bodyPr>
          <a:lstStyle/>
          <a:p>
            <a:pPr algn="ctr"/>
            <a:r>
              <a:rPr lang="es-NI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Maiandra GD" panose="020E0502030308020204" pitchFamily="34" charset="0"/>
              </a:rPr>
              <a:t>Lucas.5:10-11.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y lo mismo les sucedió también a Jacobo y a Juan, hijos de Zebedeo, que eran socios de Simón. Y Jesús dijo a Simón: </a:t>
            </a:r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0080"/>
                </a:highlight>
                <a:latin typeface="Maiandra GD" panose="020E0502030308020204" pitchFamily="34" charset="0"/>
              </a:rPr>
              <a:t>«No temas; desde ahora serás pescador de hombres».</a:t>
            </a:r>
            <a:r>
              <a:rPr lang="es-ES" b="1" dirty="0">
                <a:latin typeface="Maiandra GD" panose="020E0502030308020204" pitchFamily="34" charset="0"/>
              </a:rPr>
              <a:t> </a:t>
            </a:r>
          </a:p>
          <a:p>
            <a:pPr algn="ctr"/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Maiandra GD" panose="020E0502030308020204" pitchFamily="34" charset="0"/>
              </a:rPr>
              <a:t>V.11.</a:t>
            </a:r>
          </a:p>
          <a:p>
            <a:r>
              <a:rPr lang="es-ES" b="1" dirty="0">
                <a:latin typeface="Maiandra GD" panose="020E0502030308020204" pitchFamily="34" charset="0"/>
              </a:rPr>
              <a:t>Y después de traer las barcas a tierra, </a:t>
            </a:r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8080"/>
                </a:highlight>
                <a:latin typeface="Maiandra GD" panose="020E0502030308020204" pitchFamily="34" charset="0"/>
              </a:rPr>
              <a:t>dejándolo todo, siguieron a Jesús.</a:t>
            </a:r>
            <a:r>
              <a:rPr lang="es-ES" b="1" dirty="0">
                <a:latin typeface="Maiandra GD" panose="020E0502030308020204" pitchFamily="34" charset="0"/>
              </a:rPr>
              <a:t> </a:t>
            </a:r>
          </a:p>
          <a:p>
            <a:r>
              <a:rPr lang="es-ES" b="1" dirty="0">
                <a:latin typeface="Maiandra GD" panose="020E0502030308020204" pitchFamily="34" charset="0"/>
              </a:rPr>
              <a:t>Ellos dejaron todo, se negaron a ellos mismo.</a:t>
            </a:r>
            <a:endParaRPr lang="es-NI" b="1" dirty="0">
              <a:latin typeface="Maiandra GD" panose="020E0502030308020204" pitchFamily="34" charset="0"/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0E0A9659-E9B4-1FDF-1BC1-26B6CE333C8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2" y="1269999"/>
            <a:ext cx="3806686" cy="5588000"/>
          </a:xfrm>
          <a:prstGeom prst="rect">
            <a:avLst/>
          </a:prstGeom>
          <a:solidFill>
            <a:srgbClr val="92D050"/>
          </a:solidFill>
        </p:spPr>
      </p:pic>
    </p:spTree>
    <p:extLst>
      <p:ext uri="{BB962C8B-B14F-4D97-AF65-F5344CB8AC3E}">
        <p14:creationId xmlns:p14="http://schemas.microsoft.com/office/powerpoint/2010/main" val="39940094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>
            <a:extLst>
              <a:ext uri="{FF2B5EF4-FFF2-40B4-BE49-F238E27FC236}">
                <a16:creationId xmlns:a16="http://schemas.microsoft.com/office/drawing/2014/main" id="{CA427E0C-9BBE-2BB9-18E5-2553B36629E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D04E1D0A-5D3C-59D5-0A1C-260C10092C9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1239518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333EF10F-EE21-A136-4F26-FCE1DB684D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3999" cy="1239518"/>
          </a:xfrm>
        </p:spPr>
        <p:txBody>
          <a:bodyPr>
            <a:normAutofit fontScale="90000"/>
          </a:bodyPr>
          <a:lstStyle/>
          <a:p>
            <a:pPr algn="ctr"/>
            <a:br>
              <a:rPr lang="es-ES" b="1" u="sng" dirty="0">
                <a:latin typeface="Maiandra GD" panose="020E0502030308020204" pitchFamily="34" charset="0"/>
              </a:rPr>
            </a:br>
            <a:r>
              <a:rPr lang="es-ES" sz="53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EJEMPLOS DE NEGARSE A SI MISMOS.</a:t>
            </a:r>
            <a:br>
              <a:rPr lang="es-ES" b="1" u="sng" dirty="0">
                <a:latin typeface="Maiandra GD" panose="020E0502030308020204" pitchFamily="34" charset="0"/>
              </a:rPr>
            </a:br>
            <a:endParaRPr lang="es-NI" b="1" u="sng" dirty="0">
              <a:latin typeface="Maiandra GD" panose="020E0502030308020204" pitchFamily="34" charset="0"/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A97C544F-A444-0154-E41C-BBF2A19B1A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06686" y="1239520"/>
            <a:ext cx="5337313" cy="5618480"/>
          </a:xfrm>
        </p:spPr>
        <p:txBody>
          <a:bodyPr>
            <a:normAutofit/>
          </a:bodyPr>
          <a:lstStyle/>
          <a:p>
            <a:r>
              <a:rPr lang="es-ES" b="1" dirty="0">
                <a:latin typeface="Maiandra GD" panose="020E0502030308020204" pitchFamily="34" charset="0"/>
              </a:rPr>
              <a:t>Cuando Cristo los llamo.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“Ellos dejándolo todo le siguieron”.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Ellos estaban dejando su medio de trabajo para sobrevivir, pero ellos lo dejaron por seguir a Cristo.</a:t>
            </a:r>
          </a:p>
          <a:p>
            <a:r>
              <a:rPr lang="es-ES" b="1" dirty="0">
                <a:latin typeface="Maiandra GD" panose="020E0502030308020204" pitchFamily="34" charset="0"/>
              </a:rPr>
              <a:t>Levi que también es llamado Mateo fue otro que dejo su trabajo al instante para seguir a Jesús, no titubeo para salir y dejar todo.</a:t>
            </a:r>
          </a:p>
          <a:p>
            <a:pPr algn="ctr"/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Maiandra GD" panose="020E0502030308020204" pitchFamily="34" charset="0"/>
              </a:rPr>
              <a:t>Lucas.5:27-30. 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45DFC946-8355-A62E-6414-A347C31DC38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1239519"/>
            <a:ext cx="3806685" cy="5618480"/>
          </a:xfrm>
          <a:prstGeom prst="rect">
            <a:avLst/>
          </a:prstGeom>
          <a:solidFill>
            <a:srgbClr val="00B050"/>
          </a:solidFill>
        </p:spPr>
      </p:pic>
    </p:spTree>
    <p:extLst>
      <p:ext uri="{BB962C8B-B14F-4D97-AF65-F5344CB8AC3E}">
        <p14:creationId xmlns:p14="http://schemas.microsoft.com/office/powerpoint/2010/main" val="35808799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>
            <a:extLst>
              <a:ext uri="{FF2B5EF4-FFF2-40B4-BE49-F238E27FC236}">
                <a16:creationId xmlns:a16="http://schemas.microsoft.com/office/drawing/2014/main" id="{CA427E0C-9BBE-2BB9-18E5-2553B36629E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D04E1D0A-5D3C-59D5-0A1C-260C10092C9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1300475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333EF10F-EE21-A136-4F26-FCE1DB684D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3999" cy="1300475"/>
          </a:xfrm>
        </p:spPr>
        <p:txBody>
          <a:bodyPr>
            <a:normAutofit fontScale="90000"/>
          </a:bodyPr>
          <a:lstStyle/>
          <a:p>
            <a:pPr algn="ctr"/>
            <a:br>
              <a:rPr lang="es-ES" b="1" u="sng" dirty="0">
                <a:latin typeface="Maiandra GD" panose="020E0502030308020204" pitchFamily="34" charset="0"/>
              </a:rPr>
            </a:br>
            <a:r>
              <a:rPr lang="es-ES" sz="5300" b="1" u="sng" dirty="0">
                <a:latin typeface="Maiandra GD" panose="020E0502030308020204" pitchFamily="34" charset="0"/>
              </a:rPr>
              <a:t>¿EL </a:t>
            </a:r>
            <a:r>
              <a:rPr lang="es-ES" sz="53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PORQUE NEGARSE A SI MISMO?.</a:t>
            </a:r>
            <a:br>
              <a:rPr lang="es-ES" b="1" u="sng" dirty="0">
                <a:latin typeface="Maiandra GD" panose="020E0502030308020204" pitchFamily="34" charset="0"/>
              </a:rPr>
            </a:br>
            <a:endParaRPr lang="es-NI" b="1" u="sng" dirty="0">
              <a:latin typeface="Maiandra GD" panose="020E0502030308020204" pitchFamily="34" charset="0"/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A97C544F-A444-0154-E41C-BBF2A19B1A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06686" y="1300480"/>
            <a:ext cx="5337313" cy="5557520"/>
          </a:xfrm>
        </p:spPr>
        <p:txBody>
          <a:bodyPr>
            <a:normAutofit fontScale="92500" lnSpcReduction="10000"/>
          </a:bodyPr>
          <a:lstStyle/>
          <a:p>
            <a:r>
              <a:rPr lang="es-ES" b="1" dirty="0">
                <a:latin typeface="Maiandra GD" panose="020E0502030308020204" pitchFamily="34" charset="0"/>
              </a:rPr>
              <a:t>Después de esto, Jesús salió y se fijó en un recaudador de impuestos llamado </a:t>
            </a:r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00FF"/>
                </a:highlight>
                <a:latin typeface="Maiandra GD" panose="020E0502030308020204" pitchFamily="34" charset="0"/>
              </a:rPr>
              <a:t>Leví, sentado en la oficina de los tributos, y le dijo: «Sígueme».</a:t>
            </a:r>
            <a:r>
              <a:rPr lang="es-ES" b="1" dirty="0">
                <a:latin typeface="Maiandra GD" panose="020E0502030308020204" pitchFamily="34" charset="0"/>
              </a:rPr>
              <a:t> </a:t>
            </a:r>
          </a:p>
          <a:p>
            <a:pPr algn="ctr"/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Maiandra GD" panose="020E0502030308020204" pitchFamily="34" charset="0"/>
              </a:rPr>
              <a:t>V.28. </a:t>
            </a:r>
          </a:p>
          <a:p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0080"/>
                </a:highlight>
                <a:latin typeface="Maiandra GD" panose="020E0502030308020204" pitchFamily="34" charset="0"/>
              </a:rPr>
              <a:t>Y él, dejándolo todo,</a:t>
            </a:r>
            <a:r>
              <a:rPr lang="es-ES" b="1" dirty="0">
                <a:latin typeface="Maiandra GD" panose="020E0502030308020204" pitchFamily="34" charset="0"/>
              </a:rPr>
              <a:t> se levantó y lo seguía. </a:t>
            </a:r>
          </a:p>
          <a:p>
            <a:pPr algn="ctr"/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Maiandra GD" panose="020E0502030308020204" pitchFamily="34" charset="0"/>
              </a:rPr>
              <a:t>V.29. </a:t>
            </a:r>
          </a:p>
          <a:p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0000"/>
                </a:highlight>
                <a:latin typeface="Maiandra GD" panose="020E0502030308020204" pitchFamily="34" charset="0"/>
              </a:rPr>
              <a:t>Leví le ofreció un gran banquete en su casa,</a:t>
            </a:r>
            <a:r>
              <a:rPr lang="es-ES" b="1" dirty="0">
                <a:latin typeface="Maiandra GD" panose="020E0502030308020204" pitchFamily="34" charset="0"/>
              </a:rPr>
              <a:t> y había un grupo grande de recaudadores de impuestos y de otros que estaban sentados a la mesa con ellos. 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E051026F-1600-3074-C26A-4DF576847FD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3" y="1300477"/>
            <a:ext cx="3806685" cy="5557521"/>
          </a:xfrm>
          <a:prstGeom prst="rect">
            <a:avLst/>
          </a:prstGeom>
          <a:solidFill>
            <a:srgbClr val="00B0F0"/>
          </a:solidFill>
        </p:spPr>
      </p:pic>
    </p:spTree>
    <p:extLst>
      <p:ext uri="{BB962C8B-B14F-4D97-AF65-F5344CB8AC3E}">
        <p14:creationId xmlns:p14="http://schemas.microsoft.com/office/powerpoint/2010/main" val="39430294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>
            <a:extLst>
              <a:ext uri="{FF2B5EF4-FFF2-40B4-BE49-F238E27FC236}">
                <a16:creationId xmlns:a16="http://schemas.microsoft.com/office/drawing/2014/main" id="{CA427E0C-9BBE-2BB9-18E5-2553B36629E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D04E1D0A-5D3C-59D5-0A1C-260C10092C9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1239518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333EF10F-EE21-A136-4F26-FCE1DB684D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3999" cy="1239518"/>
          </a:xfrm>
        </p:spPr>
        <p:txBody>
          <a:bodyPr>
            <a:normAutofit fontScale="90000"/>
          </a:bodyPr>
          <a:lstStyle/>
          <a:p>
            <a:pPr algn="ctr"/>
            <a:br>
              <a:rPr lang="es-ES" b="1" u="sng" dirty="0">
                <a:latin typeface="Maiandra GD" panose="020E0502030308020204" pitchFamily="34" charset="0"/>
              </a:rPr>
            </a:br>
            <a:r>
              <a:rPr lang="es-ES" sz="53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EJEMPLOS DE NEGARSE A SI MISMOS.</a:t>
            </a:r>
            <a:br>
              <a:rPr lang="es-ES" b="1" u="sng" dirty="0">
                <a:latin typeface="Maiandra GD" panose="020E0502030308020204" pitchFamily="34" charset="0"/>
              </a:rPr>
            </a:br>
            <a:endParaRPr lang="es-NI" b="1" u="sng" dirty="0">
              <a:latin typeface="Maiandra GD" panose="020E0502030308020204" pitchFamily="34" charset="0"/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A97C544F-A444-0154-E41C-BBF2A19B1A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06686" y="1239520"/>
            <a:ext cx="5337313" cy="5618480"/>
          </a:xfrm>
        </p:spPr>
        <p:txBody>
          <a:bodyPr>
            <a:normAutofit lnSpcReduction="10000"/>
          </a:bodyPr>
          <a:lstStyle/>
          <a:p>
            <a:r>
              <a:rPr lang="es-ES" b="1" dirty="0">
                <a:latin typeface="Maiandra GD" panose="020E0502030308020204" pitchFamily="34" charset="0"/>
              </a:rPr>
              <a:t>En el libro de Mateo a Levi se le llama Mateo.</a:t>
            </a:r>
          </a:p>
          <a:p>
            <a:pPr algn="ctr"/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Maiandra GD" panose="020E0502030308020204" pitchFamily="34" charset="0"/>
              </a:rPr>
              <a:t>Mateo.9:9. </a:t>
            </a:r>
          </a:p>
          <a:p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800080"/>
                </a:highlight>
                <a:latin typeface="Maiandra GD" panose="020E0502030308020204" pitchFamily="34" charset="0"/>
              </a:rPr>
              <a:t>Cuando Jesús se fue de allí, vio a un hombre llamado Mateo,</a:t>
            </a:r>
            <a:r>
              <a:rPr lang="es-ES" b="1" dirty="0">
                <a:latin typeface="Maiandra GD" panose="020E0502030308020204" pitchFamily="34" charset="0"/>
              </a:rPr>
              <a:t> sentado en la oficina de los tributos, y le dijo*: «¡Ven tras Mí!». Y levantándose, lo siguió.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Estos son algunos ejemplos de quienes se negaron a sí mismo para servir a Dios.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Nosotros debemos de imitar estos ejemplos.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Para agradar a Dios.</a:t>
            </a:r>
          </a:p>
          <a:p>
            <a:endParaRPr lang="es-NI" b="1" dirty="0">
              <a:latin typeface="Maiandra GD" panose="020E0502030308020204" pitchFamily="34" charset="0"/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45DFC946-8355-A62E-6414-A347C31DC38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1239519"/>
            <a:ext cx="3806685" cy="5618480"/>
          </a:xfrm>
          <a:prstGeom prst="rect">
            <a:avLst/>
          </a:prstGeom>
          <a:solidFill>
            <a:srgbClr val="0070C0"/>
          </a:solidFill>
        </p:spPr>
      </p:pic>
    </p:spTree>
    <p:extLst>
      <p:ext uri="{BB962C8B-B14F-4D97-AF65-F5344CB8AC3E}">
        <p14:creationId xmlns:p14="http://schemas.microsoft.com/office/powerpoint/2010/main" val="27380369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>
            <a:extLst>
              <a:ext uri="{FF2B5EF4-FFF2-40B4-BE49-F238E27FC236}">
                <a16:creationId xmlns:a16="http://schemas.microsoft.com/office/drawing/2014/main" id="{CA427E0C-9BBE-2BB9-18E5-2553B36629E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D04E1D0A-5D3C-59D5-0A1C-260C10092C9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1219198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333EF10F-EE21-A136-4F26-FCE1DB684D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3999" cy="1219197"/>
          </a:xfrm>
        </p:spPr>
        <p:txBody>
          <a:bodyPr>
            <a:normAutofit fontScale="90000"/>
          </a:bodyPr>
          <a:lstStyle/>
          <a:p>
            <a:pPr algn="ctr"/>
            <a:br>
              <a:rPr lang="es-ES" b="1" u="sng" dirty="0">
                <a:latin typeface="Maiandra GD" panose="020E0502030308020204" pitchFamily="34" charset="0"/>
              </a:rPr>
            </a:br>
            <a:r>
              <a:rPr lang="es-ES" sz="5300" b="1" u="sng" dirty="0">
                <a:latin typeface="Maiandra GD" panose="020E0502030308020204" pitchFamily="34" charset="0"/>
              </a:rPr>
              <a:t>¿EL </a:t>
            </a:r>
            <a:r>
              <a:rPr lang="es-ES" sz="53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PORQUE NEGARSE A SI MISMO?.</a:t>
            </a:r>
            <a:br>
              <a:rPr lang="es-ES" b="1" u="sng" dirty="0">
                <a:latin typeface="Maiandra GD" panose="020E0502030308020204" pitchFamily="34" charset="0"/>
              </a:rPr>
            </a:br>
            <a:endParaRPr lang="es-NI" b="1" u="sng" dirty="0">
              <a:latin typeface="Maiandra GD" panose="020E0502030308020204" pitchFamily="34" charset="0"/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A97C544F-A444-0154-E41C-BBF2A19B1A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06686" y="1219200"/>
            <a:ext cx="5337313" cy="5638800"/>
          </a:xfrm>
        </p:spPr>
        <p:txBody>
          <a:bodyPr>
            <a:normAutofit lnSpcReduction="10000"/>
          </a:bodyPr>
          <a:lstStyle/>
          <a:p>
            <a:r>
              <a:rPr lang="es-ES" b="1" dirty="0">
                <a:latin typeface="Maiandra GD" panose="020E0502030308020204" pitchFamily="34" charset="0"/>
              </a:rPr>
              <a:t>Veremos porque es importante el negarnos a nosotros mismo.</a:t>
            </a:r>
          </a:p>
          <a:p>
            <a:r>
              <a:rPr lang="es-ES" b="1" dirty="0">
                <a:latin typeface="Maiandra GD" panose="020E0502030308020204" pitchFamily="34" charset="0"/>
              </a:rPr>
              <a:t>Es esencial para seguir a Jesús. De lo contrario no podemos servirle ni seguirle a como Él se lo merece y demanda en las Escrituras. </a:t>
            </a:r>
          </a:p>
          <a:p>
            <a:pPr algn="ctr"/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Maiandra GD" panose="020E0502030308020204" pitchFamily="34" charset="0"/>
              </a:rPr>
              <a:t>Mateo.10:38. </a:t>
            </a:r>
          </a:p>
          <a:p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8000"/>
                </a:highlight>
                <a:latin typeface="Maiandra GD" panose="020E0502030308020204" pitchFamily="34" charset="0"/>
              </a:rPr>
              <a:t>»Y el que no toma su cruz y sigue en pos de Mí,</a:t>
            </a:r>
            <a:r>
              <a:rPr lang="es-ES" b="1" dirty="0">
                <a:latin typeface="Maiandra GD" panose="020E0502030308020204" pitchFamily="34" charset="0"/>
              </a:rPr>
              <a:t> no es digno de Mí. </a:t>
            </a:r>
          </a:p>
          <a:p>
            <a:r>
              <a:rPr lang="es-ES" b="1" dirty="0">
                <a:latin typeface="Maiandra GD" panose="020E0502030308020204" pitchFamily="34" charset="0"/>
              </a:rPr>
              <a:t>Si no tomamos su cruz y le seguimos no somos dignos de Él. 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E051026F-1600-3074-C26A-4DF576847FD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3" y="1219199"/>
            <a:ext cx="3806685" cy="5638800"/>
          </a:xfrm>
          <a:prstGeom prst="rect">
            <a:avLst/>
          </a:prstGeom>
          <a:solidFill>
            <a:srgbClr val="002060"/>
          </a:solidFill>
        </p:spPr>
      </p:pic>
    </p:spTree>
    <p:extLst>
      <p:ext uri="{BB962C8B-B14F-4D97-AF65-F5344CB8AC3E}">
        <p14:creationId xmlns:p14="http://schemas.microsoft.com/office/powerpoint/2010/main" val="7950058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>
            <a:extLst>
              <a:ext uri="{FF2B5EF4-FFF2-40B4-BE49-F238E27FC236}">
                <a16:creationId xmlns:a16="http://schemas.microsoft.com/office/drawing/2014/main" id="{CA427E0C-9BBE-2BB9-18E5-2553B36629E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D04E1D0A-5D3C-59D5-0A1C-260C10092C9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1280155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333EF10F-EE21-A136-4F26-FCE1DB684D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3999" cy="1280155"/>
          </a:xfrm>
        </p:spPr>
        <p:txBody>
          <a:bodyPr>
            <a:normAutofit fontScale="90000"/>
          </a:bodyPr>
          <a:lstStyle/>
          <a:p>
            <a:pPr algn="ctr"/>
            <a:br>
              <a:rPr lang="es-ES" b="1" u="sng" dirty="0">
                <a:latin typeface="Maiandra GD" panose="020E0502030308020204" pitchFamily="34" charset="0"/>
              </a:rPr>
            </a:br>
            <a:r>
              <a:rPr lang="es-ES" sz="5300" b="1" u="sng" dirty="0">
                <a:latin typeface="Maiandra GD" panose="020E0502030308020204" pitchFamily="34" charset="0"/>
              </a:rPr>
              <a:t>¿EL </a:t>
            </a:r>
            <a:r>
              <a:rPr lang="es-ES" sz="53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PORQUE NEGARSE A SI MISMO?.</a:t>
            </a:r>
            <a:br>
              <a:rPr lang="es-ES" b="1" u="sng" dirty="0">
                <a:latin typeface="Maiandra GD" panose="020E0502030308020204" pitchFamily="34" charset="0"/>
              </a:rPr>
            </a:br>
            <a:endParaRPr lang="es-NI" b="1" u="sng" dirty="0">
              <a:latin typeface="Maiandra GD" panose="020E0502030308020204" pitchFamily="34" charset="0"/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A97C544F-A444-0154-E41C-BBF2A19B1A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06686" y="1280160"/>
            <a:ext cx="5337313" cy="5577840"/>
          </a:xfrm>
        </p:spPr>
        <p:txBody>
          <a:bodyPr>
            <a:normAutofit lnSpcReduction="10000"/>
          </a:bodyPr>
          <a:lstStyle/>
          <a:p>
            <a:pPr algn="ctr"/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Maiandra GD" panose="020E0502030308020204" pitchFamily="34" charset="0"/>
              </a:rPr>
              <a:t>Mateo.16:25-26.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»Porque el que quiera salvar su vida, la perderá; </a:t>
            </a:r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800080"/>
                </a:highlight>
                <a:latin typeface="Maiandra GD" panose="020E0502030308020204" pitchFamily="34" charset="0"/>
              </a:rPr>
              <a:t>pero el que pierda su vida por causa de Mí, la hallará.</a:t>
            </a:r>
            <a:r>
              <a:rPr lang="es-ES" b="1" dirty="0">
                <a:latin typeface="Maiandra GD" panose="020E0502030308020204" pitchFamily="34" charset="0"/>
              </a:rPr>
              <a:t> </a:t>
            </a:r>
          </a:p>
          <a:p>
            <a:pPr algn="ctr"/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Maiandra GD" panose="020E0502030308020204" pitchFamily="34" charset="0"/>
              </a:rPr>
              <a:t>V.26.</a:t>
            </a:r>
          </a:p>
          <a:p>
            <a:r>
              <a:rPr lang="es-ES" b="1" dirty="0">
                <a:latin typeface="Maiandra GD" panose="020E0502030308020204" pitchFamily="34" charset="0"/>
              </a:rPr>
              <a:t>»Pues ¿qué provecho obtendrá un hombre si gana el mundo entero, </a:t>
            </a:r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800000"/>
                </a:highlight>
                <a:latin typeface="Maiandra GD" panose="020E0502030308020204" pitchFamily="34" charset="0"/>
              </a:rPr>
              <a:t>pero pierde su alma? O ¿qué dará un hombre a cambio de su alma?</a:t>
            </a:r>
            <a:r>
              <a:rPr lang="es-ES" b="1" dirty="0">
                <a:latin typeface="Maiandra GD" panose="020E0502030308020204" pitchFamily="34" charset="0"/>
              </a:rPr>
              <a:t> </a:t>
            </a:r>
          </a:p>
          <a:p>
            <a:r>
              <a:rPr lang="es-ES" b="1" dirty="0">
                <a:latin typeface="Maiandra GD" panose="020E0502030308020204" pitchFamily="34" charset="0"/>
              </a:rPr>
              <a:t>En el servicio y vida cristiana uno se confronta con el negarse a sí mismo.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D9C1DC84-DAA6-806C-D8AE-6B1B43DA004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1280157"/>
            <a:ext cx="3806685" cy="5577841"/>
          </a:xfrm>
          <a:prstGeom prst="rect">
            <a:avLst/>
          </a:prstGeom>
          <a:solidFill>
            <a:srgbClr val="7030A0"/>
          </a:solidFill>
        </p:spPr>
      </p:pic>
    </p:spTree>
    <p:extLst>
      <p:ext uri="{BB962C8B-B14F-4D97-AF65-F5344CB8AC3E}">
        <p14:creationId xmlns:p14="http://schemas.microsoft.com/office/powerpoint/2010/main" val="36623437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>
            <a:extLst>
              <a:ext uri="{FF2B5EF4-FFF2-40B4-BE49-F238E27FC236}">
                <a16:creationId xmlns:a16="http://schemas.microsoft.com/office/drawing/2014/main" id="{CA427E0C-9BBE-2BB9-18E5-2553B36629E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D04E1D0A-5D3C-59D5-0A1C-260C10092C9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1269995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333EF10F-EE21-A136-4F26-FCE1DB684D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3999" cy="1269995"/>
          </a:xfrm>
        </p:spPr>
        <p:txBody>
          <a:bodyPr>
            <a:normAutofit fontScale="90000"/>
          </a:bodyPr>
          <a:lstStyle/>
          <a:p>
            <a:pPr algn="ctr"/>
            <a:br>
              <a:rPr lang="es-ES" b="1" u="sng" dirty="0">
                <a:latin typeface="Maiandra GD" panose="020E0502030308020204" pitchFamily="34" charset="0"/>
              </a:rPr>
            </a:br>
            <a:r>
              <a:rPr lang="es-ES" sz="53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¿EL PORQUE NEGARSE A SI MISMO?.</a:t>
            </a:r>
            <a:br>
              <a:rPr lang="es-ES" b="1" u="sng" dirty="0">
                <a:latin typeface="Maiandra GD" panose="020E0502030308020204" pitchFamily="34" charset="0"/>
              </a:rPr>
            </a:br>
            <a:endParaRPr lang="es-NI" b="1" u="sng" dirty="0">
              <a:latin typeface="Maiandra GD" panose="020E0502030308020204" pitchFamily="34" charset="0"/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A97C544F-A444-0154-E41C-BBF2A19B1A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06686" y="1270000"/>
            <a:ext cx="5337313" cy="5588000"/>
          </a:xfrm>
        </p:spPr>
        <p:txBody>
          <a:bodyPr>
            <a:normAutofit fontScale="92500" lnSpcReduction="10000"/>
          </a:bodyPr>
          <a:lstStyle/>
          <a:p>
            <a:r>
              <a:rPr lang="es-ES" b="1" dirty="0">
                <a:latin typeface="Maiandra GD" panose="020E0502030308020204" pitchFamily="34" charset="0"/>
              </a:rPr>
              <a:t>La carne y Él Espíritu están en enemistad el uno con el otro, no podemos seguir a los dos a la misma vez. </a:t>
            </a:r>
          </a:p>
          <a:p>
            <a:pPr algn="ctr"/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Maiandra GD" panose="020E0502030308020204" pitchFamily="34" charset="0"/>
              </a:rPr>
              <a:t>Romanos.8:1-2. </a:t>
            </a:r>
          </a:p>
          <a:p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808000"/>
                </a:highlight>
                <a:latin typeface="Maiandra GD" panose="020E0502030308020204" pitchFamily="34" charset="0"/>
              </a:rPr>
              <a:t>Por tanto, ahora no hay condenación para los que están en Cristo Jesús,</a:t>
            </a:r>
            <a:r>
              <a:rPr lang="es-ES" b="1" dirty="0">
                <a:latin typeface="Maiandra GD" panose="020E0502030308020204" pitchFamily="34" charset="0"/>
              </a:rPr>
              <a:t> los que no andan conforme a la carne sino conforme al Espíritu. </a:t>
            </a:r>
          </a:p>
          <a:p>
            <a:pPr algn="ctr"/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Maiandra GD" panose="020E0502030308020204" pitchFamily="34" charset="0"/>
              </a:rPr>
              <a:t>V.2. </a:t>
            </a:r>
          </a:p>
          <a:p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0000"/>
                </a:highlight>
                <a:latin typeface="Maiandra GD" panose="020E0502030308020204" pitchFamily="34" charset="0"/>
              </a:rPr>
              <a:t>Porque la ley del Espíritu de vida en Cristo Jesús</a:t>
            </a:r>
            <a:r>
              <a:rPr lang="es-ES" b="1" dirty="0">
                <a:latin typeface="Maiandra GD" panose="020E0502030308020204" pitchFamily="34" charset="0"/>
              </a:rPr>
              <a:t> te ha libertado de la ley del pecado y de la muerte. </a:t>
            </a:r>
            <a:endParaRPr lang="es-NI" b="1" dirty="0">
              <a:latin typeface="Maiandra GD" panose="020E0502030308020204" pitchFamily="34" charset="0"/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88279CC8-4E38-1955-8079-DDD718FE54A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1" y="1269997"/>
            <a:ext cx="3806686" cy="5588001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</p:pic>
    </p:spTree>
    <p:extLst>
      <p:ext uri="{BB962C8B-B14F-4D97-AF65-F5344CB8AC3E}">
        <p14:creationId xmlns:p14="http://schemas.microsoft.com/office/powerpoint/2010/main" val="908982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>
            <a:extLst>
              <a:ext uri="{FF2B5EF4-FFF2-40B4-BE49-F238E27FC236}">
                <a16:creationId xmlns:a16="http://schemas.microsoft.com/office/drawing/2014/main" id="{CA427E0C-9BBE-2BB9-18E5-2553B36629E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D04E1D0A-5D3C-59D5-0A1C-260C10092C9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1325561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333EF10F-EE21-A136-4F26-FCE1DB684D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3999" cy="1325563"/>
          </a:xfrm>
        </p:spPr>
        <p:txBody>
          <a:bodyPr>
            <a:normAutofit fontScale="90000"/>
          </a:bodyPr>
          <a:lstStyle/>
          <a:p>
            <a:pPr algn="ctr"/>
            <a:br>
              <a:rPr lang="es-ES" b="1" u="sng" dirty="0">
                <a:latin typeface="Maiandra GD" panose="020E0502030308020204" pitchFamily="34" charset="0"/>
              </a:rPr>
            </a:br>
            <a:r>
              <a:rPr lang="es-ES" sz="89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INTRODUCCIÓN:</a:t>
            </a:r>
            <a:br>
              <a:rPr lang="es-ES" b="1" u="sng" dirty="0">
                <a:latin typeface="Maiandra GD" panose="020E0502030308020204" pitchFamily="34" charset="0"/>
              </a:rPr>
            </a:br>
            <a:endParaRPr lang="es-NI" b="1" u="sng" dirty="0">
              <a:latin typeface="Maiandra GD" panose="020E0502030308020204" pitchFamily="34" charset="0"/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A97C544F-A444-0154-E41C-BBF2A19B1A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06686" y="1325562"/>
            <a:ext cx="5337313" cy="5532437"/>
          </a:xfrm>
        </p:spPr>
        <p:txBody>
          <a:bodyPr>
            <a:normAutofit/>
          </a:bodyPr>
          <a:lstStyle/>
          <a:p>
            <a:r>
              <a:rPr lang="es-ES" b="1" dirty="0">
                <a:latin typeface="Maiandra GD" panose="020E0502030308020204" pitchFamily="34" charset="0"/>
              </a:rPr>
              <a:t>Debe negarse aun a su propia vida. Su vida no debe ser un obstáculo para seguir a Jesús.</a:t>
            </a:r>
          </a:p>
          <a:p>
            <a:r>
              <a:rPr lang="es-ES" b="1" dirty="0">
                <a:latin typeface="Maiandra GD" panose="020E0502030308020204" pitchFamily="34" charset="0"/>
              </a:rPr>
              <a:t>Muchos no quieren seguir a Jesús por que no quieren despojarse a ellos mismos, ellos no quieren dejar su: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Vicios.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Su familia.</a:t>
            </a:r>
          </a:p>
          <a:p>
            <a:r>
              <a:rPr lang="es-ES" b="1" dirty="0">
                <a:latin typeface="Maiandra GD" panose="020E0502030308020204" pitchFamily="34" charset="0"/>
              </a:rPr>
              <a:t>Su misma vida.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No quieren dejar nada por la causa de Cristo. </a:t>
            </a:r>
            <a:endParaRPr lang="es-NI" b="1" dirty="0">
              <a:latin typeface="Maiandra GD" panose="020E0502030308020204" pitchFamily="34" charset="0"/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9F31FFD2-2F75-BF25-CFEC-8E8B85E4A3E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1325561"/>
            <a:ext cx="3806686" cy="5532436"/>
          </a:xfrm>
          <a:prstGeom prst="rect">
            <a:avLst/>
          </a:prstGeom>
          <a:solidFill>
            <a:srgbClr val="FFC000"/>
          </a:solidFill>
        </p:spPr>
      </p:pic>
    </p:spTree>
    <p:extLst>
      <p:ext uri="{BB962C8B-B14F-4D97-AF65-F5344CB8AC3E}">
        <p14:creationId xmlns:p14="http://schemas.microsoft.com/office/powerpoint/2010/main" val="2522333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>
            <a:extLst>
              <a:ext uri="{FF2B5EF4-FFF2-40B4-BE49-F238E27FC236}">
                <a16:creationId xmlns:a16="http://schemas.microsoft.com/office/drawing/2014/main" id="{CA427E0C-9BBE-2BB9-18E5-2553B36629E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D04E1D0A-5D3C-59D5-0A1C-260C10092C9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1239514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333EF10F-EE21-A136-4F26-FCE1DB684D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3999" cy="1137919"/>
          </a:xfrm>
        </p:spPr>
        <p:txBody>
          <a:bodyPr>
            <a:normAutofit fontScale="90000"/>
          </a:bodyPr>
          <a:lstStyle/>
          <a:p>
            <a:pPr algn="ctr"/>
            <a:br>
              <a:rPr lang="es-ES" b="1" u="sng" dirty="0">
                <a:latin typeface="Maiandra GD" panose="020E0502030308020204" pitchFamily="34" charset="0"/>
              </a:rPr>
            </a:br>
            <a:r>
              <a:rPr lang="es-ES" sz="53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¿EL PORQUE NEGARSE A SI MISMO?.</a:t>
            </a:r>
            <a:br>
              <a:rPr lang="es-ES" b="1" u="sng" dirty="0">
                <a:latin typeface="Maiandra GD" panose="020E0502030308020204" pitchFamily="34" charset="0"/>
              </a:rPr>
            </a:br>
            <a:endParaRPr lang="es-NI" b="1" u="sng" dirty="0">
              <a:latin typeface="Maiandra GD" panose="020E0502030308020204" pitchFamily="34" charset="0"/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A97C544F-A444-0154-E41C-BBF2A19B1A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06686" y="1239520"/>
            <a:ext cx="5337313" cy="5618480"/>
          </a:xfrm>
        </p:spPr>
        <p:txBody>
          <a:bodyPr>
            <a:normAutofit lnSpcReduction="10000"/>
          </a:bodyPr>
          <a:lstStyle/>
          <a:p>
            <a:pPr algn="ctr"/>
            <a:r>
              <a:rPr lang="es-NI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Maiandra GD" panose="020E0502030308020204" pitchFamily="34" charset="0"/>
              </a:rPr>
              <a:t>Gálatas.5:19-23. </a:t>
            </a:r>
          </a:p>
          <a:p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FF00"/>
                </a:highlight>
                <a:latin typeface="Maiandra GD" panose="020E0502030308020204" pitchFamily="34" charset="0"/>
              </a:rPr>
              <a:t>Ahora bien, las obras de la carne son evidentes,</a:t>
            </a:r>
            <a:r>
              <a:rPr lang="es-ES" b="1" dirty="0">
                <a:latin typeface="Maiandra GD" panose="020E0502030308020204" pitchFamily="34" charset="0"/>
              </a:rPr>
              <a:t> las cuales son: inmoralidad, impureza, sensualidad, </a:t>
            </a:r>
          </a:p>
          <a:p>
            <a:r>
              <a:rPr lang="es-ES" b="1" dirty="0">
                <a:latin typeface="Maiandra GD" panose="020E0502030308020204" pitchFamily="34" charset="0"/>
              </a:rPr>
              <a:t>Las obras de la carne son evidentes, las podemos ver.</a:t>
            </a:r>
          </a:p>
          <a:p>
            <a:pPr algn="ctr"/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Maiandra GD" panose="020E0502030308020204" pitchFamily="34" charset="0"/>
              </a:rPr>
              <a:t>V.20. </a:t>
            </a:r>
          </a:p>
          <a:p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FFFF"/>
                </a:highlight>
                <a:latin typeface="Maiandra GD" panose="020E0502030308020204" pitchFamily="34" charset="0"/>
              </a:rPr>
              <a:t>idolatría, hechicería,</a:t>
            </a:r>
            <a:r>
              <a:rPr lang="es-ES" b="1" dirty="0">
                <a:latin typeface="Maiandra GD" panose="020E0502030308020204" pitchFamily="34" charset="0"/>
              </a:rPr>
              <a:t> enemistades, pleitos, celos, enojos, rivalidades, disensiones, herejías, </a:t>
            </a:r>
          </a:p>
          <a:p>
            <a:pPr algn="ctr"/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Maiandra GD" panose="020E0502030308020204" pitchFamily="34" charset="0"/>
              </a:rPr>
              <a:t>V.21.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C5342423-CE1E-75D4-C43A-CD7B8631518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1239517"/>
            <a:ext cx="3806685" cy="5618480"/>
          </a:xfrm>
          <a:prstGeom prst="rect">
            <a:avLst/>
          </a:prstGeom>
          <a:solidFill>
            <a:srgbClr val="C00000"/>
          </a:solidFill>
        </p:spPr>
      </p:pic>
    </p:spTree>
    <p:extLst>
      <p:ext uri="{BB962C8B-B14F-4D97-AF65-F5344CB8AC3E}">
        <p14:creationId xmlns:p14="http://schemas.microsoft.com/office/powerpoint/2010/main" val="22916222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>
            <a:extLst>
              <a:ext uri="{FF2B5EF4-FFF2-40B4-BE49-F238E27FC236}">
                <a16:creationId xmlns:a16="http://schemas.microsoft.com/office/drawing/2014/main" id="{CA427E0C-9BBE-2BB9-18E5-2553B36629E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D04E1D0A-5D3C-59D5-0A1C-260C10092C9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1280160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333EF10F-EE21-A136-4F26-FCE1DB684D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3999" cy="1280160"/>
          </a:xfrm>
        </p:spPr>
        <p:txBody>
          <a:bodyPr>
            <a:normAutofit fontScale="90000"/>
          </a:bodyPr>
          <a:lstStyle/>
          <a:p>
            <a:pPr algn="ctr"/>
            <a:br>
              <a:rPr lang="es-ES" b="1" u="sng" dirty="0">
                <a:latin typeface="Maiandra GD" panose="020E0502030308020204" pitchFamily="34" charset="0"/>
              </a:rPr>
            </a:br>
            <a:r>
              <a:rPr lang="es-ES" sz="53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¿EL PORQUE NEGARSE A SI MISMO?.</a:t>
            </a:r>
            <a:br>
              <a:rPr lang="es-ES" b="1" u="sng" dirty="0">
                <a:latin typeface="Maiandra GD" panose="020E0502030308020204" pitchFamily="34" charset="0"/>
              </a:rPr>
            </a:br>
            <a:endParaRPr lang="es-NI" b="1" u="sng" dirty="0">
              <a:latin typeface="Maiandra GD" panose="020E0502030308020204" pitchFamily="34" charset="0"/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A97C544F-A444-0154-E41C-BBF2A19B1A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06686" y="1280160"/>
            <a:ext cx="5337313" cy="5577840"/>
          </a:xfrm>
        </p:spPr>
        <p:txBody>
          <a:bodyPr>
            <a:normAutofit lnSpcReduction="10000"/>
          </a:bodyPr>
          <a:lstStyle/>
          <a:p>
            <a:r>
              <a:rPr lang="es-ES" b="1" dirty="0">
                <a:latin typeface="Maiandra GD" panose="020E0502030308020204" pitchFamily="34" charset="0"/>
              </a:rPr>
              <a:t>envidias, borracheras, orgías y cosas semejantes, </a:t>
            </a:r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00FF"/>
                </a:highlight>
                <a:latin typeface="Maiandra GD" panose="020E0502030308020204" pitchFamily="34" charset="0"/>
              </a:rPr>
              <a:t>contra las cuales les advierto,</a:t>
            </a:r>
            <a:r>
              <a:rPr lang="es-ES" b="1" dirty="0">
                <a:latin typeface="Maiandra GD" panose="020E0502030308020204" pitchFamily="34" charset="0"/>
              </a:rPr>
              <a:t> como ya se lo he dicho antes, que los que practican tales cosas no heredarán el reino de Dios. </a:t>
            </a:r>
          </a:p>
          <a:p>
            <a:pPr algn="ctr"/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Maiandra GD" panose="020E0502030308020204" pitchFamily="34" charset="0"/>
              </a:rPr>
              <a:t>V.22.</a:t>
            </a:r>
          </a:p>
          <a:p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00FF"/>
                </a:highlight>
                <a:latin typeface="Maiandra GD" panose="020E0502030308020204" pitchFamily="34" charset="0"/>
              </a:rPr>
              <a:t>Pero el fruto del Espíritu es</a:t>
            </a:r>
            <a:r>
              <a:rPr lang="es-ES" b="1" dirty="0">
                <a:latin typeface="Maiandra GD" panose="020E0502030308020204" pitchFamily="34" charset="0"/>
              </a:rPr>
              <a:t> amor, gozo, paz, paciencia, benignidad, bondad, fidelidad, </a:t>
            </a:r>
          </a:p>
          <a:p>
            <a:pPr algn="ctr"/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Maiandra GD" panose="020E0502030308020204" pitchFamily="34" charset="0"/>
              </a:rPr>
              <a:t>V.23.</a:t>
            </a:r>
          </a:p>
          <a:p>
            <a:r>
              <a:rPr lang="es-ES" b="1" dirty="0">
                <a:latin typeface="Maiandra GD" panose="020E0502030308020204" pitchFamily="34" charset="0"/>
              </a:rPr>
              <a:t>mansedumbre, dominio propio; </a:t>
            </a:r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0000"/>
                </a:highlight>
                <a:latin typeface="Maiandra GD" panose="020E0502030308020204" pitchFamily="34" charset="0"/>
              </a:rPr>
              <a:t>contra tales cosas no hay ley.</a:t>
            </a:r>
            <a:r>
              <a:rPr lang="es-ES" b="1" dirty="0">
                <a:latin typeface="Maiandra GD" panose="020E0502030308020204" pitchFamily="34" charset="0"/>
              </a:rPr>
              <a:t> </a:t>
            </a:r>
          </a:p>
          <a:p>
            <a:endParaRPr lang="es-NI" b="1" dirty="0">
              <a:latin typeface="Maiandra GD" panose="020E0502030308020204" pitchFamily="34" charset="0"/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D8421AF2-36CE-60F0-5682-F63496F87E6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4" y="1280160"/>
            <a:ext cx="3806685" cy="5577840"/>
          </a:xfrm>
          <a:prstGeom prst="rect">
            <a:avLst/>
          </a:prstGeom>
          <a:solidFill>
            <a:srgbClr val="FFC000"/>
          </a:solidFill>
        </p:spPr>
      </p:pic>
    </p:spTree>
    <p:extLst>
      <p:ext uri="{BB962C8B-B14F-4D97-AF65-F5344CB8AC3E}">
        <p14:creationId xmlns:p14="http://schemas.microsoft.com/office/powerpoint/2010/main" val="6570557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>
            <a:extLst>
              <a:ext uri="{FF2B5EF4-FFF2-40B4-BE49-F238E27FC236}">
                <a16:creationId xmlns:a16="http://schemas.microsoft.com/office/drawing/2014/main" id="{CA427E0C-9BBE-2BB9-18E5-2553B36629E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D04E1D0A-5D3C-59D5-0A1C-260C10092C9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1290320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333EF10F-EE21-A136-4F26-FCE1DB684D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3999" cy="1290320"/>
          </a:xfrm>
        </p:spPr>
        <p:txBody>
          <a:bodyPr>
            <a:normAutofit fontScale="90000"/>
          </a:bodyPr>
          <a:lstStyle/>
          <a:p>
            <a:pPr algn="ctr"/>
            <a:br>
              <a:rPr lang="es-ES" b="1" u="sng" dirty="0">
                <a:latin typeface="Maiandra GD" panose="020E0502030308020204" pitchFamily="34" charset="0"/>
              </a:rPr>
            </a:br>
            <a:r>
              <a:rPr lang="es-ES" sz="53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¿EL PORQUE NEGARSE A SI MISMO?.</a:t>
            </a:r>
            <a:br>
              <a:rPr lang="es-ES" b="1" u="sng" dirty="0">
                <a:latin typeface="Maiandra GD" panose="020E0502030308020204" pitchFamily="34" charset="0"/>
              </a:rPr>
            </a:br>
            <a:endParaRPr lang="es-NI" b="1" u="sng" dirty="0">
              <a:latin typeface="Maiandra GD" panose="020E0502030308020204" pitchFamily="34" charset="0"/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A97C544F-A444-0154-E41C-BBF2A19B1A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06686" y="1290320"/>
            <a:ext cx="5337313" cy="5567680"/>
          </a:xfrm>
        </p:spPr>
        <p:txBody>
          <a:bodyPr>
            <a:normAutofit lnSpcReduction="10000"/>
          </a:bodyPr>
          <a:lstStyle/>
          <a:p>
            <a:r>
              <a:rPr lang="es-NI" b="1" dirty="0">
                <a:latin typeface="Maiandra GD" panose="020E0502030308020204" pitchFamily="34" charset="0"/>
              </a:rPr>
              <a:t>Tenemos que negarnos a uno de los dos, porque no podemos servir a ambos.</a:t>
            </a:r>
          </a:p>
          <a:p>
            <a:r>
              <a:rPr lang="es-ES" b="1" dirty="0">
                <a:latin typeface="Maiandra GD" panose="020E0502030308020204" pitchFamily="34" charset="0"/>
              </a:rPr>
              <a:t>Es importante saber que para ser verdaderos seguidores de Cristo tenemos que despojarnos de muchas cosas, que aunque sean de mucho valor para nosotros tenemos que dejarlas para servir y seguir a Cristo. Como:</a:t>
            </a:r>
          </a:p>
          <a:p>
            <a:r>
              <a:rPr lang="es-ES" b="1" dirty="0">
                <a:latin typeface="Maiandra GD" panose="020E0502030308020204" pitchFamily="34" charset="0"/>
              </a:rPr>
              <a:t>Padre- Madre- Hijos- Esposa- Hermanos- Aun nuestra propia vida. </a:t>
            </a:r>
            <a:endParaRPr lang="es-NI" b="1" dirty="0">
              <a:latin typeface="Maiandra GD" panose="020E0502030308020204" pitchFamily="34" charset="0"/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08FB7223-1A68-9620-B07D-5A360DB461D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1290320"/>
            <a:ext cx="3806685" cy="5567680"/>
          </a:xfrm>
          <a:prstGeom prst="rect">
            <a:avLst/>
          </a:prstGeom>
          <a:solidFill>
            <a:srgbClr val="92D050"/>
          </a:solidFill>
        </p:spPr>
      </p:pic>
    </p:spTree>
    <p:extLst>
      <p:ext uri="{BB962C8B-B14F-4D97-AF65-F5344CB8AC3E}">
        <p14:creationId xmlns:p14="http://schemas.microsoft.com/office/powerpoint/2010/main" val="42630436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>
            <a:extLst>
              <a:ext uri="{FF2B5EF4-FFF2-40B4-BE49-F238E27FC236}">
                <a16:creationId xmlns:a16="http://schemas.microsoft.com/office/drawing/2014/main" id="{CA427E0C-9BBE-2BB9-18E5-2553B36629E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D04E1D0A-5D3C-59D5-0A1C-260C10092C9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1269999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333EF10F-EE21-A136-4F26-FCE1DB684D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3999" cy="1269999"/>
          </a:xfrm>
        </p:spPr>
        <p:txBody>
          <a:bodyPr>
            <a:normAutofit fontScale="90000"/>
          </a:bodyPr>
          <a:lstStyle/>
          <a:p>
            <a:pPr algn="ctr"/>
            <a:br>
              <a:rPr lang="es-ES" b="1" u="sng" dirty="0">
                <a:latin typeface="Maiandra GD" panose="020E0502030308020204" pitchFamily="34" charset="0"/>
              </a:rPr>
            </a:br>
            <a:r>
              <a:rPr lang="es-ES" sz="53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¿EL PORQUE NEGARSE A SI MISMO?.</a:t>
            </a:r>
            <a:br>
              <a:rPr lang="es-ES" b="1" u="sng" dirty="0">
                <a:latin typeface="Maiandra GD" panose="020E0502030308020204" pitchFamily="34" charset="0"/>
              </a:rPr>
            </a:br>
            <a:endParaRPr lang="es-NI" b="1" u="sng" dirty="0">
              <a:latin typeface="Maiandra GD" panose="020E0502030308020204" pitchFamily="34" charset="0"/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A97C544F-A444-0154-E41C-BBF2A19B1A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27174" y="1270000"/>
            <a:ext cx="5416826" cy="5588000"/>
          </a:xfrm>
        </p:spPr>
        <p:txBody>
          <a:bodyPr>
            <a:normAutofit/>
          </a:bodyPr>
          <a:lstStyle/>
          <a:p>
            <a:pPr algn="ctr"/>
            <a:r>
              <a:rPr lang="es-NI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Maiandra GD" panose="020E0502030308020204" pitchFamily="34" charset="0"/>
              </a:rPr>
              <a:t>Lucas.14:25-27.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Grandes multitudes acompañaban a Jesús; </a:t>
            </a:r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0080"/>
                </a:highlight>
                <a:latin typeface="Maiandra GD" panose="020E0502030308020204" pitchFamily="34" charset="0"/>
              </a:rPr>
              <a:t>y Él, volviéndose, les dijo:</a:t>
            </a:r>
            <a:r>
              <a:rPr lang="es-ES" b="1" dirty="0">
                <a:latin typeface="Maiandra GD" panose="020E0502030308020204" pitchFamily="34" charset="0"/>
              </a:rPr>
              <a:t> </a:t>
            </a:r>
          </a:p>
          <a:p>
            <a:pPr algn="ctr"/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Maiandra GD" panose="020E0502030308020204" pitchFamily="34" charset="0"/>
              </a:rPr>
              <a:t>V.26.</a:t>
            </a:r>
          </a:p>
          <a:p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8080"/>
                </a:highlight>
                <a:latin typeface="Maiandra GD" panose="020E0502030308020204" pitchFamily="34" charset="0"/>
              </a:rPr>
              <a:t>«Si alguien viene a Mí, y no aborrece</a:t>
            </a:r>
            <a:r>
              <a:rPr lang="es-ES" b="1" dirty="0">
                <a:latin typeface="Maiandra GD" panose="020E0502030308020204" pitchFamily="34" charset="0"/>
              </a:rPr>
              <a:t> a su padre y madre, a su mujer e hijos, a sus hermanos y hermanas, y aun hasta su propia vida, no puede ser Mi discípulo. </a:t>
            </a:r>
          </a:p>
          <a:p>
            <a:pPr algn="ctr"/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Maiandra GD" panose="020E0502030308020204" pitchFamily="34" charset="0"/>
              </a:rPr>
              <a:t>V.27.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5B1937B7-BE6A-B9D0-4019-0F874E1E5C8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1" y="1269999"/>
            <a:ext cx="3727174" cy="5588000"/>
          </a:xfrm>
          <a:prstGeom prst="rect">
            <a:avLst/>
          </a:prstGeom>
          <a:solidFill>
            <a:srgbClr val="00B050"/>
          </a:solidFill>
        </p:spPr>
      </p:pic>
    </p:spTree>
    <p:extLst>
      <p:ext uri="{BB962C8B-B14F-4D97-AF65-F5344CB8AC3E}">
        <p14:creationId xmlns:p14="http://schemas.microsoft.com/office/powerpoint/2010/main" val="6865511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>
            <a:extLst>
              <a:ext uri="{FF2B5EF4-FFF2-40B4-BE49-F238E27FC236}">
                <a16:creationId xmlns:a16="http://schemas.microsoft.com/office/drawing/2014/main" id="{CA427E0C-9BBE-2BB9-18E5-2553B36629E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D04E1D0A-5D3C-59D5-0A1C-260C10092C9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1300474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333EF10F-EE21-A136-4F26-FCE1DB684D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3999" cy="1300474"/>
          </a:xfrm>
        </p:spPr>
        <p:txBody>
          <a:bodyPr>
            <a:normAutofit fontScale="90000"/>
          </a:bodyPr>
          <a:lstStyle/>
          <a:p>
            <a:pPr algn="ctr"/>
            <a:br>
              <a:rPr lang="es-ES" b="1" u="sng" dirty="0">
                <a:latin typeface="Maiandra GD" panose="020E0502030308020204" pitchFamily="34" charset="0"/>
              </a:rPr>
            </a:br>
            <a:r>
              <a:rPr lang="es-ES" sz="53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¿EL PORQUE NEGARSE A SI MISMO?.</a:t>
            </a:r>
            <a:br>
              <a:rPr lang="es-ES" b="1" u="sng" dirty="0">
                <a:latin typeface="Maiandra GD" panose="020E0502030308020204" pitchFamily="34" charset="0"/>
              </a:rPr>
            </a:br>
            <a:endParaRPr lang="es-NI" b="1" u="sng" dirty="0">
              <a:latin typeface="Maiandra GD" panose="020E0502030308020204" pitchFamily="34" charset="0"/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A97C544F-A444-0154-E41C-BBF2A19B1A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06686" y="1300480"/>
            <a:ext cx="5337313" cy="5557520"/>
          </a:xfrm>
        </p:spPr>
        <p:txBody>
          <a:bodyPr>
            <a:normAutofit fontScale="92500"/>
          </a:bodyPr>
          <a:lstStyle/>
          <a:p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8000"/>
                </a:highlight>
                <a:latin typeface="Maiandra GD" panose="020E0502030308020204" pitchFamily="34" charset="0"/>
              </a:rPr>
              <a:t>»El que no carga su cruz y me sigue,</a:t>
            </a:r>
            <a:r>
              <a:rPr lang="es-ES" b="1" dirty="0">
                <a:latin typeface="Maiandra GD" panose="020E0502030308020204" pitchFamily="34" charset="0"/>
              </a:rPr>
              <a:t> no puede ser Mi discípulo. </a:t>
            </a:r>
          </a:p>
          <a:p>
            <a:r>
              <a:rPr lang="es-ES" b="1" dirty="0">
                <a:latin typeface="Maiandra GD" panose="020E0502030308020204" pitchFamily="34" charset="0"/>
              </a:rPr>
              <a:t>El cargar su cruz es estar dispuesto a morir por Jesús siempre, renunciando aun a nuestra propia vida.</a:t>
            </a:r>
          </a:p>
          <a:p>
            <a:pPr algn="ctr"/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Maiandra GD" panose="020E0502030308020204" pitchFamily="34" charset="0"/>
              </a:rPr>
              <a:t>Hechos.20:24. </a:t>
            </a:r>
          </a:p>
          <a:p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800080"/>
                </a:highlight>
                <a:latin typeface="Maiandra GD" panose="020E0502030308020204" pitchFamily="34" charset="0"/>
              </a:rPr>
              <a:t>»Pero en ninguna manera estimo mi vida como valiosa para mí mismo,</a:t>
            </a:r>
            <a:r>
              <a:rPr lang="es-ES" b="1" dirty="0">
                <a:latin typeface="Maiandra GD" panose="020E0502030308020204" pitchFamily="34" charset="0"/>
              </a:rPr>
              <a:t> a fin de poder terminar mi carrera y el ministerio que recibí del Señor Jesús, para dar testimonio solemnemente del evangelio de la gracia de Dios. 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A8A0285F-1E5D-E7EE-A88A-CB7D63B88D8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1300477"/>
            <a:ext cx="3806685" cy="5557520"/>
          </a:xfrm>
          <a:prstGeom prst="rect">
            <a:avLst/>
          </a:prstGeom>
          <a:solidFill>
            <a:srgbClr val="00B0F0"/>
          </a:solidFill>
        </p:spPr>
      </p:pic>
    </p:spTree>
    <p:extLst>
      <p:ext uri="{BB962C8B-B14F-4D97-AF65-F5344CB8AC3E}">
        <p14:creationId xmlns:p14="http://schemas.microsoft.com/office/powerpoint/2010/main" val="41443849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>
            <a:extLst>
              <a:ext uri="{FF2B5EF4-FFF2-40B4-BE49-F238E27FC236}">
                <a16:creationId xmlns:a16="http://schemas.microsoft.com/office/drawing/2014/main" id="{CA427E0C-9BBE-2BB9-18E5-2553B36629E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D04E1D0A-5D3C-59D5-0A1C-260C10092C9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1330960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333EF10F-EE21-A136-4F26-FCE1DB684D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3999" cy="1330960"/>
          </a:xfrm>
        </p:spPr>
        <p:txBody>
          <a:bodyPr>
            <a:normAutofit fontScale="90000"/>
          </a:bodyPr>
          <a:lstStyle/>
          <a:p>
            <a:pPr algn="ctr"/>
            <a:br>
              <a:rPr lang="es-ES" b="1" u="sng" dirty="0">
                <a:latin typeface="Maiandra GD" panose="020E0502030308020204" pitchFamily="34" charset="0"/>
              </a:rPr>
            </a:br>
            <a:r>
              <a:rPr lang="es-ES" sz="53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¿EL PORQUE NEGARSE A SI MISMO?.</a:t>
            </a:r>
            <a:br>
              <a:rPr lang="es-ES" b="1" u="sng" dirty="0">
                <a:latin typeface="Maiandra GD" panose="020E0502030308020204" pitchFamily="34" charset="0"/>
              </a:rPr>
            </a:br>
            <a:endParaRPr lang="es-NI" b="1" u="sng" dirty="0">
              <a:latin typeface="Maiandra GD" panose="020E0502030308020204" pitchFamily="34" charset="0"/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A97C544F-A444-0154-E41C-BBF2A19B1A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06686" y="1330960"/>
            <a:ext cx="5337313" cy="5527040"/>
          </a:xfrm>
        </p:spPr>
        <p:txBody>
          <a:bodyPr>
            <a:normAutofit lnSpcReduction="10000"/>
          </a:bodyPr>
          <a:lstStyle/>
          <a:p>
            <a:r>
              <a:rPr lang="es-ES" b="1" dirty="0">
                <a:latin typeface="Maiandra GD" panose="020E0502030308020204" pitchFamily="34" charset="0"/>
              </a:rPr>
              <a:t>Aun nuestras riquezas.</a:t>
            </a:r>
          </a:p>
          <a:p>
            <a:pPr algn="ctr"/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Maiandra GD" panose="020E0502030308020204" pitchFamily="34" charset="0"/>
              </a:rPr>
              <a:t>Lucas.14:33.</a:t>
            </a:r>
          </a:p>
          <a:p>
            <a:r>
              <a:rPr lang="es-ES" b="1" dirty="0">
                <a:latin typeface="Maiandra GD" panose="020E0502030308020204" pitchFamily="34" charset="0"/>
              </a:rPr>
              <a:t>»Así pues, cualquiera de ustedes que no </a:t>
            </a:r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800000"/>
                </a:highlight>
                <a:latin typeface="Maiandra GD" panose="020E0502030308020204" pitchFamily="34" charset="0"/>
              </a:rPr>
              <a:t>renuncie a todas sus posesiones,</a:t>
            </a:r>
            <a:r>
              <a:rPr lang="es-ES" b="1" dirty="0">
                <a:latin typeface="Maiandra GD" panose="020E0502030308020204" pitchFamily="34" charset="0"/>
              </a:rPr>
              <a:t> no puede ser Mi discípulo. </a:t>
            </a:r>
          </a:p>
          <a:p>
            <a:r>
              <a:rPr lang="es-ES" b="1" dirty="0">
                <a:latin typeface="Maiandra GD" panose="020E0502030308020204" pitchFamily="34" charset="0"/>
              </a:rPr>
              <a:t>El joven rico no quiso renunciar a sus posiciones y por eso no pudo seguir a Jesús.</a:t>
            </a:r>
          </a:p>
          <a:p>
            <a:r>
              <a:rPr lang="es-ES" b="1" dirty="0">
                <a:latin typeface="Maiandra GD" panose="020E0502030308020204" pitchFamily="34" charset="0"/>
              </a:rPr>
              <a:t>Amaba más sus riquezas, no le estorbaron para no seguir a Jesús.</a:t>
            </a:r>
          </a:p>
          <a:p>
            <a:pPr algn="ctr"/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Maiandra GD" panose="020E0502030308020204" pitchFamily="34" charset="0"/>
              </a:rPr>
              <a:t>Marcos.10:21-22.</a:t>
            </a:r>
          </a:p>
          <a:p>
            <a:endParaRPr lang="es-NI" b="1" dirty="0">
              <a:latin typeface="Maiandra GD" panose="020E0502030308020204" pitchFamily="34" charset="0"/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08FB7223-1A68-9620-B07D-5A360DB461D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1330960"/>
            <a:ext cx="3806685" cy="5527040"/>
          </a:xfrm>
          <a:prstGeom prst="rect">
            <a:avLst/>
          </a:prstGeom>
          <a:solidFill>
            <a:srgbClr val="0070C0"/>
          </a:solidFill>
        </p:spPr>
      </p:pic>
    </p:spTree>
    <p:extLst>
      <p:ext uri="{BB962C8B-B14F-4D97-AF65-F5344CB8AC3E}">
        <p14:creationId xmlns:p14="http://schemas.microsoft.com/office/powerpoint/2010/main" val="34417912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>
            <a:extLst>
              <a:ext uri="{FF2B5EF4-FFF2-40B4-BE49-F238E27FC236}">
                <a16:creationId xmlns:a16="http://schemas.microsoft.com/office/drawing/2014/main" id="{CA427E0C-9BBE-2BB9-18E5-2553B36629E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D04E1D0A-5D3C-59D5-0A1C-260C10092C9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1290319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333EF10F-EE21-A136-4F26-FCE1DB684D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9143999" cy="1290318"/>
          </a:xfrm>
        </p:spPr>
        <p:txBody>
          <a:bodyPr>
            <a:normAutofit fontScale="90000"/>
          </a:bodyPr>
          <a:lstStyle/>
          <a:p>
            <a:pPr algn="ctr"/>
            <a:br>
              <a:rPr lang="es-ES" b="1" u="sng" dirty="0">
                <a:latin typeface="Maiandra GD" panose="020E0502030308020204" pitchFamily="34" charset="0"/>
              </a:rPr>
            </a:br>
            <a:r>
              <a:rPr lang="es-ES" sz="53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¿EL PORQUE NEGARSE A SI MISMO?.</a:t>
            </a:r>
            <a:br>
              <a:rPr lang="es-ES" b="1" u="sng" dirty="0">
                <a:latin typeface="Maiandra GD" panose="020E0502030308020204" pitchFamily="34" charset="0"/>
              </a:rPr>
            </a:br>
            <a:endParaRPr lang="es-NI" b="1" u="sng" dirty="0">
              <a:latin typeface="Maiandra GD" panose="020E0502030308020204" pitchFamily="34" charset="0"/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A97C544F-A444-0154-E41C-BBF2A19B1A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06686" y="1290320"/>
            <a:ext cx="5337313" cy="5567680"/>
          </a:xfrm>
        </p:spPr>
        <p:txBody>
          <a:bodyPr/>
          <a:lstStyle/>
          <a:p>
            <a:r>
              <a:rPr lang="es-ES" b="1" dirty="0">
                <a:latin typeface="Maiandra GD" panose="020E0502030308020204" pitchFamily="34" charset="0"/>
              </a:rPr>
              <a:t>Jesús, mirándolo, lo amó y le dijo: «Una cosa te falta: </a:t>
            </a:r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800000"/>
                </a:highlight>
                <a:latin typeface="Maiandra GD" panose="020E0502030308020204" pitchFamily="34" charset="0"/>
              </a:rPr>
              <a:t>ve y vende cuanto tienes y da a los pobres,</a:t>
            </a:r>
            <a:r>
              <a:rPr lang="es-ES" b="1" dirty="0">
                <a:latin typeface="Maiandra GD" panose="020E0502030308020204" pitchFamily="34" charset="0"/>
              </a:rPr>
              <a:t> y tendrás tesoro en el cielo; </a:t>
            </a:r>
            <a:r>
              <a:rPr lang="es-ES" b="1" u="sng" dirty="0">
                <a:solidFill>
                  <a:schemeClr val="bg1"/>
                </a:solidFill>
                <a:highlight>
                  <a:srgbClr val="808000"/>
                </a:highlight>
                <a:latin typeface="Maiandra GD" panose="020E0502030308020204" pitchFamily="34" charset="0"/>
              </a:rPr>
              <a:t>entonces vienes y me sigues».</a:t>
            </a:r>
            <a:r>
              <a:rPr lang="es-ES" b="1" dirty="0">
                <a:latin typeface="Maiandra GD" panose="020E0502030308020204" pitchFamily="34" charset="0"/>
              </a:rPr>
              <a:t> </a:t>
            </a:r>
          </a:p>
          <a:p>
            <a:pPr algn="ctr"/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Maiandra GD" panose="020E0502030308020204" pitchFamily="34" charset="0"/>
              </a:rPr>
              <a:t>V.22.</a:t>
            </a:r>
          </a:p>
          <a:p>
            <a:r>
              <a:rPr lang="es-ES" b="1" dirty="0">
                <a:latin typeface="Maiandra GD" panose="020E0502030308020204" pitchFamily="34" charset="0"/>
              </a:rPr>
              <a:t>Pero él, afligido por estas palabras, </a:t>
            </a:r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0000"/>
                </a:highlight>
                <a:latin typeface="Maiandra GD" panose="020E0502030308020204" pitchFamily="34" charset="0"/>
              </a:rPr>
              <a:t>se fue triste, porque era dueño de muchos bienes.</a:t>
            </a:r>
            <a:r>
              <a:rPr lang="es-ES" b="1" dirty="0">
                <a:latin typeface="Maiandra GD" panose="020E0502030308020204" pitchFamily="34" charset="0"/>
              </a:rPr>
              <a:t> </a:t>
            </a:r>
          </a:p>
          <a:p>
            <a:r>
              <a:rPr lang="es-ES" b="1" dirty="0">
                <a:latin typeface="Maiandra GD" panose="020E0502030308020204" pitchFamily="34" charset="0"/>
              </a:rPr>
              <a:t>Todo lo que nos estorbe para seguir a Jesús debemos de dejarlo por su causa.</a:t>
            </a:r>
          </a:p>
          <a:p>
            <a:endParaRPr lang="es-NI" b="1" dirty="0">
              <a:latin typeface="Maiandra GD" panose="020E0502030308020204" pitchFamily="34" charset="0"/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08FB7223-1A68-9620-B07D-5A360DB461D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1432560"/>
            <a:ext cx="3806685" cy="5425440"/>
          </a:xfrm>
          <a:prstGeom prst="rect">
            <a:avLst/>
          </a:prstGeom>
          <a:solidFill>
            <a:srgbClr val="002060"/>
          </a:solidFill>
        </p:spPr>
      </p:pic>
    </p:spTree>
    <p:extLst>
      <p:ext uri="{BB962C8B-B14F-4D97-AF65-F5344CB8AC3E}">
        <p14:creationId xmlns:p14="http://schemas.microsoft.com/office/powerpoint/2010/main" val="18432532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>
            <a:extLst>
              <a:ext uri="{FF2B5EF4-FFF2-40B4-BE49-F238E27FC236}">
                <a16:creationId xmlns:a16="http://schemas.microsoft.com/office/drawing/2014/main" id="{CA427E0C-9BBE-2BB9-18E5-2553B36629E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D04E1D0A-5D3C-59D5-0A1C-260C10092C9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1063487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333EF10F-EE21-A136-4F26-FCE1DB684D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3999" cy="1063487"/>
          </a:xfrm>
        </p:spPr>
        <p:txBody>
          <a:bodyPr>
            <a:normAutofit fontScale="90000"/>
          </a:bodyPr>
          <a:lstStyle/>
          <a:p>
            <a:pPr algn="ctr"/>
            <a:br>
              <a:rPr lang="es-ES" b="1" u="sng" dirty="0">
                <a:latin typeface="Maiandra GD" panose="020E0502030308020204" pitchFamily="34" charset="0"/>
              </a:rPr>
            </a:br>
            <a:r>
              <a:rPr lang="es-ES" sz="89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CONCLUSIÓN:</a:t>
            </a:r>
            <a:br>
              <a:rPr lang="es-ES" b="1" u="sng" dirty="0">
                <a:latin typeface="Maiandra GD" panose="020E0502030308020204" pitchFamily="34" charset="0"/>
              </a:rPr>
            </a:br>
            <a:endParaRPr lang="es-NI" b="1" u="sng" dirty="0">
              <a:latin typeface="Maiandra GD" panose="020E0502030308020204" pitchFamily="34" charset="0"/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A97C544F-A444-0154-E41C-BBF2A19B1A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06686" y="1063488"/>
            <a:ext cx="5337313" cy="5794512"/>
          </a:xfrm>
        </p:spPr>
        <p:txBody>
          <a:bodyPr/>
          <a:lstStyle/>
          <a:p>
            <a:r>
              <a:rPr lang="es-ES" b="1" dirty="0">
                <a:latin typeface="Maiandra GD" panose="020E0502030308020204" pitchFamily="34" charset="0"/>
              </a:rPr>
              <a:t>Cristo desea que nos neguemos a nosotros mismo para poder ser seguidores de Él.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Él lo demanda de nosotros, Él nos dio el ejemplo de dejar todo por servir a su Padre celestial, y por rescatarnos a nosotros del pecado.</a:t>
            </a:r>
          </a:p>
          <a:p>
            <a:r>
              <a:rPr lang="es-ES" b="1" dirty="0">
                <a:latin typeface="Maiandra GD" panose="020E0502030308020204" pitchFamily="34" charset="0"/>
              </a:rPr>
              <a:t>Imitemos los ejemplos de aquellos que se negaron a sí mismo para agradar a Dios, así nosotros neguémonos a nosotros mismo para agradar a Dios en todo.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3C6D58E1-3F3A-17D5-DB18-494635DD09D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2" y="1063487"/>
            <a:ext cx="3806685" cy="5794513"/>
          </a:xfrm>
          <a:prstGeom prst="rect">
            <a:avLst/>
          </a:prstGeom>
          <a:solidFill>
            <a:srgbClr val="7030A0"/>
          </a:solidFill>
        </p:spPr>
      </p:pic>
    </p:spTree>
    <p:extLst>
      <p:ext uri="{BB962C8B-B14F-4D97-AF65-F5344CB8AC3E}">
        <p14:creationId xmlns:p14="http://schemas.microsoft.com/office/powerpoint/2010/main" val="10585927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build="p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>
            <a:extLst>
              <a:ext uri="{FF2B5EF4-FFF2-40B4-BE49-F238E27FC236}">
                <a16:creationId xmlns:a16="http://schemas.microsoft.com/office/drawing/2014/main" id="{CA427E0C-9BBE-2BB9-18E5-2553B36629E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D04E1D0A-5D3C-59D5-0A1C-260C10092C9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1063487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333EF10F-EE21-A136-4F26-FCE1DB684D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3999" cy="1063487"/>
          </a:xfrm>
        </p:spPr>
        <p:txBody>
          <a:bodyPr>
            <a:normAutofit fontScale="90000"/>
          </a:bodyPr>
          <a:lstStyle/>
          <a:p>
            <a:pPr algn="ctr"/>
            <a:br>
              <a:rPr lang="es-ES" b="1" u="sng" dirty="0">
                <a:latin typeface="Maiandra GD" panose="020E0502030308020204" pitchFamily="34" charset="0"/>
              </a:rPr>
            </a:br>
            <a:r>
              <a:rPr lang="es-ES" sz="89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CONCLUSIÓN:</a:t>
            </a:r>
            <a:br>
              <a:rPr lang="es-ES" b="1" u="sng" dirty="0">
                <a:latin typeface="Maiandra GD" panose="020E0502030308020204" pitchFamily="34" charset="0"/>
              </a:rPr>
            </a:br>
            <a:endParaRPr lang="es-NI" b="1" u="sng" dirty="0">
              <a:latin typeface="Maiandra GD" panose="020E0502030308020204" pitchFamily="34" charset="0"/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A97C544F-A444-0154-E41C-BBF2A19B1A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06686" y="1063488"/>
            <a:ext cx="5337313" cy="5794512"/>
          </a:xfrm>
        </p:spPr>
        <p:txBody>
          <a:bodyPr/>
          <a:lstStyle/>
          <a:p>
            <a:r>
              <a:rPr lang="es-ES" b="1" dirty="0">
                <a:latin typeface="Maiandra GD" panose="020E0502030308020204" pitchFamily="34" charset="0"/>
              </a:rPr>
              <a:t>Debemos de dejar todo por seguir a Cristo: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Padre.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Madre.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Hijos.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Esposa.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Hermanos y Hermanas.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Nuestras posesiones.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Aun nuestra propia vida.</a:t>
            </a:r>
          </a:p>
          <a:p>
            <a:r>
              <a:rPr lang="es-ES" b="1" dirty="0">
                <a:latin typeface="Maiandra GD" panose="020E0502030308020204" pitchFamily="34" charset="0"/>
              </a:rPr>
              <a:t>¿Qué hemos dejado nosotros por Cristo?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F13B9932-5AB4-AA43-35A7-EF26B441E1B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1063487"/>
            <a:ext cx="3806685" cy="5794512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</p:pic>
    </p:spTree>
    <p:extLst>
      <p:ext uri="{BB962C8B-B14F-4D97-AF65-F5344CB8AC3E}">
        <p14:creationId xmlns:p14="http://schemas.microsoft.com/office/powerpoint/2010/main" val="23972975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>
            <a:extLst>
              <a:ext uri="{FF2B5EF4-FFF2-40B4-BE49-F238E27FC236}">
                <a16:creationId xmlns:a16="http://schemas.microsoft.com/office/drawing/2014/main" id="{CA427E0C-9BBE-2BB9-18E5-2553B36629E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D04E1D0A-5D3C-59D5-0A1C-260C10092C9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1063487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333EF10F-EE21-A136-4F26-FCE1DB684D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3999" cy="1063487"/>
          </a:xfrm>
        </p:spPr>
        <p:txBody>
          <a:bodyPr>
            <a:normAutofit fontScale="90000"/>
          </a:bodyPr>
          <a:lstStyle/>
          <a:p>
            <a:pPr algn="ctr"/>
            <a:br>
              <a:rPr lang="es-ES" b="1" u="sng" dirty="0">
                <a:latin typeface="Maiandra GD" panose="020E0502030308020204" pitchFamily="34" charset="0"/>
              </a:rPr>
            </a:br>
            <a:r>
              <a:rPr lang="es-ES" sz="89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CONCLUSIÓN:</a:t>
            </a:r>
            <a:br>
              <a:rPr lang="es-ES" b="1" u="sng" dirty="0">
                <a:latin typeface="Maiandra GD" panose="020E0502030308020204" pitchFamily="34" charset="0"/>
              </a:rPr>
            </a:br>
            <a:endParaRPr lang="es-NI" b="1" u="sng" dirty="0">
              <a:latin typeface="Maiandra GD" panose="020E0502030308020204" pitchFamily="34" charset="0"/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A97C544F-A444-0154-E41C-BBF2A19B1A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06686" y="1063488"/>
            <a:ext cx="5337313" cy="5794512"/>
          </a:xfrm>
        </p:spPr>
        <p:txBody>
          <a:bodyPr/>
          <a:lstStyle/>
          <a:p>
            <a:r>
              <a:rPr lang="es-ES" b="1" dirty="0">
                <a:latin typeface="Maiandra GD" panose="020E0502030308020204" pitchFamily="34" charset="0"/>
              </a:rPr>
              <a:t>Él apóstol Pablo dejo todo.</a:t>
            </a:r>
          </a:p>
          <a:p>
            <a:pPr algn="ctr"/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Maiandra GD" panose="020E0502030308020204" pitchFamily="34" charset="0"/>
              </a:rPr>
              <a:t>Filipenses.3:7-8.</a:t>
            </a:r>
          </a:p>
          <a:p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FF00"/>
                </a:highlight>
                <a:latin typeface="Maiandra GD" panose="020E0502030308020204" pitchFamily="34" charset="0"/>
              </a:rPr>
              <a:t>Pero todo lo que para mí era ganancia,</a:t>
            </a:r>
            <a:r>
              <a:rPr lang="es-ES" b="1" dirty="0">
                <a:latin typeface="Maiandra GD" panose="020E0502030308020204" pitchFamily="34" charset="0"/>
              </a:rPr>
              <a:t> lo he estimado como pérdida por amor de Cristo. </a:t>
            </a:r>
          </a:p>
          <a:p>
            <a:pPr algn="ctr"/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Maiandra GD" panose="020E0502030308020204" pitchFamily="34" charset="0"/>
              </a:rPr>
              <a:t>V.8.</a:t>
            </a:r>
          </a:p>
          <a:p>
            <a:r>
              <a:rPr lang="es-ES" b="1" dirty="0">
                <a:latin typeface="Maiandra GD" panose="020E0502030308020204" pitchFamily="34" charset="0"/>
              </a:rPr>
              <a:t>Y aún más, yo estimo como pérdida todas las cosas en vista del incomparable valor de conocer a Cristo Jesús, mi Señor. </a:t>
            </a:r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FFFF"/>
                </a:highlight>
                <a:latin typeface="Maiandra GD" panose="020E0502030308020204" pitchFamily="34" charset="0"/>
              </a:rPr>
              <a:t>Por Él lo he perdido todo, y lo considero como basura a fin de ganar a Cristo,</a:t>
            </a:r>
            <a:r>
              <a:rPr lang="es-ES" b="1" dirty="0">
                <a:latin typeface="Maiandra GD" panose="020E0502030308020204" pitchFamily="34" charset="0"/>
              </a:rPr>
              <a:t> 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219969C5-C47D-A92B-B295-2B04DCDC93E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2" y="1063487"/>
            <a:ext cx="3806685" cy="5794513"/>
          </a:xfrm>
          <a:prstGeom prst="rect">
            <a:avLst/>
          </a:prstGeom>
          <a:solidFill>
            <a:schemeClr val="tx1"/>
          </a:solidFill>
        </p:spPr>
      </p:pic>
    </p:spTree>
    <p:extLst>
      <p:ext uri="{BB962C8B-B14F-4D97-AF65-F5344CB8AC3E}">
        <p14:creationId xmlns:p14="http://schemas.microsoft.com/office/powerpoint/2010/main" val="19709741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>
            <a:extLst>
              <a:ext uri="{FF2B5EF4-FFF2-40B4-BE49-F238E27FC236}">
                <a16:creationId xmlns:a16="http://schemas.microsoft.com/office/drawing/2014/main" id="{CA427E0C-9BBE-2BB9-18E5-2553B36629E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D04E1D0A-5D3C-59D5-0A1C-260C10092C9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1325561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333EF10F-EE21-A136-4F26-FCE1DB684D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3999" cy="1325563"/>
          </a:xfrm>
        </p:spPr>
        <p:txBody>
          <a:bodyPr>
            <a:normAutofit fontScale="90000"/>
          </a:bodyPr>
          <a:lstStyle/>
          <a:p>
            <a:pPr algn="ctr"/>
            <a:br>
              <a:rPr lang="es-ES" b="1" u="sng" dirty="0">
                <a:latin typeface="Maiandra GD" panose="020E0502030308020204" pitchFamily="34" charset="0"/>
              </a:rPr>
            </a:br>
            <a:r>
              <a:rPr lang="es-ES" sz="89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INTRODUCCIÓN:</a:t>
            </a:r>
            <a:br>
              <a:rPr lang="es-ES" b="1" u="sng" dirty="0">
                <a:latin typeface="Maiandra GD" panose="020E0502030308020204" pitchFamily="34" charset="0"/>
              </a:rPr>
            </a:br>
            <a:endParaRPr lang="es-NI" b="1" u="sng" dirty="0">
              <a:latin typeface="Maiandra GD" panose="020E0502030308020204" pitchFamily="34" charset="0"/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A97C544F-A444-0154-E41C-BBF2A19B1A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06686" y="1325562"/>
            <a:ext cx="5337313" cy="5532437"/>
          </a:xfrm>
        </p:spPr>
        <p:txBody>
          <a:bodyPr>
            <a:normAutofit lnSpcReduction="10000"/>
          </a:bodyPr>
          <a:lstStyle/>
          <a:p>
            <a:r>
              <a:rPr lang="es-ES" b="1" dirty="0">
                <a:latin typeface="Maiandra GD" panose="020E0502030308020204" pitchFamily="34" charset="0"/>
              </a:rPr>
              <a:t>Quieren seguir a Cristo, pero no quieren abandonar sus pecados.</a:t>
            </a:r>
          </a:p>
          <a:p>
            <a:r>
              <a:rPr lang="es-ES" b="1" dirty="0">
                <a:latin typeface="Maiandra GD" panose="020E0502030308020204" pitchFamily="34" charset="0"/>
              </a:rPr>
              <a:t>Veremos algunos ejemplos de personajes en la Biblia que se negaron a sí mismo para servir a Dios.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Para poder servir a Dios tenemos que negarnos a nosotros mismos de lo contrario no lo vamos a poder servir a Dios.</a:t>
            </a:r>
          </a:p>
          <a:p>
            <a:r>
              <a:rPr lang="es-ES" b="1" dirty="0">
                <a:latin typeface="Maiandra GD" panose="020E0502030308020204" pitchFamily="34" charset="0"/>
              </a:rPr>
              <a:t>Dejemos de lado nuestros deseos.</a:t>
            </a:r>
            <a:endParaRPr lang="es-NI" b="1" dirty="0">
              <a:latin typeface="Maiandra GD" panose="020E0502030308020204" pitchFamily="34" charset="0"/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A69DC337-9DB7-5480-E4A1-E2CCB3ACB12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1324" y="1325561"/>
            <a:ext cx="3785359" cy="5532437"/>
          </a:xfrm>
          <a:prstGeom prst="rect">
            <a:avLst/>
          </a:prstGeom>
          <a:solidFill>
            <a:srgbClr val="92D050"/>
          </a:solidFill>
        </p:spPr>
      </p:pic>
    </p:spTree>
    <p:extLst>
      <p:ext uri="{BB962C8B-B14F-4D97-AF65-F5344CB8AC3E}">
        <p14:creationId xmlns:p14="http://schemas.microsoft.com/office/powerpoint/2010/main" val="9067884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>
            <a:extLst>
              <a:ext uri="{FF2B5EF4-FFF2-40B4-BE49-F238E27FC236}">
                <a16:creationId xmlns:a16="http://schemas.microsoft.com/office/drawing/2014/main" id="{CA427E0C-9BBE-2BB9-18E5-2553B36629E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8" name="Rectángulo: esquinas redondeadas 7">
            <a:extLst>
              <a:ext uri="{FF2B5EF4-FFF2-40B4-BE49-F238E27FC236}">
                <a16:creationId xmlns:a16="http://schemas.microsoft.com/office/drawing/2014/main" id="{D9EDDB26-3558-6BA8-A2D7-D38268726815}"/>
              </a:ext>
            </a:extLst>
          </p:cNvPr>
          <p:cNvSpPr/>
          <p:nvPr/>
        </p:nvSpPr>
        <p:spPr>
          <a:xfrm>
            <a:off x="0" y="5744817"/>
            <a:ext cx="9144000" cy="1113183"/>
          </a:xfrm>
          <a:prstGeom prst="roundRect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DIOS NOS BENDIGA A TODOS.</a:t>
            </a:r>
            <a:endParaRPr lang="es-NI" sz="4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iandra GD" panose="020E0502030308020204" pitchFamily="34" charset="0"/>
            </a:endParaRP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63C5BD6A-31C3-D9A3-25E7-EB6295B127B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7448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23061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3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4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5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>
            <a:extLst>
              <a:ext uri="{FF2B5EF4-FFF2-40B4-BE49-F238E27FC236}">
                <a16:creationId xmlns:a16="http://schemas.microsoft.com/office/drawing/2014/main" id="{CA427E0C-9BBE-2BB9-18E5-2553B36629E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D04E1D0A-5D3C-59D5-0A1C-260C10092C9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1325561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333EF10F-EE21-A136-4F26-FCE1DB684D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3999" cy="1325563"/>
          </a:xfrm>
        </p:spPr>
        <p:txBody>
          <a:bodyPr>
            <a:normAutofit fontScale="90000"/>
          </a:bodyPr>
          <a:lstStyle/>
          <a:p>
            <a:pPr algn="ctr"/>
            <a:br>
              <a:rPr lang="es-ES" b="1" u="sng" dirty="0">
                <a:latin typeface="Maiandra GD" panose="020E0502030308020204" pitchFamily="34" charset="0"/>
              </a:rPr>
            </a:br>
            <a:r>
              <a:rPr lang="es-ES" sz="53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EJEMPLOS DE NEGARSE A SI MISMOS.</a:t>
            </a:r>
            <a:br>
              <a:rPr lang="es-ES" b="1" u="sng" dirty="0">
                <a:latin typeface="Maiandra GD" panose="020E0502030308020204" pitchFamily="34" charset="0"/>
              </a:rPr>
            </a:br>
            <a:endParaRPr lang="es-NI" b="1" u="sng" dirty="0">
              <a:latin typeface="Maiandra GD" panose="020E0502030308020204" pitchFamily="34" charset="0"/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A97C544F-A444-0154-E41C-BBF2A19B1A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06686" y="1325562"/>
            <a:ext cx="5337313" cy="5532437"/>
          </a:xfrm>
        </p:spPr>
        <p:txBody>
          <a:bodyPr/>
          <a:lstStyle/>
          <a:p>
            <a:r>
              <a:rPr lang="es-ES" b="1" dirty="0">
                <a:latin typeface="Maiandra GD" panose="020E0502030308020204" pitchFamily="34" charset="0"/>
              </a:rPr>
              <a:t>Veremos algunos ejemplos de personajes que se negaron a sí mismo para servir a Dios y agradarle en todo.</a:t>
            </a:r>
          </a:p>
          <a:p>
            <a:r>
              <a:rPr lang="es-ES" b="1" dirty="0">
                <a:latin typeface="Maiandra GD" panose="020E0502030308020204" pitchFamily="34" charset="0"/>
              </a:rPr>
              <a:t>Cristo. Es nuestro ejemplo primordial en todo Cristo se negó a sí mismo, ni Él se agradó a sí mismo sino que agrado a su Padre Celestial. </a:t>
            </a:r>
          </a:p>
          <a:p>
            <a:pPr algn="ctr"/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Maiandra GD" panose="020E0502030308020204" pitchFamily="34" charset="0"/>
              </a:rPr>
              <a:t>Filipenses.2:5-9. </a:t>
            </a:r>
          </a:p>
          <a:p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FFFF"/>
                </a:highlight>
                <a:latin typeface="Maiandra GD" panose="020E0502030308020204" pitchFamily="34" charset="0"/>
              </a:rPr>
              <a:t>Haya, pues, en ustedes esta actitud</a:t>
            </a:r>
            <a:r>
              <a:rPr lang="es-ES" b="1" dirty="0">
                <a:latin typeface="Maiandra GD" panose="020E0502030308020204" pitchFamily="34" charset="0"/>
              </a:rPr>
              <a:t> que hubo también en Cristo Jesús, </a:t>
            </a:r>
            <a:endParaRPr lang="es-NI" b="1" dirty="0">
              <a:latin typeface="Maiandra GD" panose="020E0502030308020204" pitchFamily="34" charset="0"/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DF8A53E5-A4DA-7946-D9AF-378BAA92121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1325561"/>
            <a:ext cx="3806685" cy="5532436"/>
          </a:xfrm>
          <a:prstGeom prst="rect">
            <a:avLst/>
          </a:prstGeom>
          <a:solidFill>
            <a:srgbClr val="FF0000"/>
          </a:solidFill>
        </p:spPr>
      </p:pic>
    </p:spTree>
    <p:extLst>
      <p:ext uri="{BB962C8B-B14F-4D97-AF65-F5344CB8AC3E}">
        <p14:creationId xmlns:p14="http://schemas.microsoft.com/office/powerpoint/2010/main" val="17666428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>
            <a:extLst>
              <a:ext uri="{FF2B5EF4-FFF2-40B4-BE49-F238E27FC236}">
                <a16:creationId xmlns:a16="http://schemas.microsoft.com/office/drawing/2014/main" id="{CA427E0C-9BBE-2BB9-18E5-2553B36629E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D04E1D0A-5D3C-59D5-0A1C-260C10092C9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1325561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333EF10F-EE21-A136-4F26-FCE1DB684D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3999" cy="1325563"/>
          </a:xfrm>
        </p:spPr>
        <p:txBody>
          <a:bodyPr>
            <a:normAutofit fontScale="90000"/>
          </a:bodyPr>
          <a:lstStyle/>
          <a:p>
            <a:pPr algn="ctr"/>
            <a:br>
              <a:rPr lang="es-ES" b="1" u="sng" dirty="0">
                <a:latin typeface="Maiandra GD" panose="020E0502030308020204" pitchFamily="34" charset="0"/>
              </a:rPr>
            </a:br>
            <a:r>
              <a:rPr lang="es-ES" sz="53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EJEMPLOS DE NEGARSE A SI MISMOS.</a:t>
            </a:r>
            <a:br>
              <a:rPr lang="es-ES" b="1" u="sng" dirty="0">
                <a:latin typeface="Maiandra GD" panose="020E0502030308020204" pitchFamily="34" charset="0"/>
              </a:rPr>
            </a:br>
            <a:endParaRPr lang="es-NI" b="1" u="sng" dirty="0">
              <a:latin typeface="Maiandra GD" panose="020E0502030308020204" pitchFamily="34" charset="0"/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A97C544F-A444-0154-E41C-BBF2A19B1A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06686" y="1325562"/>
            <a:ext cx="5337313" cy="5532437"/>
          </a:xfrm>
        </p:spPr>
        <p:txBody>
          <a:bodyPr>
            <a:normAutofit fontScale="92500" lnSpcReduction="10000"/>
          </a:bodyPr>
          <a:lstStyle/>
          <a:p>
            <a:pPr algn="ctr"/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Maiandra GD" panose="020E0502030308020204" pitchFamily="34" charset="0"/>
              </a:rPr>
              <a:t>V.6.</a:t>
            </a:r>
          </a:p>
          <a:p>
            <a:r>
              <a:rPr lang="es-ES" b="1" dirty="0">
                <a:latin typeface="Maiandra GD" panose="020E0502030308020204" pitchFamily="34" charset="0"/>
              </a:rPr>
              <a:t>el cual, aunque existía en forma de Dios, </a:t>
            </a:r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00FF"/>
                </a:highlight>
                <a:latin typeface="Maiandra GD" panose="020E0502030308020204" pitchFamily="34" charset="0"/>
              </a:rPr>
              <a:t>no consideró el ser igual a Dios como algo a qué aferrarse,</a:t>
            </a:r>
            <a:r>
              <a:rPr lang="es-ES" b="1" dirty="0">
                <a:latin typeface="Maiandra GD" panose="020E0502030308020204" pitchFamily="34" charset="0"/>
              </a:rPr>
              <a:t> </a:t>
            </a:r>
          </a:p>
          <a:p>
            <a:pPr algn="ctr"/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Maiandra GD" panose="020E0502030308020204" pitchFamily="34" charset="0"/>
              </a:rPr>
              <a:t>V.7.</a:t>
            </a:r>
          </a:p>
          <a:p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00FF"/>
                </a:highlight>
                <a:latin typeface="Maiandra GD" panose="020E0502030308020204" pitchFamily="34" charset="0"/>
              </a:rPr>
              <a:t>sino que se despojó a Sí mismo</a:t>
            </a:r>
            <a:r>
              <a:rPr lang="es-ES" b="1" dirty="0">
                <a:latin typeface="Maiandra GD" panose="020E0502030308020204" pitchFamily="34" charset="0"/>
              </a:rPr>
              <a:t> tomando forma de siervo, haciéndose semejante a los hombres. </a:t>
            </a:r>
          </a:p>
          <a:p>
            <a:pPr algn="ctr"/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Maiandra GD" panose="020E0502030308020204" pitchFamily="34" charset="0"/>
              </a:rPr>
              <a:t>V.8.</a:t>
            </a:r>
          </a:p>
          <a:p>
            <a:r>
              <a:rPr lang="es-ES" b="1" dirty="0">
                <a:latin typeface="Maiandra GD" panose="020E0502030308020204" pitchFamily="34" charset="0"/>
              </a:rPr>
              <a:t>Y hallándose en forma de hombre, </a:t>
            </a:r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0000"/>
                </a:highlight>
                <a:latin typeface="Maiandra GD" panose="020E0502030308020204" pitchFamily="34" charset="0"/>
              </a:rPr>
              <a:t>se humilló Él mismo,</a:t>
            </a:r>
            <a:r>
              <a:rPr lang="es-ES" b="1" dirty="0">
                <a:latin typeface="Maiandra GD" panose="020E0502030308020204" pitchFamily="34" charset="0"/>
              </a:rPr>
              <a:t> haciéndose obediente hasta la muerte, y muerte de cruz. </a:t>
            </a:r>
            <a:endParaRPr lang="es-NI" b="1" dirty="0">
              <a:latin typeface="Maiandra GD" panose="020E0502030308020204" pitchFamily="34" charset="0"/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30A385A6-B01D-54C8-B4FC-5F0F9849A30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1205" y="1325561"/>
            <a:ext cx="3765480" cy="5532437"/>
          </a:xfrm>
          <a:prstGeom prst="rect">
            <a:avLst/>
          </a:prstGeom>
          <a:solidFill>
            <a:srgbClr val="00B050"/>
          </a:solidFill>
        </p:spPr>
      </p:pic>
    </p:spTree>
    <p:extLst>
      <p:ext uri="{BB962C8B-B14F-4D97-AF65-F5344CB8AC3E}">
        <p14:creationId xmlns:p14="http://schemas.microsoft.com/office/powerpoint/2010/main" val="22468367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>
            <a:extLst>
              <a:ext uri="{FF2B5EF4-FFF2-40B4-BE49-F238E27FC236}">
                <a16:creationId xmlns:a16="http://schemas.microsoft.com/office/drawing/2014/main" id="{CA427E0C-9BBE-2BB9-18E5-2553B36629E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D04E1D0A-5D3C-59D5-0A1C-260C10092C9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1325561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333EF10F-EE21-A136-4F26-FCE1DB684D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3999" cy="1325563"/>
          </a:xfrm>
        </p:spPr>
        <p:txBody>
          <a:bodyPr>
            <a:normAutofit fontScale="90000"/>
          </a:bodyPr>
          <a:lstStyle/>
          <a:p>
            <a:pPr algn="ctr"/>
            <a:br>
              <a:rPr lang="es-ES" b="1" u="sng" dirty="0">
                <a:latin typeface="Maiandra GD" panose="020E0502030308020204" pitchFamily="34" charset="0"/>
              </a:rPr>
            </a:br>
            <a:r>
              <a:rPr lang="es-ES" sz="53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EJEMPLOS DE NEGARSE A SI MISMOS.</a:t>
            </a:r>
            <a:br>
              <a:rPr lang="es-ES" b="1" u="sng" dirty="0">
                <a:latin typeface="Maiandra GD" panose="020E0502030308020204" pitchFamily="34" charset="0"/>
              </a:rPr>
            </a:br>
            <a:endParaRPr lang="es-NI" b="1" u="sng" dirty="0">
              <a:latin typeface="Maiandra GD" panose="020E0502030308020204" pitchFamily="34" charset="0"/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A97C544F-A444-0154-E41C-BBF2A19B1A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06686" y="1325562"/>
            <a:ext cx="5337313" cy="5532437"/>
          </a:xfrm>
        </p:spPr>
        <p:txBody>
          <a:bodyPr/>
          <a:lstStyle/>
          <a:p>
            <a:pPr algn="ctr"/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Maiandra GD" panose="020E0502030308020204" pitchFamily="34" charset="0"/>
              </a:rPr>
              <a:t>V.9.</a:t>
            </a:r>
          </a:p>
          <a:p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0080"/>
                </a:highlight>
                <a:latin typeface="Maiandra GD" panose="020E0502030308020204" pitchFamily="34" charset="0"/>
              </a:rPr>
              <a:t>Por lo cual Dios también lo exaltó hasta lo sumo,</a:t>
            </a:r>
            <a:r>
              <a:rPr lang="es-ES" b="1" dirty="0">
                <a:latin typeface="Maiandra GD" panose="020E0502030308020204" pitchFamily="34" charset="0"/>
              </a:rPr>
              <a:t> y le confirió el nombre que es sobre todo nombre, </a:t>
            </a:r>
          </a:p>
          <a:p>
            <a:r>
              <a:rPr lang="es-ES" b="1" dirty="0">
                <a:latin typeface="Maiandra GD" panose="020E0502030308020204" pitchFamily="34" charset="0"/>
              </a:rPr>
              <a:t>“No estimo el ser igual a Dios como cosa a que aferrarse”.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Si no que se despojó a sí mismo, la comodidad- La gloria- Se humillo- Su majestad.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Todo lo sacrificado sobre el altar del negarse a sí mismo. </a:t>
            </a:r>
          </a:p>
          <a:p>
            <a:endParaRPr lang="es-NI" b="1" dirty="0">
              <a:latin typeface="Maiandra GD" panose="020E0502030308020204" pitchFamily="34" charset="0"/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6C0005CE-163A-7FD2-7829-12202D32F41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1280" y="1325561"/>
            <a:ext cx="3887965" cy="5532436"/>
          </a:xfrm>
          <a:prstGeom prst="rect">
            <a:avLst/>
          </a:prstGeom>
          <a:solidFill>
            <a:srgbClr val="92D050"/>
          </a:solidFill>
        </p:spPr>
      </p:pic>
    </p:spTree>
    <p:extLst>
      <p:ext uri="{BB962C8B-B14F-4D97-AF65-F5344CB8AC3E}">
        <p14:creationId xmlns:p14="http://schemas.microsoft.com/office/powerpoint/2010/main" val="36687051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>
            <a:extLst>
              <a:ext uri="{FF2B5EF4-FFF2-40B4-BE49-F238E27FC236}">
                <a16:creationId xmlns:a16="http://schemas.microsoft.com/office/drawing/2014/main" id="{CA427E0C-9BBE-2BB9-18E5-2553B36629E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D04E1D0A-5D3C-59D5-0A1C-260C10092C9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1325561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333EF10F-EE21-A136-4F26-FCE1DB684D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3999" cy="1325563"/>
          </a:xfrm>
        </p:spPr>
        <p:txBody>
          <a:bodyPr>
            <a:normAutofit fontScale="90000"/>
          </a:bodyPr>
          <a:lstStyle/>
          <a:p>
            <a:pPr algn="ctr"/>
            <a:br>
              <a:rPr lang="es-ES" b="1" u="sng" dirty="0">
                <a:latin typeface="Maiandra GD" panose="020E0502030308020204" pitchFamily="34" charset="0"/>
              </a:rPr>
            </a:br>
            <a:r>
              <a:rPr lang="es-ES" sz="53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EJEMPLOS DE NEGARSE A SI MISMOS.</a:t>
            </a:r>
            <a:br>
              <a:rPr lang="es-ES" b="1" u="sng" dirty="0">
                <a:latin typeface="Maiandra GD" panose="020E0502030308020204" pitchFamily="34" charset="0"/>
              </a:rPr>
            </a:br>
            <a:endParaRPr lang="es-NI" b="1" u="sng" dirty="0">
              <a:latin typeface="Maiandra GD" panose="020E0502030308020204" pitchFamily="34" charset="0"/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A97C544F-A444-0154-E41C-BBF2A19B1A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06686" y="1325562"/>
            <a:ext cx="5337313" cy="5532437"/>
          </a:xfrm>
        </p:spPr>
        <p:txBody>
          <a:bodyPr>
            <a:normAutofit/>
          </a:bodyPr>
          <a:lstStyle/>
          <a:p>
            <a:r>
              <a:rPr lang="es-ES" b="1" dirty="0">
                <a:latin typeface="Maiandra GD" panose="020E0502030308020204" pitchFamily="34" charset="0"/>
              </a:rPr>
              <a:t>Su vida sacrificada a un solo esfuerzo de promover los intereses más altos de aquellos a quienes Él servía y por quienes Él dio su vida para rescatarlos del pecado.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Pero porque se negó a si mismo Dios lo exalto.</a:t>
            </a:r>
          </a:p>
          <a:p>
            <a:r>
              <a:rPr lang="es-ES" b="1" dirty="0">
                <a:latin typeface="Maiandra GD" panose="020E0502030308020204" pitchFamily="34" charset="0"/>
              </a:rPr>
              <a:t>Abraham. Cuando Dios lo llamo, Él dejo su hogar- Parentela y amigos. </a:t>
            </a:r>
          </a:p>
          <a:p>
            <a:pPr algn="ctr"/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Maiandra GD" panose="020E0502030308020204" pitchFamily="34" charset="0"/>
              </a:rPr>
              <a:t>Genesis.12:1-4. </a:t>
            </a:r>
            <a:endParaRPr lang="es-NI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highlight>
                <a:srgbClr val="FFFF00"/>
              </a:highlight>
              <a:latin typeface="Maiandra GD" panose="020E0502030308020204" pitchFamily="34" charset="0"/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C2932118-EB6B-6749-3B5B-7E90E7425F1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2" y="1325561"/>
            <a:ext cx="3806685" cy="5532439"/>
          </a:xfrm>
          <a:prstGeom prst="rect">
            <a:avLst/>
          </a:prstGeom>
          <a:solidFill>
            <a:srgbClr val="0070C0"/>
          </a:solidFill>
        </p:spPr>
      </p:pic>
    </p:spTree>
    <p:extLst>
      <p:ext uri="{BB962C8B-B14F-4D97-AF65-F5344CB8AC3E}">
        <p14:creationId xmlns:p14="http://schemas.microsoft.com/office/powerpoint/2010/main" val="39563727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>
            <a:extLst>
              <a:ext uri="{FF2B5EF4-FFF2-40B4-BE49-F238E27FC236}">
                <a16:creationId xmlns:a16="http://schemas.microsoft.com/office/drawing/2014/main" id="{CA427E0C-9BBE-2BB9-18E5-2553B36629E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D04E1D0A-5D3C-59D5-0A1C-260C10092C9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1325561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333EF10F-EE21-A136-4F26-FCE1DB684D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3999" cy="1325563"/>
          </a:xfrm>
        </p:spPr>
        <p:txBody>
          <a:bodyPr>
            <a:normAutofit fontScale="90000"/>
          </a:bodyPr>
          <a:lstStyle/>
          <a:p>
            <a:pPr algn="ctr"/>
            <a:br>
              <a:rPr lang="es-ES" b="1" u="sng" dirty="0">
                <a:latin typeface="Maiandra GD" panose="020E0502030308020204" pitchFamily="34" charset="0"/>
              </a:rPr>
            </a:br>
            <a:r>
              <a:rPr lang="es-ES" sz="53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EJEMPLOS DE NEGARSE A SI MISMOS.</a:t>
            </a:r>
            <a:br>
              <a:rPr lang="es-ES" b="1" u="sng" dirty="0">
                <a:latin typeface="Maiandra GD" panose="020E0502030308020204" pitchFamily="34" charset="0"/>
              </a:rPr>
            </a:br>
            <a:endParaRPr lang="es-NI" b="1" u="sng" dirty="0">
              <a:latin typeface="Maiandra GD" panose="020E0502030308020204" pitchFamily="34" charset="0"/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A97C544F-A444-0154-E41C-BBF2A19B1A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06686" y="1325562"/>
            <a:ext cx="5337313" cy="5532437"/>
          </a:xfrm>
        </p:spPr>
        <p:txBody>
          <a:bodyPr>
            <a:normAutofit lnSpcReduction="10000"/>
          </a:bodyPr>
          <a:lstStyle/>
          <a:p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8080"/>
                </a:highlight>
                <a:latin typeface="Maiandra GD" panose="020E0502030308020204" pitchFamily="34" charset="0"/>
              </a:rPr>
              <a:t>Y el SEÑOR dijo a Abram: «Vete de tu tierra,</a:t>
            </a:r>
            <a:r>
              <a:rPr lang="es-ES" b="1" dirty="0">
                <a:latin typeface="Maiandra GD" panose="020E0502030308020204" pitchFamily="34" charset="0"/>
              </a:rPr>
              <a:t> De entre tus parientes Y de la casa de tu padre, A la tierra que Yo te mostraré. </a:t>
            </a:r>
          </a:p>
          <a:p>
            <a:pPr algn="ctr"/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Maiandra GD" panose="020E0502030308020204" pitchFamily="34" charset="0"/>
              </a:rPr>
              <a:t>V.2.</a:t>
            </a:r>
          </a:p>
          <a:p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8000"/>
                </a:highlight>
                <a:latin typeface="Maiandra GD" panose="020E0502030308020204" pitchFamily="34" charset="0"/>
              </a:rPr>
              <a:t>Haré de ti una nación grande, Y te bendeciré,</a:t>
            </a:r>
            <a:r>
              <a:rPr lang="es-ES" b="1" dirty="0">
                <a:latin typeface="Maiandra GD" panose="020E0502030308020204" pitchFamily="34" charset="0"/>
              </a:rPr>
              <a:t> Engrandeceré tu nombre, Y serás bendición. </a:t>
            </a:r>
          </a:p>
          <a:p>
            <a:pPr algn="ctr"/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Maiandra GD" panose="020E0502030308020204" pitchFamily="34" charset="0"/>
              </a:rPr>
              <a:t>V.3.</a:t>
            </a:r>
          </a:p>
          <a:p>
            <a:r>
              <a:rPr lang="es-ES" b="1" dirty="0">
                <a:latin typeface="Maiandra GD" panose="020E0502030308020204" pitchFamily="34" charset="0"/>
              </a:rPr>
              <a:t>Bendeciré a los que te bendigan, Y al que te maldiga, maldeciré. </a:t>
            </a:r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800080"/>
                </a:highlight>
                <a:latin typeface="Maiandra GD" panose="020E0502030308020204" pitchFamily="34" charset="0"/>
              </a:rPr>
              <a:t>En ti serán benditas todas las familias de la tierra».</a:t>
            </a:r>
            <a:r>
              <a:rPr lang="es-ES" b="1" dirty="0">
                <a:latin typeface="Maiandra GD" panose="020E0502030308020204" pitchFamily="34" charset="0"/>
              </a:rPr>
              <a:t> </a:t>
            </a:r>
            <a:endParaRPr lang="es-NI" b="1" dirty="0">
              <a:latin typeface="Maiandra GD" panose="020E0502030308020204" pitchFamily="34" charset="0"/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FFF1EB3C-DCED-D7C9-91E6-DEFBF18BA10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1325561"/>
            <a:ext cx="3806685" cy="5532436"/>
          </a:xfrm>
          <a:prstGeom prst="rect">
            <a:avLst/>
          </a:prstGeom>
          <a:solidFill>
            <a:srgbClr val="002060"/>
          </a:solidFill>
        </p:spPr>
      </p:pic>
    </p:spTree>
    <p:extLst>
      <p:ext uri="{BB962C8B-B14F-4D97-AF65-F5344CB8AC3E}">
        <p14:creationId xmlns:p14="http://schemas.microsoft.com/office/powerpoint/2010/main" val="20818449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>
            <a:extLst>
              <a:ext uri="{FF2B5EF4-FFF2-40B4-BE49-F238E27FC236}">
                <a16:creationId xmlns:a16="http://schemas.microsoft.com/office/drawing/2014/main" id="{CA427E0C-9BBE-2BB9-18E5-2553B36629E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D04E1D0A-5D3C-59D5-0A1C-260C10092C9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1325561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333EF10F-EE21-A136-4F26-FCE1DB684D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3999" cy="1325563"/>
          </a:xfrm>
        </p:spPr>
        <p:txBody>
          <a:bodyPr>
            <a:normAutofit fontScale="90000"/>
          </a:bodyPr>
          <a:lstStyle/>
          <a:p>
            <a:pPr algn="ctr"/>
            <a:br>
              <a:rPr lang="es-ES" b="1" u="sng" dirty="0">
                <a:latin typeface="Maiandra GD" panose="020E0502030308020204" pitchFamily="34" charset="0"/>
              </a:rPr>
            </a:br>
            <a:r>
              <a:rPr lang="es-ES" sz="53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EJEMPLOS DE NEGARSE A SI MISMOS.</a:t>
            </a:r>
            <a:br>
              <a:rPr lang="es-ES" b="1" u="sng" dirty="0">
                <a:latin typeface="Maiandra GD" panose="020E0502030308020204" pitchFamily="34" charset="0"/>
              </a:rPr>
            </a:br>
            <a:endParaRPr lang="es-NI" b="1" u="sng" dirty="0">
              <a:latin typeface="Maiandra GD" panose="020E0502030308020204" pitchFamily="34" charset="0"/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A97C544F-A444-0154-E41C-BBF2A19B1A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06686" y="1325562"/>
            <a:ext cx="5337313" cy="5532437"/>
          </a:xfrm>
        </p:spPr>
        <p:txBody>
          <a:bodyPr>
            <a:normAutofit fontScale="92500" lnSpcReduction="10000"/>
          </a:bodyPr>
          <a:lstStyle/>
          <a:p>
            <a:pPr algn="ctr"/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Maiandra GD" panose="020E0502030308020204" pitchFamily="34" charset="0"/>
              </a:rPr>
              <a:t>V.4.</a:t>
            </a:r>
          </a:p>
          <a:p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800000"/>
                </a:highlight>
                <a:latin typeface="Maiandra GD" panose="020E0502030308020204" pitchFamily="34" charset="0"/>
              </a:rPr>
              <a:t>Entonces Abram se fue tal como el SEÑOR le había dicho,</a:t>
            </a:r>
            <a:r>
              <a:rPr lang="es-ES" b="1" dirty="0">
                <a:latin typeface="Maiandra GD" panose="020E0502030308020204" pitchFamily="34" charset="0"/>
              </a:rPr>
              <a:t> y Lot se fue con él. Abram tenía 75 años cuando salió de Harán. </a:t>
            </a:r>
          </a:p>
          <a:p>
            <a:r>
              <a:rPr lang="es-ES" b="1" dirty="0">
                <a:latin typeface="Maiandra GD" panose="020E0502030308020204" pitchFamily="34" charset="0"/>
              </a:rPr>
              <a:t>Paso el resto de su vida como extranjero.</a:t>
            </a:r>
          </a:p>
          <a:p>
            <a:pPr algn="ctr"/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Maiandra GD" panose="020E0502030308020204" pitchFamily="34" charset="0"/>
              </a:rPr>
              <a:t>Hebreos.11:9.</a:t>
            </a:r>
          </a:p>
          <a:p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808000"/>
                </a:highlight>
                <a:latin typeface="Maiandra GD" panose="020E0502030308020204" pitchFamily="34" charset="0"/>
              </a:rPr>
              <a:t>Por la fe habitó como extranjero en la tierra de la promesa como en tierra extraña,</a:t>
            </a:r>
            <a:r>
              <a:rPr lang="es-ES" b="1" dirty="0">
                <a:latin typeface="Maiandra GD" panose="020E0502030308020204" pitchFamily="34" charset="0"/>
              </a:rPr>
              <a:t> viviendo en tiendas como Isaac y Jacob, coherederos de la misma promesa, </a:t>
            </a:r>
            <a:endParaRPr lang="es-NI" b="1" dirty="0">
              <a:latin typeface="Maiandra GD" panose="020E0502030308020204" pitchFamily="34" charset="0"/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114F72D2-8E35-E7C4-33F2-AA69AB45C06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2" y="1325561"/>
            <a:ext cx="3806685" cy="5532437"/>
          </a:xfrm>
          <a:prstGeom prst="rect">
            <a:avLst/>
          </a:prstGeom>
          <a:solidFill>
            <a:srgbClr val="7030A0"/>
          </a:solidFill>
        </p:spPr>
      </p:pic>
    </p:spTree>
    <p:extLst>
      <p:ext uri="{BB962C8B-B14F-4D97-AF65-F5344CB8AC3E}">
        <p14:creationId xmlns:p14="http://schemas.microsoft.com/office/powerpoint/2010/main" val="39627348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 2013 - 2022</Template>
  <TotalTime>158</TotalTime>
  <Words>2315</Words>
  <Application>Microsoft Office PowerPoint</Application>
  <PresentationFormat>Presentación en pantalla (4:3)</PresentationFormat>
  <Paragraphs>174</Paragraphs>
  <Slides>30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30</vt:i4>
      </vt:variant>
    </vt:vector>
  </HeadingPairs>
  <TitlesOfParts>
    <vt:vector size="35" baseType="lpstr">
      <vt:lpstr>Arial</vt:lpstr>
      <vt:lpstr>Calibri</vt:lpstr>
      <vt:lpstr>Calibri Light</vt:lpstr>
      <vt:lpstr>Maiandra GD</vt:lpstr>
      <vt:lpstr>Tema de Office</vt:lpstr>
      <vt:lpstr> EL NEGARSE A SI MISMO. LUCAS.9:23. </vt:lpstr>
      <vt:lpstr> INTRODUCCIÓN: </vt:lpstr>
      <vt:lpstr> INTRODUCCIÓN: </vt:lpstr>
      <vt:lpstr> EJEMPLOS DE NEGARSE A SI MISMOS. </vt:lpstr>
      <vt:lpstr> EJEMPLOS DE NEGARSE A SI MISMOS. </vt:lpstr>
      <vt:lpstr> EJEMPLOS DE NEGARSE A SI MISMOS. </vt:lpstr>
      <vt:lpstr> EJEMPLOS DE NEGARSE A SI MISMOS. </vt:lpstr>
      <vt:lpstr> EJEMPLOS DE NEGARSE A SI MISMOS. </vt:lpstr>
      <vt:lpstr> EJEMPLOS DE NEGARSE A SI MISMOS. </vt:lpstr>
      <vt:lpstr> EJEMPLOS DE NEGARSE A SI MISMOS. </vt:lpstr>
      <vt:lpstr> EJEMPLOS DE NEGARSE A SI MISMOS. </vt:lpstr>
      <vt:lpstr> EJEMPLOS DE NEGARSE A SI MISMOS. </vt:lpstr>
      <vt:lpstr> EJEMPLOS DE NEGARSE A SI MISMOS. </vt:lpstr>
      <vt:lpstr> EJEMPLOS DE NEGARSE A SI MISMOS. </vt:lpstr>
      <vt:lpstr> ¿EL PORQUE NEGARSE A SI MISMO?. </vt:lpstr>
      <vt:lpstr> EJEMPLOS DE NEGARSE A SI MISMOS. </vt:lpstr>
      <vt:lpstr> ¿EL PORQUE NEGARSE A SI MISMO?. </vt:lpstr>
      <vt:lpstr> ¿EL PORQUE NEGARSE A SI MISMO?. </vt:lpstr>
      <vt:lpstr> ¿EL PORQUE NEGARSE A SI MISMO?. </vt:lpstr>
      <vt:lpstr> ¿EL PORQUE NEGARSE A SI MISMO?. </vt:lpstr>
      <vt:lpstr> ¿EL PORQUE NEGARSE A SI MISMO?. </vt:lpstr>
      <vt:lpstr> ¿EL PORQUE NEGARSE A SI MISMO?. </vt:lpstr>
      <vt:lpstr> ¿EL PORQUE NEGARSE A SI MISMO?. </vt:lpstr>
      <vt:lpstr> ¿EL PORQUE NEGARSE A SI MISMO?. </vt:lpstr>
      <vt:lpstr> ¿EL PORQUE NEGARSE A SI MISMO?. </vt:lpstr>
      <vt:lpstr> ¿EL PORQUE NEGARSE A SI MISMO?. </vt:lpstr>
      <vt:lpstr> CONCLUSIÓN: </vt:lpstr>
      <vt:lpstr> CONCLUSIÓN: </vt:lpstr>
      <vt:lpstr> CONCLUSIÓN: 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EL NEGARSE A SI MISMO. LUCAS.9:23. </dc:title>
  <dc:creator>MARIO MORENO</dc:creator>
  <cp:lastModifiedBy>Mario Moreno</cp:lastModifiedBy>
  <cp:revision>10</cp:revision>
  <dcterms:created xsi:type="dcterms:W3CDTF">2023-07-31T14:21:51Z</dcterms:created>
  <dcterms:modified xsi:type="dcterms:W3CDTF">2025-07-08T23:51:30Z</dcterms:modified>
</cp:coreProperties>
</file>