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32"/>
  </p:notesMasterIdLst>
  <p:handoutMasterIdLst>
    <p:handoutMasterId r:id="rId133"/>
  </p:handoutMasterIdLst>
  <p:sldIdLst>
    <p:sldId id="257" r:id="rId2"/>
    <p:sldId id="259" r:id="rId3"/>
    <p:sldId id="265" r:id="rId4"/>
    <p:sldId id="314" r:id="rId5"/>
    <p:sldId id="326" r:id="rId6"/>
    <p:sldId id="329" r:id="rId7"/>
    <p:sldId id="327" r:id="rId8"/>
    <p:sldId id="328" r:id="rId9"/>
    <p:sldId id="330" r:id="rId10"/>
    <p:sldId id="331" r:id="rId11"/>
    <p:sldId id="332" r:id="rId12"/>
    <p:sldId id="333" r:id="rId13"/>
    <p:sldId id="334" r:id="rId14"/>
    <p:sldId id="335" r:id="rId15"/>
    <p:sldId id="336" r:id="rId16"/>
    <p:sldId id="337" r:id="rId17"/>
    <p:sldId id="338" r:id="rId18"/>
    <p:sldId id="339" r:id="rId19"/>
    <p:sldId id="340" r:id="rId20"/>
    <p:sldId id="341" r:id="rId21"/>
    <p:sldId id="342" r:id="rId22"/>
    <p:sldId id="343" r:id="rId23"/>
    <p:sldId id="344" r:id="rId24"/>
    <p:sldId id="345" r:id="rId25"/>
    <p:sldId id="346" r:id="rId26"/>
    <p:sldId id="347" r:id="rId27"/>
    <p:sldId id="348" r:id="rId28"/>
    <p:sldId id="349" r:id="rId29"/>
    <p:sldId id="350" r:id="rId30"/>
    <p:sldId id="351" r:id="rId31"/>
    <p:sldId id="355" r:id="rId32"/>
    <p:sldId id="356" r:id="rId33"/>
    <p:sldId id="277" r:id="rId34"/>
    <p:sldId id="315" r:id="rId35"/>
    <p:sldId id="357" r:id="rId36"/>
    <p:sldId id="358" r:id="rId37"/>
    <p:sldId id="359" r:id="rId38"/>
    <p:sldId id="360" r:id="rId39"/>
    <p:sldId id="361" r:id="rId40"/>
    <p:sldId id="362" r:id="rId41"/>
    <p:sldId id="363" r:id="rId42"/>
    <p:sldId id="364" r:id="rId43"/>
    <p:sldId id="365" r:id="rId44"/>
    <p:sldId id="366" r:id="rId45"/>
    <p:sldId id="367" r:id="rId46"/>
    <p:sldId id="368" r:id="rId47"/>
    <p:sldId id="369" r:id="rId48"/>
    <p:sldId id="371" r:id="rId49"/>
    <p:sldId id="370" r:id="rId50"/>
    <p:sldId id="266" r:id="rId51"/>
    <p:sldId id="316" r:id="rId52"/>
    <p:sldId id="372" r:id="rId53"/>
    <p:sldId id="373" r:id="rId54"/>
    <p:sldId id="374" r:id="rId55"/>
    <p:sldId id="375" r:id="rId56"/>
    <p:sldId id="376" r:id="rId57"/>
    <p:sldId id="377" r:id="rId58"/>
    <p:sldId id="378" r:id="rId59"/>
    <p:sldId id="379" r:id="rId60"/>
    <p:sldId id="380" r:id="rId61"/>
    <p:sldId id="381" r:id="rId62"/>
    <p:sldId id="382" r:id="rId63"/>
    <p:sldId id="383" r:id="rId64"/>
    <p:sldId id="384" r:id="rId65"/>
    <p:sldId id="385" r:id="rId66"/>
    <p:sldId id="386" r:id="rId67"/>
    <p:sldId id="387" r:id="rId68"/>
    <p:sldId id="388" r:id="rId69"/>
    <p:sldId id="389" r:id="rId70"/>
    <p:sldId id="390" r:id="rId71"/>
    <p:sldId id="391" r:id="rId72"/>
    <p:sldId id="392" r:id="rId73"/>
    <p:sldId id="393" r:id="rId74"/>
    <p:sldId id="394" r:id="rId75"/>
    <p:sldId id="395" r:id="rId76"/>
    <p:sldId id="396" r:id="rId77"/>
    <p:sldId id="397" r:id="rId78"/>
    <p:sldId id="398" r:id="rId79"/>
    <p:sldId id="399" r:id="rId80"/>
    <p:sldId id="400" r:id="rId81"/>
    <p:sldId id="420" r:id="rId82"/>
    <p:sldId id="401" r:id="rId83"/>
    <p:sldId id="403" r:id="rId84"/>
    <p:sldId id="402" r:id="rId85"/>
    <p:sldId id="404" r:id="rId86"/>
    <p:sldId id="405" r:id="rId87"/>
    <p:sldId id="407" r:id="rId88"/>
    <p:sldId id="408" r:id="rId89"/>
    <p:sldId id="409" r:id="rId90"/>
    <p:sldId id="410" r:id="rId91"/>
    <p:sldId id="411" r:id="rId92"/>
    <p:sldId id="412" r:id="rId93"/>
    <p:sldId id="413" r:id="rId94"/>
    <p:sldId id="414" r:id="rId95"/>
    <p:sldId id="415" r:id="rId96"/>
    <p:sldId id="416" r:id="rId97"/>
    <p:sldId id="417" r:id="rId98"/>
    <p:sldId id="418" r:id="rId99"/>
    <p:sldId id="419" r:id="rId100"/>
    <p:sldId id="406" r:id="rId101"/>
    <p:sldId id="440" r:id="rId102"/>
    <p:sldId id="421" r:id="rId103"/>
    <p:sldId id="422" r:id="rId104"/>
    <p:sldId id="423" r:id="rId105"/>
    <p:sldId id="424" r:id="rId106"/>
    <p:sldId id="425" r:id="rId107"/>
    <p:sldId id="426" r:id="rId108"/>
    <p:sldId id="427" r:id="rId109"/>
    <p:sldId id="428" r:id="rId110"/>
    <p:sldId id="429" r:id="rId111"/>
    <p:sldId id="430" r:id="rId112"/>
    <p:sldId id="431" r:id="rId113"/>
    <p:sldId id="432" r:id="rId114"/>
    <p:sldId id="433" r:id="rId115"/>
    <p:sldId id="434" r:id="rId116"/>
    <p:sldId id="435" r:id="rId117"/>
    <p:sldId id="436" r:id="rId118"/>
    <p:sldId id="437" r:id="rId119"/>
    <p:sldId id="438" r:id="rId120"/>
    <p:sldId id="441" r:id="rId121"/>
    <p:sldId id="442" r:id="rId122"/>
    <p:sldId id="443" r:id="rId123"/>
    <p:sldId id="444" r:id="rId124"/>
    <p:sldId id="445" r:id="rId125"/>
    <p:sldId id="446" r:id="rId126"/>
    <p:sldId id="447" r:id="rId127"/>
    <p:sldId id="448" r:id="rId128"/>
    <p:sldId id="449" r:id="rId129"/>
    <p:sldId id="439" r:id="rId130"/>
    <p:sldId id="450" r:id="rId131"/>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30A0D3FF-9310-4AF4-A7CF-5BA93E24FDB5}">
          <p14:sldIdLst>
            <p14:sldId id="257"/>
            <p14:sldId id="259"/>
            <p14:sldId id="265"/>
            <p14:sldId id="314"/>
            <p14:sldId id="326"/>
            <p14:sldId id="329"/>
            <p14:sldId id="327"/>
            <p14:sldId id="328"/>
            <p14:sldId id="330"/>
            <p14:sldId id="331"/>
            <p14:sldId id="332"/>
            <p14:sldId id="333"/>
            <p14:sldId id="334"/>
            <p14:sldId id="335"/>
            <p14:sldId id="336"/>
            <p14:sldId id="337"/>
            <p14:sldId id="338"/>
            <p14:sldId id="339"/>
            <p14:sldId id="340"/>
            <p14:sldId id="341"/>
            <p14:sldId id="342"/>
            <p14:sldId id="343"/>
            <p14:sldId id="344"/>
            <p14:sldId id="345"/>
            <p14:sldId id="346"/>
            <p14:sldId id="347"/>
            <p14:sldId id="348"/>
            <p14:sldId id="349"/>
            <p14:sldId id="350"/>
            <p14:sldId id="351"/>
            <p14:sldId id="355"/>
            <p14:sldId id="356"/>
            <p14:sldId id="277"/>
            <p14:sldId id="315"/>
            <p14:sldId id="357"/>
            <p14:sldId id="358"/>
            <p14:sldId id="359"/>
            <p14:sldId id="360"/>
            <p14:sldId id="361"/>
            <p14:sldId id="362"/>
            <p14:sldId id="363"/>
            <p14:sldId id="364"/>
            <p14:sldId id="365"/>
            <p14:sldId id="366"/>
            <p14:sldId id="367"/>
            <p14:sldId id="368"/>
            <p14:sldId id="369"/>
            <p14:sldId id="371"/>
            <p14:sldId id="370"/>
            <p14:sldId id="266"/>
            <p14:sldId id="316"/>
            <p14:sldId id="372"/>
            <p14:sldId id="373"/>
            <p14:sldId id="374"/>
            <p14:sldId id="375"/>
            <p14:sldId id="376"/>
            <p14:sldId id="377"/>
            <p14:sldId id="378"/>
            <p14:sldId id="379"/>
            <p14:sldId id="380"/>
            <p14:sldId id="381"/>
            <p14:sldId id="382"/>
            <p14:sldId id="383"/>
            <p14:sldId id="384"/>
            <p14:sldId id="385"/>
            <p14:sldId id="386"/>
            <p14:sldId id="387"/>
            <p14:sldId id="388"/>
            <p14:sldId id="389"/>
            <p14:sldId id="390"/>
            <p14:sldId id="391"/>
            <p14:sldId id="392"/>
            <p14:sldId id="393"/>
            <p14:sldId id="394"/>
            <p14:sldId id="395"/>
            <p14:sldId id="396"/>
            <p14:sldId id="397"/>
            <p14:sldId id="398"/>
            <p14:sldId id="399"/>
            <p14:sldId id="400"/>
            <p14:sldId id="420"/>
            <p14:sldId id="401"/>
            <p14:sldId id="403"/>
            <p14:sldId id="402"/>
            <p14:sldId id="404"/>
            <p14:sldId id="405"/>
            <p14:sldId id="407"/>
            <p14:sldId id="408"/>
            <p14:sldId id="409"/>
            <p14:sldId id="410"/>
            <p14:sldId id="411"/>
            <p14:sldId id="412"/>
            <p14:sldId id="413"/>
            <p14:sldId id="414"/>
            <p14:sldId id="415"/>
            <p14:sldId id="416"/>
            <p14:sldId id="417"/>
            <p14:sldId id="418"/>
            <p14:sldId id="419"/>
            <p14:sldId id="406"/>
            <p14:sldId id="440"/>
            <p14:sldId id="421"/>
            <p14:sldId id="422"/>
            <p14:sldId id="423"/>
            <p14:sldId id="424"/>
            <p14:sldId id="425"/>
            <p14:sldId id="426"/>
            <p14:sldId id="427"/>
            <p14:sldId id="428"/>
            <p14:sldId id="429"/>
            <p14:sldId id="430"/>
            <p14:sldId id="431"/>
            <p14:sldId id="432"/>
            <p14:sldId id="433"/>
            <p14:sldId id="434"/>
            <p14:sldId id="435"/>
            <p14:sldId id="436"/>
            <p14:sldId id="437"/>
            <p14:sldId id="438"/>
            <p14:sldId id="441"/>
            <p14:sldId id="442"/>
            <p14:sldId id="443"/>
            <p14:sldId id="444"/>
            <p14:sldId id="445"/>
            <p14:sldId id="446"/>
            <p14:sldId id="447"/>
            <p14:sldId id="448"/>
            <p14:sldId id="449"/>
            <p14:sldId id="439"/>
            <p14:sldId id="45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3" d="100"/>
          <a:sy n="63"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presProps" Target="pres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viewProps" Target="view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notesMaster" Target="notesMasters/notesMaster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D1B85BD5-E24F-4BD6-0952-3007A8025E4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a:extLst>
              <a:ext uri="{FF2B5EF4-FFF2-40B4-BE49-F238E27FC236}">
                <a16:creationId xmlns:a16="http://schemas.microsoft.com/office/drawing/2014/main" id="{7A6B2AFF-0525-DC33-2EAF-39516AC7AF2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D551088-E0AA-434D-9035-8D90E82867DD}" type="datetimeFigureOut">
              <a:rPr lang="es-MX" smtClean="0"/>
              <a:t>01/06/2025</a:t>
            </a:fld>
            <a:endParaRPr lang="es-MX"/>
          </a:p>
        </p:txBody>
      </p:sp>
      <p:sp>
        <p:nvSpPr>
          <p:cNvPr id="4" name="Marcador de pie de página 3">
            <a:extLst>
              <a:ext uri="{FF2B5EF4-FFF2-40B4-BE49-F238E27FC236}">
                <a16:creationId xmlns:a16="http://schemas.microsoft.com/office/drawing/2014/main" id="{3A937E2D-0B29-A6A9-33BD-E223AFC9AD5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s-MX"/>
              <a:t>LIBRO PROBLEMAS QUE LOS JOVENES ENFRENTAN HOY EN DIA</a:t>
            </a:r>
          </a:p>
        </p:txBody>
      </p:sp>
      <p:sp>
        <p:nvSpPr>
          <p:cNvPr id="5" name="Marcador de número de diapositiva 4">
            <a:extLst>
              <a:ext uri="{FF2B5EF4-FFF2-40B4-BE49-F238E27FC236}">
                <a16:creationId xmlns:a16="http://schemas.microsoft.com/office/drawing/2014/main" id="{6B8B3C36-CB78-5803-B721-EADDE6D1686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0261533-653A-412B-9E4D-3AA2BE58D79E}" type="slidenum">
              <a:rPr lang="es-MX" smtClean="0"/>
              <a:t>‹Nº›</a:t>
            </a:fld>
            <a:endParaRPr lang="es-MX"/>
          </a:p>
        </p:txBody>
      </p:sp>
    </p:spTree>
    <p:extLst>
      <p:ext uri="{BB962C8B-B14F-4D97-AF65-F5344CB8AC3E}">
        <p14:creationId xmlns:p14="http://schemas.microsoft.com/office/powerpoint/2010/main" val="362482876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78F642-53D7-4215-8570-C8B805A3B149}" type="datetimeFigureOut">
              <a:rPr lang="es-MX" smtClean="0"/>
              <a:t>01/06/2025</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s-MX"/>
              <a:t>LIBRO PROBLEMAS QUE LOS JOVENES ENFRENTAN HOY EN DIA</a:t>
            </a: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09869D-2664-433E-B895-4544A708565A}" type="slidenum">
              <a:rPr lang="es-MX" smtClean="0"/>
              <a:t>‹Nº›</a:t>
            </a:fld>
            <a:endParaRPr lang="es-MX"/>
          </a:p>
        </p:txBody>
      </p:sp>
    </p:spTree>
    <p:extLst>
      <p:ext uri="{BB962C8B-B14F-4D97-AF65-F5344CB8AC3E}">
        <p14:creationId xmlns:p14="http://schemas.microsoft.com/office/powerpoint/2010/main" val="4022068808"/>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CB35A1-CBE5-0E93-2CDB-92FB47261A87}"/>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p>
        </p:txBody>
      </p:sp>
      <p:sp>
        <p:nvSpPr>
          <p:cNvPr id="3" name="Subtítulo 2">
            <a:extLst>
              <a:ext uri="{FF2B5EF4-FFF2-40B4-BE49-F238E27FC236}">
                <a16:creationId xmlns:a16="http://schemas.microsoft.com/office/drawing/2014/main" id="{C25F5BEE-EE3F-AB28-157A-721AC0BA17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p>
        </p:txBody>
      </p:sp>
      <p:sp>
        <p:nvSpPr>
          <p:cNvPr id="4" name="Marcador de fecha 3">
            <a:extLst>
              <a:ext uri="{FF2B5EF4-FFF2-40B4-BE49-F238E27FC236}">
                <a16:creationId xmlns:a16="http://schemas.microsoft.com/office/drawing/2014/main" id="{54B268C9-2AC7-96CF-392B-85595CE931CF}"/>
              </a:ext>
            </a:extLst>
          </p:cNvPr>
          <p:cNvSpPr>
            <a:spLocks noGrp="1"/>
          </p:cNvSpPr>
          <p:nvPr>
            <p:ph type="dt" sz="half" idx="10"/>
          </p:nvPr>
        </p:nvSpPr>
        <p:spPr/>
        <p:txBody>
          <a:bodyPr/>
          <a:lstStyle/>
          <a:p>
            <a:fld id="{A375AF22-2996-4FC3-8F40-3F9C81E6517C}" type="datetime1">
              <a:rPr lang="es-MX" smtClean="0"/>
              <a:t>01/06/2025</a:t>
            </a:fld>
            <a:endParaRPr lang="es-MX"/>
          </a:p>
        </p:txBody>
      </p:sp>
      <p:sp>
        <p:nvSpPr>
          <p:cNvPr id="5" name="Marcador de pie de página 4">
            <a:extLst>
              <a:ext uri="{FF2B5EF4-FFF2-40B4-BE49-F238E27FC236}">
                <a16:creationId xmlns:a16="http://schemas.microsoft.com/office/drawing/2014/main" id="{5D58A1E5-9718-6FE4-3412-D964921762A2}"/>
              </a:ext>
            </a:extLst>
          </p:cNvPr>
          <p:cNvSpPr>
            <a:spLocks noGrp="1"/>
          </p:cNvSpPr>
          <p:nvPr>
            <p:ph type="ftr" sz="quarter" idx="11"/>
          </p:nvPr>
        </p:nvSpPr>
        <p:spPr/>
        <p:txBody>
          <a:bodyPr/>
          <a:lstStyle/>
          <a:p>
            <a:r>
              <a:rPr lang="es-MX"/>
              <a:t>PROBLEMAS QUE LOS JOVENES ENFRENTAN HOY EN DIA </a:t>
            </a:r>
          </a:p>
        </p:txBody>
      </p:sp>
      <p:sp>
        <p:nvSpPr>
          <p:cNvPr id="6" name="Marcador de número de diapositiva 5">
            <a:extLst>
              <a:ext uri="{FF2B5EF4-FFF2-40B4-BE49-F238E27FC236}">
                <a16:creationId xmlns:a16="http://schemas.microsoft.com/office/drawing/2014/main" id="{B2E6D56C-FF5B-8233-EBF4-5B79F761F615}"/>
              </a:ext>
            </a:extLst>
          </p:cNvPr>
          <p:cNvSpPr>
            <a:spLocks noGrp="1"/>
          </p:cNvSpPr>
          <p:nvPr>
            <p:ph type="sldNum" sz="quarter" idx="12"/>
          </p:nvPr>
        </p:nvSpPr>
        <p:spPr/>
        <p:txBody>
          <a:bodyPr/>
          <a:lstStyle/>
          <a:p>
            <a:fld id="{98F75276-FA71-44F8-B7AD-531B860B9505}" type="slidenum">
              <a:rPr lang="es-MX" smtClean="0"/>
              <a:t>‹Nº›</a:t>
            </a:fld>
            <a:endParaRPr lang="es-MX"/>
          </a:p>
        </p:txBody>
      </p:sp>
    </p:spTree>
    <p:extLst>
      <p:ext uri="{BB962C8B-B14F-4D97-AF65-F5344CB8AC3E}">
        <p14:creationId xmlns:p14="http://schemas.microsoft.com/office/powerpoint/2010/main" val="15808950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32D2088-AA3D-BD69-AF6D-D77EFE4F05CD}"/>
              </a:ext>
            </a:extLst>
          </p:cNvPr>
          <p:cNvSpPr>
            <a:spLocks noGrp="1"/>
          </p:cNvSpPr>
          <p:nvPr>
            <p:ph type="title"/>
          </p:nvPr>
        </p:nvSpPr>
        <p:spPr/>
        <p:txBody>
          <a:bodyPr/>
          <a:lstStyle/>
          <a:p>
            <a:r>
              <a:rPr lang="es-MX"/>
              <a:t>Haz clic para modificar el estilo de título del patrón</a:t>
            </a:r>
          </a:p>
        </p:txBody>
      </p:sp>
      <p:sp>
        <p:nvSpPr>
          <p:cNvPr id="3" name="Marcador de texto vertical 2">
            <a:extLst>
              <a:ext uri="{FF2B5EF4-FFF2-40B4-BE49-F238E27FC236}">
                <a16:creationId xmlns:a16="http://schemas.microsoft.com/office/drawing/2014/main" id="{461567A6-7874-1168-5566-D2204EF68288}"/>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E9C9217F-FEAD-F023-4CCD-DF3739D638D1}"/>
              </a:ext>
            </a:extLst>
          </p:cNvPr>
          <p:cNvSpPr>
            <a:spLocks noGrp="1"/>
          </p:cNvSpPr>
          <p:nvPr>
            <p:ph type="dt" sz="half" idx="10"/>
          </p:nvPr>
        </p:nvSpPr>
        <p:spPr/>
        <p:txBody>
          <a:bodyPr/>
          <a:lstStyle/>
          <a:p>
            <a:fld id="{993B9F68-E29A-423E-BFBA-52095210DAB6}" type="datetime1">
              <a:rPr lang="es-MX" smtClean="0"/>
              <a:t>01/06/2025</a:t>
            </a:fld>
            <a:endParaRPr lang="es-MX"/>
          </a:p>
        </p:txBody>
      </p:sp>
      <p:sp>
        <p:nvSpPr>
          <p:cNvPr id="5" name="Marcador de pie de página 4">
            <a:extLst>
              <a:ext uri="{FF2B5EF4-FFF2-40B4-BE49-F238E27FC236}">
                <a16:creationId xmlns:a16="http://schemas.microsoft.com/office/drawing/2014/main" id="{1FA54BAE-759E-ECFA-C66F-8ADDA4D738E0}"/>
              </a:ext>
            </a:extLst>
          </p:cNvPr>
          <p:cNvSpPr>
            <a:spLocks noGrp="1"/>
          </p:cNvSpPr>
          <p:nvPr>
            <p:ph type="ftr" sz="quarter" idx="11"/>
          </p:nvPr>
        </p:nvSpPr>
        <p:spPr/>
        <p:txBody>
          <a:bodyPr/>
          <a:lstStyle/>
          <a:p>
            <a:r>
              <a:rPr lang="es-MX"/>
              <a:t>PROBLEMAS QUE LOS JOVENES ENFRENTAN HOY EN DIA </a:t>
            </a:r>
          </a:p>
        </p:txBody>
      </p:sp>
      <p:sp>
        <p:nvSpPr>
          <p:cNvPr id="6" name="Marcador de número de diapositiva 5">
            <a:extLst>
              <a:ext uri="{FF2B5EF4-FFF2-40B4-BE49-F238E27FC236}">
                <a16:creationId xmlns:a16="http://schemas.microsoft.com/office/drawing/2014/main" id="{3A29BEC4-26B9-C48F-12DD-DAC610304AC0}"/>
              </a:ext>
            </a:extLst>
          </p:cNvPr>
          <p:cNvSpPr>
            <a:spLocks noGrp="1"/>
          </p:cNvSpPr>
          <p:nvPr>
            <p:ph type="sldNum" sz="quarter" idx="12"/>
          </p:nvPr>
        </p:nvSpPr>
        <p:spPr/>
        <p:txBody>
          <a:bodyPr/>
          <a:lstStyle/>
          <a:p>
            <a:fld id="{98F75276-FA71-44F8-B7AD-531B860B9505}" type="slidenum">
              <a:rPr lang="es-MX" smtClean="0"/>
              <a:t>‹Nº›</a:t>
            </a:fld>
            <a:endParaRPr lang="es-MX"/>
          </a:p>
        </p:txBody>
      </p:sp>
    </p:spTree>
    <p:extLst>
      <p:ext uri="{BB962C8B-B14F-4D97-AF65-F5344CB8AC3E}">
        <p14:creationId xmlns:p14="http://schemas.microsoft.com/office/powerpoint/2010/main" val="13210451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F3EA4BD-535D-57F6-80A1-70C978FCADCE}"/>
              </a:ext>
            </a:extLst>
          </p:cNvPr>
          <p:cNvSpPr>
            <a:spLocks noGrp="1"/>
          </p:cNvSpPr>
          <p:nvPr>
            <p:ph type="title" orient="vert"/>
          </p:nvPr>
        </p:nvSpPr>
        <p:spPr>
          <a:xfrm>
            <a:off x="8724900" y="365125"/>
            <a:ext cx="2628900" cy="5811838"/>
          </a:xfrm>
        </p:spPr>
        <p:txBody>
          <a:bodyPr vert="eaVert"/>
          <a:lstStyle/>
          <a:p>
            <a:r>
              <a:rPr lang="es-MX"/>
              <a:t>Haz clic para modificar el estilo de título del patrón</a:t>
            </a:r>
          </a:p>
        </p:txBody>
      </p:sp>
      <p:sp>
        <p:nvSpPr>
          <p:cNvPr id="3" name="Marcador de texto vertical 2">
            <a:extLst>
              <a:ext uri="{FF2B5EF4-FFF2-40B4-BE49-F238E27FC236}">
                <a16:creationId xmlns:a16="http://schemas.microsoft.com/office/drawing/2014/main" id="{FDD449B5-1A0C-CF7A-129A-CA5E9C6DAB48}"/>
              </a:ext>
            </a:extLst>
          </p:cNvPr>
          <p:cNvSpPr>
            <a:spLocks noGrp="1"/>
          </p:cNvSpPr>
          <p:nvPr>
            <p:ph type="body" orient="vert" idx="1"/>
          </p:nvPr>
        </p:nvSpPr>
        <p:spPr>
          <a:xfrm>
            <a:off x="838200"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FD19F924-023E-E715-BD51-BBAF5289EA04}"/>
              </a:ext>
            </a:extLst>
          </p:cNvPr>
          <p:cNvSpPr>
            <a:spLocks noGrp="1"/>
          </p:cNvSpPr>
          <p:nvPr>
            <p:ph type="dt" sz="half" idx="10"/>
          </p:nvPr>
        </p:nvSpPr>
        <p:spPr/>
        <p:txBody>
          <a:bodyPr/>
          <a:lstStyle/>
          <a:p>
            <a:fld id="{923D47DD-332A-40FD-BE70-904E94296855}" type="datetime1">
              <a:rPr lang="es-MX" smtClean="0"/>
              <a:t>01/06/2025</a:t>
            </a:fld>
            <a:endParaRPr lang="es-MX"/>
          </a:p>
        </p:txBody>
      </p:sp>
      <p:sp>
        <p:nvSpPr>
          <p:cNvPr id="5" name="Marcador de pie de página 4">
            <a:extLst>
              <a:ext uri="{FF2B5EF4-FFF2-40B4-BE49-F238E27FC236}">
                <a16:creationId xmlns:a16="http://schemas.microsoft.com/office/drawing/2014/main" id="{9FF64650-1F59-2D41-5BE0-E5425A5EC8C6}"/>
              </a:ext>
            </a:extLst>
          </p:cNvPr>
          <p:cNvSpPr>
            <a:spLocks noGrp="1"/>
          </p:cNvSpPr>
          <p:nvPr>
            <p:ph type="ftr" sz="quarter" idx="11"/>
          </p:nvPr>
        </p:nvSpPr>
        <p:spPr/>
        <p:txBody>
          <a:bodyPr/>
          <a:lstStyle/>
          <a:p>
            <a:r>
              <a:rPr lang="es-MX"/>
              <a:t>PROBLEMAS QUE LOS JOVENES ENFRENTAN HOY EN DIA </a:t>
            </a:r>
          </a:p>
        </p:txBody>
      </p:sp>
      <p:sp>
        <p:nvSpPr>
          <p:cNvPr id="6" name="Marcador de número de diapositiva 5">
            <a:extLst>
              <a:ext uri="{FF2B5EF4-FFF2-40B4-BE49-F238E27FC236}">
                <a16:creationId xmlns:a16="http://schemas.microsoft.com/office/drawing/2014/main" id="{7A3A4B7B-EACF-84AE-E2D9-2AD2BEE6634C}"/>
              </a:ext>
            </a:extLst>
          </p:cNvPr>
          <p:cNvSpPr>
            <a:spLocks noGrp="1"/>
          </p:cNvSpPr>
          <p:nvPr>
            <p:ph type="sldNum" sz="quarter" idx="12"/>
          </p:nvPr>
        </p:nvSpPr>
        <p:spPr/>
        <p:txBody>
          <a:bodyPr/>
          <a:lstStyle/>
          <a:p>
            <a:fld id="{98F75276-FA71-44F8-B7AD-531B860B9505}" type="slidenum">
              <a:rPr lang="es-MX" smtClean="0"/>
              <a:t>‹Nº›</a:t>
            </a:fld>
            <a:endParaRPr lang="es-MX"/>
          </a:p>
        </p:txBody>
      </p:sp>
    </p:spTree>
    <p:extLst>
      <p:ext uri="{BB962C8B-B14F-4D97-AF65-F5344CB8AC3E}">
        <p14:creationId xmlns:p14="http://schemas.microsoft.com/office/powerpoint/2010/main" val="30988926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F6A656-C48F-899A-BB7A-783CCF524F7F}"/>
              </a:ext>
            </a:extLst>
          </p:cNvPr>
          <p:cNvSpPr>
            <a:spLocks noGrp="1"/>
          </p:cNvSpPr>
          <p:nvPr>
            <p:ph type="title"/>
          </p:nvPr>
        </p:nvSpPr>
        <p:spPr/>
        <p:txBody>
          <a:body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44B84489-91D0-1E22-0908-FA6CF539CD4D}"/>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19559DF4-A2FA-F744-421E-EE7ED080A150}"/>
              </a:ext>
            </a:extLst>
          </p:cNvPr>
          <p:cNvSpPr>
            <a:spLocks noGrp="1"/>
          </p:cNvSpPr>
          <p:nvPr>
            <p:ph type="dt" sz="half" idx="10"/>
          </p:nvPr>
        </p:nvSpPr>
        <p:spPr/>
        <p:txBody>
          <a:bodyPr/>
          <a:lstStyle/>
          <a:p>
            <a:fld id="{88CC0C0D-9E32-4FB1-9EE5-43000D594332}" type="datetime1">
              <a:rPr lang="es-MX" smtClean="0"/>
              <a:t>01/06/2025</a:t>
            </a:fld>
            <a:endParaRPr lang="es-MX"/>
          </a:p>
        </p:txBody>
      </p:sp>
      <p:sp>
        <p:nvSpPr>
          <p:cNvPr id="5" name="Marcador de pie de página 4">
            <a:extLst>
              <a:ext uri="{FF2B5EF4-FFF2-40B4-BE49-F238E27FC236}">
                <a16:creationId xmlns:a16="http://schemas.microsoft.com/office/drawing/2014/main" id="{7D873CD3-7DFE-E282-B315-5889C67D43AB}"/>
              </a:ext>
            </a:extLst>
          </p:cNvPr>
          <p:cNvSpPr>
            <a:spLocks noGrp="1"/>
          </p:cNvSpPr>
          <p:nvPr>
            <p:ph type="ftr" sz="quarter" idx="11"/>
          </p:nvPr>
        </p:nvSpPr>
        <p:spPr/>
        <p:txBody>
          <a:bodyPr/>
          <a:lstStyle/>
          <a:p>
            <a:r>
              <a:rPr lang="es-MX"/>
              <a:t>PROBLEMAS QUE LOS JOVENES ENFRENTAN HOY EN DIA </a:t>
            </a:r>
          </a:p>
        </p:txBody>
      </p:sp>
      <p:sp>
        <p:nvSpPr>
          <p:cNvPr id="6" name="Marcador de número de diapositiva 5">
            <a:extLst>
              <a:ext uri="{FF2B5EF4-FFF2-40B4-BE49-F238E27FC236}">
                <a16:creationId xmlns:a16="http://schemas.microsoft.com/office/drawing/2014/main" id="{925A1427-BF32-E65B-30A5-00E34704A4A9}"/>
              </a:ext>
            </a:extLst>
          </p:cNvPr>
          <p:cNvSpPr>
            <a:spLocks noGrp="1"/>
          </p:cNvSpPr>
          <p:nvPr>
            <p:ph type="sldNum" sz="quarter" idx="12"/>
          </p:nvPr>
        </p:nvSpPr>
        <p:spPr/>
        <p:txBody>
          <a:bodyPr/>
          <a:lstStyle/>
          <a:p>
            <a:fld id="{98F75276-FA71-44F8-B7AD-531B860B9505}" type="slidenum">
              <a:rPr lang="es-MX" smtClean="0"/>
              <a:t>‹Nº›</a:t>
            </a:fld>
            <a:endParaRPr lang="es-MX"/>
          </a:p>
        </p:txBody>
      </p:sp>
    </p:spTree>
    <p:extLst>
      <p:ext uri="{BB962C8B-B14F-4D97-AF65-F5344CB8AC3E}">
        <p14:creationId xmlns:p14="http://schemas.microsoft.com/office/powerpoint/2010/main" val="3751094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BD1ED08-384E-1CC7-334F-895D35F91E57}"/>
              </a:ext>
            </a:extLst>
          </p:cNvPr>
          <p:cNvSpPr>
            <a:spLocks noGrp="1"/>
          </p:cNvSpPr>
          <p:nvPr>
            <p:ph type="title"/>
          </p:nvPr>
        </p:nvSpPr>
        <p:spPr>
          <a:xfrm>
            <a:off x="831850" y="1709738"/>
            <a:ext cx="10515600" cy="2852737"/>
          </a:xfrm>
        </p:spPr>
        <p:txBody>
          <a:bodyPr anchor="b"/>
          <a:lstStyle>
            <a:lvl1pPr>
              <a:defRPr sz="6000"/>
            </a:lvl1pPr>
          </a:lstStyle>
          <a:p>
            <a:r>
              <a:rPr lang="es-MX"/>
              <a:t>Haz clic para modificar el estilo de título del patrón</a:t>
            </a:r>
          </a:p>
        </p:txBody>
      </p:sp>
      <p:sp>
        <p:nvSpPr>
          <p:cNvPr id="3" name="Marcador de texto 2">
            <a:extLst>
              <a:ext uri="{FF2B5EF4-FFF2-40B4-BE49-F238E27FC236}">
                <a16:creationId xmlns:a16="http://schemas.microsoft.com/office/drawing/2014/main" id="{0EEA8269-BC96-9A39-540C-7EF062485BE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a:t>Haga clic para modificar los estilos de texto del patrón</a:t>
            </a:r>
          </a:p>
        </p:txBody>
      </p:sp>
      <p:sp>
        <p:nvSpPr>
          <p:cNvPr id="4" name="Marcador de fecha 3">
            <a:extLst>
              <a:ext uri="{FF2B5EF4-FFF2-40B4-BE49-F238E27FC236}">
                <a16:creationId xmlns:a16="http://schemas.microsoft.com/office/drawing/2014/main" id="{9FC3554E-145B-61EE-FF09-24AAA053D705}"/>
              </a:ext>
            </a:extLst>
          </p:cNvPr>
          <p:cNvSpPr>
            <a:spLocks noGrp="1"/>
          </p:cNvSpPr>
          <p:nvPr>
            <p:ph type="dt" sz="half" idx="10"/>
          </p:nvPr>
        </p:nvSpPr>
        <p:spPr/>
        <p:txBody>
          <a:bodyPr/>
          <a:lstStyle/>
          <a:p>
            <a:fld id="{9B13CCE4-A7D2-4E44-8995-F9F771AD619F}" type="datetime1">
              <a:rPr lang="es-MX" smtClean="0"/>
              <a:t>01/06/2025</a:t>
            </a:fld>
            <a:endParaRPr lang="es-MX"/>
          </a:p>
        </p:txBody>
      </p:sp>
      <p:sp>
        <p:nvSpPr>
          <p:cNvPr id="5" name="Marcador de pie de página 4">
            <a:extLst>
              <a:ext uri="{FF2B5EF4-FFF2-40B4-BE49-F238E27FC236}">
                <a16:creationId xmlns:a16="http://schemas.microsoft.com/office/drawing/2014/main" id="{4C1DADF4-8BEB-E0A6-97A0-AC99720FC50B}"/>
              </a:ext>
            </a:extLst>
          </p:cNvPr>
          <p:cNvSpPr>
            <a:spLocks noGrp="1"/>
          </p:cNvSpPr>
          <p:nvPr>
            <p:ph type="ftr" sz="quarter" idx="11"/>
          </p:nvPr>
        </p:nvSpPr>
        <p:spPr/>
        <p:txBody>
          <a:bodyPr/>
          <a:lstStyle/>
          <a:p>
            <a:r>
              <a:rPr lang="es-MX"/>
              <a:t>PROBLEMAS QUE LOS JOVENES ENFRENTAN HOY EN DIA </a:t>
            </a:r>
          </a:p>
        </p:txBody>
      </p:sp>
      <p:sp>
        <p:nvSpPr>
          <p:cNvPr id="6" name="Marcador de número de diapositiva 5">
            <a:extLst>
              <a:ext uri="{FF2B5EF4-FFF2-40B4-BE49-F238E27FC236}">
                <a16:creationId xmlns:a16="http://schemas.microsoft.com/office/drawing/2014/main" id="{9156906A-2B73-F1BE-316D-E309DFCD5683}"/>
              </a:ext>
            </a:extLst>
          </p:cNvPr>
          <p:cNvSpPr>
            <a:spLocks noGrp="1"/>
          </p:cNvSpPr>
          <p:nvPr>
            <p:ph type="sldNum" sz="quarter" idx="12"/>
          </p:nvPr>
        </p:nvSpPr>
        <p:spPr/>
        <p:txBody>
          <a:bodyPr/>
          <a:lstStyle/>
          <a:p>
            <a:fld id="{98F75276-FA71-44F8-B7AD-531B860B9505}" type="slidenum">
              <a:rPr lang="es-MX" smtClean="0"/>
              <a:t>‹Nº›</a:t>
            </a:fld>
            <a:endParaRPr lang="es-MX"/>
          </a:p>
        </p:txBody>
      </p:sp>
    </p:spTree>
    <p:extLst>
      <p:ext uri="{BB962C8B-B14F-4D97-AF65-F5344CB8AC3E}">
        <p14:creationId xmlns:p14="http://schemas.microsoft.com/office/powerpoint/2010/main" val="2523268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5F7DB06-F737-429D-4871-24F333EF5081}"/>
              </a:ext>
            </a:extLst>
          </p:cNvPr>
          <p:cNvSpPr>
            <a:spLocks noGrp="1"/>
          </p:cNvSpPr>
          <p:nvPr>
            <p:ph type="title"/>
          </p:nvPr>
        </p:nvSpPr>
        <p:spPr/>
        <p:txBody>
          <a:body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5680991A-5485-B883-4C9C-AD987851C719}"/>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contenido 3">
            <a:extLst>
              <a:ext uri="{FF2B5EF4-FFF2-40B4-BE49-F238E27FC236}">
                <a16:creationId xmlns:a16="http://schemas.microsoft.com/office/drawing/2014/main" id="{C6EAD947-AC5B-9A15-2A77-F5EBBA86D98F}"/>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5" name="Marcador de fecha 4">
            <a:extLst>
              <a:ext uri="{FF2B5EF4-FFF2-40B4-BE49-F238E27FC236}">
                <a16:creationId xmlns:a16="http://schemas.microsoft.com/office/drawing/2014/main" id="{B7653EF1-0124-3F6E-BAD9-07FC27C566B5}"/>
              </a:ext>
            </a:extLst>
          </p:cNvPr>
          <p:cNvSpPr>
            <a:spLocks noGrp="1"/>
          </p:cNvSpPr>
          <p:nvPr>
            <p:ph type="dt" sz="half" idx="10"/>
          </p:nvPr>
        </p:nvSpPr>
        <p:spPr/>
        <p:txBody>
          <a:bodyPr/>
          <a:lstStyle/>
          <a:p>
            <a:fld id="{818546C4-407B-4096-A11F-33390A210621}" type="datetime1">
              <a:rPr lang="es-MX" smtClean="0"/>
              <a:t>01/06/2025</a:t>
            </a:fld>
            <a:endParaRPr lang="es-MX"/>
          </a:p>
        </p:txBody>
      </p:sp>
      <p:sp>
        <p:nvSpPr>
          <p:cNvPr id="6" name="Marcador de pie de página 5">
            <a:extLst>
              <a:ext uri="{FF2B5EF4-FFF2-40B4-BE49-F238E27FC236}">
                <a16:creationId xmlns:a16="http://schemas.microsoft.com/office/drawing/2014/main" id="{EB13C74D-097A-97AB-40AF-DF932C447B6A}"/>
              </a:ext>
            </a:extLst>
          </p:cNvPr>
          <p:cNvSpPr>
            <a:spLocks noGrp="1"/>
          </p:cNvSpPr>
          <p:nvPr>
            <p:ph type="ftr" sz="quarter" idx="11"/>
          </p:nvPr>
        </p:nvSpPr>
        <p:spPr/>
        <p:txBody>
          <a:bodyPr/>
          <a:lstStyle/>
          <a:p>
            <a:r>
              <a:rPr lang="es-MX"/>
              <a:t>PROBLEMAS QUE LOS JOVENES ENFRENTAN HOY EN DIA </a:t>
            </a:r>
          </a:p>
        </p:txBody>
      </p:sp>
      <p:sp>
        <p:nvSpPr>
          <p:cNvPr id="7" name="Marcador de número de diapositiva 6">
            <a:extLst>
              <a:ext uri="{FF2B5EF4-FFF2-40B4-BE49-F238E27FC236}">
                <a16:creationId xmlns:a16="http://schemas.microsoft.com/office/drawing/2014/main" id="{CB423ECC-651C-0A8E-C210-D912E5454E1F}"/>
              </a:ext>
            </a:extLst>
          </p:cNvPr>
          <p:cNvSpPr>
            <a:spLocks noGrp="1"/>
          </p:cNvSpPr>
          <p:nvPr>
            <p:ph type="sldNum" sz="quarter" idx="12"/>
          </p:nvPr>
        </p:nvSpPr>
        <p:spPr/>
        <p:txBody>
          <a:bodyPr/>
          <a:lstStyle/>
          <a:p>
            <a:fld id="{98F75276-FA71-44F8-B7AD-531B860B9505}" type="slidenum">
              <a:rPr lang="es-MX" smtClean="0"/>
              <a:t>‹Nº›</a:t>
            </a:fld>
            <a:endParaRPr lang="es-MX"/>
          </a:p>
        </p:txBody>
      </p:sp>
    </p:spTree>
    <p:extLst>
      <p:ext uri="{BB962C8B-B14F-4D97-AF65-F5344CB8AC3E}">
        <p14:creationId xmlns:p14="http://schemas.microsoft.com/office/powerpoint/2010/main" val="3989941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9F8DB8-5DA7-ED05-5A14-A8C8EE52000A}"/>
              </a:ext>
            </a:extLst>
          </p:cNvPr>
          <p:cNvSpPr>
            <a:spLocks noGrp="1"/>
          </p:cNvSpPr>
          <p:nvPr>
            <p:ph type="title"/>
          </p:nvPr>
        </p:nvSpPr>
        <p:spPr>
          <a:xfrm>
            <a:off x="839788" y="365125"/>
            <a:ext cx="10515600" cy="1325563"/>
          </a:xfrm>
        </p:spPr>
        <p:txBody>
          <a:bodyPr/>
          <a:lstStyle/>
          <a:p>
            <a:r>
              <a:rPr lang="es-MX"/>
              <a:t>Haz clic para modificar el estilo de título del patrón</a:t>
            </a:r>
          </a:p>
        </p:txBody>
      </p:sp>
      <p:sp>
        <p:nvSpPr>
          <p:cNvPr id="3" name="Marcador de texto 2">
            <a:extLst>
              <a:ext uri="{FF2B5EF4-FFF2-40B4-BE49-F238E27FC236}">
                <a16:creationId xmlns:a16="http://schemas.microsoft.com/office/drawing/2014/main" id="{2F0F524E-2A09-F8CF-C322-F7612E9763F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2AF358B4-08D2-6926-3309-4ADCF06BC313}"/>
              </a:ext>
            </a:extLst>
          </p:cNvPr>
          <p:cNvSpPr>
            <a:spLocks noGrp="1"/>
          </p:cNvSpPr>
          <p:nvPr>
            <p:ph sz="half" idx="2"/>
          </p:nvPr>
        </p:nvSpPr>
        <p:spPr>
          <a:xfrm>
            <a:off x="839788"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5" name="Marcador de texto 4">
            <a:extLst>
              <a:ext uri="{FF2B5EF4-FFF2-40B4-BE49-F238E27FC236}">
                <a16:creationId xmlns:a16="http://schemas.microsoft.com/office/drawing/2014/main" id="{F731D64A-C4DD-C75F-8132-E9CA29AEB16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C6B7C6A9-E04A-DF1A-031B-D6D84B50159A}"/>
              </a:ext>
            </a:extLst>
          </p:cNvPr>
          <p:cNvSpPr>
            <a:spLocks noGrp="1"/>
          </p:cNvSpPr>
          <p:nvPr>
            <p:ph sz="quarter" idx="4"/>
          </p:nvPr>
        </p:nvSpPr>
        <p:spPr>
          <a:xfrm>
            <a:off x="6172200"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7" name="Marcador de fecha 6">
            <a:extLst>
              <a:ext uri="{FF2B5EF4-FFF2-40B4-BE49-F238E27FC236}">
                <a16:creationId xmlns:a16="http://schemas.microsoft.com/office/drawing/2014/main" id="{456C1839-4308-D305-C5EA-622D25AC4782}"/>
              </a:ext>
            </a:extLst>
          </p:cNvPr>
          <p:cNvSpPr>
            <a:spLocks noGrp="1"/>
          </p:cNvSpPr>
          <p:nvPr>
            <p:ph type="dt" sz="half" idx="10"/>
          </p:nvPr>
        </p:nvSpPr>
        <p:spPr/>
        <p:txBody>
          <a:bodyPr/>
          <a:lstStyle/>
          <a:p>
            <a:fld id="{08D15F1E-BA31-41CC-9AD3-4E10CC36F099}" type="datetime1">
              <a:rPr lang="es-MX" smtClean="0"/>
              <a:t>01/06/2025</a:t>
            </a:fld>
            <a:endParaRPr lang="es-MX"/>
          </a:p>
        </p:txBody>
      </p:sp>
      <p:sp>
        <p:nvSpPr>
          <p:cNvPr id="8" name="Marcador de pie de página 7">
            <a:extLst>
              <a:ext uri="{FF2B5EF4-FFF2-40B4-BE49-F238E27FC236}">
                <a16:creationId xmlns:a16="http://schemas.microsoft.com/office/drawing/2014/main" id="{B416307E-50CA-DC9B-9326-F7D863E97832}"/>
              </a:ext>
            </a:extLst>
          </p:cNvPr>
          <p:cNvSpPr>
            <a:spLocks noGrp="1"/>
          </p:cNvSpPr>
          <p:nvPr>
            <p:ph type="ftr" sz="quarter" idx="11"/>
          </p:nvPr>
        </p:nvSpPr>
        <p:spPr/>
        <p:txBody>
          <a:bodyPr/>
          <a:lstStyle/>
          <a:p>
            <a:r>
              <a:rPr lang="es-MX"/>
              <a:t>PROBLEMAS QUE LOS JOVENES ENFRENTAN HOY EN DIA </a:t>
            </a:r>
          </a:p>
        </p:txBody>
      </p:sp>
      <p:sp>
        <p:nvSpPr>
          <p:cNvPr id="9" name="Marcador de número de diapositiva 8">
            <a:extLst>
              <a:ext uri="{FF2B5EF4-FFF2-40B4-BE49-F238E27FC236}">
                <a16:creationId xmlns:a16="http://schemas.microsoft.com/office/drawing/2014/main" id="{48E642DB-33F3-5972-491C-37FB228748B3}"/>
              </a:ext>
            </a:extLst>
          </p:cNvPr>
          <p:cNvSpPr>
            <a:spLocks noGrp="1"/>
          </p:cNvSpPr>
          <p:nvPr>
            <p:ph type="sldNum" sz="quarter" idx="12"/>
          </p:nvPr>
        </p:nvSpPr>
        <p:spPr/>
        <p:txBody>
          <a:bodyPr/>
          <a:lstStyle/>
          <a:p>
            <a:fld id="{98F75276-FA71-44F8-B7AD-531B860B9505}" type="slidenum">
              <a:rPr lang="es-MX" smtClean="0"/>
              <a:t>‹Nº›</a:t>
            </a:fld>
            <a:endParaRPr lang="es-MX"/>
          </a:p>
        </p:txBody>
      </p:sp>
    </p:spTree>
    <p:extLst>
      <p:ext uri="{BB962C8B-B14F-4D97-AF65-F5344CB8AC3E}">
        <p14:creationId xmlns:p14="http://schemas.microsoft.com/office/powerpoint/2010/main" val="10323813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F525D34-19EC-6FCE-4728-4F6349B31F78}"/>
              </a:ext>
            </a:extLst>
          </p:cNvPr>
          <p:cNvSpPr>
            <a:spLocks noGrp="1"/>
          </p:cNvSpPr>
          <p:nvPr>
            <p:ph type="title"/>
          </p:nvPr>
        </p:nvSpPr>
        <p:spPr/>
        <p:txBody>
          <a:bodyPr/>
          <a:lstStyle/>
          <a:p>
            <a:r>
              <a:rPr lang="es-MX"/>
              <a:t>Haz clic para modificar el estilo de título del patrón</a:t>
            </a:r>
          </a:p>
        </p:txBody>
      </p:sp>
      <p:sp>
        <p:nvSpPr>
          <p:cNvPr id="3" name="Marcador de fecha 2">
            <a:extLst>
              <a:ext uri="{FF2B5EF4-FFF2-40B4-BE49-F238E27FC236}">
                <a16:creationId xmlns:a16="http://schemas.microsoft.com/office/drawing/2014/main" id="{803D0BCC-78CD-C272-5B40-473C287E82F7}"/>
              </a:ext>
            </a:extLst>
          </p:cNvPr>
          <p:cNvSpPr>
            <a:spLocks noGrp="1"/>
          </p:cNvSpPr>
          <p:nvPr>
            <p:ph type="dt" sz="half" idx="10"/>
          </p:nvPr>
        </p:nvSpPr>
        <p:spPr/>
        <p:txBody>
          <a:bodyPr/>
          <a:lstStyle/>
          <a:p>
            <a:fld id="{644AB93A-92D5-4713-AAD4-B43D56BD717D}" type="datetime1">
              <a:rPr lang="es-MX" smtClean="0"/>
              <a:t>01/06/2025</a:t>
            </a:fld>
            <a:endParaRPr lang="es-MX"/>
          </a:p>
        </p:txBody>
      </p:sp>
      <p:sp>
        <p:nvSpPr>
          <p:cNvPr id="4" name="Marcador de pie de página 3">
            <a:extLst>
              <a:ext uri="{FF2B5EF4-FFF2-40B4-BE49-F238E27FC236}">
                <a16:creationId xmlns:a16="http://schemas.microsoft.com/office/drawing/2014/main" id="{2E1AED90-9456-6D34-5F20-42C5B9AA50F9}"/>
              </a:ext>
            </a:extLst>
          </p:cNvPr>
          <p:cNvSpPr>
            <a:spLocks noGrp="1"/>
          </p:cNvSpPr>
          <p:nvPr>
            <p:ph type="ftr" sz="quarter" idx="11"/>
          </p:nvPr>
        </p:nvSpPr>
        <p:spPr/>
        <p:txBody>
          <a:bodyPr/>
          <a:lstStyle/>
          <a:p>
            <a:r>
              <a:rPr lang="es-MX"/>
              <a:t>PROBLEMAS QUE LOS JOVENES ENFRENTAN HOY EN DIA </a:t>
            </a:r>
          </a:p>
        </p:txBody>
      </p:sp>
      <p:sp>
        <p:nvSpPr>
          <p:cNvPr id="5" name="Marcador de número de diapositiva 4">
            <a:extLst>
              <a:ext uri="{FF2B5EF4-FFF2-40B4-BE49-F238E27FC236}">
                <a16:creationId xmlns:a16="http://schemas.microsoft.com/office/drawing/2014/main" id="{45141295-B606-C2AC-2B02-339E72A9974E}"/>
              </a:ext>
            </a:extLst>
          </p:cNvPr>
          <p:cNvSpPr>
            <a:spLocks noGrp="1"/>
          </p:cNvSpPr>
          <p:nvPr>
            <p:ph type="sldNum" sz="quarter" idx="12"/>
          </p:nvPr>
        </p:nvSpPr>
        <p:spPr/>
        <p:txBody>
          <a:bodyPr/>
          <a:lstStyle/>
          <a:p>
            <a:fld id="{98F75276-FA71-44F8-B7AD-531B860B9505}" type="slidenum">
              <a:rPr lang="es-MX" smtClean="0"/>
              <a:t>‹Nº›</a:t>
            </a:fld>
            <a:endParaRPr lang="es-MX"/>
          </a:p>
        </p:txBody>
      </p:sp>
    </p:spTree>
    <p:extLst>
      <p:ext uri="{BB962C8B-B14F-4D97-AF65-F5344CB8AC3E}">
        <p14:creationId xmlns:p14="http://schemas.microsoft.com/office/powerpoint/2010/main" val="25264220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5C59DE6-AC4A-B349-1E6D-E6DA6B25C583}"/>
              </a:ext>
            </a:extLst>
          </p:cNvPr>
          <p:cNvSpPr>
            <a:spLocks noGrp="1"/>
          </p:cNvSpPr>
          <p:nvPr>
            <p:ph type="dt" sz="half" idx="10"/>
          </p:nvPr>
        </p:nvSpPr>
        <p:spPr/>
        <p:txBody>
          <a:bodyPr/>
          <a:lstStyle/>
          <a:p>
            <a:fld id="{527045A9-7D0D-4421-9876-50F82E5C7A64}" type="datetime1">
              <a:rPr lang="es-MX" smtClean="0"/>
              <a:t>01/06/2025</a:t>
            </a:fld>
            <a:endParaRPr lang="es-MX"/>
          </a:p>
        </p:txBody>
      </p:sp>
      <p:sp>
        <p:nvSpPr>
          <p:cNvPr id="3" name="Marcador de pie de página 2">
            <a:extLst>
              <a:ext uri="{FF2B5EF4-FFF2-40B4-BE49-F238E27FC236}">
                <a16:creationId xmlns:a16="http://schemas.microsoft.com/office/drawing/2014/main" id="{88A5D62F-8387-4560-BBE6-4DE506F1F8A3}"/>
              </a:ext>
            </a:extLst>
          </p:cNvPr>
          <p:cNvSpPr>
            <a:spLocks noGrp="1"/>
          </p:cNvSpPr>
          <p:nvPr>
            <p:ph type="ftr" sz="quarter" idx="11"/>
          </p:nvPr>
        </p:nvSpPr>
        <p:spPr/>
        <p:txBody>
          <a:bodyPr/>
          <a:lstStyle/>
          <a:p>
            <a:r>
              <a:rPr lang="es-MX"/>
              <a:t>PROBLEMAS QUE LOS JOVENES ENFRENTAN HOY EN DIA </a:t>
            </a:r>
          </a:p>
        </p:txBody>
      </p:sp>
      <p:sp>
        <p:nvSpPr>
          <p:cNvPr id="4" name="Marcador de número de diapositiva 3">
            <a:extLst>
              <a:ext uri="{FF2B5EF4-FFF2-40B4-BE49-F238E27FC236}">
                <a16:creationId xmlns:a16="http://schemas.microsoft.com/office/drawing/2014/main" id="{C547A5E7-D1EE-9C7E-4079-F33A0B27575F}"/>
              </a:ext>
            </a:extLst>
          </p:cNvPr>
          <p:cNvSpPr>
            <a:spLocks noGrp="1"/>
          </p:cNvSpPr>
          <p:nvPr>
            <p:ph type="sldNum" sz="quarter" idx="12"/>
          </p:nvPr>
        </p:nvSpPr>
        <p:spPr/>
        <p:txBody>
          <a:bodyPr/>
          <a:lstStyle/>
          <a:p>
            <a:fld id="{98F75276-FA71-44F8-B7AD-531B860B9505}" type="slidenum">
              <a:rPr lang="es-MX" smtClean="0"/>
              <a:t>‹Nº›</a:t>
            </a:fld>
            <a:endParaRPr lang="es-MX"/>
          </a:p>
        </p:txBody>
      </p:sp>
    </p:spTree>
    <p:extLst>
      <p:ext uri="{BB962C8B-B14F-4D97-AF65-F5344CB8AC3E}">
        <p14:creationId xmlns:p14="http://schemas.microsoft.com/office/powerpoint/2010/main" val="26783030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412C706-077D-0E21-242C-84D112826D66}"/>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1EABCCA7-4131-CEA2-0971-2549200C39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texto 3">
            <a:extLst>
              <a:ext uri="{FF2B5EF4-FFF2-40B4-BE49-F238E27FC236}">
                <a16:creationId xmlns:a16="http://schemas.microsoft.com/office/drawing/2014/main" id="{58B56618-DBBA-6449-9127-B262515A80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BC0D8B8F-9012-9BEB-72F8-EDEED981FD08}"/>
              </a:ext>
            </a:extLst>
          </p:cNvPr>
          <p:cNvSpPr>
            <a:spLocks noGrp="1"/>
          </p:cNvSpPr>
          <p:nvPr>
            <p:ph type="dt" sz="half" idx="10"/>
          </p:nvPr>
        </p:nvSpPr>
        <p:spPr/>
        <p:txBody>
          <a:bodyPr/>
          <a:lstStyle/>
          <a:p>
            <a:fld id="{87C3D645-98F2-401D-887A-5E49AB03E9A0}" type="datetime1">
              <a:rPr lang="es-MX" smtClean="0"/>
              <a:t>01/06/2025</a:t>
            </a:fld>
            <a:endParaRPr lang="es-MX"/>
          </a:p>
        </p:txBody>
      </p:sp>
      <p:sp>
        <p:nvSpPr>
          <p:cNvPr id="6" name="Marcador de pie de página 5">
            <a:extLst>
              <a:ext uri="{FF2B5EF4-FFF2-40B4-BE49-F238E27FC236}">
                <a16:creationId xmlns:a16="http://schemas.microsoft.com/office/drawing/2014/main" id="{C7081B98-7199-DBF0-38A1-00B10636F79D}"/>
              </a:ext>
            </a:extLst>
          </p:cNvPr>
          <p:cNvSpPr>
            <a:spLocks noGrp="1"/>
          </p:cNvSpPr>
          <p:nvPr>
            <p:ph type="ftr" sz="quarter" idx="11"/>
          </p:nvPr>
        </p:nvSpPr>
        <p:spPr/>
        <p:txBody>
          <a:bodyPr/>
          <a:lstStyle/>
          <a:p>
            <a:r>
              <a:rPr lang="es-MX"/>
              <a:t>PROBLEMAS QUE LOS JOVENES ENFRENTAN HOY EN DIA </a:t>
            </a:r>
          </a:p>
        </p:txBody>
      </p:sp>
      <p:sp>
        <p:nvSpPr>
          <p:cNvPr id="7" name="Marcador de número de diapositiva 6">
            <a:extLst>
              <a:ext uri="{FF2B5EF4-FFF2-40B4-BE49-F238E27FC236}">
                <a16:creationId xmlns:a16="http://schemas.microsoft.com/office/drawing/2014/main" id="{84D44000-A001-A899-62AC-7F2C7A7C4E63}"/>
              </a:ext>
            </a:extLst>
          </p:cNvPr>
          <p:cNvSpPr>
            <a:spLocks noGrp="1"/>
          </p:cNvSpPr>
          <p:nvPr>
            <p:ph type="sldNum" sz="quarter" idx="12"/>
          </p:nvPr>
        </p:nvSpPr>
        <p:spPr/>
        <p:txBody>
          <a:bodyPr/>
          <a:lstStyle/>
          <a:p>
            <a:fld id="{98F75276-FA71-44F8-B7AD-531B860B9505}" type="slidenum">
              <a:rPr lang="es-MX" smtClean="0"/>
              <a:t>‹Nº›</a:t>
            </a:fld>
            <a:endParaRPr lang="es-MX"/>
          </a:p>
        </p:txBody>
      </p:sp>
    </p:spTree>
    <p:extLst>
      <p:ext uri="{BB962C8B-B14F-4D97-AF65-F5344CB8AC3E}">
        <p14:creationId xmlns:p14="http://schemas.microsoft.com/office/powerpoint/2010/main" val="1142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7E8F0AF-A9E8-EB88-7CD0-4A5CD05BE3BE}"/>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p>
        </p:txBody>
      </p:sp>
      <p:sp>
        <p:nvSpPr>
          <p:cNvPr id="3" name="Marcador de posición de imagen 2">
            <a:extLst>
              <a:ext uri="{FF2B5EF4-FFF2-40B4-BE49-F238E27FC236}">
                <a16:creationId xmlns:a16="http://schemas.microsoft.com/office/drawing/2014/main" id="{E3726D6C-FC29-3917-EA16-7EC009365C3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8C697591-4C0F-16D6-504D-7DB0A296D8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D8FCF704-44D4-9181-7729-7E0FA766AB66}"/>
              </a:ext>
            </a:extLst>
          </p:cNvPr>
          <p:cNvSpPr>
            <a:spLocks noGrp="1"/>
          </p:cNvSpPr>
          <p:nvPr>
            <p:ph type="dt" sz="half" idx="10"/>
          </p:nvPr>
        </p:nvSpPr>
        <p:spPr/>
        <p:txBody>
          <a:bodyPr/>
          <a:lstStyle/>
          <a:p>
            <a:fld id="{BC73EDB0-EA56-46DD-8538-790695D05A8C}" type="datetime1">
              <a:rPr lang="es-MX" smtClean="0"/>
              <a:t>01/06/2025</a:t>
            </a:fld>
            <a:endParaRPr lang="es-MX"/>
          </a:p>
        </p:txBody>
      </p:sp>
      <p:sp>
        <p:nvSpPr>
          <p:cNvPr id="6" name="Marcador de pie de página 5">
            <a:extLst>
              <a:ext uri="{FF2B5EF4-FFF2-40B4-BE49-F238E27FC236}">
                <a16:creationId xmlns:a16="http://schemas.microsoft.com/office/drawing/2014/main" id="{F65F67A4-FDFA-356D-2A56-1DCDD69AF963}"/>
              </a:ext>
            </a:extLst>
          </p:cNvPr>
          <p:cNvSpPr>
            <a:spLocks noGrp="1"/>
          </p:cNvSpPr>
          <p:nvPr>
            <p:ph type="ftr" sz="quarter" idx="11"/>
          </p:nvPr>
        </p:nvSpPr>
        <p:spPr/>
        <p:txBody>
          <a:bodyPr/>
          <a:lstStyle/>
          <a:p>
            <a:r>
              <a:rPr lang="es-MX"/>
              <a:t>PROBLEMAS QUE LOS JOVENES ENFRENTAN HOY EN DIA </a:t>
            </a:r>
          </a:p>
        </p:txBody>
      </p:sp>
      <p:sp>
        <p:nvSpPr>
          <p:cNvPr id="7" name="Marcador de número de diapositiva 6">
            <a:extLst>
              <a:ext uri="{FF2B5EF4-FFF2-40B4-BE49-F238E27FC236}">
                <a16:creationId xmlns:a16="http://schemas.microsoft.com/office/drawing/2014/main" id="{9797214E-55F5-43AC-ABAB-8595BA74A845}"/>
              </a:ext>
            </a:extLst>
          </p:cNvPr>
          <p:cNvSpPr>
            <a:spLocks noGrp="1"/>
          </p:cNvSpPr>
          <p:nvPr>
            <p:ph type="sldNum" sz="quarter" idx="12"/>
          </p:nvPr>
        </p:nvSpPr>
        <p:spPr/>
        <p:txBody>
          <a:bodyPr/>
          <a:lstStyle/>
          <a:p>
            <a:fld id="{98F75276-FA71-44F8-B7AD-531B860B9505}" type="slidenum">
              <a:rPr lang="es-MX" smtClean="0"/>
              <a:t>‹Nº›</a:t>
            </a:fld>
            <a:endParaRPr lang="es-MX"/>
          </a:p>
        </p:txBody>
      </p:sp>
    </p:spTree>
    <p:extLst>
      <p:ext uri="{BB962C8B-B14F-4D97-AF65-F5344CB8AC3E}">
        <p14:creationId xmlns:p14="http://schemas.microsoft.com/office/powerpoint/2010/main" val="38700789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B4F8F0B-184E-4FDB-0BCF-4585EC254A7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p>
        </p:txBody>
      </p:sp>
      <p:sp>
        <p:nvSpPr>
          <p:cNvPr id="3" name="Marcador de texto 2">
            <a:extLst>
              <a:ext uri="{FF2B5EF4-FFF2-40B4-BE49-F238E27FC236}">
                <a16:creationId xmlns:a16="http://schemas.microsoft.com/office/drawing/2014/main" id="{75B559B4-C34E-C75A-2D55-14374F2908E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CD397376-03D0-0378-DE69-5056C41DBD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ECEEB4-94B9-4E80-B89D-7F87AB64568C}" type="datetime1">
              <a:rPr lang="es-MX" smtClean="0"/>
              <a:t>01/06/2025</a:t>
            </a:fld>
            <a:endParaRPr lang="es-MX"/>
          </a:p>
        </p:txBody>
      </p:sp>
      <p:sp>
        <p:nvSpPr>
          <p:cNvPr id="5" name="Marcador de pie de página 4">
            <a:extLst>
              <a:ext uri="{FF2B5EF4-FFF2-40B4-BE49-F238E27FC236}">
                <a16:creationId xmlns:a16="http://schemas.microsoft.com/office/drawing/2014/main" id="{270CECD9-6E70-3414-BECF-E6AEE8479B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s-MX"/>
              <a:t>PROBLEMAS QUE LOS JOVENES ENFRENTAN HOY EN DIA </a:t>
            </a:r>
          </a:p>
        </p:txBody>
      </p:sp>
      <p:sp>
        <p:nvSpPr>
          <p:cNvPr id="6" name="Marcador de número de diapositiva 5">
            <a:extLst>
              <a:ext uri="{FF2B5EF4-FFF2-40B4-BE49-F238E27FC236}">
                <a16:creationId xmlns:a16="http://schemas.microsoft.com/office/drawing/2014/main" id="{51D38DD3-0701-620E-0308-8A24B21E52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F75276-FA71-44F8-B7AD-531B860B9505}" type="slidenum">
              <a:rPr lang="es-MX" smtClean="0"/>
              <a:t>‹Nº›</a:t>
            </a:fld>
            <a:endParaRPr lang="es-MX"/>
          </a:p>
        </p:txBody>
      </p:sp>
    </p:spTree>
    <p:extLst>
      <p:ext uri="{BB962C8B-B14F-4D97-AF65-F5344CB8AC3E}">
        <p14:creationId xmlns:p14="http://schemas.microsoft.com/office/powerpoint/2010/main" val="18091796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 Target="slide5.xml"/><Relationship Id="rId1" Type="http://schemas.openxmlformats.org/officeDocument/2006/relationships/slideLayout" Target="../slideLayouts/slideLayout7.xml"/><Relationship Id="rId4" Type="http://schemas.openxmlformats.org/officeDocument/2006/relationships/image" Target="../media/image14.sv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hyperlink" Target="https://www.biblegateway.com/passage/?search=G%C3%A9nesis%2029&amp;version=NBLA#fes-NBLA-823l"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0.sv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10.svg"/><Relationship Id="rId4" Type="http://schemas.openxmlformats.org/officeDocument/2006/relationships/image" Target="../media/image9.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10.svg"/><Relationship Id="rId4" Type="http://schemas.openxmlformats.org/officeDocument/2006/relationships/image" Target="../media/image9.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hyperlink" Target="https://www.biblegateway.com/passage/?search=Efesios%204&amp;version=NBLA#fes-NBLA-29291i" TargetMode="Externa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0" y="0"/>
            <a:ext cx="6554903" cy="6858000"/>
            <a:chOff x="0" y="0"/>
            <a:chExt cx="2929471" cy="3064929"/>
          </a:xfrm>
        </p:grpSpPr>
        <p:sp>
          <p:nvSpPr>
            <p:cNvPr id="3" name="Freeform 3"/>
            <p:cNvSpPr/>
            <p:nvPr/>
          </p:nvSpPr>
          <p:spPr>
            <a:xfrm>
              <a:off x="0" y="0"/>
              <a:ext cx="2929509" cy="3064891"/>
            </a:xfrm>
            <a:custGeom>
              <a:avLst/>
              <a:gdLst/>
              <a:ahLst/>
              <a:cxnLst/>
              <a:rect l="l" t="t" r="r" b="b"/>
              <a:pathLst>
                <a:path w="2929509" h="3064891">
                  <a:moveTo>
                    <a:pt x="0" y="0"/>
                  </a:moveTo>
                  <a:lnTo>
                    <a:pt x="1585341" y="1671828"/>
                  </a:lnTo>
                  <a:lnTo>
                    <a:pt x="241300" y="3064891"/>
                  </a:lnTo>
                  <a:lnTo>
                    <a:pt x="1585341" y="3064891"/>
                  </a:lnTo>
                  <a:lnTo>
                    <a:pt x="2929509" y="1671701"/>
                  </a:lnTo>
                  <a:lnTo>
                    <a:pt x="2929509" y="1671701"/>
                  </a:lnTo>
                  <a:lnTo>
                    <a:pt x="1326896" y="0"/>
                  </a:lnTo>
                  <a:close/>
                </a:path>
              </a:pathLst>
            </a:custGeom>
            <a:blipFill>
              <a:blip r:embed="rId2"/>
              <a:stretch>
                <a:fillRect l="-42996" r="-42996"/>
              </a:stretch>
            </a:blipFill>
          </p:spPr>
          <p:txBody>
            <a:bodyPr/>
            <a:lstStyle/>
            <a:p>
              <a:endParaRPr lang="es-MX"/>
            </a:p>
          </p:txBody>
        </p:sp>
      </p:grpSp>
      <p:grpSp>
        <p:nvGrpSpPr>
          <p:cNvPr id="4" name="Group 4"/>
          <p:cNvGrpSpPr/>
          <p:nvPr/>
        </p:nvGrpSpPr>
        <p:grpSpPr>
          <a:xfrm rot="2766751">
            <a:off x="3911649" y="-864008"/>
            <a:ext cx="1336111" cy="2083160"/>
            <a:chOff x="0" y="0"/>
            <a:chExt cx="527847" cy="822977"/>
          </a:xfrm>
        </p:grpSpPr>
        <p:sp>
          <p:nvSpPr>
            <p:cNvPr id="5" name="Freeform 5"/>
            <p:cNvSpPr/>
            <p:nvPr/>
          </p:nvSpPr>
          <p:spPr>
            <a:xfrm>
              <a:off x="0" y="0"/>
              <a:ext cx="527847" cy="822977"/>
            </a:xfrm>
            <a:custGeom>
              <a:avLst/>
              <a:gdLst/>
              <a:ahLst/>
              <a:cxnLst/>
              <a:rect l="l" t="t" r="r" b="b"/>
              <a:pathLst>
                <a:path w="527847" h="822977">
                  <a:moveTo>
                    <a:pt x="0" y="0"/>
                  </a:moveTo>
                  <a:lnTo>
                    <a:pt x="527847" y="0"/>
                  </a:lnTo>
                  <a:lnTo>
                    <a:pt x="527847" y="822977"/>
                  </a:lnTo>
                  <a:lnTo>
                    <a:pt x="0" y="822977"/>
                  </a:lnTo>
                  <a:close/>
                </a:path>
              </a:pathLst>
            </a:custGeom>
            <a:solidFill>
              <a:srgbClr val="FF1616"/>
            </a:solidFill>
          </p:spPr>
          <p:txBody>
            <a:bodyPr/>
            <a:lstStyle/>
            <a:p>
              <a:endParaRPr lang="es-MX"/>
            </a:p>
          </p:txBody>
        </p:sp>
        <p:sp>
          <p:nvSpPr>
            <p:cNvPr id="6" name="TextBox 6"/>
            <p:cNvSpPr txBox="1"/>
            <p:nvPr/>
          </p:nvSpPr>
          <p:spPr>
            <a:xfrm>
              <a:off x="0" y="-38100"/>
              <a:ext cx="812800" cy="850900"/>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7" name="Group 7"/>
          <p:cNvGrpSpPr/>
          <p:nvPr/>
        </p:nvGrpSpPr>
        <p:grpSpPr>
          <a:xfrm rot="2797100">
            <a:off x="1069036" y="2159632"/>
            <a:ext cx="1347917" cy="1498595"/>
            <a:chOff x="0" y="0"/>
            <a:chExt cx="532511" cy="592038"/>
          </a:xfrm>
        </p:grpSpPr>
        <p:sp>
          <p:nvSpPr>
            <p:cNvPr id="8" name="Freeform 8"/>
            <p:cNvSpPr/>
            <p:nvPr/>
          </p:nvSpPr>
          <p:spPr>
            <a:xfrm>
              <a:off x="0" y="0"/>
              <a:ext cx="532511" cy="592038"/>
            </a:xfrm>
            <a:custGeom>
              <a:avLst/>
              <a:gdLst/>
              <a:ahLst/>
              <a:cxnLst/>
              <a:rect l="l" t="t" r="r" b="b"/>
              <a:pathLst>
                <a:path w="532511" h="592038">
                  <a:moveTo>
                    <a:pt x="0" y="0"/>
                  </a:moveTo>
                  <a:lnTo>
                    <a:pt x="532511" y="0"/>
                  </a:lnTo>
                  <a:lnTo>
                    <a:pt x="532511" y="592038"/>
                  </a:lnTo>
                  <a:lnTo>
                    <a:pt x="0" y="592038"/>
                  </a:lnTo>
                  <a:close/>
                </a:path>
              </a:pathLst>
            </a:custGeom>
            <a:solidFill>
              <a:srgbClr val="FF1616"/>
            </a:solidFill>
          </p:spPr>
          <p:txBody>
            <a:bodyPr/>
            <a:lstStyle/>
            <a:p>
              <a:endParaRPr lang="es-MX"/>
            </a:p>
          </p:txBody>
        </p:sp>
        <p:sp>
          <p:nvSpPr>
            <p:cNvPr id="9" name="TextBox 9"/>
            <p:cNvSpPr txBox="1"/>
            <p:nvPr/>
          </p:nvSpPr>
          <p:spPr>
            <a:xfrm>
              <a:off x="0" y="-38100"/>
              <a:ext cx="812800" cy="850900"/>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10" name="Group 10"/>
          <p:cNvGrpSpPr/>
          <p:nvPr/>
        </p:nvGrpSpPr>
        <p:grpSpPr>
          <a:xfrm rot="2816250">
            <a:off x="1842430" y="3442363"/>
            <a:ext cx="1326369" cy="1115441"/>
            <a:chOff x="0" y="0"/>
            <a:chExt cx="523998" cy="440668"/>
          </a:xfrm>
        </p:grpSpPr>
        <p:sp>
          <p:nvSpPr>
            <p:cNvPr id="11" name="Freeform 11"/>
            <p:cNvSpPr/>
            <p:nvPr/>
          </p:nvSpPr>
          <p:spPr>
            <a:xfrm>
              <a:off x="0" y="0"/>
              <a:ext cx="523998" cy="440668"/>
            </a:xfrm>
            <a:custGeom>
              <a:avLst/>
              <a:gdLst/>
              <a:ahLst/>
              <a:cxnLst/>
              <a:rect l="l" t="t" r="r" b="b"/>
              <a:pathLst>
                <a:path w="523998" h="440668">
                  <a:moveTo>
                    <a:pt x="0" y="0"/>
                  </a:moveTo>
                  <a:lnTo>
                    <a:pt x="523998" y="0"/>
                  </a:lnTo>
                  <a:lnTo>
                    <a:pt x="523998" y="440668"/>
                  </a:lnTo>
                  <a:lnTo>
                    <a:pt x="0" y="440668"/>
                  </a:lnTo>
                  <a:close/>
                </a:path>
              </a:pathLst>
            </a:custGeom>
            <a:solidFill>
              <a:srgbClr val="FF1616"/>
            </a:solidFill>
          </p:spPr>
          <p:txBody>
            <a:bodyPr/>
            <a:lstStyle/>
            <a:p>
              <a:endParaRPr lang="es-MX"/>
            </a:p>
          </p:txBody>
        </p:sp>
        <p:sp>
          <p:nvSpPr>
            <p:cNvPr id="12" name="TextBox 12"/>
            <p:cNvSpPr txBox="1"/>
            <p:nvPr/>
          </p:nvSpPr>
          <p:spPr>
            <a:xfrm>
              <a:off x="0" y="-38100"/>
              <a:ext cx="812800" cy="850900"/>
            </a:xfrm>
            <a:prstGeom prst="rect">
              <a:avLst/>
            </a:prstGeom>
          </p:spPr>
          <p:txBody>
            <a:bodyPr lIns="33867" tIns="33867" rIns="33867" bIns="33867" rtlCol="0" anchor="ctr"/>
            <a:lstStyle/>
            <a:p>
              <a:pPr algn="ctr">
                <a:lnSpc>
                  <a:spcPts val="1773"/>
                </a:lnSpc>
              </a:pPr>
              <a:endParaRPr sz="1200"/>
            </a:p>
          </p:txBody>
        </p:sp>
      </p:grpSp>
      <p:grpSp>
        <p:nvGrpSpPr>
          <p:cNvPr id="13" name="Group 13"/>
          <p:cNvGrpSpPr/>
          <p:nvPr/>
        </p:nvGrpSpPr>
        <p:grpSpPr>
          <a:xfrm rot="2816250">
            <a:off x="4065294" y="6287580"/>
            <a:ext cx="2497253" cy="1115441"/>
            <a:chOff x="0" y="0"/>
            <a:chExt cx="986569" cy="440668"/>
          </a:xfrm>
        </p:grpSpPr>
        <p:sp>
          <p:nvSpPr>
            <p:cNvPr id="14" name="Freeform 14"/>
            <p:cNvSpPr/>
            <p:nvPr/>
          </p:nvSpPr>
          <p:spPr>
            <a:xfrm>
              <a:off x="0" y="0"/>
              <a:ext cx="986569" cy="440668"/>
            </a:xfrm>
            <a:custGeom>
              <a:avLst/>
              <a:gdLst/>
              <a:ahLst/>
              <a:cxnLst/>
              <a:rect l="l" t="t" r="r" b="b"/>
              <a:pathLst>
                <a:path w="986569" h="440668">
                  <a:moveTo>
                    <a:pt x="0" y="0"/>
                  </a:moveTo>
                  <a:lnTo>
                    <a:pt x="986569" y="0"/>
                  </a:lnTo>
                  <a:lnTo>
                    <a:pt x="986569" y="440668"/>
                  </a:lnTo>
                  <a:lnTo>
                    <a:pt x="0" y="440668"/>
                  </a:lnTo>
                  <a:close/>
                </a:path>
              </a:pathLst>
            </a:custGeom>
            <a:solidFill>
              <a:srgbClr val="FF1616"/>
            </a:solidFill>
          </p:spPr>
          <p:txBody>
            <a:bodyPr/>
            <a:lstStyle/>
            <a:p>
              <a:endParaRPr lang="es-MX"/>
            </a:p>
          </p:txBody>
        </p:sp>
        <p:sp>
          <p:nvSpPr>
            <p:cNvPr id="15" name="TextBox 15"/>
            <p:cNvSpPr txBox="1"/>
            <p:nvPr/>
          </p:nvSpPr>
          <p:spPr>
            <a:xfrm>
              <a:off x="0" y="-38100"/>
              <a:ext cx="812800" cy="850900"/>
            </a:xfrm>
            <a:prstGeom prst="rect">
              <a:avLst/>
            </a:prstGeom>
          </p:spPr>
          <p:txBody>
            <a:bodyPr lIns="33867" tIns="33867" rIns="33867" bIns="33867" rtlCol="0" anchor="ctr"/>
            <a:lstStyle/>
            <a:p>
              <a:pPr algn="ctr">
                <a:lnSpc>
                  <a:spcPts val="1773"/>
                </a:lnSpc>
              </a:pPr>
              <a:endParaRPr sz="1200"/>
            </a:p>
          </p:txBody>
        </p:sp>
      </p:grpSp>
      <p:grpSp>
        <p:nvGrpSpPr>
          <p:cNvPr id="16" name="Group 16"/>
          <p:cNvGrpSpPr/>
          <p:nvPr/>
        </p:nvGrpSpPr>
        <p:grpSpPr>
          <a:xfrm rot="-2818068">
            <a:off x="-168289" y="5297442"/>
            <a:ext cx="4592544" cy="457617"/>
            <a:chOff x="0" y="0"/>
            <a:chExt cx="1814338" cy="180787"/>
          </a:xfrm>
        </p:grpSpPr>
        <p:sp>
          <p:nvSpPr>
            <p:cNvPr id="17" name="Freeform 17"/>
            <p:cNvSpPr/>
            <p:nvPr/>
          </p:nvSpPr>
          <p:spPr>
            <a:xfrm>
              <a:off x="0" y="0"/>
              <a:ext cx="1814338" cy="180787"/>
            </a:xfrm>
            <a:custGeom>
              <a:avLst/>
              <a:gdLst/>
              <a:ahLst/>
              <a:cxnLst/>
              <a:rect l="l" t="t" r="r" b="b"/>
              <a:pathLst>
                <a:path w="1814338" h="180787">
                  <a:moveTo>
                    <a:pt x="0" y="0"/>
                  </a:moveTo>
                  <a:lnTo>
                    <a:pt x="1814338" y="0"/>
                  </a:lnTo>
                  <a:lnTo>
                    <a:pt x="1814338" y="180787"/>
                  </a:lnTo>
                  <a:lnTo>
                    <a:pt x="0" y="180787"/>
                  </a:lnTo>
                  <a:close/>
                </a:path>
              </a:pathLst>
            </a:custGeom>
            <a:solidFill>
              <a:srgbClr val="C80000"/>
            </a:solidFill>
          </p:spPr>
          <p:txBody>
            <a:bodyPr/>
            <a:lstStyle/>
            <a:p>
              <a:endParaRPr lang="es-MX"/>
            </a:p>
          </p:txBody>
        </p:sp>
        <p:sp>
          <p:nvSpPr>
            <p:cNvPr id="18" name="TextBox 18"/>
            <p:cNvSpPr txBox="1"/>
            <p:nvPr/>
          </p:nvSpPr>
          <p:spPr>
            <a:xfrm>
              <a:off x="0" y="-38100"/>
              <a:ext cx="812800" cy="850900"/>
            </a:xfrm>
            <a:prstGeom prst="rect">
              <a:avLst/>
            </a:prstGeom>
          </p:spPr>
          <p:txBody>
            <a:bodyPr lIns="33867" tIns="33867" rIns="33867" bIns="33867" rtlCol="0" anchor="ctr"/>
            <a:lstStyle/>
            <a:p>
              <a:pPr algn="ctr">
                <a:lnSpc>
                  <a:spcPts val="1773"/>
                </a:lnSpc>
              </a:pPr>
              <a:endParaRPr sz="1200"/>
            </a:p>
          </p:txBody>
        </p:sp>
      </p:grpSp>
      <p:grpSp>
        <p:nvGrpSpPr>
          <p:cNvPr id="19" name="Group 19"/>
          <p:cNvGrpSpPr/>
          <p:nvPr/>
        </p:nvGrpSpPr>
        <p:grpSpPr>
          <a:xfrm rot="-2775529">
            <a:off x="2822591" y="5310724"/>
            <a:ext cx="4592544" cy="457617"/>
            <a:chOff x="0" y="0"/>
            <a:chExt cx="1814338" cy="180787"/>
          </a:xfrm>
        </p:grpSpPr>
        <p:sp>
          <p:nvSpPr>
            <p:cNvPr id="20" name="Freeform 20"/>
            <p:cNvSpPr/>
            <p:nvPr/>
          </p:nvSpPr>
          <p:spPr>
            <a:xfrm>
              <a:off x="0" y="0"/>
              <a:ext cx="1814338" cy="180787"/>
            </a:xfrm>
            <a:custGeom>
              <a:avLst/>
              <a:gdLst/>
              <a:ahLst/>
              <a:cxnLst/>
              <a:rect l="l" t="t" r="r" b="b"/>
              <a:pathLst>
                <a:path w="1814338" h="180787">
                  <a:moveTo>
                    <a:pt x="0" y="0"/>
                  </a:moveTo>
                  <a:lnTo>
                    <a:pt x="1814338" y="0"/>
                  </a:lnTo>
                  <a:lnTo>
                    <a:pt x="1814338" y="180787"/>
                  </a:lnTo>
                  <a:lnTo>
                    <a:pt x="0" y="180787"/>
                  </a:lnTo>
                  <a:close/>
                </a:path>
              </a:pathLst>
            </a:custGeom>
            <a:solidFill>
              <a:srgbClr val="C80000"/>
            </a:solidFill>
          </p:spPr>
          <p:txBody>
            <a:bodyPr/>
            <a:lstStyle/>
            <a:p>
              <a:endParaRPr lang="es-MX"/>
            </a:p>
          </p:txBody>
        </p:sp>
        <p:sp>
          <p:nvSpPr>
            <p:cNvPr id="21" name="TextBox 21"/>
            <p:cNvSpPr txBox="1"/>
            <p:nvPr/>
          </p:nvSpPr>
          <p:spPr>
            <a:xfrm>
              <a:off x="0" y="-38100"/>
              <a:ext cx="812800" cy="850900"/>
            </a:xfrm>
            <a:prstGeom prst="rect">
              <a:avLst/>
            </a:prstGeom>
          </p:spPr>
          <p:txBody>
            <a:bodyPr lIns="33867" tIns="33867" rIns="33867" bIns="33867" rtlCol="0" anchor="ctr"/>
            <a:lstStyle/>
            <a:p>
              <a:pPr algn="ctr">
                <a:lnSpc>
                  <a:spcPts val="1773"/>
                </a:lnSpc>
              </a:pPr>
              <a:endParaRPr sz="1200"/>
            </a:p>
          </p:txBody>
        </p:sp>
      </p:grpSp>
      <p:grpSp>
        <p:nvGrpSpPr>
          <p:cNvPr id="22" name="Group 22"/>
          <p:cNvGrpSpPr/>
          <p:nvPr/>
        </p:nvGrpSpPr>
        <p:grpSpPr>
          <a:xfrm rot="-2818068">
            <a:off x="4395823" y="355304"/>
            <a:ext cx="4592544" cy="457617"/>
            <a:chOff x="0" y="0"/>
            <a:chExt cx="1814338" cy="180787"/>
          </a:xfrm>
        </p:grpSpPr>
        <p:sp>
          <p:nvSpPr>
            <p:cNvPr id="23" name="Freeform 23"/>
            <p:cNvSpPr/>
            <p:nvPr/>
          </p:nvSpPr>
          <p:spPr>
            <a:xfrm>
              <a:off x="0" y="0"/>
              <a:ext cx="1814338" cy="180787"/>
            </a:xfrm>
            <a:custGeom>
              <a:avLst/>
              <a:gdLst/>
              <a:ahLst/>
              <a:cxnLst/>
              <a:rect l="l" t="t" r="r" b="b"/>
              <a:pathLst>
                <a:path w="1814338" h="180787">
                  <a:moveTo>
                    <a:pt x="0" y="0"/>
                  </a:moveTo>
                  <a:lnTo>
                    <a:pt x="1814338" y="0"/>
                  </a:lnTo>
                  <a:lnTo>
                    <a:pt x="1814338" y="180787"/>
                  </a:lnTo>
                  <a:lnTo>
                    <a:pt x="0" y="180787"/>
                  </a:lnTo>
                  <a:close/>
                </a:path>
              </a:pathLst>
            </a:custGeom>
            <a:solidFill>
              <a:srgbClr val="C80000"/>
            </a:solidFill>
          </p:spPr>
          <p:txBody>
            <a:bodyPr/>
            <a:lstStyle/>
            <a:p>
              <a:endParaRPr lang="es-MX"/>
            </a:p>
          </p:txBody>
        </p:sp>
        <p:sp>
          <p:nvSpPr>
            <p:cNvPr id="24" name="TextBox 24"/>
            <p:cNvSpPr txBox="1"/>
            <p:nvPr/>
          </p:nvSpPr>
          <p:spPr>
            <a:xfrm>
              <a:off x="0" y="-38100"/>
              <a:ext cx="812800" cy="850900"/>
            </a:xfrm>
            <a:prstGeom prst="rect">
              <a:avLst/>
            </a:prstGeom>
          </p:spPr>
          <p:txBody>
            <a:bodyPr lIns="33867" tIns="33867" rIns="33867" bIns="33867" rtlCol="0" anchor="ctr"/>
            <a:lstStyle/>
            <a:p>
              <a:pPr algn="ctr">
                <a:lnSpc>
                  <a:spcPts val="1773"/>
                </a:lnSpc>
              </a:pPr>
              <a:endParaRPr sz="1200"/>
            </a:p>
          </p:txBody>
        </p:sp>
      </p:grpSp>
      <p:grpSp>
        <p:nvGrpSpPr>
          <p:cNvPr id="25" name="Group 25"/>
          <p:cNvGrpSpPr/>
          <p:nvPr/>
        </p:nvGrpSpPr>
        <p:grpSpPr>
          <a:xfrm>
            <a:off x="1908362" y="4608143"/>
            <a:ext cx="400256" cy="400256"/>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C80000"/>
            </a:solidFill>
          </p:spPr>
          <p:txBody>
            <a:bodyPr/>
            <a:lstStyle/>
            <a:p>
              <a:endParaRPr lang="es-MX"/>
            </a:p>
          </p:txBody>
        </p:sp>
        <p:sp>
          <p:nvSpPr>
            <p:cNvPr id="27" name="TextBox 27"/>
            <p:cNvSpPr txBox="1"/>
            <p:nvPr/>
          </p:nvSpPr>
          <p:spPr>
            <a:xfrm>
              <a:off x="139700" y="101600"/>
              <a:ext cx="533400" cy="571500"/>
            </a:xfrm>
            <a:prstGeom prst="rect">
              <a:avLst/>
            </a:prstGeom>
          </p:spPr>
          <p:txBody>
            <a:bodyPr lIns="33867" tIns="33867" rIns="33867" bIns="33867" rtlCol="0" anchor="ctr"/>
            <a:lstStyle/>
            <a:p>
              <a:pPr algn="ctr">
                <a:lnSpc>
                  <a:spcPts val="1773"/>
                </a:lnSpc>
              </a:pPr>
              <a:endParaRPr sz="1200"/>
            </a:p>
          </p:txBody>
        </p:sp>
      </p:grpSp>
      <p:sp>
        <p:nvSpPr>
          <p:cNvPr id="28" name="Freeform 28"/>
          <p:cNvSpPr/>
          <p:nvPr/>
        </p:nvSpPr>
        <p:spPr>
          <a:xfrm rot="2773341">
            <a:off x="-953444" y="1974115"/>
            <a:ext cx="5545814" cy="344315"/>
          </a:xfrm>
          <a:custGeom>
            <a:avLst/>
            <a:gdLst/>
            <a:ahLst/>
            <a:cxnLst/>
            <a:rect l="l" t="t" r="r" b="b"/>
            <a:pathLst>
              <a:path w="8318721" h="516473">
                <a:moveTo>
                  <a:pt x="0" y="0"/>
                </a:moveTo>
                <a:lnTo>
                  <a:pt x="8318720" y="0"/>
                </a:lnTo>
                <a:lnTo>
                  <a:pt x="8318720" y="516473"/>
                </a:lnTo>
                <a:lnTo>
                  <a:pt x="0" y="516473"/>
                </a:lnTo>
                <a:lnTo>
                  <a:pt x="0" y="0"/>
                </a:lnTo>
                <a:close/>
              </a:path>
            </a:pathLst>
          </a:custGeom>
          <a:blipFill>
            <a:blip r:embed="rId3"/>
            <a:stretch>
              <a:fillRect t="-41923" r="-17068" b="-41923"/>
            </a:stretch>
          </a:blipFill>
        </p:spPr>
        <p:txBody>
          <a:bodyPr/>
          <a:lstStyle/>
          <a:p>
            <a:endParaRPr lang="es-MX"/>
          </a:p>
        </p:txBody>
      </p:sp>
      <p:sp>
        <p:nvSpPr>
          <p:cNvPr id="29" name="Freeform 29"/>
          <p:cNvSpPr/>
          <p:nvPr/>
        </p:nvSpPr>
        <p:spPr>
          <a:xfrm rot="2773341">
            <a:off x="275580" y="3827074"/>
            <a:ext cx="2550997" cy="199623"/>
          </a:xfrm>
          <a:custGeom>
            <a:avLst/>
            <a:gdLst/>
            <a:ahLst/>
            <a:cxnLst/>
            <a:rect l="l" t="t" r="r" b="b"/>
            <a:pathLst>
              <a:path w="3826496" h="299434">
                <a:moveTo>
                  <a:pt x="0" y="0"/>
                </a:moveTo>
                <a:lnTo>
                  <a:pt x="3826495" y="0"/>
                </a:lnTo>
                <a:lnTo>
                  <a:pt x="3826495" y="299434"/>
                </a:lnTo>
                <a:lnTo>
                  <a:pt x="0" y="299434"/>
                </a:lnTo>
                <a:lnTo>
                  <a:pt x="0" y="0"/>
                </a:lnTo>
                <a:close/>
              </a:path>
            </a:pathLst>
          </a:custGeom>
          <a:blipFill>
            <a:blip r:embed="rId3"/>
            <a:stretch>
              <a:fillRect l="-36296" t="-41923" r="-11257" b="-41923"/>
            </a:stretch>
          </a:blipFill>
        </p:spPr>
        <p:txBody>
          <a:bodyPr/>
          <a:lstStyle/>
          <a:p>
            <a:endParaRPr lang="es-MX"/>
          </a:p>
        </p:txBody>
      </p:sp>
      <p:sp>
        <p:nvSpPr>
          <p:cNvPr id="30" name="Freeform 30"/>
          <p:cNvSpPr/>
          <p:nvPr/>
        </p:nvSpPr>
        <p:spPr>
          <a:xfrm rot="-2633855">
            <a:off x="4041965" y="654965"/>
            <a:ext cx="2062995" cy="86646"/>
          </a:xfrm>
          <a:custGeom>
            <a:avLst/>
            <a:gdLst/>
            <a:ahLst/>
            <a:cxnLst/>
            <a:rect l="l" t="t" r="r" b="b"/>
            <a:pathLst>
              <a:path w="3094492" h="129969">
                <a:moveTo>
                  <a:pt x="0" y="0"/>
                </a:moveTo>
                <a:lnTo>
                  <a:pt x="3094491" y="0"/>
                </a:lnTo>
                <a:lnTo>
                  <a:pt x="3094491" y="129969"/>
                </a:lnTo>
                <a:lnTo>
                  <a:pt x="0" y="129969"/>
                </a:lnTo>
                <a:lnTo>
                  <a:pt x="0" y="0"/>
                </a:lnTo>
                <a:close/>
              </a:path>
            </a:pathLst>
          </a:custGeom>
          <a:blipFill>
            <a:blip r:embed="rId3"/>
            <a:stretch>
              <a:fillRect t="-85882" r="-17068" b="-85882"/>
            </a:stretch>
          </a:blipFill>
        </p:spPr>
        <p:txBody>
          <a:bodyPr/>
          <a:lstStyle/>
          <a:p>
            <a:endParaRPr lang="es-MX"/>
          </a:p>
        </p:txBody>
      </p:sp>
      <p:sp>
        <p:nvSpPr>
          <p:cNvPr id="31" name="Freeform 31"/>
          <p:cNvSpPr/>
          <p:nvPr/>
        </p:nvSpPr>
        <p:spPr>
          <a:xfrm rot="-2806339">
            <a:off x="4855136" y="1151394"/>
            <a:ext cx="3295250" cy="138401"/>
          </a:xfrm>
          <a:custGeom>
            <a:avLst/>
            <a:gdLst/>
            <a:ahLst/>
            <a:cxnLst/>
            <a:rect l="l" t="t" r="r" b="b"/>
            <a:pathLst>
              <a:path w="4942875" h="207602">
                <a:moveTo>
                  <a:pt x="0" y="0"/>
                </a:moveTo>
                <a:lnTo>
                  <a:pt x="4942875" y="0"/>
                </a:lnTo>
                <a:lnTo>
                  <a:pt x="4942875" y="207602"/>
                </a:lnTo>
                <a:lnTo>
                  <a:pt x="0" y="207602"/>
                </a:lnTo>
                <a:lnTo>
                  <a:pt x="0" y="0"/>
                </a:lnTo>
                <a:close/>
              </a:path>
            </a:pathLst>
          </a:custGeom>
          <a:blipFill>
            <a:blip r:embed="rId3"/>
            <a:stretch>
              <a:fillRect t="-85882" r="-17068" b="-85882"/>
            </a:stretch>
          </a:blipFill>
        </p:spPr>
        <p:txBody>
          <a:bodyPr/>
          <a:lstStyle/>
          <a:p>
            <a:endParaRPr lang="es-MX"/>
          </a:p>
        </p:txBody>
      </p:sp>
      <p:sp>
        <p:nvSpPr>
          <p:cNvPr id="32" name="Freeform 32"/>
          <p:cNvSpPr/>
          <p:nvPr/>
        </p:nvSpPr>
        <p:spPr>
          <a:xfrm rot="-2806339">
            <a:off x="3487273" y="5485926"/>
            <a:ext cx="4064623" cy="170715"/>
          </a:xfrm>
          <a:custGeom>
            <a:avLst/>
            <a:gdLst/>
            <a:ahLst/>
            <a:cxnLst/>
            <a:rect l="l" t="t" r="r" b="b"/>
            <a:pathLst>
              <a:path w="6096935" h="256073">
                <a:moveTo>
                  <a:pt x="0" y="0"/>
                </a:moveTo>
                <a:lnTo>
                  <a:pt x="6096935" y="0"/>
                </a:lnTo>
                <a:lnTo>
                  <a:pt x="6096935" y="256073"/>
                </a:lnTo>
                <a:lnTo>
                  <a:pt x="0" y="256073"/>
                </a:lnTo>
                <a:lnTo>
                  <a:pt x="0" y="0"/>
                </a:lnTo>
                <a:close/>
              </a:path>
            </a:pathLst>
          </a:custGeom>
          <a:blipFill>
            <a:blip r:embed="rId3"/>
            <a:stretch>
              <a:fillRect t="-85882" r="-17068" b="-85882"/>
            </a:stretch>
          </a:blipFill>
        </p:spPr>
        <p:txBody>
          <a:bodyPr/>
          <a:lstStyle/>
          <a:p>
            <a:endParaRPr lang="es-MX"/>
          </a:p>
        </p:txBody>
      </p:sp>
      <p:sp>
        <p:nvSpPr>
          <p:cNvPr id="34" name="TextBox 34"/>
          <p:cNvSpPr txBox="1"/>
          <p:nvPr/>
        </p:nvSpPr>
        <p:spPr>
          <a:xfrm>
            <a:off x="6502761" y="2706157"/>
            <a:ext cx="5691888" cy="615553"/>
          </a:xfrm>
          <a:prstGeom prst="rect">
            <a:avLst/>
          </a:prstGeom>
        </p:spPr>
        <p:txBody>
          <a:bodyPr wrap="square" lIns="0" tIns="0" rIns="0" bIns="0" rtlCol="0" anchor="t">
            <a:spAutoFit/>
          </a:bodyPr>
          <a:lstStyle/>
          <a:p>
            <a:pPr algn="ctr">
              <a:spcBef>
                <a:spcPct val="0"/>
              </a:spcBef>
            </a:pPr>
            <a:r>
              <a:rPr lang="en-US" sz="4000" b="1" dirty="0">
                <a:solidFill>
                  <a:srgbClr val="FF1616"/>
                </a:solidFill>
                <a:latin typeface="Georgia" panose="02040502050405020303" pitchFamily="18" charset="0"/>
              </a:rPr>
              <a:t>EL NOVIAZGO.  </a:t>
            </a:r>
          </a:p>
        </p:txBody>
      </p:sp>
      <p:sp>
        <p:nvSpPr>
          <p:cNvPr id="35" name="Freeform 35"/>
          <p:cNvSpPr/>
          <p:nvPr/>
        </p:nvSpPr>
        <p:spPr>
          <a:xfrm>
            <a:off x="10445369" y="1390695"/>
            <a:ext cx="453049" cy="523001"/>
          </a:xfrm>
          <a:custGeom>
            <a:avLst/>
            <a:gdLst/>
            <a:ahLst/>
            <a:cxnLst/>
            <a:rect l="l" t="t" r="r" b="b"/>
            <a:pathLst>
              <a:path w="679574" h="784501">
                <a:moveTo>
                  <a:pt x="0" y="0"/>
                </a:moveTo>
                <a:lnTo>
                  <a:pt x="679574" y="0"/>
                </a:lnTo>
                <a:lnTo>
                  <a:pt x="679574" y="784501"/>
                </a:lnTo>
                <a:lnTo>
                  <a:pt x="0" y="78450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s-MX"/>
          </a:p>
        </p:txBody>
      </p:sp>
      <p:sp>
        <p:nvSpPr>
          <p:cNvPr id="36" name="Freeform 36"/>
          <p:cNvSpPr/>
          <p:nvPr/>
        </p:nvSpPr>
        <p:spPr>
          <a:xfrm>
            <a:off x="11157507" y="6280056"/>
            <a:ext cx="498984" cy="498984"/>
          </a:xfrm>
          <a:custGeom>
            <a:avLst/>
            <a:gdLst/>
            <a:ahLst/>
            <a:cxnLst/>
            <a:rect l="l" t="t" r="r" b="b"/>
            <a:pathLst>
              <a:path w="748476" h="748476">
                <a:moveTo>
                  <a:pt x="0" y="0"/>
                </a:moveTo>
                <a:lnTo>
                  <a:pt x="748476" y="0"/>
                </a:lnTo>
                <a:lnTo>
                  <a:pt x="748476" y="748476"/>
                </a:lnTo>
                <a:lnTo>
                  <a:pt x="0" y="74847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s-MX"/>
          </a:p>
        </p:txBody>
      </p:sp>
      <p:grpSp>
        <p:nvGrpSpPr>
          <p:cNvPr id="37" name="Group 37"/>
          <p:cNvGrpSpPr/>
          <p:nvPr/>
        </p:nvGrpSpPr>
        <p:grpSpPr>
          <a:xfrm>
            <a:off x="898045" y="1652196"/>
            <a:ext cx="587895" cy="587895"/>
            <a:chOff x="0" y="0"/>
            <a:chExt cx="812800" cy="812800"/>
          </a:xfrm>
        </p:grpSpPr>
        <p:sp>
          <p:nvSpPr>
            <p:cNvPr id="38" name="Freeform 38"/>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C80000"/>
            </a:solidFill>
          </p:spPr>
          <p:txBody>
            <a:bodyPr/>
            <a:lstStyle/>
            <a:p>
              <a:endParaRPr lang="es-MX"/>
            </a:p>
          </p:txBody>
        </p:sp>
        <p:sp>
          <p:nvSpPr>
            <p:cNvPr id="39" name="TextBox 39"/>
            <p:cNvSpPr txBox="1"/>
            <p:nvPr/>
          </p:nvSpPr>
          <p:spPr>
            <a:xfrm>
              <a:off x="139700" y="101600"/>
              <a:ext cx="533400" cy="571500"/>
            </a:xfrm>
            <a:prstGeom prst="rect">
              <a:avLst/>
            </a:prstGeom>
          </p:spPr>
          <p:txBody>
            <a:bodyPr lIns="33867" tIns="33867" rIns="33867" bIns="33867" rtlCol="0" anchor="ctr"/>
            <a:lstStyle/>
            <a:p>
              <a:pPr algn="ctr">
                <a:lnSpc>
                  <a:spcPts val="1773"/>
                </a:lnSpc>
              </a:pPr>
              <a:endParaRPr sz="1200"/>
            </a:p>
          </p:txBody>
        </p:sp>
      </p:grpSp>
      <p:sp>
        <p:nvSpPr>
          <p:cNvPr id="40" name="TextBox 40"/>
          <p:cNvSpPr txBox="1"/>
          <p:nvPr/>
        </p:nvSpPr>
        <p:spPr>
          <a:xfrm>
            <a:off x="7332099" y="6393372"/>
            <a:ext cx="3271607" cy="166712"/>
          </a:xfrm>
          <a:prstGeom prst="rect">
            <a:avLst/>
          </a:prstGeom>
        </p:spPr>
        <p:txBody>
          <a:bodyPr wrap="square" lIns="0" tIns="0" rIns="0" bIns="0" rtlCol="0" anchor="t">
            <a:spAutoFit/>
          </a:bodyPr>
          <a:lstStyle/>
          <a:p>
            <a:pPr algn="r">
              <a:lnSpc>
                <a:spcPts val="1298"/>
              </a:lnSpc>
            </a:pPr>
            <a:r>
              <a:rPr lang="en-US" sz="1200" dirty="0">
                <a:solidFill>
                  <a:srgbClr val="000000"/>
                </a:solidFill>
                <a:latin typeface="Georgia" panose="02040502050405020303" pitchFamily="18" charset="0"/>
              </a:rPr>
              <a:t>http://www.compralaverdadynolavendas.com</a:t>
            </a:r>
          </a:p>
        </p:txBody>
      </p:sp>
      <p:sp>
        <p:nvSpPr>
          <p:cNvPr id="41" name="TextBox 41"/>
          <p:cNvSpPr txBox="1"/>
          <p:nvPr/>
        </p:nvSpPr>
        <p:spPr>
          <a:xfrm>
            <a:off x="7035270" y="5295418"/>
            <a:ext cx="3710415" cy="230832"/>
          </a:xfrm>
          <a:prstGeom prst="rect">
            <a:avLst/>
          </a:prstGeom>
        </p:spPr>
        <p:txBody>
          <a:bodyPr lIns="0" tIns="0" rIns="0" bIns="0" rtlCol="0" anchor="t">
            <a:spAutoFit/>
          </a:bodyPr>
          <a:lstStyle/>
          <a:p>
            <a:pPr algn="ctr">
              <a:lnSpc>
                <a:spcPts val="1830"/>
              </a:lnSpc>
            </a:pPr>
            <a:r>
              <a:rPr lang="es-MX" sz="1605" dirty="0">
                <a:solidFill>
                  <a:srgbClr val="000000"/>
                </a:solidFill>
                <a:latin typeface="Georgia" panose="02040502050405020303" pitchFamily="18" charset="0"/>
              </a:rPr>
              <a:t>Hno. Mario Javier Moreno Chávez</a:t>
            </a:r>
          </a:p>
        </p:txBody>
      </p:sp>
      <p:sp>
        <p:nvSpPr>
          <p:cNvPr id="43" name="Marcador de número de diapositiva 42">
            <a:extLst>
              <a:ext uri="{FF2B5EF4-FFF2-40B4-BE49-F238E27FC236}">
                <a16:creationId xmlns:a16="http://schemas.microsoft.com/office/drawing/2014/main" id="{DA8A2474-12A4-B161-06FD-EE4281831B55}"/>
              </a:ext>
            </a:extLst>
          </p:cNvPr>
          <p:cNvSpPr>
            <a:spLocks noGrp="1"/>
          </p:cNvSpPr>
          <p:nvPr>
            <p:ph type="sldNum" sz="quarter" idx="12"/>
          </p:nvPr>
        </p:nvSpPr>
        <p:spPr>
          <a:xfrm>
            <a:off x="8613928" y="6346985"/>
            <a:ext cx="2743200" cy="365125"/>
          </a:xfrm>
        </p:spPr>
        <p:txBody>
          <a:bodyPr/>
          <a:lstStyle/>
          <a:p>
            <a:fld id="{B6F15528-21DE-4FAA-801E-634DDDAF4B2B}" type="slidenum">
              <a:rPr lang="en-US" smtClean="0"/>
              <a:pPr/>
              <a:t>1</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barn(inVertical)">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41"/>
                                        </p:tgtEl>
                                        <p:attrNameLst>
                                          <p:attrName>style.visibility</p:attrName>
                                        </p:attrNameLst>
                                      </p:cBhvr>
                                      <p:to>
                                        <p:strVal val="visible"/>
                                      </p:to>
                                    </p:set>
                                    <p:anim calcmode="lin" valueType="num">
                                      <p:cBhvr>
                                        <p:cTn id="12" dur="500" fill="hold"/>
                                        <p:tgtEl>
                                          <p:spTgt spid="41"/>
                                        </p:tgtEl>
                                        <p:attrNameLst>
                                          <p:attrName>ppt_w</p:attrName>
                                        </p:attrNameLst>
                                      </p:cBhvr>
                                      <p:tavLst>
                                        <p:tav tm="0">
                                          <p:val>
                                            <p:fltVal val="0"/>
                                          </p:val>
                                        </p:tav>
                                        <p:tav tm="100000">
                                          <p:val>
                                            <p:strVal val="#ppt_w"/>
                                          </p:val>
                                        </p:tav>
                                      </p:tavLst>
                                    </p:anim>
                                    <p:anim calcmode="lin" valueType="num">
                                      <p:cBhvr>
                                        <p:cTn id="13" dur="500" fill="hold"/>
                                        <p:tgtEl>
                                          <p:spTgt spid="41"/>
                                        </p:tgtEl>
                                        <p:attrNameLst>
                                          <p:attrName>ppt_h</p:attrName>
                                        </p:attrNameLst>
                                      </p:cBhvr>
                                      <p:tavLst>
                                        <p:tav tm="0">
                                          <p:val>
                                            <p:fltVal val="0"/>
                                          </p:val>
                                        </p:tav>
                                        <p:tav tm="100000">
                                          <p:val>
                                            <p:strVal val="#ppt_h"/>
                                          </p:val>
                                        </p:tav>
                                      </p:tavLst>
                                    </p:anim>
                                    <p:animEffect transition="in" filter="fade">
                                      <p:cBhvr>
                                        <p:cTn id="14" dur="500"/>
                                        <p:tgtEl>
                                          <p:spTgt spid="41"/>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40" grpId="0"/>
      <p:bldP spid="4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ipse 4">
            <a:extLst>
              <a:ext uri="{FF2B5EF4-FFF2-40B4-BE49-F238E27FC236}">
                <a16:creationId xmlns:a16="http://schemas.microsoft.com/office/drawing/2014/main" id="{8FE77331-FE2F-C219-1932-92087BC99FEE}"/>
              </a:ext>
            </a:extLst>
          </p:cNvPr>
          <p:cNvSpPr/>
          <p:nvPr/>
        </p:nvSpPr>
        <p:spPr>
          <a:xfrm>
            <a:off x="10224247" y="5100917"/>
            <a:ext cx="2259106" cy="2034988"/>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Marcador de pie de página 1">
            <a:extLst>
              <a:ext uri="{FF2B5EF4-FFF2-40B4-BE49-F238E27FC236}">
                <a16:creationId xmlns:a16="http://schemas.microsoft.com/office/drawing/2014/main" id="{19F97C7B-E8AB-7ADA-7482-E30DAFBABAB7}"/>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5843B587-F476-D2C5-D20E-0AF6A1B0C24C}"/>
              </a:ext>
            </a:extLst>
          </p:cNvPr>
          <p:cNvSpPr>
            <a:spLocks noGrp="1"/>
          </p:cNvSpPr>
          <p:nvPr>
            <p:ph type="sldNum" sz="quarter" idx="12"/>
          </p:nvPr>
        </p:nvSpPr>
        <p:spPr/>
        <p:txBody>
          <a:bodyPr/>
          <a:lstStyle/>
          <a:p>
            <a:fld id="{98F75276-FA71-44F8-B7AD-531B860B9505}" type="slidenum">
              <a:rPr lang="es-MX" smtClean="0"/>
              <a:t>10</a:t>
            </a:fld>
            <a:endParaRPr lang="es-MX"/>
          </a:p>
        </p:txBody>
      </p:sp>
      <p:sp>
        <p:nvSpPr>
          <p:cNvPr id="4" name="Elipse 3">
            <a:extLst>
              <a:ext uri="{FF2B5EF4-FFF2-40B4-BE49-F238E27FC236}">
                <a16:creationId xmlns:a16="http://schemas.microsoft.com/office/drawing/2014/main" id="{AFDF6602-7369-59F9-0DC7-C127600657FB}"/>
              </a:ext>
            </a:extLst>
          </p:cNvPr>
          <p:cNvSpPr/>
          <p:nvPr/>
        </p:nvSpPr>
        <p:spPr>
          <a:xfrm>
            <a:off x="-618565" y="-188259"/>
            <a:ext cx="2259106" cy="2034988"/>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Elipse 5">
            <a:extLst>
              <a:ext uri="{FF2B5EF4-FFF2-40B4-BE49-F238E27FC236}">
                <a16:creationId xmlns:a16="http://schemas.microsoft.com/office/drawing/2014/main" id="{597BB45A-DA7D-31F7-2074-29B0A6A91AA3}"/>
              </a:ext>
            </a:extLst>
          </p:cNvPr>
          <p:cNvSpPr/>
          <p:nvPr/>
        </p:nvSpPr>
        <p:spPr>
          <a:xfrm>
            <a:off x="1156447" y="0"/>
            <a:ext cx="914400" cy="914400"/>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Elipse 6">
            <a:extLst>
              <a:ext uri="{FF2B5EF4-FFF2-40B4-BE49-F238E27FC236}">
                <a16:creationId xmlns:a16="http://schemas.microsoft.com/office/drawing/2014/main" id="{1B61653F-1193-AC03-D127-B6C09062904F}"/>
              </a:ext>
            </a:extLst>
          </p:cNvPr>
          <p:cNvSpPr/>
          <p:nvPr/>
        </p:nvSpPr>
        <p:spPr>
          <a:xfrm>
            <a:off x="11277600" y="4527176"/>
            <a:ext cx="914400" cy="914400"/>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Elipse 7">
            <a:extLst>
              <a:ext uri="{FF2B5EF4-FFF2-40B4-BE49-F238E27FC236}">
                <a16:creationId xmlns:a16="http://schemas.microsoft.com/office/drawing/2014/main" id="{07C59DC3-4A18-1792-24B6-44F84CD10065}"/>
              </a:ext>
            </a:extLst>
          </p:cNvPr>
          <p:cNvSpPr/>
          <p:nvPr/>
        </p:nvSpPr>
        <p:spPr>
          <a:xfrm>
            <a:off x="1649506" y="1290918"/>
            <a:ext cx="618564" cy="555811"/>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Elipse 8">
            <a:extLst>
              <a:ext uri="{FF2B5EF4-FFF2-40B4-BE49-F238E27FC236}">
                <a16:creationId xmlns:a16="http://schemas.microsoft.com/office/drawing/2014/main" id="{E30C414A-254A-6674-A7C5-FC97D2102042}"/>
              </a:ext>
            </a:extLst>
          </p:cNvPr>
          <p:cNvSpPr/>
          <p:nvPr/>
        </p:nvSpPr>
        <p:spPr>
          <a:xfrm>
            <a:off x="9672918" y="4984376"/>
            <a:ext cx="618564" cy="555811"/>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CuadroTexto 10">
            <a:extLst>
              <a:ext uri="{FF2B5EF4-FFF2-40B4-BE49-F238E27FC236}">
                <a16:creationId xmlns:a16="http://schemas.microsoft.com/office/drawing/2014/main" id="{C66B9C54-9131-CE79-DA20-E63C3238D419}"/>
              </a:ext>
            </a:extLst>
          </p:cNvPr>
          <p:cNvSpPr txBox="1"/>
          <p:nvPr/>
        </p:nvSpPr>
        <p:spPr>
          <a:xfrm>
            <a:off x="2547097" y="1106199"/>
            <a:ext cx="7962900" cy="692497"/>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V.22. </a:t>
            </a:r>
            <a:r>
              <a:rPr lang="es-MX" b="0" i="0" dirty="0">
                <a:solidFill>
                  <a:srgbClr val="000000"/>
                </a:solidFill>
                <a:effectLst/>
                <a:latin typeface="Georgia" panose="02040502050405020303" pitchFamily="18" charset="0"/>
              </a:rPr>
              <a:t>Todo esto sucedió para que se cumpliera lo que el Señor había hablado por medio del profeta, diciendo: </a:t>
            </a:r>
            <a:endParaRPr lang="es-MX" dirty="0">
              <a:latin typeface="Georgia" panose="02040502050405020303" pitchFamily="18" charset="0"/>
            </a:endParaRPr>
          </a:p>
        </p:txBody>
      </p:sp>
      <p:sp>
        <p:nvSpPr>
          <p:cNvPr id="13" name="CuadroTexto 12">
            <a:extLst>
              <a:ext uri="{FF2B5EF4-FFF2-40B4-BE49-F238E27FC236}">
                <a16:creationId xmlns:a16="http://schemas.microsoft.com/office/drawing/2014/main" id="{2F65FE90-CEA5-36DB-735E-8BECDC0D7CBD}"/>
              </a:ext>
            </a:extLst>
          </p:cNvPr>
          <p:cNvSpPr txBox="1"/>
          <p:nvPr/>
        </p:nvSpPr>
        <p:spPr>
          <a:xfrm>
            <a:off x="1156447" y="2500729"/>
            <a:ext cx="8767482" cy="692497"/>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V.23. </a:t>
            </a:r>
            <a:r>
              <a:rPr lang="es-MX" b="0" i="0" dirty="0">
                <a:solidFill>
                  <a:srgbClr val="000000"/>
                </a:solidFill>
                <a:effectLst/>
                <a:latin typeface="Georgia" panose="02040502050405020303" pitchFamily="18" charset="0"/>
              </a:rPr>
              <a:t>«</a:t>
            </a:r>
            <a:r>
              <a:rPr lang="es-MX" b="0" i="0" cap="small" dirty="0">
                <a:solidFill>
                  <a:srgbClr val="000000"/>
                </a:solidFill>
                <a:effectLst/>
                <a:latin typeface="Georgia" panose="02040502050405020303" pitchFamily="18" charset="0"/>
              </a:rPr>
              <a:t>He aquí, la virgen concebirá y dará a luz un Hijo, y le pondrán por nombre Emmanuel</a:t>
            </a:r>
            <a:r>
              <a:rPr lang="es-MX" b="0" i="0" dirty="0">
                <a:solidFill>
                  <a:srgbClr val="000000"/>
                </a:solidFill>
                <a:effectLst/>
                <a:latin typeface="Georgia" panose="02040502050405020303" pitchFamily="18" charset="0"/>
              </a:rPr>
              <a:t>», que traducido significa: «</a:t>
            </a:r>
            <a:r>
              <a:rPr lang="es-MX" b="0" i="0" cap="small" dirty="0">
                <a:solidFill>
                  <a:srgbClr val="000000"/>
                </a:solidFill>
                <a:effectLst/>
                <a:latin typeface="Georgia" panose="02040502050405020303" pitchFamily="18" charset="0"/>
              </a:rPr>
              <a:t>Dios con nosotros</a:t>
            </a:r>
            <a:r>
              <a:rPr lang="es-MX" b="0" i="0" dirty="0">
                <a:solidFill>
                  <a:srgbClr val="000000"/>
                </a:solidFill>
                <a:effectLst/>
                <a:latin typeface="Georgia" panose="02040502050405020303" pitchFamily="18" charset="0"/>
              </a:rPr>
              <a:t>».</a:t>
            </a:r>
            <a:endParaRPr lang="es-MX" dirty="0">
              <a:latin typeface="Georgia" panose="02040502050405020303" pitchFamily="18" charset="0"/>
            </a:endParaRPr>
          </a:p>
        </p:txBody>
      </p:sp>
      <p:sp>
        <p:nvSpPr>
          <p:cNvPr id="15" name="CuadroTexto 14">
            <a:extLst>
              <a:ext uri="{FF2B5EF4-FFF2-40B4-BE49-F238E27FC236}">
                <a16:creationId xmlns:a16="http://schemas.microsoft.com/office/drawing/2014/main" id="{9E1AF90F-CBAA-A40C-EA27-99C307E70688}"/>
              </a:ext>
            </a:extLst>
          </p:cNvPr>
          <p:cNvSpPr txBox="1"/>
          <p:nvPr/>
        </p:nvSpPr>
        <p:spPr>
          <a:xfrm>
            <a:off x="2615451" y="3847226"/>
            <a:ext cx="7894545" cy="692497"/>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V.24. </a:t>
            </a:r>
            <a:r>
              <a:rPr lang="es-MX" b="0" i="0" dirty="0">
                <a:solidFill>
                  <a:srgbClr val="000000"/>
                </a:solidFill>
                <a:effectLst/>
                <a:latin typeface="Georgia" panose="02040502050405020303" pitchFamily="18" charset="0"/>
              </a:rPr>
              <a:t>Cuando José despertó del sueño, hizo como el ángel del Señor le había mandado, y tomó consigo a </a:t>
            </a:r>
            <a:r>
              <a:rPr lang="es-MX" b="0" i="1" dirty="0">
                <a:solidFill>
                  <a:srgbClr val="000000"/>
                </a:solidFill>
                <a:effectLst/>
                <a:latin typeface="Georgia" panose="02040502050405020303" pitchFamily="18" charset="0"/>
              </a:rPr>
              <a:t>María como</a:t>
            </a:r>
            <a:r>
              <a:rPr lang="es-MX" b="0" i="0" dirty="0">
                <a:solidFill>
                  <a:srgbClr val="000000"/>
                </a:solidFill>
                <a:effectLst/>
                <a:latin typeface="Georgia" panose="02040502050405020303" pitchFamily="18" charset="0"/>
              </a:rPr>
              <a:t> su mujer;</a:t>
            </a:r>
            <a:endParaRPr lang="es-MX" dirty="0">
              <a:latin typeface="Georgia" panose="02040502050405020303" pitchFamily="18" charset="0"/>
            </a:endParaRPr>
          </a:p>
        </p:txBody>
      </p:sp>
      <p:sp>
        <p:nvSpPr>
          <p:cNvPr id="17" name="CuadroTexto 16">
            <a:extLst>
              <a:ext uri="{FF2B5EF4-FFF2-40B4-BE49-F238E27FC236}">
                <a16:creationId xmlns:a16="http://schemas.microsoft.com/office/drawing/2014/main" id="{C7E3D20E-D1D0-BDB5-895B-F6BE6C9CF73E}"/>
              </a:ext>
            </a:extLst>
          </p:cNvPr>
          <p:cNvSpPr txBox="1"/>
          <p:nvPr/>
        </p:nvSpPr>
        <p:spPr>
          <a:xfrm>
            <a:off x="1190063" y="5193723"/>
            <a:ext cx="7894544" cy="692497"/>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V.25. </a:t>
            </a:r>
            <a:r>
              <a:rPr lang="es-MX" b="0" i="0" dirty="0">
                <a:solidFill>
                  <a:srgbClr val="000000"/>
                </a:solidFill>
                <a:effectLst/>
                <a:latin typeface="Georgia" panose="02040502050405020303" pitchFamily="18" charset="0"/>
              </a:rPr>
              <a:t>y la conservó virgen hasta que dio a luz un Hijo; y le puso por nombre Jesús.</a:t>
            </a:r>
            <a:endParaRPr lang="es-MX" dirty="0">
              <a:latin typeface="Georgia" panose="02040502050405020303" pitchFamily="18" charset="0"/>
            </a:endParaRPr>
          </a:p>
        </p:txBody>
      </p:sp>
    </p:spTree>
    <p:extLst>
      <p:ext uri="{BB962C8B-B14F-4D97-AF65-F5344CB8AC3E}">
        <p14:creationId xmlns:p14="http://schemas.microsoft.com/office/powerpoint/2010/main" val="35955074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arn(inVertical)">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5" grpId="0"/>
      <p:bldP spid="17"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100</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CuadroTexto 5">
            <a:extLst>
              <a:ext uri="{FF2B5EF4-FFF2-40B4-BE49-F238E27FC236}">
                <a16:creationId xmlns:a16="http://schemas.microsoft.com/office/drawing/2014/main" id="{17E58C0E-38B5-EB15-C787-5E57470E7911}"/>
              </a:ext>
            </a:extLst>
          </p:cNvPr>
          <p:cNvSpPr txBox="1"/>
          <p:nvPr/>
        </p:nvSpPr>
        <p:spPr>
          <a:xfrm>
            <a:off x="1849531" y="2705725"/>
            <a:ext cx="8492938" cy="1446550"/>
          </a:xfrm>
          <a:prstGeom prst="rect">
            <a:avLst/>
          </a:prstGeom>
          <a:noFill/>
        </p:spPr>
        <p:txBody>
          <a:bodyPr wrap="square">
            <a:spAutoFit/>
          </a:bodyPr>
          <a:lstStyle/>
          <a:p>
            <a:pPr algn="ctr"/>
            <a:r>
              <a:rPr lang="es-NI" sz="4400" dirty="0">
                <a:solidFill>
                  <a:srgbClr val="FF0000"/>
                </a:solidFill>
                <a:effectLst/>
                <a:latin typeface="Georgia" panose="02040502050405020303" pitchFamily="18" charset="0"/>
                <a:ea typeface="Times New Roman" panose="02020603050405020304" pitchFamily="18" charset="0"/>
              </a:rPr>
              <a:t>¿</a:t>
            </a:r>
            <a:r>
              <a:rPr lang="es-NI" sz="4400" dirty="0">
                <a:solidFill>
                  <a:srgbClr val="FF0000"/>
                </a:solidFill>
                <a:latin typeface="Georgia" panose="02040502050405020303" pitchFamily="18" charset="0"/>
                <a:ea typeface="Times New Roman" panose="02020603050405020304" pitchFamily="18" charset="0"/>
              </a:rPr>
              <a:t>Cómo sabre cual es la persona indicada que Dios me dará</a:t>
            </a:r>
            <a:r>
              <a:rPr lang="es-NI" sz="4400" dirty="0">
                <a:solidFill>
                  <a:srgbClr val="FF0000"/>
                </a:solidFill>
                <a:effectLst/>
                <a:latin typeface="Georgia" panose="02040502050405020303" pitchFamily="18" charset="0"/>
                <a:ea typeface="Times New Roman" panose="02020603050405020304" pitchFamily="18" charset="0"/>
              </a:rPr>
              <a:t>?</a:t>
            </a:r>
            <a:endParaRPr lang="es-MX" sz="4400" dirty="0">
              <a:solidFill>
                <a:srgbClr val="FF0000"/>
              </a:solidFill>
              <a:latin typeface="Georgia" panose="02040502050405020303" pitchFamily="18" charset="0"/>
            </a:endParaRPr>
          </a:p>
        </p:txBody>
      </p:sp>
    </p:spTree>
    <p:extLst>
      <p:ext uri="{BB962C8B-B14F-4D97-AF65-F5344CB8AC3E}">
        <p14:creationId xmlns:p14="http://schemas.microsoft.com/office/powerpoint/2010/main" val="32388772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dirty="0"/>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101</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3ECF1F15-63F6-82FC-4FAB-D1C42EB4C151}"/>
              </a:ext>
            </a:extLst>
          </p:cNvPr>
          <p:cNvSpPr txBox="1"/>
          <p:nvPr/>
        </p:nvSpPr>
        <p:spPr>
          <a:xfrm>
            <a:off x="1407459" y="1429887"/>
            <a:ext cx="9601200" cy="646331"/>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i="0">
                <a:effectLst/>
                <a:latin typeface="Georgia" panose="02040502050405020303" pitchFamily="18" charset="0"/>
                <a:ea typeface="Times New Roman" panose="02020603050405020304" pitchFamily="18" charset="0"/>
              </a:defRPr>
            </a:lvl1pPr>
          </a:lstStyle>
          <a:p>
            <a:r>
              <a:rPr lang="es-NI" dirty="0"/>
              <a:t>Lo más básico para saber cuál es la persona que Dios te mandara es orar y entrar en comunicación con tu Creador ya que El te ira guiando. </a:t>
            </a:r>
            <a:endParaRPr lang="es-MX" dirty="0"/>
          </a:p>
        </p:txBody>
      </p:sp>
      <p:sp>
        <p:nvSpPr>
          <p:cNvPr id="8" name="CuadroTexto 7">
            <a:extLst>
              <a:ext uri="{FF2B5EF4-FFF2-40B4-BE49-F238E27FC236}">
                <a16:creationId xmlns:a16="http://schemas.microsoft.com/office/drawing/2014/main" id="{757BFC5B-D7D4-CD34-37D4-5B20DEF3685D}"/>
              </a:ext>
            </a:extLst>
          </p:cNvPr>
          <p:cNvSpPr txBox="1"/>
          <p:nvPr/>
        </p:nvSpPr>
        <p:spPr>
          <a:xfrm>
            <a:off x="2354356" y="550534"/>
            <a:ext cx="7483288" cy="584775"/>
          </a:xfrm>
          <a:prstGeom prst="rect">
            <a:avLst/>
          </a:prstGeom>
          <a:noFill/>
        </p:spPr>
        <p:txBody>
          <a:bodyPr wrap="square">
            <a:spAutoFit/>
          </a:bodyPr>
          <a:lstStyle/>
          <a:p>
            <a:pPr algn="ctr"/>
            <a:r>
              <a:rPr lang="es-NI" sz="3200" dirty="0">
                <a:solidFill>
                  <a:srgbClr val="FF0000"/>
                </a:solidFill>
                <a:effectLst/>
                <a:latin typeface="Papyrus" panose="03070502060502030205" pitchFamily="66" charset="0"/>
                <a:ea typeface="Times New Roman" panose="02020603050405020304" pitchFamily="18" charset="0"/>
              </a:rPr>
              <a:t>Respuesta</a:t>
            </a:r>
            <a:endParaRPr lang="es-MX" sz="3200" dirty="0">
              <a:solidFill>
                <a:srgbClr val="FF0000"/>
              </a:solidFill>
              <a:latin typeface="Papyrus" panose="03070502060502030205" pitchFamily="66" charset="0"/>
            </a:endParaRPr>
          </a:p>
        </p:txBody>
      </p:sp>
      <p:sp>
        <p:nvSpPr>
          <p:cNvPr id="10" name="CuadroTexto 9">
            <a:extLst>
              <a:ext uri="{FF2B5EF4-FFF2-40B4-BE49-F238E27FC236}">
                <a16:creationId xmlns:a16="http://schemas.microsoft.com/office/drawing/2014/main" id="{F42487C1-8E5D-5544-ED1B-3DEDDAB7256B}"/>
              </a:ext>
            </a:extLst>
          </p:cNvPr>
          <p:cNvSpPr txBox="1"/>
          <p:nvPr/>
        </p:nvSpPr>
        <p:spPr>
          <a:xfrm>
            <a:off x="1407459" y="2391382"/>
            <a:ext cx="9601200" cy="646331"/>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i="0">
                <a:effectLst/>
                <a:latin typeface="Georgia" panose="02040502050405020303" pitchFamily="18" charset="0"/>
                <a:ea typeface="Times New Roman" panose="02020603050405020304" pitchFamily="18" charset="0"/>
              </a:defRPr>
            </a:lvl1pPr>
          </a:lstStyle>
          <a:p>
            <a:r>
              <a:rPr lang="es-NI" dirty="0"/>
              <a:t>Pero tú tienes que poner también de tu parte conocer a la persona, sus cualidades, sus defectos. </a:t>
            </a:r>
            <a:endParaRPr lang="es-MX" dirty="0"/>
          </a:p>
        </p:txBody>
      </p:sp>
      <p:sp>
        <p:nvSpPr>
          <p:cNvPr id="12" name="CuadroTexto 11">
            <a:extLst>
              <a:ext uri="{FF2B5EF4-FFF2-40B4-BE49-F238E27FC236}">
                <a16:creationId xmlns:a16="http://schemas.microsoft.com/office/drawing/2014/main" id="{E9119B02-2AAD-55B6-9BD4-90822A549A21}"/>
              </a:ext>
            </a:extLst>
          </p:cNvPr>
          <p:cNvSpPr txBox="1"/>
          <p:nvPr/>
        </p:nvSpPr>
        <p:spPr>
          <a:xfrm>
            <a:off x="1407459" y="3351773"/>
            <a:ext cx="9511553" cy="369332"/>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i="0">
                <a:effectLst/>
                <a:latin typeface="Georgia" panose="02040502050405020303" pitchFamily="18" charset="0"/>
                <a:ea typeface="Times New Roman" panose="02020603050405020304" pitchFamily="18" charset="0"/>
              </a:defRPr>
            </a:lvl1pPr>
          </a:lstStyle>
          <a:p>
            <a:r>
              <a:rPr lang="es-NI" dirty="0"/>
              <a:t>Ya que si solo te vas por la apariencia eso no va funcionar.</a:t>
            </a:r>
            <a:endParaRPr lang="es-MX" dirty="0"/>
          </a:p>
        </p:txBody>
      </p:sp>
      <p:sp>
        <p:nvSpPr>
          <p:cNvPr id="14" name="CuadroTexto 13">
            <a:extLst>
              <a:ext uri="{FF2B5EF4-FFF2-40B4-BE49-F238E27FC236}">
                <a16:creationId xmlns:a16="http://schemas.microsoft.com/office/drawing/2014/main" id="{ADEC0847-10EF-0795-ECB9-6252FC493AF1}"/>
              </a:ext>
            </a:extLst>
          </p:cNvPr>
          <p:cNvSpPr txBox="1"/>
          <p:nvPr/>
        </p:nvSpPr>
        <p:spPr>
          <a:xfrm>
            <a:off x="4182035" y="3974884"/>
            <a:ext cx="3827929" cy="369332"/>
          </a:xfrm>
          <a:prstGeom prst="rect">
            <a:avLst/>
          </a:prstGeom>
          <a:noFill/>
        </p:spPr>
        <p:txBody>
          <a:bodyPr wrap="square">
            <a:spAutoFit/>
          </a:bodyPr>
          <a:lstStyle/>
          <a:p>
            <a:r>
              <a:rPr lang="es-NI" dirty="0">
                <a:latin typeface="Georgia" panose="02040502050405020303" pitchFamily="18" charset="0"/>
              </a:rPr>
              <a:t> PORQUE LA APARIENCIA </a:t>
            </a:r>
            <a:r>
              <a:rPr lang="es-NI" b="1" dirty="0">
                <a:latin typeface="Georgia" panose="02040502050405020303" pitchFamily="18" charset="0"/>
              </a:rPr>
              <a:t>PASA</a:t>
            </a:r>
            <a:endParaRPr lang="es-MX" b="1" dirty="0">
              <a:latin typeface="Georgia" panose="02040502050405020303" pitchFamily="18" charset="0"/>
            </a:endParaRPr>
          </a:p>
        </p:txBody>
      </p:sp>
      <p:sp>
        <p:nvSpPr>
          <p:cNvPr id="16" name="CuadroTexto 15">
            <a:extLst>
              <a:ext uri="{FF2B5EF4-FFF2-40B4-BE49-F238E27FC236}">
                <a16:creationId xmlns:a16="http://schemas.microsoft.com/office/drawing/2014/main" id="{18E7FC85-4487-4498-F7A6-9DC0AB1E23F7}"/>
              </a:ext>
            </a:extLst>
          </p:cNvPr>
          <p:cNvSpPr txBox="1"/>
          <p:nvPr/>
        </p:nvSpPr>
        <p:spPr>
          <a:xfrm>
            <a:off x="3186953" y="4443824"/>
            <a:ext cx="6795247" cy="692497"/>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rPr>
              <a:t>Proverbios.31:30 </a:t>
            </a:r>
            <a:r>
              <a:rPr lang="es-MX" b="0" i="0" dirty="0">
                <a:solidFill>
                  <a:srgbClr val="000000"/>
                </a:solidFill>
                <a:effectLst/>
                <a:latin typeface="Georgia" panose="02040502050405020303" pitchFamily="18" charset="0"/>
              </a:rPr>
              <a:t>Engañosa es la gracia y vana la belleza,</a:t>
            </a:r>
            <a:br>
              <a:rPr lang="es-MX" dirty="0">
                <a:latin typeface="Georgia" panose="02040502050405020303" pitchFamily="18" charset="0"/>
              </a:rPr>
            </a:br>
            <a:r>
              <a:rPr lang="es-MX" b="0" i="1" dirty="0">
                <a:solidFill>
                  <a:srgbClr val="000000"/>
                </a:solidFill>
                <a:effectLst/>
                <a:latin typeface="Georgia" panose="02040502050405020303" pitchFamily="18" charset="0"/>
              </a:rPr>
              <a:t>Pero</a:t>
            </a:r>
            <a:r>
              <a:rPr lang="es-MX" b="0" i="0" dirty="0">
                <a:solidFill>
                  <a:srgbClr val="000000"/>
                </a:solidFill>
                <a:effectLst/>
                <a:latin typeface="Georgia" panose="02040502050405020303" pitchFamily="18" charset="0"/>
              </a:rPr>
              <a:t> la mujer que teme al </a:t>
            </a:r>
            <a:r>
              <a:rPr lang="es-MX" b="0" i="0" cap="small" dirty="0">
                <a:solidFill>
                  <a:srgbClr val="000000"/>
                </a:solidFill>
                <a:effectLst/>
                <a:latin typeface="Georgia" panose="02040502050405020303" pitchFamily="18" charset="0"/>
              </a:rPr>
              <a:t>Señor</a:t>
            </a:r>
            <a:r>
              <a:rPr lang="es-MX" b="0" i="0" dirty="0">
                <a:solidFill>
                  <a:srgbClr val="000000"/>
                </a:solidFill>
                <a:effectLst/>
                <a:latin typeface="Georgia" panose="02040502050405020303" pitchFamily="18" charset="0"/>
              </a:rPr>
              <a:t>, esa será alabada.</a:t>
            </a:r>
            <a:endParaRPr lang="es-MX" dirty="0">
              <a:latin typeface="Georgia" panose="02040502050405020303" pitchFamily="18" charset="0"/>
            </a:endParaRPr>
          </a:p>
        </p:txBody>
      </p:sp>
      <p:sp>
        <p:nvSpPr>
          <p:cNvPr id="18" name="CuadroTexto 17">
            <a:extLst>
              <a:ext uri="{FF2B5EF4-FFF2-40B4-BE49-F238E27FC236}">
                <a16:creationId xmlns:a16="http://schemas.microsoft.com/office/drawing/2014/main" id="{0180AAD1-8AC1-2948-92C9-64013E04035F}"/>
              </a:ext>
            </a:extLst>
          </p:cNvPr>
          <p:cNvSpPr txBox="1"/>
          <p:nvPr/>
        </p:nvSpPr>
        <p:spPr>
          <a:xfrm>
            <a:off x="1497104" y="5650719"/>
            <a:ext cx="9601199" cy="369332"/>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i="0">
                <a:effectLst/>
                <a:latin typeface="Georgia" panose="02040502050405020303" pitchFamily="18" charset="0"/>
                <a:ea typeface="Times New Roman" panose="02020603050405020304" pitchFamily="18" charset="0"/>
              </a:defRPr>
            </a:lvl1pPr>
          </a:lstStyle>
          <a:p>
            <a:r>
              <a:rPr lang="es-NI" dirty="0"/>
              <a:t>Debes de ver si esta persona teme a Dios es lo más importante si ella o el teme a Dios.</a:t>
            </a:r>
            <a:endParaRPr lang="es-MX" dirty="0"/>
          </a:p>
        </p:txBody>
      </p:sp>
      <p:sp>
        <p:nvSpPr>
          <p:cNvPr id="19" name="Rectángulo 18">
            <a:extLst>
              <a:ext uri="{FF2B5EF4-FFF2-40B4-BE49-F238E27FC236}">
                <a16:creationId xmlns:a16="http://schemas.microsoft.com/office/drawing/2014/main" id="{2B8AB7D2-DB71-065F-2653-D69EC0E6FA25}"/>
              </a:ext>
            </a:extLst>
          </p:cNvPr>
          <p:cNvSpPr/>
          <p:nvPr/>
        </p:nvSpPr>
        <p:spPr>
          <a:xfrm>
            <a:off x="1828800" y="6356350"/>
            <a:ext cx="2303930" cy="33855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¿Cómo sabre cual es la persona indicada que Dios me dará?</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Tree>
    <p:extLst>
      <p:ext uri="{BB962C8B-B14F-4D97-AF65-F5344CB8AC3E}">
        <p14:creationId xmlns:p14="http://schemas.microsoft.com/office/powerpoint/2010/main" val="3576549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barn(inVertical)">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cBhvr additive="base">
                                        <p:cTn id="28" dur="500" fill="hold"/>
                                        <p:tgtEl>
                                          <p:spTgt spid="14"/>
                                        </p:tgtEl>
                                        <p:attrNameLst>
                                          <p:attrName>ppt_x</p:attrName>
                                        </p:attrNameLst>
                                      </p:cBhvr>
                                      <p:tavLst>
                                        <p:tav tm="0">
                                          <p:val>
                                            <p:strVal val="#ppt_x"/>
                                          </p:val>
                                        </p:tav>
                                        <p:tav tm="100000">
                                          <p:val>
                                            <p:strVal val="#ppt_x"/>
                                          </p:val>
                                        </p:tav>
                                      </p:tavLst>
                                    </p:anim>
                                    <p:anim calcmode="lin" valueType="num">
                                      <p:cBhvr additive="base">
                                        <p:cTn id="29"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barn(inVertical)">
                                      <p:cBhvr>
                                        <p:cTn id="34" dur="500"/>
                                        <p:tgtEl>
                                          <p:spTgt spid="16"/>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barn(inVertical)">
                                      <p:cBhvr>
                                        <p:cTn id="3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P spid="12" grpId="0"/>
      <p:bldP spid="14" grpId="0"/>
      <p:bldP spid="16" grpId="0"/>
      <p:bldP spid="18"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102</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CuadroTexto 5">
            <a:extLst>
              <a:ext uri="{FF2B5EF4-FFF2-40B4-BE49-F238E27FC236}">
                <a16:creationId xmlns:a16="http://schemas.microsoft.com/office/drawing/2014/main" id="{A304D817-5D40-01F3-3CC4-B345B42F7CE1}"/>
              </a:ext>
            </a:extLst>
          </p:cNvPr>
          <p:cNvSpPr txBox="1"/>
          <p:nvPr/>
        </p:nvSpPr>
        <p:spPr>
          <a:xfrm>
            <a:off x="1849531" y="2705725"/>
            <a:ext cx="8492938" cy="1446550"/>
          </a:xfrm>
          <a:prstGeom prst="rect">
            <a:avLst/>
          </a:prstGeom>
          <a:noFill/>
        </p:spPr>
        <p:txBody>
          <a:bodyPr wrap="square">
            <a:spAutoFit/>
          </a:bodyPr>
          <a:lstStyle/>
          <a:p>
            <a:pPr algn="ctr"/>
            <a:r>
              <a:rPr lang="es-NI" sz="4400" dirty="0">
                <a:solidFill>
                  <a:srgbClr val="FF0000"/>
                </a:solidFill>
                <a:effectLst/>
                <a:latin typeface="Georgia" panose="02040502050405020303" pitchFamily="18" charset="0"/>
                <a:ea typeface="Times New Roman" panose="02020603050405020304" pitchFamily="18" charset="0"/>
              </a:rPr>
              <a:t>¿</a:t>
            </a:r>
            <a:r>
              <a:rPr lang="es-NI" sz="4400" dirty="0">
                <a:solidFill>
                  <a:srgbClr val="FF0000"/>
                </a:solidFill>
                <a:latin typeface="Georgia" panose="02040502050405020303" pitchFamily="18" charset="0"/>
                <a:ea typeface="Times New Roman" panose="02020603050405020304" pitchFamily="18" charset="0"/>
              </a:rPr>
              <a:t>Qué pasa si mi novio/a me es infiel y que debo hacer</a:t>
            </a:r>
            <a:r>
              <a:rPr lang="es-NI" sz="4400" dirty="0">
                <a:solidFill>
                  <a:srgbClr val="FF0000"/>
                </a:solidFill>
                <a:effectLst/>
                <a:latin typeface="Georgia" panose="02040502050405020303" pitchFamily="18" charset="0"/>
                <a:ea typeface="Times New Roman" panose="02020603050405020304" pitchFamily="18" charset="0"/>
              </a:rPr>
              <a:t>?</a:t>
            </a:r>
            <a:endParaRPr lang="es-MX" sz="4400" dirty="0">
              <a:solidFill>
                <a:srgbClr val="FF0000"/>
              </a:solidFill>
              <a:latin typeface="Georgia" panose="02040502050405020303" pitchFamily="18" charset="0"/>
            </a:endParaRPr>
          </a:p>
        </p:txBody>
      </p:sp>
    </p:spTree>
    <p:extLst>
      <p:ext uri="{BB962C8B-B14F-4D97-AF65-F5344CB8AC3E}">
        <p14:creationId xmlns:p14="http://schemas.microsoft.com/office/powerpoint/2010/main" val="29657362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103</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CuadroTexto 5">
            <a:extLst>
              <a:ext uri="{FF2B5EF4-FFF2-40B4-BE49-F238E27FC236}">
                <a16:creationId xmlns:a16="http://schemas.microsoft.com/office/drawing/2014/main" id="{2F12ED69-0350-8F12-8CB1-CF370488FDD7}"/>
              </a:ext>
            </a:extLst>
          </p:cNvPr>
          <p:cNvSpPr txBox="1"/>
          <p:nvPr/>
        </p:nvSpPr>
        <p:spPr>
          <a:xfrm>
            <a:off x="2354356" y="550534"/>
            <a:ext cx="7483288" cy="584775"/>
          </a:xfrm>
          <a:prstGeom prst="rect">
            <a:avLst/>
          </a:prstGeom>
          <a:noFill/>
        </p:spPr>
        <p:txBody>
          <a:bodyPr wrap="square">
            <a:spAutoFit/>
          </a:bodyPr>
          <a:lstStyle/>
          <a:p>
            <a:pPr algn="ctr"/>
            <a:r>
              <a:rPr lang="es-NI" sz="3200" dirty="0">
                <a:solidFill>
                  <a:srgbClr val="FF0000"/>
                </a:solidFill>
                <a:effectLst/>
                <a:latin typeface="Papyrus" panose="03070502060502030205" pitchFamily="66" charset="0"/>
                <a:ea typeface="Times New Roman" panose="02020603050405020304" pitchFamily="18" charset="0"/>
              </a:rPr>
              <a:t>Respuesta</a:t>
            </a:r>
            <a:endParaRPr lang="es-MX" sz="3200" dirty="0">
              <a:solidFill>
                <a:srgbClr val="FF0000"/>
              </a:solidFill>
              <a:latin typeface="Papyrus" panose="03070502060502030205" pitchFamily="66" charset="0"/>
            </a:endParaRPr>
          </a:p>
        </p:txBody>
      </p:sp>
      <p:sp>
        <p:nvSpPr>
          <p:cNvPr id="8" name="CuadroTexto 7">
            <a:extLst>
              <a:ext uri="{FF2B5EF4-FFF2-40B4-BE49-F238E27FC236}">
                <a16:creationId xmlns:a16="http://schemas.microsoft.com/office/drawing/2014/main" id="{8C468183-A698-76DD-2AED-8FF087AF44B6}"/>
              </a:ext>
            </a:extLst>
          </p:cNvPr>
          <p:cNvSpPr txBox="1"/>
          <p:nvPr/>
        </p:nvSpPr>
        <p:spPr>
          <a:xfrm>
            <a:off x="1604683" y="1429887"/>
            <a:ext cx="9529482" cy="646331"/>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i="0">
                <a:effectLst/>
                <a:latin typeface="Georgia" panose="02040502050405020303" pitchFamily="18" charset="0"/>
                <a:ea typeface="Times New Roman" panose="02020603050405020304" pitchFamily="18" charset="0"/>
              </a:defRPr>
            </a:lvl1pPr>
          </a:lstStyle>
          <a:p>
            <a:r>
              <a:rPr lang="es-NI" dirty="0"/>
              <a:t>En primer lugar en donde hay infidelidad no hay amor y por consiguiente solo abra engaño, puesto que infidelidad es sinónimo de engaño. </a:t>
            </a:r>
            <a:endParaRPr lang="es-MX" dirty="0"/>
          </a:p>
        </p:txBody>
      </p:sp>
      <p:sp>
        <p:nvSpPr>
          <p:cNvPr id="10" name="CuadroTexto 9">
            <a:extLst>
              <a:ext uri="{FF2B5EF4-FFF2-40B4-BE49-F238E27FC236}">
                <a16:creationId xmlns:a16="http://schemas.microsoft.com/office/drawing/2014/main" id="{0F4869B4-D99B-96CD-4B6F-608D4715C475}"/>
              </a:ext>
            </a:extLst>
          </p:cNvPr>
          <p:cNvSpPr txBox="1"/>
          <p:nvPr/>
        </p:nvSpPr>
        <p:spPr>
          <a:xfrm>
            <a:off x="1604682" y="2559440"/>
            <a:ext cx="9529481" cy="646331"/>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i="0">
                <a:effectLst/>
                <a:latin typeface="Georgia" panose="02040502050405020303" pitchFamily="18" charset="0"/>
                <a:ea typeface="Times New Roman" panose="02020603050405020304" pitchFamily="18" charset="0"/>
              </a:defRPr>
            </a:lvl1pPr>
          </a:lstStyle>
          <a:p>
            <a:r>
              <a:rPr lang="es-NI" dirty="0"/>
              <a:t>Si tu novio(a) es infiel por mandato divino tienes que perdonarlo y sacar de tu corazón esa espinita que a lo mejor se clavo en ti en el momento que te diste cuenta del engaño.</a:t>
            </a:r>
            <a:endParaRPr lang="es-MX" dirty="0"/>
          </a:p>
        </p:txBody>
      </p:sp>
      <p:sp>
        <p:nvSpPr>
          <p:cNvPr id="12" name="CuadroTexto 11">
            <a:extLst>
              <a:ext uri="{FF2B5EF4-FFF2-40B4-BE49-F238E27FC236}">
                <a16:creationId xmlns:a16="http://schemas.microsoft.com/office/drawing/2014/main" id="{777EE1D6-959F-E4E4-CE0A-B1032ED4982F}"/>
              </a:ext>
            </a:extLst>
          </p:cNvPr>
          <p:cNvSpPr txBox="1"/>
          <p:nvPr/>
        </p:nvSpPr>
        <p:spPr>
          <a:xfrm>
            <a:off x="1604682" y="3572452"/>
            <a:ext cx="9529480" cy="646331"/>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i="0">
                <a:effectLst/>
                <a:latin typeface="Georgia" panose="02040502050405020303" pitchFamily="18" charset="0"/>
                <a:ea typeface="Times New Roman" panose="02020603050405020304" pitchFamily="18" charset="0"/>
              </a:defRPr>
            </a:lvl1pPr>
          </a:lstStyle>
          <a:p>
            <a:r>
              <a:rPr lang="es-NI" dirty="0"/>
              <a:t>En Segundo lugar tienes que evaluar que tanto te conviene el seguir en una relación en donde ya hubo una infidelidad y está en tela de juicio la credibilidad.</a:t>
            </a:r>
            <a:endParaRPr lang="es-MX" dirty="0"/>
          </a:p>
        </p:txBody>
      </p:sp>
      <p:sp>
        <p:nvSpPr>
          <p:cNvPr id="14" name="CuadroTexto 13">
            <a:extLst>
              <a:ext uri="{FF2B5EF4-FFF2-40B4-BE49-F238E27FC236}">
                <a16:creationId xmlns:a16="http://schemas.microsoft.com/office/drawing/2014/main" id="{0E822378-C281-8228-FE6F-18D1F0EE2886}"/>
              </a:ext>
            </a:extLst>
          </p:cNvPr>
          <p:cNvSpPr txBox="1"/>
          <p:nvPr/>
        </p:nvSpPr>
        <p:spPr>
          <a:xfrm>
            <a:off x="1604682" y="4687402"/>
            <a:ext cx="9529480" cy="923330"/>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i="0">
                <a:effectLst/>
                <a:latin typeface="Georgia" panose="02040502050405020303" pitchFamily="18" charset="0"/>
                <a:ea typeface="Times New Roman" panose="02020603050405020304" pitchFamily="18" charset="0"/>
              </a:defRPr>
            </a:lvl1pPr>
          </a:lstStyle>
          <a:p>
            <a:r>
              <a:rPr lang="es-NI" dirty="0"/>
              <a:t>Y tercero </a:t>
            </a:r>
            <a:r>
              <a:rPr lang="es-NI" b="1" dirty="0"/>
              <a:t>ORA A DIOS </a:t>
            </a:r>
            <a:r>
              <a:rPr lang="es-NI" dirty="0"/>
              <a:t>para que te ilumine y sepas qué decisión tomar. Ya que si no te sientes seguro de esa persona es mejor dejar esa relación porque te harás más daño pensando si te es fiel cuando no está contigo.</a:t>
            </a:r>
            <a:endParaRPr lang="es-MX" dirty="0"/>
          </a:p>
        </p:txBody>
      </p:sp>
      <p:sp>
        <p:nvSpPr>
          <p:cNvPr id="15" name="Rectángulo 14">
            <a:extLst>
              <a:ext uri="{FF2B5EF4-FFF2-40B4-BE49-F238E27FC236}">
                <a16:creationId xmlns:a16="http://schemas.microsoft.com/office/drawing/2014/main" id="{84543E00-FED1-90B2-F178-690A82A2C793}"/>
              </a:ext>
            </a:extLst>
          </p:cNvPr>
          <p:cNvSpPr/>
          <p:nvPr/>
        </p:nvSpPr>
        <p:spPr>
          <a:xfrm>
            <a:off x="1828800" y="6356350"/>
            <a:ext cx="2303930" cy="33855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¿Qué pasa si mi novio/a me es infiel y que debo hacer?</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Tree>
    <p:extLst>
      <p:ext uri="{BB962C8B-B14F-4D97-AF65-F5344CB8AC3E}">
        <p14:creationId xmlns:p14="http://schemas.microsoft.com/office/powerpoint/2010/main" val="20389876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barn(inVertical)">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barn(inVertical)">
                                      <p:cBhvr>
                                        <p:cTn id="2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P spid="12" grpId="0"/>
      <p:bldP spid="14"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104</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CuadroTexto 5">
            <a:extLst>
              <a:ext uri="{FF2B5EF4-FFF2-40B4-BE49-F238E27FC236}">
                <a16:creationId xmlns:a16="http://schemas.microsoft.com/office/drawing/2014/main" id="{2213625C-7C65-1D2A-E530-BB1F61D8F8B8}"/>
              </a:ext>
            </a:extLst>
          </p:cNvPr>
          <p:cNvSpPr txBox="1"/>
          <p:nvPr/>
        </p:nvSpPr>
        <p:spPr>
          <a:xfrm>
            <a:off x="1849531" y="2367171"/>
            <a:ext cx="8492938" cy="2123658"/>
          </a:xfrm>
          <a:prstGeom prst="rect">
            <a:avLst/>
          </a:prstGeom>
          <a:noFill/>
        </p:spPr>
        <p:txBody>
          <a:bodyPr wrap="square">
            <a:spAutoFit/>
          </a:bodyPr>
          <a:lstStyle/>
          <a:p>
            <a:pPr algn="ctr"/>
            <a:r>
              <a:rPr lang="es-NI" sz="4400" dirty="0">
                <a:solidFill>
                  <a:srgbClr val="FF0000"/>
                </a:solidFill>
                <a:effectLst/>
                <a:latin typeface="Georgia" panose="02040502050405020303" pitchFamily="18" charset="0"/>
                <a:ea typeface="Times New Roman" panose="02020603050405020304" pitchFamily="18" charset="0"/>
              </a:rPr>
              <a:t>¿M</a:t>
            </a:r>
            <a:r>
              <a:rPr lang="es-NI" sz="4400" dirty="0">
                <a:solidFill>
                  <a:srgbClr val="FF0000"/>
                </a:solidFill>
                <a:latin typeface="Georgia" panose="02040502050405020303" pitchFamily="18" charset="0"/>
                <a:ea typeface="Times New Roman" panose="02020603050405020304" pitchFamily="18" charset="0"/>
              </a:rPr>
              <a:t>is amigas/os me presionan para que tenga novia/o, que debo hacer</a:t>
            </a:r>
            <a:r>
              <a:rPr lang="es-NI" sz="4400" dirty="0">
                <a:solidFill>
                  <a:srgbClr val="FF0000"/>
                </a:solidFill>
                <a:effectLst/>
                <a:latin typeface="Georgia" panose="02040502050405020303" pitchFamily="18" charset="0"/>
                <a:ea typeface="Times New Roman" panose="02020603050405020304" pitchFamily="18" charset="0"/>
              </a:rPr>
              <a:t>?</a:t>
            </a:r>
            <a:endParaRPr lang="es-MX" sz="4400" dirty="0">
              <a:solidFill>
                <a:srgbClr val="FF0000"/>
              </a:solidFill>
              <a:latin typeface="Georgia" panose="02040502050405020303" pitchFamily="18" charset="0"/>
            </a:endParaRPr>
          </a:p>
        </p:txBody>
      </p:sp>
    </p:spTree>
    <p:extLst>
      <p:ext uri="{BB962C8B-B14F-4D97-AF65-F5344CB8AC3E}">
        <p14:creationId xmlns:p14="http://schemas.microsoft.com/office/powerpoint/2010/main" val="12366083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105</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Rectángulo 5">
            <a:extLst>
              <a:ext uri="{FF2B5EF4-FFF2-40B4-BE49-F238E27FC236}">
                <a16:creationId xmlns:a16="http://schemas.microsoft.com/office/drawing/2014/main" id="{802DD6DF-76C3-9E52-20C8-6FD21C300A5B}"/>
              </a:ext>
            </a:extLst>
          </p:cNvPr>
          <p:cNvSpPr/>
          <p:nvPr/>
        </p:nvSpPr>
        <p:spPr>
          <a:xfrm>
            <a:off x="1828800" y="6356350"/>
            <a:ext cx="2303930" cy="33855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¿Mis amigas/os me presionan para que tenga novio/a, que debo hacer?</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
        <p:nvSpPr>
          <p:cNvPr id="8" name="CuadroTexto 7">
            <a:extLst>
              <a:ext uri="{FF2B5EF4-FFF2-40B4-BE49-F238E27FC236}">
                <a16:creationId xmlns:a16="http://schemas.microsoft.com/office/drawing/2014/main" id="{0340824F-F343-65A6-7FC0-C6F07B30E2D2}"/>
              </a:ext>
            </a:extLst>
          </p:cNvPr>
          <p:cNvSpPr txBox="1"/>
          <p:nvPr/>
        </p:nvSpPr>
        <p:spPr>
          <a:xfrm>
            <a:off x="1828800" y="1162434"/>
            <a:ext cx="9170894" cy="646331"/>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i="0">
                <a:effectLst/>
                <a:latin typeface="Georgia" panose="02040502050405020303" pitchFamily="18" charset="0"/>
                <a:ea typeface="Times New Roman" panose="02020603050405020304" pitchFamily="18" charset="0"/>
              </a:defRPr>
            </a:lvl1pPr>
          </a:lstStyle>
          <a:p>
            <a:r>
              <a:rPr lang="es-NI" dirty="0"/>
              <a:t>En primer lugar una </a:t>
            </a:r>
            <a:r>
              <a:rPr lang="es-NI" b="1" i="1" dirty="0"/>
              <a:t>verdadera amiga </a:t>
            </a:r>
            <a:r>
              <a:rPr lang="es-NI" dirty="0"/>
              <a:t>nunca te presionara a hacer algo que no quieras hacer.</a:t>
            </a:r>
            <a:endParaRPr lang="es-MX" dirty="0"/>
          </a:p>
        </p:txBody>
      </p:sp>
      <p:sp>
        <p:nvSpPr>
          <p:cNvPr id="10" name="CuadroTexto 9">
            <a:extLst>
              <a:ext uri="{FF2B5EF4-FFF2-40B4-BE49-F238E27FC236}">
                <a16:creationId xmlns:a16="http://schemas.microsoft.com/office/drawing/2014/main" id="{0D06DB24-BD04-CAFD-BFF5-6F15142A7985}"/>
              </a:ext>
            </a:extLst>
          </p:cNvPr>
          <p:cNvSpPr txBox="1"/>
          <p:nvPr/>
        </p:nvSpPr>
        <p:spPr>
          <a:xfrm>
            <a:off x="1828800" y="2317394"/>
            <a:ext cx="9170894" cy="923330"/>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i="0">
                <a:effectLst/>
                <a:latin typeface="Georgia" panose="02040502050405020303" pitchFamily="18" charset="0"/>
                <a:ea typeface="Times New Roman" panose="02020603050405020304" pitchFamily="18" charset="0"/>
              </a:defRPr>
            </a:lvl1pPr>
          </a:lstStyle>
          <a:p>
            <a:r>
              <a:rPr lang="es-NI" dirty="0"/>
              <a:t>No debes ceder a la presión puesto que de otra manera caerás en el error y luego las consecuencias pueden ser duras, como: un corazón destrozado, un alma herida, resentimiento, rencor, etc.</a:t>
            </a:r>
            <a:endParaRPr lang="es-MX" dirty="0"/>
          </a:p>
        </p:txBody>
      </p:sp>
      <p:sp>
        <p:nvSpPr>
          <p:cNvPr id="12" name="CuadroTexto 11">
            <a:extLst>
              <a:ext uri="{FF2B5EF4-FFF2-40B4-BE49-F238E27FC236}">
                <a16:creationId xmlns:a16="http://schemas.microsoft.com/office/drawing/2014/main" id="{D474FF79-E5DF-5548-E3C3-C04293BAAF57}"/>
              </a:ext>
            </a:extLst>
          </p:cNvPr>
          <p:cNvSpPr txBox="1"/>
          <p:nvPr/>
        </p:nvSpPr>
        <p:spPr>
          <a:xfrm>
            <a:off x="1828799" y="3724062"/>
            <a:ext cx="9170893" cy="646331"/>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i="0">
                <a:effectLst/>
                <a:latin typeface="Georgia" panose="02040502050405020303" pitchFamily="18" charset="0"/>
                <a:ea typeface="Times New Roman" panose="02020603050405020304" pitchFamily="18" charset="0"/>
              </a:defRPr>
            </a:lvl1pPr>
          </a:lstStyle>
          <a:p>
            <a:r>
              <a:rPr lang="es-NI" dirty="0"/>
              <a:t>Si tú </a:t>
            </a:r>
            <a:r>
              <a:rPr lang="es-NI" b="1" dirty="0"/>
              <a:t>NO</a:t>
            </a:r>
            <a:r>
              <a:rPr lang="es-NI" dirty="0"/>
              <a:t> quieres tener novio aun porque quieres esperar el tiempo de Dios entonces obvia las presiones y mantente pura y esperando al que Dios te enviara en su tiempo.</a:t>
            </a:r>
            <a:endParaRPr lang="es-MX" dirty="0"/>
          </a:p>
        </p:txBody>
      </p:sp>
      <p:sp>
        <p:nvSpPr>
          <p:cNvPr id="14" name="CuadroTexto 13">
            <a:extLst>
              <a:ext uri="{FF2B5EF4-FFF2-40B4-BE49-F238E27FC236}">
                <a16:creationId xmlns:a16="http://schemas.microsoft.com/office/drawing/2014/main" id="{A68A9981-9A93-8E12-1BAE-758F6ADD2A9E}"/>
              </a:ext>
            </a:extLst>
          </p:cNvPr>
          <p:cNvSpPr txBox="1"/>
          <p:nvPr/>
        </p:nvSpPr>
        <p:spPr>
          <a:xfrm>
            <a:off x="1828798" y="4763207"/>
            <a:ext cx="9170893" cy="923330"/>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i="0">
                <a:effectLst/>
                <a:latin typeface="Georgia" panose="02040502050405020303" pitchFamily="18" charset="0"/>
                <a:ea typeface="Times New Roman" panose="02020603050405020304" pitchFamily="18" charset="0"/>
              </a:defRPr>
            </a:lvl1pPr>
          </a:lstStyle>
          <a:p>
            <a:r>
              <a:rPr lang="es-NI" dirty="0"/>
              <a:t>No dejes que nadie te manipule, el noviazgo es algo serio, y tú tienes que estar preparada para ese compromiso, no por que tus amigas te lo impongan, sino porque tu estas preparada para ello.</a:t>
            </a:r>
            <a:endParaRPr lang="es-MX" dirty="0"/>
          </a:p>
        </p:txBody>
      </p:sp>
      <p:sp>
        <p:nvSpPr>
          <p:cNvPr id="15" name="CuadroTexto 14">
            <a:extLst>
              <a:ext uri="{FF2B5EF4-FFF2-40B4-BE49-F238E27FC236}">
                <a16:creationId xmlns:a16="http://schemas.microsoft.com/office/drawing/2014/main" id="{819B47E1-10E2-F25B-4149-DA8A4EC3D6C9}"/>
              </a:ext>
            </a:extLst>
          </p:cNvPr>
          <p:cNvSpPr txBox="1"/>
          <p:nvPr/>
        </p:nvSpPr>
        <p:spPr>
          <a:xfrm>
            <a:off x="2354356" y="381252"/>
            <a:ext cx="7483288" cy="584775"/>
          </a:xfrm>
          <a:prstGeom prst="rect">
            <a:avLst/>
          </a:prstGeom>
          <a:noFill/>
        </p:spPr>
        <p:txBody>
          <a:bodyPr wrap="square">
            <a:spAutoFit/>
          </a:bodyPr>
          <a:lstStyle/>
          <a:p>
            <a:pPr algn="ctr"/>
            <a:r>
              <a:rPr lang="es-NI" sz="3200" dirty="0">
                <a:solidFill>
                  <a:srgbClr val="FF0000"/>
                </a:solidFill>
                <a:effectLst/>
                <a:latin typeface="Papyrus" panose="03070502060502030205" pitchFamily="66" charset="0"/>
                <a:ea typeface="Times New Roman" panose="02020603050405020304" pitchFamily="18" charset="0"/>
              </a:rPr>
              <a:t>Respuesta</a:t>
            </a:r>
            <a:endParaRPr lang="es-MX" sz="3200" dirty="0">
              <a:solidFill>
                <a:srgbClr val="FF0000"/>
              </a:solidFill>
              <a:latin typeface="Papyrus" panose="03070502060502030205" pitchFamily="66" charset="0"/>
            </a:endParaRPr>
          </a:p>
        </p:txBody>
      </p:sp>
    </p:spTree>
    <p:extLst>
      <p:ext uri="{BB962C8B-B14F-4D97-AF65-F5344CB8AC3E}">
        <p14:creationId xmlns:p14="http://schemas.microsoft.com/office/powerpoint/2010/main" val="39667785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barn(inVertical)">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barn(inVertical)">
                                      <p:cBhvr>
                                        <p:cTn id="2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P spid="14" grpId="0"/>
      <p:bldP spid="15" grpId="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106</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CuadroTexto 5">
            <a:extLst>
              <a:ext uri="{FF2B5EF4-FFF2-40B4-BE49-F238E27FC236}">
                <a16:creationId xmlns:a16="http://schemas.microsoft.com/office/drawing/2014/main" id="{D8FAEFCA-8747-D951-CCF0-3B5583CC1A17}"/>
              </a:ext>
            </a:extLst>
          </p:cNvPr>
          <p:cNvSpPr txBox="1"/>
          <p:nvPr/>
        </p:nvSpPr>
        <p:spPr>
          <a:xfrm>
            <a:off x="1849531" y="2367171"/>
            <a:ext cx="8492938" cy="1446550"/>
          </a:xfrm>
          <a:prstGeom prst="rect">
            <a:avLst/>
          </a:prstGeom>
          <a:noFill/>
        </p:spPr>
        <p:txBody>
          <a:bodyPr wrap="square">
            <a:spAutoFit/>
          </a:bodyPr>
          <a:lstStyle/>
          <a:p>
            <a:pPr algn="ctr"/>
            <a:r>
              <a:rPr lang="es-NI" sz="4400" dirty="0">
                <a:solidFill>
                  <a:srgbClr val="FF0000"/>
                </a:solidFill>
                <a:effectLst/>
                <a:latin typeface="Georgia" panose="02040502050405020303" pitchFamily="18" charset="0"/>
                <a:ea typeface="Times New Roman" panose="02020603050405020304" pitchFamily="18" charset="0"/>
              </a:rPr>
              <a:t>¿Cuándo veo  un chico/a y me siento atraído que debo hacer ?</a:t>
            </a:r>
            <a:endParaRPr lang="es-MX" sz="4400" dirty="0">
              <a:solidFill>
                <a:srgbClr val="FF0000"/>
              </a:solidFill>
              <a:latin typeface="Georgia" panose="02040502050405020303" pitchFamily="18" charset="0"/>
            </a:endParaRPr>
          </a:p>
        </p:txBody>
      </p:sp>
    </p:spTree>
    <p:extLst>
      <p:ext uri="{BB962C8B-B14F-4D97-AF65-F5344CB8AC3E}">
        <p14:creationId xmlns:p14="http://schemas.microsoft.com/office/powerpoint/2010/main" val="16040226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107</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97E1A63B-F630-1FF8-560F-41B1DF9FAB70}"/>
              </a:ext>
            </a:extLst>
          </p:cNvPr>
          <p:cNvSpPr txBox="1"/>
          <p:nvPr/>
        </p:nvSpPr>
        <p:spPr>
          <a:xfrm>
            <a:off x="1515034" y="1721694"/>
            <a:ext cx="9466730" cy="1200329"/>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i="0">
                <a:effectLst/>
                <a:latin typeface="Georgia" panose="02040502050405020303" pitchFamily="18" charset="0"/>
                <a:ea typeface="Times New Roman" panose="02020603050405020304" pitchFamily="18" charset="0"/>
              </a:defRPr>
            </a:lvl1pPr>
          </a:lstStyle>
          <a:p>
            <a:r>
              <a:rPr lang="es-NI" dirty="0"/>
              <a:t>Es normal que en ciertas edades las chicas o chicos se sientas fácilmente atraídas a un chico. Pero más allá de una atracción Dios quiere que sepamos esperar el tiempo adecuado, lo más recomendable es buscar servir a Dios para no estar pensando en tener relaciones de noviazgo que solo son por dejarse llevar por una emoción.</a:t>
            </a:r>
            <a:endParaRPr lang="es-MX" dirty="0"/>
          </a:p>
        </p:txBody>
      </p:sp>
      <p:sp>
        <p:nvSpPr>
          <p:cNvPr id="9" name="CuadroTexto 8">
            <a:extLst>
              <a:ext uri="{FF2B5EF4-FFF2-40B4-BE49-F238E27FC236}">
                <a16:creationId xmlns:a16="http://schemas.microsoft.com/office/drawing/2014/main" id="{E9C56C02-643A-6756-62C8-9A9291D947ED}"/>
              </a:ext>
            </a:extLst>
          </p:cNvPr>
          <p:cNvSpPr txBox="1"/>
          <p:nvPr/>
        </p:nvSpPr>
        <p:spPr>
          <a:xfrm>
            <a:off x="1515035" y="3935977"/>
            <a:ext cx="9466729" cy="923330"/>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i="0">
                <a:effectLst/>
                <a:latin typeface="Georgia" panose="02040502050405020303" pitchFamily="18" charset="0"/>
                <a:ea typeface="Times New Roman" panose="02020603050405020304" pitchFamily="18" charset="0"/>
              </a:defRPr>
            </a:lvl1pPr>
          </a:lstStyle>
          <a:p>
            <a:r>
              <a:rPr lang="es-NI" dirty="0"/>
              <a:t>El noviazgo no es un juego para andar de mano o darse unos besitos, sino es algo muy serio es la antesala ante del matrimonio, y debo estar seguro o segura que quiero casarme, de lo contrario el noviazgo no funciona.</a:t>
            </a:r>
            <a:endParaRPr lang="es-MX" dirty="0"/>
          </a:p>
        </p:txBody>
      </p:sp>
      <p:sp>
        <p:nvSpPr>
          <p:cNvPr id="10" name="CuadroTexto 9">
            <a:extLst>
              <a:ext uri="{FF2B5EF4-FFF2-40B4-BE49-F238E27FC236}">
                <a16:creationId xmlns:a16="http://schemas.microsoft.com/office/drawing/2014/main" id="{058035F1-643B-87A3-7C79-E01F6C206E1B}"/>
              </a:ext>
            </a:extLst>
          </p:cNvPr>
          <p:cNvSpPr txBox="1"/>
          <p:nvPr/>
        </p:nvSpPr>
        <p:spPr>
          <a:xfrm>
            <a:off x="2354356" y="550534"/>
            <a:ext cx="7483288" cy="584775"/>
          </a:xfrm>
          <a:prstGeom prst="rect">
            <a:avLst/>
          </a:prstGeom>
          <a:noFill/>
        </p:spPr>
        <p:txBody>
          <a:bodyPr wrap="square">
            <a:spAutoFit/>
          </a:bodyPr>
          <a:lstStyle/>
          <a:p>
            <a:pPr algn="ctr"/>
            <a:r>
              <a:rPr lang="es-NI" sz="3200" dirty="0">
                <a:solidFill>
                  <a:srgbClr val="FF0000"/>
                </a:solidFill>
                <a:effectLst/>
                <a:latin typeface="Papyrus" panose="03070502060502030205" pitchFamily="66" charset="0"/>
                <a:ea typeface="Times New Roman" panose="02020603050405020304" pitchFamily="18" charset="0"/>
              </a:rPr>
              <a:t>Respuesta</a:t>
            </a:r>
            <a:endParaRPr lang="es-MX" sz="3200" dirty="0">
              <a:solidFill>
                <a:srgbClr val="FF0000"/>
              </a:solidFill>
              <a:latin typeface="Papyrus" panose="03070502060502030205" pitchFamily="66" charset="0"/>
            </a:endParaRPr>
          </a:p>
        </p:txBody>
      </p:sp>
      <p:sp>
        <p:nvSpPr>
          <p:cNvPr id="11" name="Rectángulo 10">
            <a:extLst>
              <a:ext uri="{FF2B5EF4-FFF2-40B4-BE49-F238E27FC236}">
                <a16:creationId xmlns:a16="http://schemas.microsoft.com/office/drawing/2014/main" id="{8A06645E-4903-B03A-59B4-91402C7D6B55}"/>
              </a:ext>
            </a:extLst>
          </p:cNvPr>
          <p:cNvSpPr/>
          <p:nvPr/>
        </p:nvSpPr>
        <p:spPr>
          <a:xfrm>
            <a:off x="1828800" y="6356350"/>
            <a:ext cx="2303930" cy="33855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¿Cuándo veo un chico/a y me siento atraído que debo hacer?</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Tree>
    <p:extLst>
      <p:ext uri="{BB962C8B-B14F-4D97-AF65-F5344CB8AC3E}">
        <p14:creationId xmlns:p14="http://schemas.microsoft.com/office/powerpoint/2010/main" val="21811106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108</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CuadroTexto 5">
            <a:extLst>
              <a:ext uri="{FF2B5EF4-FFF2-40B4-BE49-F238E27FC236}">
                <a16:creationId xmlns:a16="http://schemas.microsoft.com/office/drawing/2014/main" id="{4207A6B9-845C-212B-03D8-CB6EA27D2443}"/>
              </a:ext>
            </a:extLst>
          </p:cNvPr>
          <p:cNvSpPr txBox="1"/>
          <p:nvPr/>
        </p:nvSpPr>
        <p:spPr>
          <a:xfrm>
            <a:off x="1849531" y="2028616"/>
            <a:ext cx="8492938" cy="2800767"/>
          </a:xfrm>
          <a:prstGeom prst="rect">
            <a:avLst/>
          </a:prstGeom>
          <a:noFill/>
        </p:spPr>
        <p:txBody>
          <a:bodyPr wrap="square">
            <a:spAutoFit/>
          </a:bodyPr>
          <a:lstStyle/>
          <a:p>
            <a:pPr algn="ctr"/>
            <a:r>
              <a:rPr lang="es-NI" sz="4400" dirty="0">
                <a:solidFill>
                  <a:srgbClr val="FF0000"/>
                </a:solidFill>
                <a:effectLst/>
                <a:latin typeface="Georgia" panose="02040502050405020303" pitchFamily="18" charset="0"/>
                <a:ea typeface="Times New Roman" panose="02020603050405020304" pitchFamily="18" charset="0"/>
              </a:rPr>
              <a:t>¿Qué debo hacer cuando me molestan por no tener relaciones sexuales, me dicen que estoy pasado/a de moda?</a:t>
            </a:r>
            <a:endParaRPr lang="es-MX" sz="4400" dirty="0">
              <a:solidFill>
                <a:srgbClr val="FF0000"/>
              </a:solidFill>
              <a:latin typeface="Georgia" panose="02040502050405020303" pitchFamily="18" charset="0"/>
            </a:endParaRPr>
          </a:p>
        </p:txBody>
      </p:sp>
    </p:spTree>
    <p:extLst>
      <p:ext uri="{BB962C8B-B14F-4D97-AF65-F5344CB8AC3E}">
        <p14:creationId xmlns:p14="http://schemas.microsoft.com/office/powerpoint/2010/main" val="2632459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109</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3A9F2C8C-EB63-511E-8B2A-9D1BA322957C}"/>
              </a:ext>
            </a:extLst>
          </p:cNvPr>
          <p:cNvSpPr txBox="1"/>
          <p:nvPr/>
        </p:nvSpPr>
        <p:spPr>
          <a:xfrm>
            <a:off x="2354356" y="550534"/>
            <a:ext cx="7483288" cy="584775"/>
          </a:xfrm>
          <a:prstGeom prst="rect">
            <a:avLst/>
          </a:prstGeom>
          <a:noFill/>
        </p:spPr>
        <p:txBody>
          <a:bodyPr wrap="square">
            <a:spAutoFit/>
          </a:bodyPr>
          <a:lstStyle/>
          <a:p>
            <a:pPr algn="ctr"/>
            <a:r>
              <a:rPr lang="es-NI" sz="3200" dirty="0">
                <a:solidFill>
                  <a:srgbClr val="FF0000"/>
                </a:solidFill>
                <a:effectLst/>
                <a:latin typeface="Papyrus" panose="03070502060502030205" pitchFamily="66" charset="0"/>
                <a:ea typeface="Times New Roman" panose="02020603050405020304" pitchFamily="18" charset="0"/>
              </a:rPr>
              <a:t>Respuesta</a:t>
            </a:r>
            <a:endParaRPr lang="es-MX" sz="3200" dirty="0">
              <a:solidFill>
                <a:srgbClr val="FF0000"/>
              </a:solidFill>
              <a:latin typeface="Papyrus" panose="03070502060502030205" pitchFamily="66" charset="0"/>
            </a:endParaRPr>
          </a:p>
        </p:txBody>
      </p:sp>
      <p:sp>
        <p:nvSpPr>
          <p:cNvPr id="8" name="Rectángulo 7">
            <a:extLst>
              <a:ext uri="{FF2B5EF4-FFF2-40B4-BE49-F238E27FC236}">
                <a16:creationId xmlns:a16="http://schemas.microsoft.com/office/drawing/2014/main" id="{51B1C235-F6A1-DC5E-ED58-7A9A06338756}"/>
              </a:ext>
            </a:extLst>
          </p:cNvPr>
          <p:cNvSpPr/>
          <p:nvPr/>
        </p:nvSpPr>
        <p:spPr>
          <a:xfrm>
            <a:off x="1828800" y="6365315"/>
            <a:ext cx="2303930" cy="461665"/>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¿Qué debo hacer cuando me molestan por no tener relaciones sexuales, me dicen que soy pasado/a de moda?</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
        <p:nvSpPr>
          <p:cNvPr id="10" name="CuadroTexto 9">
            <a:extLst>
              <a:ext uri="{FF2B5EF4-FFF2-40B4-BE49-F238E27FC236}">
                <a16:creationId xmlns:a16="http://schemas.microsoft.com/office/drawing/2014/main" id="{AC88A906-EBCC-6E30-3CEA-2229BF1ED24A}"/>
              </a:ext>
            </a:extLst>
          </p:cNvPr>
          <p:cNvSpPr txBox="1"/>
          <p:nvPr/>
        </p:nvSpPr>
        <p:spPr>
          <a:xfrm>
            <a:off x="1550895" y="1681806"/>
            <a:ext cx="9556376" cy="1200329"/>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i="0">
                <a:effectLst/>
                <a:latin typeface="Georgia" panose="02040502050405020303" pitchFamily="18" charset="0"/>
                <a:ea typeface="Times New Roman" panose="02020603050405020304" pitchFamily="18" charset="0"/>
              </a:defRPr>
            </a:lvl1pPr>
          </a:lstStyle>
          <a:p>
            <a:r>
              <a:rPr lang="es-NI" dirty="0"/>
              <a:t>Si lamentablemente muchas jóvenes piensan eso que estar virgen es pasado de moda, pero eso no es cierto, la virginidad es algo muy valioso para Dios. Y no importa que tanta presión pueda meter tus amigos, tú mantente virgen hasta el matrimonio y Dios te premiara grandemente.</a:t>
            </a:r>
            <a:endParaRPr lang="es-MX" dirty="0"/>
          </a:p>
        </p:txBody>
      </p:sp>
      <p:sp>
        <p:nvSpPr>
          <p:cNvPr id="14" name="CuadroTexto 13">
            <a:extLst>
              <a:ext uri="{FF2B5EF4-FFF2-40B4-BE49-F238E27FC236}">
                <a16:creationId xmlns:a16="http://schemas.microsoft.com/office/drawing/2014/main" id="{00AD9E91-47A6-92DE-1C80-6E68D308B610}"/>
              </a:ext>
            </a:extLst>
          </p:cNvPr>
          <p:cNvSpPr txBox="1"/>
          <p:nvPr/>
        </p:nvSpPr>
        <p:spPr>
          <a:xfrm>
            <a:off x="2725271" y="3352364"/>
            <a:ext cx="7566212" cy="369332"/>
          </a:xfrm>
          <a:prstGeom prst="rect">
            <a:avLst/>
          </a:prstGeom>
          <a:noFill/>
        </p:spPr>
        <p:txBody>
          <a:bodyPr wrap="square">
            <a:spAutoFit/>
          </a:bodyPr>
          <a:lstStyle/>
          <a:p>
            <a:r>
              <a:rPr lang="es-NI" sz="1800" dirty="0">
                <a:effectLst/>
                <a:latin typeface="Georgia" panose="02040502050405020303" pitchFamily="18" charset="0"/>
                <a:ea typeface="Times New Roman" panose="02020603050405020304" pitchFamily="18" charset="0"/>
                <a:cs typeface="Times New Roman" panose="02020603050405020304" pitchFamily="18" charset="0"/>
              </a:rPr>
              <a:t>La palabra Virgen- PARTHENOS- Virgen- Célibe- Doncella. W.E. VINE.</a:t>
            </a:r>
            <a:endParaRPr lang="es-MX" sz="1600" dirty="0">
              <a:effectLst/>
              <a:latin typeface="Georgia" panose="02040502050405020303" pitchFamily="18" charset="0"/>
              <a:ea typeface="Times New Roman" panose="02020603050405020304" pitchFamily="18" charset="0"/>
              <a:cs typeface="Times New Roman" panose="02020603050405020304" pitchFamily="18" charset="0"/>
            </a:endParaRPr>
          </a:p>
        </p:txBody>
      </p:sp>
      <p:sp>
        <p:nvSpPr>
          <p:cNvPr id="16" name="CuadroTexto 15">
            <a:extLst>
              <a:ext uri="{FF2B5EF4-FFF2-40B4-BE49-F238E27FC236}">
                <a16:creationId xmlns:a16="http://schemas.microsoft.com/office/drawing/2014/main" id="{1B77D0F8-6ADF-B54E-39E7-80838B11577F}"/>
              </a:ext>
            </a:extLst>
          </p:cNvPr>
          <p:cNvSpPr txBox="1"/>
          <p:nvPr/>
        </p:nvSpPr>
        <p:spPr>
          <a:xfrm>
            <a:off x="1550895" y="4529863"/>
            <a:ext cx="9278471" cy="646331"/>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i="0">
                <a:effectLst/>
                <a:latin typeface="Georgia" panose="02040502050405020303" pitchFamily="18" charset="0"/>
                <a:ea typeface="Times New Roman" panose="02020603050405020304" pitchFamily="18" charset="0"/>
              </a:defRPr>
            </a:lvl1pPr>
          </a:lstStyle>
          <a:p>
            <a:r>
              <a:rPr lang="es-NI" dirty="0"/>
              <a:t>Los siguientes pensamientos deben ayudar a reconocer los valores de la pureza de la mujer joven.</a:t>
            </a:r>
            <a:endParaRPr lang="es-MX" dirty="0"/>
          </a:p>
        </p:txBody>
      </p:sp>
    </p:spTree>
    <p:extLst>
      <p:ext uri="{BB962C8B-B14F-4D97-AF65-F5344CB8AC3E}">
        <p14:creationId xmlns:p14="http://schemas.microsoft.com/office/powerpoint/2010/main" val="16469480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barn(inVertical)">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barn(inVertical)">
                                      <p:cBhvr>
                                        <p:cTn id="2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4"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ipse 4">
            <a:extLst>
              <a:ext uri="{FF2B5EF4-FFF2-40B4-BE49-F238E27FC236}">
                <a16:creationId xmlns:a16="http://schemas.microsoft.com/office/drawing/2014/main" id="{8FE77331-FE2F-C219-1932-92087BC99FEE}"/>
              </a:ext>
            </a:extLst>
          </p:cNvPr>
          <p:cNvSpPr/>
          <p:nvPr/>
        </p:nvSpPr>
        <p:spPr>
          <a:xfrm>
            <a:off x="10224247" y="5100917"/>
            <a:ext cx="2259106" cy="2034988"/>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Marcador de pie de página 1">
            <a:extLst>
              <a:ext uri="{FF2B5EF4-FFF2-40B4-BE49-F238E27FC236}">
                <a16:creationId xmlns:a16="http://schemas.microsoft.com/office/drawing/2014/main" id="{19F97C7B-E8AB-7ADA-7482-E30DAFBABAB7}"/>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5843B587-F476-D2C5-D20E-0AF6A1B0C24C}"/>
              </a:ext>
            </a:extLst>
          </p:cNvPr>
          <p:cNvSpPr>
            <a:spLocks noGrp="1"/>
          </p:cNvSpPr>
          <p:nvPr>
            <p:ph type="sldNum" sz="quarter" idx="12"/>
          </p:nvPr>
        </p:nvSpPr>
        <p:spPr/>
        <p:txBody>
          <a:bodyPr/>
          <a:lstStyle/>
          <a:p>
            <a:fld id="{98F75276-FA71-44F8-B7AD-531B860B9505}" type="slidenum">
              <a:rPr lang="es-MX" smtClean="0"/>
              <a:t>11</a:t>
            </a:fld>
            <a:endParaRPr lang="es-MX"/>
          </a:p>
        </p:txBody>
      </p:sp>
      <p:sp>
        <p:nvSpPr>
          <p:cNvPr id="4" name="Elipse 3">
            <a:extLst>
              <a:ext uri="{FF2B5EF4-FFF2-40B4-BE49-F238E27FC236}">
                <a16:creationId xmlns:a16="http://schemas.microsoft.com/office/drawing/2014/main" id="{AFDF6602-7369-59F9-0DC7-C127600657FB}"/>
              </a:ext>
            </a:extLst>
          </p:cNvPr>
          <p:cNvSpPr/>
          <p:nvPr/>
        </p:nvSpPr>
        <p:spPr>
          <a:xfrm>
            <a:off x="-618565" y="-188259"/>
            <a:ext cx="2259106" cy="2034988"/>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Elipse 5">
            <a:extLst>
              <a:ext uri="{FF2B5EF4-FFF2-40B4-BE49-F238E27FC236}">
                <a16:creationId xmlns:a16="http://schemas.microsoft.com/office/drawing/2014/main" id="{597BB45A-DA7D-31F7-2074-29B0A6A91AA3}"/>
              </a:ext>
            </a:extLst>
          </p:cNvPr>
          <p:cNvSpPr/>
          <p:nvPr/>
        </p:nvSpPr>
        <p:spPr>
          <a:xfrm>
            <a:off x="1156447" y="0"/>
            <a:ext cx="914400" cy="914400"/>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Elipse 6">
            <a:extLst>
              <a:ext uri="{FF2B5EF4-FFF2-40B4-BE49-F238E27FC236}">
                <a16:creationId xmlns:a16="http://schemas.microsoft.com/office/drawing/2014/main" id="{1B61653F-1193-AC03-D127-B6C09062904F}"/>
              </a:ext>
            </a:extLst>
          </p:cNvPr>
          <p:cNvSpPr/>
          <p:nvPr/>
        </p:nvSpPr>
        <p:spPr>
          <a:xfrm>
            <a:off x="11277600" y="4527176"/>
            <a:ext cx="914400" cy="914400"/>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Elipse 7">
            <a:extLst>
              <a:ext uri="{FF2B5EF4-FFF2-40B4-BE49-F238E27FC236}">
                <a16:creationId xmlns:a16="http://schemas.microsoft.com/office/drawing/2014/main" id="{07C59DC3-4A18-1792-24B6-44F84CD10065}"/>
              </a:ext>
            </a:extLst>
          </p:cNvPr>
          <p:cNvSpPr/>
          <p:nvPr/>
        </p:nvSpPr>
        <p:spPr>
          <a:xfrm>
            <a:off x="1649506" y="1290918"/>
            <a:ext cx="618564" cy="555811"/>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Elipse 8">
            <a:extLst>
              <a:ext uri="{FF2B5EF4-FFF2-40B4-BE49-F238E27FC236}">
                <a16:creationId xmlns:a16="http://schemas.microsoft.com/office/drawing/2014/main" id="{E30C414A-254A-6674-A7C5-FC97D2102042}"/>
              </a:ext>
            </a:extLst>
          </p:cNvPr>
          <p:cNvSpPr/>
          <p:nvPr/>
        </p:nvSpPr>
        <p:spPr>
          <a:xfrm>
            <a:off x="9672918" y="4984376"/>
            <a:ext cx="618564" cy="555811"/>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CuadroTexto 10">
            <a:extLst>
              <a:ext uri="{FF2B5EF4-FFF2-40B4-BE49-F238E27FC236}">
                <a16:creationId xmlns:a16="http://schemas.microsoft.com/office/drawing/2014/main" id="{2B1E4F7B-ABB0-041B-14CE-7715A84A1FE4}"/>
              </a:ext>
            </a:extLst>
          </p:cNvPr>
          <p:cNvSpPr txBox="1"/>
          <p:nvPr/>
        </p:nvSpPr>
        <p:spPr>
          <a:xfrm>
            <a:off x="2346511" y="885510"/>
            <a:ext cx="8832477" cy="369332"/>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a:effectLst/>
                <a:latin typeface="Georgia" panose="02040502050405020303" pitchFamily="18" charset="0"/>
                <a:ea typeface="Times New Roman" panose="02020603050405020304" pitchFamily="18" charset="0"/>
              </a:defRPr>
            </a:lvl1pPr>
          </a:lstStyle>
          <a:p>
            <a:r>
              <a:rPr lang="es-NI" dirty="0"/>
              <a:t>El adulterio cometido en el tiempo de los esponsales era castigado con la muerte.</a:t>
            </a:r>
            <a:endParaRPr lang="es-MX" dirty="0"/>
          </a:p>
        </p:txBody>
      </p:sp>
      <p:sp>
        <p:nvSpPr>
          <p:cNvPr id="13" name="CuadroTexto 12">
            <a:extLst>
              <a:ext uri="{FF2B5EF4-FFF2-40B4-BE49-F238E27FC236}">
                <a16:creationId xmlns:a16="http://schemas.microsoft.com/office/drawing/2014/main" id="{33C0395F-FF3B-6EFE-C424-29F0CDA0FA46}"/>
              </a:ext>
            </a:extLst>
          </p:cNvPr>
          <p:cNvSpPr txBox="1"/>
          <p:nvPr/>
        </p:nvSpPr>
        <p:spPr>
          <a:xfrm>
            <a:off x="1255058" y="2169616"/>
            <a:ext cx="7631205" cy="969496"/>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rPr>
              <a:t>Deuteronomio.22:22-24. </a:t>
            </a:r>
            <a:r>
              <a:rPr lang="es-MX" b="0" i="0" dirty="0">
                <a:solidFill>
                  <a:srgbClr val="000000"/>
                </a:solidFill>
                <a:effectLst/>
                <a:latin typeface="Georgia" panose="02040502050405020303" pitchFamily="18" charset="0"/>
              </a:rPr>
              <a:t>»Si se encuentra a un hombre acostado con una mujer casada, los dos morirán, el hombre que se acostó con la mujer, y la mujer. Así quitarás el mal de Israel.</a:t>
            </a:r>
            <a:endParaRPr lang="es-MX" dirty="0">
              <a:latin typeface="Georgia" panose="02040502050405020303" pitchFamily="18" charset="0"/>
            </a:endParaRPr>
          </a:p>
        </p:txBody>
      </p:sp>
      <p:sp>
        <p:nvSpPr>
          <p:cNvPr id="15" name="CuadroTexto 14">
            <a:extLst>
              <a:ext uri="{FF2B5EF4-FFF2-40B4-BE49-F238E27FC236}">
                <a16:creationId xmlns:a16="http://schemas.microsoft.com/office/drawing/2014/main" id="{9ECFB86A-7F62-DF65-9A8D-32FCE44682B7}"/>
              </a:ext>
            </a:extLst>
          </p:cNvPr>
          <p:cNvSpPr txBox="1"/>
          <p:nvPr/>
        </p:nvSpPr>
        <p:spPr>
          <a:xfrm>
            <a:off x="3834654" y="3461999"/>
            <a:ext cx="6557682" cy="969496"/>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V.23. </a:t>
            </a:r>
            <a:r>
              <a:rPr lang="es-MX" b="0" i="0" dirty="0">
                <a:solidFill>
                  <a:srgbClr val="000000"/>
                </a:solidFill>
                <a:effectLst/>
                <a:latin typeface="Georgia" panose="02040502050405020303" pitchFamily="18" charset="0"/>
              </a:rPr>
              <a:t>»Si hay una joven virgen que está comprometida a un hombre, y </a:t>
            </a:r>
            <a:r>
              <a:rPr lang="es-MX" b="0" i="1" dirty="0">
                <a:solidFill>
                  <a:srgbClr val="000000"/>
                </a:solidFill>
                <a:effectLst/>
                <a:latin typeface="Georgia" panose="02040502050405020303" pitchFamily="18" charset="0"/>
              </a:rPr>
              <a:t>otro</a:t>
            </a:r>
            <a:r>
              <a:rPr lang="es-MX" b="0" i="0" dirty="0">
                <a:solidFill>
                  <a:srgbClr val="000000"/>
                </a:solidFill>
                <a:effectLst/>
                <a:latin typeface="Georgia" panose="02040502050405020303" pitchFamily="18" charset="0"/>
              </a:rPr>
              <a:t> hombre la encuentra en la ciudad y se acuesta con ella,</a:t>
            </a:r>
            <a:endParaRPr lang="es-MX" dirty="0">
              <a:latin typeface="Georgia" panose="02040502050405020303" pitchFamily="18" charset="0"/>
            </a:endParaRPr>
          </a:p>
        </p:txBody>
      </p:sp>
      <p:sp>
        <p:nvSpPr>
          <p:cNvPr id="17" name="CuadroTexto 16">
            <a:extLst>
              <a:ext uri="{FF2B5EF4-FFF2-40B4-BE49-F238E27FC236}">
                <a16:creationId xmlns:a16="http://schemas.microsoft.com/office/drawing/2014/main" id="{91604181-B154-DD0F-52E7-71900428DA76}"/>
              </a:ext>
            </a:extLst>
          </p:cNvPr>
          <p:cNvSpPr txBox="1"/>
          <p:nvPr/>
        </p:nvSpPr>
        <p:spPr>
          <a:xfrm>
            <a:off x="1476934" y="4691588"/>
            <a:ext cx="6557682" cy="1246495"/>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V.24. </a:t>
            </a:r>
            <a:r>
              <a:rPr lang="es-MX" b="0" i="0" dirty="0">
                <a:solidFill>
                  <a:srgbClr val="000000"/>
                </a:solidFill>
                <a:effectLst/>
                <a:latin typeface="Georgia" panose="02040502050405020303" pitchFamily="18" charset="0"/>
              </a:rPr>
              <a:t>Entonces ustedes llevarán a los dos a la puerta de esa ciudad y los apedrearán hasta que mueran; la joven, porque no dio voces en la ciudad, y el hombre, porque ha violado a la mujer de su prójimo; así quitarás el mal de en medio de ti.</a:t>
            </a:r>
            <a:endParaRPr lang="es-MX" dirty="0">
              <a:latin typeface="Georgia" panose="02040502050405020303" pitchFamily="18" charset="0"/>
            </a:endParaRPr>
          </a:p>
        </p:txBody>
      </p:sp>
    </p:spTree>
    <p:extLst>
      <p:ext uri="{BB962C8B-B14F-4D97-AF65-F5344CB8AC3E}">
        <p14:creationId xmlns:p14="http://schemas.microsoft.com/office/powerpoint/2010/main" val="2285895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arn(inVertical)">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barn(inVertical)">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barn(inVertical)">
                                      <p:cBhvr>
                                        <p:cTn id="2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5" grpId="0"/>
      <p:bldP spid="17" grpId="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110</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90"/>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4FCB9B0D-9997-8DD8-3B73-2495702B84DD}"/>
              </a:ext>
            </a:extLst>
          </p:cNvPr>
          <p:cNvSpPr txBox="1"/>
          <p:nvPr/>
        </p:nvSpPr>
        <p:spPr>
          <a:xfrm>
            <a:off x="1461246" y="2690336"/>
            <a:ext cx="9565341" cy="1477328"/>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i="0">
                <a:effectLst/>
                <a:latin typeface="Georgia" panose="02040502050405020303" pitchFamily="18" charset="0"/>
                <a:ea typeface="Times New Roman" panose="02020603050405020304" pitchFamily="18" charset="0"/>
              </a:defRPr>
            </a:lvl1pPr>
          </a:lstStyle>
          <a:p>
            <a:r>
              <a:rPr lang="es-NI" dirty="0"/>
              <a:t>La virginidad de las jóvenes era de mucha importancia, las muchachas eran protegidas</a:t>
            </a:r>
            <a:r>
              <a:rPr lang="es-MX" dirty="0"/>
              <a:t> </a:t>
            </a:r>
            <a:r>
              <a:rPr lang="es-NI" dirty="0"/>
              <a:t>en el seno de la familia.</a:t>
            </a:r>
            <a:r>
              <a:rPr lang="es-MX" dirty="0"/>
              <a:t> </a:t>
            </a:r>
            <a:r>
              <a:rPr lang="es-NI" dirty="0"/>
              <a:t>Hoy en día hablar de la virginidad </a:t>
            </a:r>
            <a:r>
              <a:rPr lang="es-NI" b="1" i="1" dirty="0"/>
              <a:t>es un tabú </a:t>
            </a:r>
            <a:r>
              <a:rPr lang="es-NI" dirty="0"/>
              <a:t>por ello, muchas jóvenes no quieren llegar</a:t>
            </a:r>
            <a:r>
              <a:rPr lang="es-MX" dirty="0"/>
              <a:t> </a:t>
            </a:r>
            <a:r>
              <a:rPr lang="es-NI" dirty="0"/>
              <a:t>vírgenes a su matrimonio. Existen muchos rótulos que menosprecian la virginidad, a manera de ejemplo “La virginidad produce cáncer”. Esta expresión deja mucho que</a:t>
            </a:r>
            <a:r>
              <a:rPr lang="es-MX" dirty="0"/>
              <a:t> </a:t>
            </a:r>
            <a:r>
              <a:rPr lang="es-NI" dirty="0"/>
              <a:t>desear algunas piensa que eso es cosa del pasado.</a:t>
            </a:r>
            <a:endParaRPr lang="es-MX" dirty="0"/>
          </a:p>
        </p:txBody>
      </p:sp>
      <p:sp>
        <p:nvSpPr>
          <p:cNvPr id="10" name="Rectángulo 9">
            <a:extLst>
              <a:ext uri="{FF2B5EF4-FFF2-40B4-BE49-F238E27FC236}">
                <a16:creationId xmlns:a16="http://schemas.microsoft.com/office/drawing/2014/main" id="{2BCA50C8-D7D9-18D7-8A44-479359DE46BC}"/>
              </a:ext>
            </a:extLst>
          </p:cNvPr>
          <p:cNvSpPr/>
          <p:nvPr/>
        </p:nvSpPr>
        <p:spPr>
          <a:xfrm>
            <a:off x="1828800" y="6365315"/>
            <a:ext cx="2303930" cy="461665"/>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¿Qué debo hacer cuando me molestan por no tener relaciones sexuales, me dicen que soy pasado/a de moda?</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Tree>
    <p:extLst>
      <p:ext uri="{BB962C8B-B14F-4D97-AF65-F5344CB8AC3E}">
        <p14:creationId xmlns:p14="http://schemas.microsoft.com/office/powerpoint/2010/main" val="14082356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111</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Rectangle 2">
            <a:extLst>
              <a:ext uri="{FF2B5EF4-FFF2-40B4-BE49-F238E27FC236}">
                <a16:creationId xmlns:a16="http://schemas.microsoft.com/office/drawing/2014/main" id="{9742947E-C211-1D61-40A2-1AF5E1366435}"/>
              </a:ext>
            </a:extLst>
          </p:cNvPr>
          <p:cNvSpPr>
            <a:spLocks noChangeArrowheads="1"/>
          </p:cNvSpPr>
          <p:nvPr/>
        </p:nvSpPr>
        <p:spPr bwMode="auto">
          <a:xfrm>
            <a:off x="1586752" y="2367171"/>
            <a:ext cx="9018495"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NI" altLang="es-MX" sz="4400" b="0" i="0" u="none" strike="noStrike" cap="none" normalizeH="0" baseline="0" dirty="0">
                <a:ln>
                  <a:noFill/>
                </a:ln>
                <a:solidFill>
                  <a:srgbClr val="FF0000"/>
                </a:solidFill>
                <a:effectLst/>
                <a:latin typeface="Georgia" panose="02040502050405020303" pitchFamily="18" charset="0"/>
                <a:ea typeface="Times New Roman" panose="02020603050405020304" pitchFamily="18" charset="0"/>
                <a:cs typeface="Times New Roman" panose="02020603050405020304" pitchFamily="18" charset="0"/>
              </a:rPr>
              <a:t>Lo que enseña la biblia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s-NI" altLang="es-MX" sz="4400" b="0" i="0" u="none" strike="noStrike" cap="none" normalizeH="0" baseline="0" dirty="0">
                <a:ln>
                  <a:noFill/>
                </a:ln>
                <a:solidFill>
                  <a:srgbClr val="FF0000"/>
                </a:solidFill>
                <a:effectLst/>
                <a:latin typeface="Georgia" panose="02040502050405020303" pitchFamily="18" charset="0"/>
                <a:ea typeface="Times New Roman" panose="02020603050405020304" pitchFamily="18" charset="0"/>
                <a:cs typeface="Times New Roman" panose="02020603050405020304" pitchFamily="18" charset="0"/>
              </a:rPr>
              <a:t>con respecto a la virginidad de las Mujeres </a:t>
            </a:r>
            <a:endParaRPr kumimoji="0" lang="es-MX" altLang="es-MX" sz="4400" b="0" i="0" u="none" strike="noStrike" cap="none" normalizeH="0" baseline="0" dirty="0">
              <a:ln>
                <a:noFill/>
              </a:ln>
              <a:solidFill>
                <a:srgbClr val="FF0000"/>
              </a:solidFill>
              <a:effectLst/>
              <a:latin typeface="Georgia" panose="02040502050405020303" pitchFamily="18" charset="0"/>
            </a:endParaRPr>
          </a:p>
        </p:txBody>
      </p:sp>
    </p:spTree>
    <p:extLst>
      <p:ext uri="{BB962C8B-B14F-4D97-AF65-F5344CB8AC3E}">
        <p14:creationId xmlns:p14="http://schemas.microsoft.com/office/powerpoint/2010/main" val="92498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112</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Rectángulo 5">
            <a:extLst>
              <a:ext uri="{FF2B5EF4-FFF2-40B4-BE49-F238E27FC236}">
                <a16:creationId xmlns:a16="http://schemas.microsoft.com/office/drawing/2014/main" id="{8009D5D7-D711-024D-DEB2-5795F17513A4}"/>
              </a:ext>
            </a:extLst>
          </p:cNvPr>
          <p:cNvSpPr/>
          <p:nvPr/>
        </p:nvSpPr>
        <p:spPr>
          <a:xfrm>
            <a:off x="1828800" y="6383244"/>
            <a:ext cx="2303930" cy="33855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Que nos enseña la biblia con respecto a la virginidad de las Mujeres</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
        <p:nvSpPr>
          <p:cNvPr id="8" name="CuadroTexto 7">
            <a:extLst>
              <a:ext uri="{FF2B5EF4-FFF2-40B4-BE49-F238E27FC236}">
                <a16:creationId xmlns:a16="http://schemas.microsoft.com/office/drawing/2014/main" id="{5A26C7B8-CCD6-5B28-AEE0-BDB7EB580555}"/>
              </a:ext>
            </a:extLst>
          </p:cNvPr>
          <p:cNvSpPr txBox="1"/>
          <p:nvPr/>
        </p:nvSpPr>
        <p:spPr>
          <a:xfrm>
            <a:off x="2420471" y="2005651"/>
            <a:ext cx="7781364" cy="1246495"/>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rPr>
              <a:t>Genesis.19:8. </a:t>
            </a:r>
            <a:r>
              <a:rPr lang="es-MX" b="0" i="0" dirty="0">
                <a:solidFill>
                  <a:srgbClr val="000000"/>
                </a:solidFill>
                <a:effectLst/>
                <a:latin typeface="Georgia" panose="02040502050405020303" pitchFamily="18" charset="0"/>
              </a:rPr>
              <a:t>«Miren, tengo dos hijas que no han conocido varón. Permítanme sacarlas a ustedes y hagan con ellas como mejor les parezca. Pero no hagan nada a estos hombres, pues se han amparado bajo</a:t>
            </a:r>
            <a:r>
              <a:rPr lang="es-MX" baseline="30000" dirty="0">
                <a:solidFill>
                  <a:srgbClr val="000000"/>
                </a:solidFill>
                <a:latin typeface="Georgia" panose="02040502050405020303" pitchFamily="18" charset="0"/>
              </a:rPr>
              <a:t> </a:t>
            </a:r>
            <a:r>
              <a:rPr lang="es-MX" b="0" i="0" dirty="0">
                <a:solidFill>
                  <a:srgbClr val="000000"/>
                </a:solidFill>
                <a:effectLst/>
                <a:latin typeface="Georgia" panose="02040502050405020303" pitchFamily="18" charset="0"/>
              </a:rPr>
              <a:t>mi techo».</a:t>
            </a:r>
            <a:endParaRPr lang="es-MX" dirty="0">
              <a:latin typeface="Georgia" panose="02040502050405020303" pitchFamily="18" charset="0"/>
            </a:endParaRPr>
          </a:p>
        </p:txBody>
      </p:sp>
      <p:sp>
        <p:nvSpPr>
          <p:cNvPr id="10" name="CuadroTexto 9">
            <a:extLst>
              <a:ext uri="{FF2B5EF4-FFF2-40B4-BE49-F238E27FC236}">
                <a16:creationId xmlns:a16="http://schemas.microsoft.com/office/drawing/2014/main" id="{3901E798-39D3-0215-48A3-392A06C478CE}"/>
              </a:ext>
            </a:extLst>
          </p:cNvPr>
          <p:cNvSpPr txBox="1"/>
          <p:nvPr/>
        </p:nvSpPr>
        <p:spPr>
          <a:xfrm>
            <a:off x="1532964" y="961657"/>
            <a:ext cx="8668871" cy="369332"/>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i="0">
                <a:effectLst/>
                <a:latin typeface="Georgia" panose="02040502050405020303" pitchFamily="18" charset="0"/>
                <a:ea typeface="Times New Roman" panose="02020603050405020304" pitchFamily="18" charset="0"/>
              </a:defRPr>
            </a:lvl1pPr>
          </a:lstStyle>
          <a:p>
            <a:r>
              <a:rPr lang="es-NI" dirty="0"/>
              <a:t>Las hijas de Lot no habían conocido varón, eran vírgenes, aunque tenían novios.</a:t>
            </a:r>
            <a:endParaRPr lang="es-MX" dirty="0"/>
          </a:p>
        </p:txBody>
      </p:sp>
      <p:sp>
        <p:nvSpPr>
          <p:cNvPr id="12" name="CuadroTexto 11">
            <a:extLst>
              <a:ext uri="{FF2B5EF4-FFF2-40B4-BE49-F238E27FC236}">
                <a16:creationId xmlns:a16="http://schemas.microsoft.com/office/drawing/2014/main" id="{B0303845-0A56-AF13-3283-236D774AFF6A}"/>
              </a:ext>
            </a:extLst>
          </p:cNvPr>
          <p:cNvSpPr txBox="1"/>
          <p:nvPr/>
        </p:nvSpPr>
        <p:spPr>
          <a:xfrm>
            <a:off x="2980765" y="3516616"/>
            <a:ext cx="6934200" cy="1246495"/>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V.14. </a:t>
            </a:r>
            <a:r>
              <a:rPr lang="es-MX" b="0" i="0" dirty="0">
                <a:solidFill>
                  <a:srgbClr val="000000"/>
                </a:solidFill>
                <a:effectLst/>
                <a:latin typeface="Georgia" panose="02040502050405020303" pitchFamily="18" charset="0"/>
              </a:rPr>
              <a:t>Lot salió y habló a sus yernos que iban a casarse con</a:t>
            </a:r>
            <a:r>
              <a:rPr lang="es-MX" baseline="30000" dirty="0">
                <a:solidFill>
                  <a:srgbClr val="000000"/>
                </a:solidFill>
                <a:latin typeface="Georgia" panose="02040502050405020303" pitchFamily="18" charset="0"/>
              </a:rPr>
              <a:t> </a:t>
            </a:r>
            <a:r>
              <a:rPr lang="es-MX" b="0" i="0" dirty="0">
                <a:solidFill>
                  <a:srgbClr val="000000"/>
                </a:solidFill>
                <a:effectLst/>
                <a:latin typeface="Georgia" panose="02040502050405020303" pitchFamily="18" charset="0"/>
              </a:rPr>
              <a:t>sus hijas, y dijo: «Levántense, salgan de este lugar porque el </a:t>
            </a:r>
            <a:r>
              <a:rPr lang="es-MX" b="0" i="0" cap="small" dirty="0">
                <a:solidFill>
                  <a:srgbClr val="000000"/>
                </a:solidFill>
                <a:effectLst/>
                <a:latin typeface="Georgia" panose="02040502050405020303" pitchFamily="18" charset="0"/>
              </a:rPr>
              <a:t>Señor</a:t>
            </a:r>
            <a:r>
              <a:rPr lang="es-MX" b="0" i="0" dirty="0">
                <a:solidFill>
                  <a:srgbClr val="000000"/>
                </a:solidFill>
                <a:effectLst/>
                <a:latin typeface="Georgia" panose="02040502050405020303" pitchFamily="18" charset="0"/>
              </a:rPr>
              <a:t> destruirá la ciudad». Pero a sus yernos les pareció que bromeaba.</a:t>
            </a:r>
            <a:endParaRPr lang="es-MX" dirty="0">
              <a:latin typeface="Georgia" panose="02040502050405020303" pitchFamily="18" charset="0"/>
            </a:endParaRPr>
          </a:p>
        </p:txBody>
      </p:sp>
      <p:sp>
        <p:nvSpPr>
          <p:cNvPr id="14" name="CuadroTexto 13">
            <a:extLst>
              <a:ext uri="{FF2B5EF4-FFF2-40B4-BE49-F238E27FC236}">
                <a16:creationId xmlns:a16="http://schemas.microsoft.com/office/drawing/2014/main" id="{A7D0FA6E-A89D-A51A-17F0-19AB8368A3EB}"/>
              </a:ext>
            </a:extLst>
          </p:cNvPr>
          <p:cNvSpPr txBox="1"/>
          <p:nvPr/>
        </p:nvSpPr>
        <p:spPr>
          <a:xfrm>
            <a:off x="3048000" y="5250012"/>
            <a:ext cx="6096000" cy="646331"/>
          </a:xfrm>
          <a:prstGeom prst="rect">
            <a:avLst/>
          </a:prstGeom>
          <a:noFill/>
        </p:spPr>
        <p:txBody>
          <a:bodyPr wrap="square">
            <a:spAutoFit/>
          </a:bodyPr>
          <a:lstStyle/>
          <a:p>
            <a:pPr algn="ctr"/>
            <a:r>
              <a:rPr lang="es-NI" sz="1800" dirty="0">
                <a:effectLst/>
                <a:latin typeface="Georgia" panose="02040502050405020303" pitchFamily="18" charset="0"/>
                <a:ea typeface="Times New Roman" panose="02020603050405020304" pitchFamily="18" charset="0"/>
                <a:cs typeface="Times New Roman" panose="02020603050405020304" pitchFamily="18" charset="0"/>
              </a:rPr>
              <a:t>Muchas jóvenes hoy en día </a:t>
            </a:r>
            <a:r>
              <a:rPr lang="es-NI" sz="1800" b="1" dirty="0">
                <a:effectLst/>
                <a:latin typeface="Georgia" panose="02040502050405020303" pitchFamily="18" charset="0"/>
                <a:ea typeface="Times New Roman" panose="02020603050405020304" pitchFamily="18" charset="0"/>
                <a:cs typeface="Times New Roman" panose="02020603050405020304" pitchFamily="18" charset="0"/>
              </a:rPr>
              <a:t>SE ENTREGAN </a:t>
            </a:r>
            <a:r>
              <a:rPr lang="es-NI" sz="1800" dirty="0">
                <a:effectLst/>
                <a:latin typeface="Georgia" panose="02040502050405020303" pitchFamily="18" charset="0"/>
                <a:ea typeface="Times New Roman" panose="02020603050405020304" pitchFamily="18" charset="0"/>
                <a:cs typeface="Times New Roman" panose="02020603050405020304" pitchFamily="18" charset="0"/>
              </a:rPr>
              <a:t>a sus novios</a:t>
            </a:r>
          </a:p>
          <a:p>
            <a:pPr algn="ctr"/>
            <a:r>
              <a:rPr lang="es-NI" sz="1800" dirty="0">
                <a:effectLst/>
                <a:latin typeface="Georgia" panose="02040502050405020303" pitchFamily="18" charset="0"/>
                <a:ea typeface="Times New Roman" panose="02020603050405020304" pitchFamily="18" charset="0"/>
                <a:cs typeface="Times New Roman" panose="02020603050405020304" pitchFamily="18" charset="0"/>
              </a:rPr>
              <a:t> en la etapa del noviazgo.</a:t>
            </a:r>
            <a:endParaRPr lang="es-MX" sz="1600" dirty="0">
              <a:effectLst/>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52718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arn(inVertical)">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barn(inVertical)">
                                      <p:cBhvr>
                                        <p:cTn id="2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P spid="14" grpId="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113</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Rectángulo 6">
            <a:extLst>
              <a:ext uri="{FF2B5EF4-FFF2-40B4-BE49-F238E27FC236}">
                <a16:creationId xmlns:a16="http://schemas.microsoft.com/office/drawing/2014/main" id="{2FC63036-F853-C722-7C03-ABDE95E5464D}"/>
              </a:ext>
            </a:extLst>
          </p:cNvPr>
          <p:cNvSpPr/>
          <p:nvPr/>
        </p:nvSpPr>
        <p:spPr>
          <a:xfrm>
            <a:off x="1828800" y="6383244"/>
            <a:ext cx="2303930" cy="33855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Que nos enseña la biblia con respecto a la virginidad de las Mujeres</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
        <p:nvSpPr>
          <p:cNvPr id="9" name="CuadroTexto 8">
            <a:extLst>
              <a:ext uri="{FF2B5EF4-FFF2-40B4-BE49-F238E27FC236}">
                <a16:creationId xmlns:a16="http://schemas.microsoft.com/office/drawing/2014/main" id="{A09AFD80-76D9-D263-72D3-87C8DEC8D248}"/>
              </a:ext>
            </a:extLst>
          </p:cNvPr>
          <p:cNvSpPr txBox="1"/>
          <p:nvPr/>
        </p:nvSpPr>
        <p:spPr>
          <a:xfrm>
            <a:off x="1945342" y="998674"/>
            <a:ext cx="7064188" cy="369332"/>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i="0">
                <a:effectLst/>
                <a:latin typeface="Georgia" panose="02040502050405020303" pitchFamily="18" charset="0"/>
                <a:ea typeface="Times New Roman" panose="02020603050405020304" pitchFamily="18" charset="0"/>
              </a:defRPr>
            </a:lvl1pPr>
          </a:lstStyle>
          <a:p>
            <a:r>
              <a:rPr lang="es-NI" dirty="0"/>
              <a:t>Rebeca era virgen cuando fue tomada por Isaac como esposa.</a:t>
            </a:r>
            <a:endParaRPr lang="es-MX" dirty="0"/>
          </a:p>
        </p:txBody>
      </p:sp>
      <p:sp>
        <p:nvSpPr>
          <p:cNvPr id="11" name="CuadroTexto 10">
            <a:extLst>
              <a:ext uri="{FF2B5EF4-FFF2-40B4-BE49-F238E27FC236}">
                <a16:creationId xmlns:a16="http://schemas.microsoft.com/office/drawing/2014/main" id="{FEA474BA-3761-0F59-229F-CAD38D07A785}"/>
              </a:ext>
            </a:extLst>
          </p:cNvPr>
          <p:cNvSpPr txBox="1"/>
          <p:nvPr/>
        </p:nvSpPr>
        <p:spPr>
          <a:xfrm>
            <a:off x="2796988" y="2879235"/>
            <a:ext cx="6696636" cy="969496"/>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rPr>
              <a:t>Genesis.24:16.</a:t>
            </a:r>
            <a:r>
              <a:rPr lang="es-NI" sz="2100" b="1" dirty="0">
                <a:latin typeface="Georgia" panose="02040502050405020303" pitchFamily="18" charset="0"/>
                <a:ea typeface="Times New Roman" panose="02020603050405020304" pitchFamily="18" charset="0"/>
              </a:rPr>
              <a:t> </a:t>
            </a:r>
            <a:r>
              <a:rPr lang="es-MX" b="0" i="0" dirty="0">
                <a:solidFill>
                  <a:srgbClr val="000000"/>
                </a:solidFill>
                <a:effectLst/>
                <a:latin typeface="Georgia" panose="02040502050405020303" pitchFamily="18" charset="0"/>
              </a:rPr>
              <a:t>La joven era muy hermosa, virgen, ningún hombre la había conocido. Bajó ella a la fuente, llenó su cántaro y subió.</a:t>
            </a:r>
            <a:endParaRPr lang="es-MX" dirty="0">
              <a:latin typeface="Georgia" panose="02040502050405020303" pitchFamily="18" charset="0"/>
            </a:endParaRPr>
          </a:p>
        </p:txBody>
      </p:sp>
    </p:spTree>
    <p:extLst>
      <p:ext uri="{BB962C8B-B14F-4D97-AF65-F5344CB8AC3E}">
        <p14:creationId xmlns:p14="http://schemas.microsoft.com/office/powerpoint/2010/main" val="26692508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114</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Rectángulo 5">
            <a:extLst>
              <a:ext uri="{FF2B5EF4-FFF2-40B4-BE49-F238E27FC236}">
                <a16:creationId xmlns:a16="http://schemas.microsoft.com/office/drawing/2014/main" id="{AD0F0EBF-1AD5-A502-F75C-83BD74AF6725}"/>
              </a:ext>
            </a:extLst>
          </p:cNvPr>
          <p:cNvSpPr/>
          <p:nvPr/>
        </p:nvSpPr>
        <p:spPr>
          <a:xfrm>
            <a:off x="1828800" y="6383244"/>
            <a:ext cx="2303930" cy="33855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Que nos enseña la biblia con respecto a la virginidad de las Mujeres</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
        <p:nvSpPr>
          <p:cNvPr id="8" name="CuadroTexto 7">
            <a:extLst>
              <a:ext uri="{FF2B5EF4-FFF2-40B4-BE49-F238E27FC236}">
                <a16:creationId xmlns:a16="http://schemas.microsoft.com/office/drawing/2014/main" id="{FB69AFAF-BED1-D216-9C85-5CB7DD94F181}"/>
              </a:ext>
            </a:extLst>
          </p:cNvPr>
          <p:cNvSpPr txBox="1"/>
          <p:nvPr/>
        </p:nvSpPr>
        <p:spPr>
          <a:xfrm>
            <a:off x="1568823" y="954758"/>
            <a:ext cx="9054353" cy="646331"/>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i="0">
                <a:effectLst/>
                <a:latin typeface="Georgia" panose="02040502050405020303" pitchFamily="18" charset="0"/>
                <a:ea typeface="Times New Roman" panose="02020603050405020304" pitchFamily="18" charset="0"/>
              </a:defRPr>
            </a:lvl1pPr>
          </a:lstStyle>
          <a:p>
            <a:r>
              <a:rPr lang="es-NI" dirty="0"/>
              <a:t>Era obligación de los padres proteger a sus hijas sin embargo, hoy muchos padres y madres que dan un mal ejemplo y malos consejos a sus hijas y les enseñan a fornicar.</a:t>
            </a:r>
            <a:endParaRPr lang="es-MX" dirty="0"/>
          </a:p>
        </p:txBody>
      </p:sp>
      <p:sp>
        <p:nvSpPr>
          <p:cNvPr id="10" name="CuadroTexto 9">
            <a:extLst>
              <a:ext uri="{FF2B5EF4-FFF2-40B4-BE49-F238E27FC236}">
                <a16:creationId xmlns:a16="http://schemas.microsoft.com/office/drawing/2014/main" id="{F747C76A-130C-4AE7-24F3-244B475FD8C3}"/>
              </a:ext>
            </a:extLst>
          </p:cNvPr>
          <p:cNvSpPr txBox="1"/>
          <p:nvPr/>
        </p:nvSpPr>
        <p:spPr>
          <a:xfrm>
            <a:off x="2725270" y="2205908"/>
            <a:ext cx="7476565" cy="969496"/>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rPr>
              <a:t>Levíticos.19:29. </a:t>
            </a:r>
            <a:r>
              <a:rPr lang="es-MX" b="0" i="0" dirty="0">
                <a:solidFill>
                  <a:srgbClr val="000000"/>
                </a:solidFill>
                <a:effectLst/>
                <a:latin typeface="Georgia" panose="02040502050405020303" pitchFamily="18" charset="0"/>
              </a:rPr>
              <a:t>”No degradarás a tu hija haciendo que se prostituya, para que la tierra no se entregue a la prostitución ni se llene de corrupción. </a:t>
            </a:r>
            <a:endParaRPr lang="es-MX" dirty="0">
              <a:latin typeface="Georgia" panose="02040502050405020303" pitchFamily="18" charset="0"/>
            </a:endParaRPr>
          </a:p>
        </p:txBody>
      </p:sp>
      <p:sp>
        <p:nvSpPr>
          <p:cNvPr id="12" name="CuadroTexto 11">
            <a:extLst>
              <a:ext uri="{FF2B5EF4-FFF2-40B4-BE49-F238E27FC236}">
                <a16:creationId xmlns:a16="http://schemas.microsoft.com/office/drawing/2014/main" id="{9BC1109F-D990-45F7-E24F-C7EEF88BF6D6}"/>
              </a:ext>
            </a:extLst>
          </p:cNvPr>
          <p:cNvSpPr txBox="1"/>
          <p:nvPr/>
        </p:nvSpPr>
        <p:spPr>
          <a:xfrm>
            <a:off x="1828800" y="3642734"/>
            <a:ext cx="6096000" cy="969496"/>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rPr>
              <a:t>Éxodo.22:16-17. </a:t>
            </a:r>
            <a:r>
              <a:rPr lang="es-MX" b="0" i="0" dirty="0">
                <a:solidFill>
                  <a:srgbClr val="000000"/>
                </a:solidFill>
                <a:effectLst/>
                <a:latin typeface="Georgia" panose="02040502050405020303" pitchFamily="18" charset="0"/>
              </a:rPr>
              <a:t>»Si alguien seduce a una doncella que no esté comprometida para casarse, y se acuesta con ella, deberá pagar una dote por ella para </a:t>
            </a:r>
            <a:r>
              <a:rPr lang="es-MX" b="0" i="1" dirty="0">
                <a:solidFill>
                  <a:srgbClr val="000000"/>
                </a:solidFill>
                <a:effectLst/>
                <a:latin typeface="Georgia" panose="02040502050405020303" pitchFamily="18" charset="0"/>
              </a:rPr>
              <a:t>que sea</a:t>
            </a:r>
            <a:r>
              <a:rPr lang="es-MX" b="0" i="0" dirty="0">
                <a:solidFill>
                  <a:srgbClr val="000000"/>
                </a:solidFill>
                <a:effectLst/>
                <a:latin typeface="Georgia" panose="02040502050405020303" pitchFamily="18" charset="0"/>
              </a:rPr>
              <a:t> su mujer.</a:t>
            </a:r>
            <a:endParaRPr lang="es-MX" dirty="0">
              <a:latin typeface="Georgia" panose="02040502050405020303" pitchFamily="18" charset="0"/>
            </a:endParaRPr>
          </a:p>
        </p:txBody>
      </p:sp>
      <p:sp>
        <p:nvSpPr>
          <p:cNvPr id="14" name="CuadroTexto 13">
            <a:extLst>
              <a:ext uri="{FF2B5EF4-FFF2-40B4-BE49-F238E27FC236}">
                <a16:creationId xmlns:a16="http://schemas.microsoft.com/office/drawing/2014/main" id="{B0256CCC-4691-8203-1A5B-AF1B31839BB8}"/>
              </a:ext>
            </a:extLst>
          </p:cNvPr>
          <p:cNvSpPr txBox="1"/>
          <p:nvPr/>
        </p:nvSpPr>
        <p:spPr>
          <a:xfrm>
            <a:off x="3859304" y="5079560"/>
            <a:ext cx="6432177" cy="692497"/>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V.17. </a:t>
            </a:r>
            <a:r>
              <a:rPr lang="es-MX" b="0" i="0" dirty="0">
                <a:solidFill>
                  <a:srgbClr val="000000"/>
                </a:solidFill>
                <a:effectLst/>
                <a:latin typeface="Georgia" panose="02040502050405020303" pitchFamily="18" charset="0"/>
              </a:rPr>
              <a:t>Y si el padre rehúsa dársela, él pagará una cantidad igual a la dote de las vírgenes.</a:t>
            </a:r>
            <a:endParaRPr lang="es-MX" dirty="0">
              <a:latin typeface="Georgia" panose="02040502050405020303" pitchFamily="18" charset="0"/>
            </a:endParaRPr>
          </a:p>
        </p:txBody>
      </p:sp>
    </p:spTree>
    <p:extLst>
      <p:ext uri="{BB962C8B-B14F-4D97-AF65-F5344CB8AC3E}">
        <p14:creationId xmlns:p14="http://schemas.microsoft.com/office/powerpoint/2010/main" val="12388493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P spid="14" grpId="0"/>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115</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Rectángulo 5">
            <a:extLst>
              <a:ext uri="{FF2B5EF4-FFF2-40B4-BE49-F238E27FC236}">
                <a16:creationId xmlns:a16="http://schemas.microsoft.com/office/drawing/2014/main" id="{F0300477-75A2-B827-78DB-E466C68B16EA}"/>
              </a:ext>
            </a:extLst>
          </p:cNvPr>
          <p:cNvSpPr/>
          <p:nvPr/>
        </p:nvSpPr>
        <p:spPr>
          <a:xfrm>
            <a:off x="1828800" y="6383244"/>
            <a:ext cx="2303930" cy="33855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Que nos enseña la biblia con respecto a la virginidad de las Mujeres</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
        <p:nvSpPr>
          <p:cNvPr id="8" name="CuadroTexto 7">
            <a:extLst>
              <a:ext uri="{FF2B5EF4-FFF2-40B4-BE49-F238E27FC236}">
                <a16:creationId xmlns:a16="http://schemas.microsoft.com/office/drawing/2014/main" id="{1D142048-0DAD-1BBF-D555-2554751E7344}"/>
              </a:ext>
            </a:extLst>
          </p:cNvPr>
          <p:cNvSpPr txBox="1"/>
          <p:nvPr/>
        </p:nvSpPr>
        <p:spPr>
          <a:xfrm>
            <a:off x="1425387" y="941765"/>
            <a:ext cx="9412941" cy="923330"/>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i="0">
                <a:effectLst/>
                <a:latin typeface="Georgia" panose="02040502050405020303" pitchFamily="18" charset="0"/>
                <a:ea typeface="Times New Roman" panose="02020603050405020304" pitchFamily="18" charset="0"/>
              </a:defRPr>
            </a:lvl1pPr>
          </a:lstStyle>
          <a:p>
            <a:r>
              <a:rPr lang="es-NI" dirty="0"/>
              <a:t>Los sacerdotes Israelita debían de tomar por esposa a una mujer virgen, no debían de tomar, ni repudiadas, ni infame (Profana) ni rameras. Nótese que el texto dice que tomaría una virgen, lo que indica que había muchas vírgenes.</a:t>
            </a:r>
            <a:endParaRPr lang="es-MX" dirty="0"/>
          </a:p>
        </p:txBody>
      </p:sp>
      <p:sp>
        <p:nvSpPr>
          <p:cNvPr id="10" name="CuadroTexto 9">
            <a:extLst>
              <a:ext uri="{FF2B5EF4-FFF2-40B4-BE49-F238E27FC236}">
                <a16:creationId xmlns:a16="http://schemas.microsoft.com/office/drawing/2014/main" id="{3A0DF7F1-6B7B-8784-013F-F6309904C8BD}"/>
              </a:ext>
            </a:extLst>
          </p:cNvPr>
          <p:cNvSpPr txBox="1"/>
          <p:nvPr/>
        </p:nvSpPr>
        <p:spPr>
          <a:xfrm>
            <a:off x="2779060" y="2275775"/>
            <a:ext cx="6096000" cy="415498"/>
          </a:xfrm>
          <a:prstGeom prst="rect">
            <a:avLst/>
          </a:prstGeom>
          <a:noFill/>
        </p:spPr>
        <p:txBody>
          <a:bodyPr wrap="square">
            <a:spAutoFit/>
          </a:bodyPr>
          <a:lstStyle/>
          <a:p>
            <a:r>
              <a:rPr lang="es-NI" sz="2100" b="1" dirty="0">
                <a:effectLst/>
                <a:latin typeface="Georgia" panose="02040502050405020303" pitchFamily="18" charset="0"/>
                <a:ea typeface="Times New Roman" panose="02020603050405020304" pitchFamily="18" charset="0"/>
              </a:rPr>
              <a:t>Levíticos</a:t>
            </a:r>
            <a:r>
              <a:rPr lang="es-NI" sz="2100" b="1" dirty="0">
                <a:latin typeface="Georgia" panose="02040502050405020303" pitchFamily="18" charset="0"/>
                <a:ea typeface="Times New Roman" panose="02020603050405020304" pitchFamily="18" charset="0"/>
              </a:rPr>
              <a:t>.</a:t>
            </a:r>
            <a:r>
              <a:rPr lang="es-NI" sz="2100" b="1" dirty="0">
                <a:effectLst/>
                <a:latin typeface="Georgia" panose="02040502050405020303" pitchFamily="18" charset="0"/>
                <a:ea typeface="Times New Roman" panose="02020603050405020304" pitchFamily="18" charset="0"/>
              </a:rPr>
              <a:t>21:13-15. </a:t>
            </a:r>
            <a:r>
              <a:rPr lang="es-MX" sz="1800" dirty="0">
                <a:effectLst/>
                <a:latin typeface="Georgia" panose="02040502050405020303" pitchFamily="18" charset="0"/>
                <a:ea typeface="Times New Roman" panose="02020603050405020304" pitchFamily="18" charset="0"/>
              </a:rPr>
              <a:t>Tomará </a:t>
            </a:r>
            <a:r>
              <a:rPr lang="es-MX" b="0" i="0" dirty="0">
                <a:solidFill>
                  <a:srgbClr val="000000"/>
                </a:solidFill>
                <a:effectLst/>
                <a:latin typeface="Georgia" panose="02040502050405020303" pitchFamily="18" charset="0"/>
              </a:rPr>
              <a:t>por mujer a una virgen. </a:t>
            </a:r>
            <a:endParaRPr lang="es-MX" dirty="0">
              <a:latin typeface="Georgia" panose="02040502050405020303" pitchFamily="18" charset="0"/>
            </a:endParaRPr>
          </a:p>
        </p:txBody>
      </p:sp>
      <p:sp>
        <p:nvSpPr>
          <p:cNvPr id="12" name="CuadroTexto 11">
            <a:extLst>
              <a:ext uri="{FF2B5EF4-FFF2-40B4-BE49-F238E27FC236}">
                <a16:creationId xmlns:a16="http://schemas.microsoft.com/office/drawing/2014/main" id="{0A33E5D9-D409-50DC-6549-05EA6D3F5A68}"/>
              </a:ext>
            </a:extLst>
          </p:cNvPr>
          <p:cNvSpPr txBox="1"/>
          <p:nvPr/>
        </p:nvSpPr>
        <p:spPr>
          <a:xfrm>
            <a:off x="3706905" y="3127780"/>
            <a:ext cx="5786718" cy="969496"/>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V.14. </a:t>
            </a:r>
            <a:r>
              <a:rPr lang="es-MX" b="0" i="0" dirty="0">
                <a:solidFill>
                  <a:srgbClr val="000000"/>
                </a:solidFill>
                <a:effectLst/>
                <a:latin typeface="Georgia" panose="02040502050405020303" pitchFamily="18" charset="0"/>
              </a:rPr>
              <a:t>De estas no tomará: viuda, divorciada o una profanada como ramera, sino que tomará por mujer a una virgen de su propio pueblo,</a:t>
            </a:r>
            <a:endParaRPr lang="es-MX" dirty="0">
              <a:latin typeface="Georgia" panose="02040502050405020303" pitchFamily="18" charset="0"/>
            </a:endParaRPr>
          </a:p>
        </p:txBody>
      </p:sp>
      <p:sp>
        <p:nvSpPr>
          <p:cNvPr id="14" name="CuadroTexto 13">
            <a:extLst>
              <a:ext uri="{FF2B5EF4-FFF2-40B4-BE49-F238E27FC236}">
                <a16:creationId xmlns:a16="http://schemas.microsoft.com/office/drawing/2014/main" id="{E8A07DE3-037C-C375-C05E-85BA56F1B442}"/>
              </a:ext>
            </a:extLst>
          </p:cNvPr>
          <p:cNvSpPr txBox="1"/>
          <p:nvPr/>
        </p:nvSpPr>
        <p:spPr>
          <a:xfrm>
            <a:off x="2779060" y="4411576"/>
            <a:ext cx="6096000" cy="692497"/>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V.15. </a:t>
            </a:r>
            <a:r>
              <a:rPr lang="es-MX" b="0" i="0" dirty="0">
                <a:solidFill>
                  <a:srgbClr val="000000"/>
                </a:solidFill>
                <a:effectLst/>
                <a:latin typeface="Georgia" panose="02040502050405020303" pitchFamily="18" charset="0"/>
              </a:rPr>
              <a:t>para que no profane a su descendencia entre su pueblo; porque Yo soy el </a:t>
            </a:r>
            <a:r>
              <a:rPr lang="es-MX" b="0" i="0" cap="small" dirty="0">
                <a:solidFill>
                  <a:srgbClr val="000000"/>
                </a:solidFill>
                <a:effectLst/>
                <a:latin typeface="Georgia" panose="02040502050405020303" pitchFamily="18" charset="0"/>
              </a:rPr>
              <a:t>Señor</a:t>
            </a:r>
            <a:r>
              <a:rPr lang="es-MX" b="0" i="0" dirty="0">
                <a:solidFill>
                  <a:srgbClr val="000000"/>
                </a:solidFill>
                <a:effectLst/>
                <a:latin typeface="Georgia" panose="02040502050405020303" pitchFamily="18" charset="0"/>
              </a:rPr>
              <a:t> que lo santifico”».</a:t>
            </a:r>
            <a:endParaRPr lang="es-MX" dirty="0">
              <a:latin typeface="Georgia" panose="02040502050405020303" pitchFamily="18" charset="0"/>
            </a:endParaRPr>
          </a:p>
        </p:txBody>
      </p:sp>
    </p:spTree>
    <p:extLst>
      <p:ext uri="{BB962C8B-B14F-4D97-AF65-F5344CB8AC3E}">
        <p14:creationId xmlns:p14="http://schemas.microsoft.com/office/powerpoint/2010/main" val="16277003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P spid="14" grpId="0"/>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116</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Rectángulo 5">
            <a:extLst>
              <a:ext uri="{FF2B5EF4-FFF2-40B4-BE49-F238E27FC236}">
                <a16:creationId xmlns:a16="http://schemas.microsoft.com/office/drawing/2014/main" id="{86510E2B-C55D-1704-C507-D9D9E0382BA2}"/>
              </a:ext>
            </a:extLst>
          </p:cNvPr>
          <p:cNvSpPr/>
          <p:nvPr/>
        </p:nvSpPr>
        <p:spPr>
          <a:xfrm>
            <a:off x="1828800" y="6383244"/>
            <a:ext cx="2303930" cy="33855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Que nos enseña la biblia con respecto a la virginidad de las Mujeres</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
        <p:nvSpPr>
          <p:cNvPr id="8" name="CuadroTexto 7">
            <a:extLst>
              <a:ext uri="{FF2B5EF4-FFF2-40B4-BE49-F238E27FC236}">
                <a16:creationId xmlns:a16="http://schemas.microsoft.com/office/drawing/2014/main" id="{A7BC64C2-261A-1555-CEF4-3BF43E4656AB}"/>
              </a:ext>
            </a:extLst>
          </p:cNvPr>
          <p:cNvSpPr txBox="1"/>
          <p:nvPr/>
        </p:nvSpPr>
        <p:spPr>
          <a:xfrm>
            <a:off x="1613647" y="811323"/>
            <a:ext cx="9377082" cy="646331"/>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i="0">
                <a:effectLst/>
                <a:latin typeface="Georgia" panose="02040502050405020303" pitchFamily="18" charset="0"/>
                <a:ea typeface="Times New Roman" panose="02020603050405020304" pitchFamily="18" charset="0"/>
              </a:defRPr>
            </a:lvl1pPr>
          </a:lstStyle>
          <a:p>
            <a:r>
              <a:rPr lang="es-NI" dirty="0"/>
              <a:t>Las mujeres debían de llegar vírgenes a su matrimonio de lo contrario eran repudiadas y sus padres cargaban la deshonra, las mujeres eran apedreadas. </a:t>
            </a:r>
            <a:endParaRPr lang="es-MX" dirty="0"/>
          </a:p>
        </p:txBody>
      </p:sp>
      <p:sp>
        <p:nvSpPr>
          <p:cNvPr id="10" name="CuadroTexto 9">
            <a:extLst>
              <a:ext uri="{FF2B5EF4-FFF2-40B4-BE49-F238E27FC236}">
                <a16:creationId xmlns:a16="http://schemas.microsoft.com/office/drawing/2014/main" id="{EA8DF68A-FB5D-9A91-5198-C8615F083BDB}"/>
              </a:ext>
            </a:extLst>
          </p:cNvPr>
          <p:cNvSpPr txBox="1"/>
          <p:nvPr/>
        </p:nvSpPr>
        <p:spPr>
          <a:xfrm>
            <a:off x="2294965" y="2249705"/>
            <a:ext cx="7897906" cy="1246495"/>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rPr>
              <a:t>Deuteronomio.22:17. </a:t>
            </a:r>
            <a:r>
              <a:rPr lang="es-MX" b="0" i="0" dirty="0">
                <a:solidFill>
                  <a:srgbClr val="000000"/>
                </a:solidFill>
                <a:effectLst/>
                <a:latin typeface="Georgia" panose="02040502050405020303" pitchFamily="18" charset="0"/>
              </a:rPr>
              <a:t>ahora él le atribuye actos vergonzosos, diciendo: ‘No encontré virgen a tu hija’. Pero esta es</a:t>
            </a:r>
            <a:r>
              <a:rPr lang="es-MX" baseline="30000" dirty="0">
                <a:solidFill>
                  <a:srgbClr val="000000"/>
                </a:solidFill>
                <a:latin typeface="Georgia" panose="02040502050405020303" pitchFamily="18" charset="0"/>
              </a:rPr>
              <a:t> </a:t>
            </a:r>
            <a:r>
              <a:rPr lang="es-MX" b="0" i="1" dirty="0">
                <a:solidFill>
                  <a:srgbClr val="000000"/>
                </a:solidFill>
                <a:effectLst/>
                <a:latin typeface="Georgia" panose="02040502050405020303" pitchFamily="18" charset="0"/>
              </a:rPr>
              <a:t>la prueba de</a:t>
            </a:r>
            <a:r>
              <a:rPr lang="es-MX" b="0" i="0" dirty="0">
                <a:solidFill>
                  <a:srgbClr val="000000"/>
                </a:solidFill>
                <a:effectLst/>
                <a:latin typeface="Georgia" panose="02040502050405020303" pitchFamily="18" charset="0"/>
              </a:rPr>
              <a:t> la virginidad de mi hija”. Y extenderán la ropa delante de los ancianos de la ciudad.</a:t>
            </a:r>
            <a:endParaRPr lang="es-MX" dirty="0">
              <a:latin typeface="Georgia" panose="02040502050405020303" pitchFamily="18" charset="0"/>
            </a:endParaRPr>
          </a:p>
        </p:txBody>
      </p:sp>
      <p:sp>
        <p:nvSpPr>
          <p:cNvPr id="12" name="CuadroTexto 11">
            <a:extLst>
              <a:ext uri="{FF2B5EF4-FFF2-40B4-BE49-F238E27FC236}">
                <a16:creationId xmlns:a16="http://schemas.microsoft.com/office/drawing/2014/main" id="{710FC470-5698-CD95-1B60-8AC1398DA95F}"/>
              </a:ext>
            </a:extLst>
          </p:cNvPr>
          <p:cNvSpPr txBox="1"/>
          <p:nvPr/>
        </p:nvSpPr>
        <p:spPr>
          <a:xfrm>
            <a:off x="3370728" y="3761992"/>
            <a:ext cx="6741459" cy="1523494"/>
          </a:xfrm>
          <a:prstGeom prst="rect">
            <a:avLst/>
          </a:prstGeom>
          <a:noFill/>
        </p:spPr>
        <p:txBody>
          <a:bodyPr wrap="square">
            <a:spAutoFit/>
          </a:bodyPr>
          <a:lstStyle/>
          <a:p>
            <a:pPr algn="just"/>
            <a:r>
              <a:rPr lang="es-MX" sz="2100" b="1" dirty="0">
                <a:solidFill>
                  <a:srgbClr val="000000"/>
                </a:solidFill>
                <a:latin typeface="Georgia" panose="02040502050405020303" pitchFamily="18" charset="0"/>
              </a:rPr>
              <a:t>V.</a:t>
            </a:r>
            <a:r>
              <a:rPr lang="es-MX" sz="2100" b="1" i="0" dirty="0">
                <a:solidFill>
                  <a:srgbClr val="000000"/>
                </a:solidFill>
                <a:effectLst/>
                <a:latin typeface="Georgia" panose="02040502050405020303" pitchFamily="18" charset="0"/>
              </a:rPr>
              <a:t>21. </a:t>
            </a:r>
            <a:r>
              <a:rPr lang="es-MX" b="0" i="0" dirty="0">
                <a:solidFill>
                  <a:srgbClr val="000000"/>
                </a:solidFill>
                <a:effectLst/>
                <a:latin typeface="Georgia" panose="02040502050405020303" pitchFamily="18" charset="0"/>
              </a:rPr>
              <a:t>Entonces llevarán a la joven a la puerta de la casa de su padre, y los hombres de su ciudad la apedrearán hasta que muera, porque ella ha cometido una terrible ofensa en Israel prostituyéndose en la casa de su padre. Así quitarás el mal de en medio de ti.</a:t>
            </a:r>
            <a:endParaRPr lang="es-MX" dirty="0">
              <a:latin typeface="Georgia" panose="02040502050405020303" pitchFamily="18" charset="0"/>
            </a:endParaRPr>
          </a:p>
        </p:txBody>
      </p:sp>
    </p:spTree>
    <p:extLst>
      <p:ext uri="{BB962C8B-B14F-4D97-AF65-F5344CB8AC3E}">
        <p14:creationId xmlns:p14="http://schemas.microsoft.com/office/powerpoint/2010/main" val="1301720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arn(inVertical)">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117</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Rectángulo 5">
            <a:extLst>
              <a:ext uri="{FF2B5EF4-FFF2-40B4-BE49-F238E27FC236}">
                <a16:creationId xmlns:a16="http://schemas.microsoft.com/office/drawing/2014/main" id="{DD457087-A3A5-6B3F-F324-C466911233E7}"/>
              </a:ext>
            </a:extLst>
          </p:cNvPr>
          <p:cNvSpPr/>
          <p:nvPr/>
        </p:nvSpPr>
        <p:spPr>
          <a:xfrm>
            <a:off x="1828800" y="6383244"/>
            <a:ext cx="2303930" cy="33855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Que nos enseña la biblia con respecto a la virginidad de las Mujeres</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
        <p:nvSpPr>
          <p:cNvPr id="8" name="CuadroTexto 7">
            <a:extLst>
              <a:ext uri="{FF2B5EF4-FFF2-40B4-BE49-F238E27FC236}">
                <a16:creationId xmlns:a16="http://schemas.microsoft.com/office/drawing/2014/main" id="{6949CB61-9B26-65CB-E609-E250109FBBA6}"/>
              </a:ext>
            </a:extLst>
          </p:cNvPr>
          <p:cNvSpPr txBox="1"/>
          <p:nvPr/>
        </p:nvSpPr>
        <p:spPr>
          <a:xfrm>
            <a:off x="1694329" y="1066364"/>
            <a:ext cx="9090212" cy="369332"/>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i="0">
                <a:effectLst/>
                <a:latin typeface="Georgia" panose="02040502050405020303" pitchFamily="18" charset="0"/>
                <a:ea typeface="Times New Roman" panose="02020603050405020304" pitchFamily="18" charset="0"/>
              </a:defRPr>
            </a:lvl1pPr>
          </a:lstStyle>
          <a:p>
            <a:r>
              <a:rPr lang="es-NI" dirty="0"/>
              <a:t>En Israel solo debían de haber mujeres castas, no debían de haber mujeres rameras.</a:t>
            </a:r>
            <a:endParaRPr lang="es-MX" dirty="0"/>
          </a:p>
        </p:txBody>
      </p:sp>
      <p:sp>
        <p:nvSpPr>
          <p:cNvPr id="10" name="CuadroTexto 9">
            <a:extLst>
              <a:ext uri="{FF2B5EF4-FFF2-40B4-BE49-F238E27FC236}">
                <a16:creationId xmlns:a16="http://schemas.microsoft.com/office/drawing/2014/main" id="{6B795DB2-A9F7-F755-B267-ECE8611F5E69}"/>
              </a:ext>
            </a:extLst>
          </p:cNvPr>
          <p:cNvSpPr txBox="1"/>
          <p:nvPr/>
        </p:nvSpPr>
        <p:spPr>
          <a:xfrm>
            <a:off x="3048000" y="2755757"/>
            <a:ext cx="6096000" cy="969496"/>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rPr>
              <a:t>Deuteronomio.23:17. </a:t>
            </a:r>
            <a:r>
              <a:rPr lang="es-MX" b="0" i="0" dirty="0">
                <a:solidFill>
                  <a:srgbClr val="000000"/>
                </a:solidFill>
                <a:effectLst/>
                <a:latin typeface="Georgia" panose="02040502050405020303" pitchFamily="18" charset="0"/>
              </a:rPr>
              <a:t>»Ninguna mujer de Israel será ramera de culto pagano; tampoco ninguno de los israelitas será sodomita de culto pagano.</a:t>
            </a:r>
            <a:endParaRPr lang="es-MX" dirty="0">
              <a:latin typeface="Georgia" panose="02040502050405020303" pitchFamily="18" charset="0"/>
            </a:endParaRPr>
          </a:p>
        </p:txBody>
      </p:sp>
    </p:spTree>
    <p:extLst>
      <p:ext uri="{BB962C8B-B14F-4D97-AF65-F5344CB8AC3E}">
        <p14:creationId xmlns:p14="http://schemas.microsoft.com/office/powerpoint/2010/main" val="41494495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118</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Rectángulo 5">
            <a:extLst>
              <a:ext uri="{FF2B5EF4-FFF2-40B4-BE49-F238E27FC236}">
                <a16:creationId xmlns:a16="http://schemas.microsoft.com/office/drawing/2014/main" id="{4E57096D-35C0-ABA9-FE34-B38AD58EB785}"/>
              </a:ext>
            </a:extLst>
          </p:cNvPr>
          <p:cNvSpPr/>
          <p:nvPr/>
        </p:nvSpPr>
        <p:spPr>
          <a:xfrm>
            <a:off x="1828800" y="6383244"/>
            <a:ext cx="2303930" cy="33855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Que nos enseña la biblia con respecto a la virginidad de las Mujeres</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
        <p:nvSpPr>
          <p:cNvPr id="8" name="CuadroTexto 7">
            <a:extLst>
              <a:ext uri="{FF2B5EF4-FFF2-40B4-BE49-F238E27FC236}">
                <a16:creationId xmlns:a16="http://schemas.microsoft.com/office/drawing/2014/main" id="{A3B1F0D4-29A4-9F15-98E2-8E8E0D6E6793}"/>
              </a:ext>
            </a:extLst>
          </p:cNvPr>
          <p:cNvSpPr txBox="1"/>
          <p:nvPr/>
        </p:nvSpPr>
        <p:spPr>
          <a:xfrm>
            <a:off x="1497106" y="976717"/>
            <a:ext cx="9529482" cy="646331"/>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i="0">
                <a:effectLst/>
                <a:latin typeface="Georgia" panose="02040502050405020303" pitchFamily="18" charset="0"/>
                <a:ea typeface="Times New Roman" panose="02020603050405020304" pitchFamily="18" charset="0"/>
              </a:defRPr>
            </a:lvl1pPr>
          </a:lstStyle>
          <a:p>
            <a:r>
              <a:rPr lang="es-NI" dirty="0"/>
              <a:t>Los siervos de David buscaron a una virgen para ayudar a David en su vejez, fue fácil encontrar a una por que había muchas.</a:t>
            </a:r>
            <a:endParaRPr lang="es-MX" dirty="0"/>
          </a:p>
        </p:txBody>
      </p:sp>
      <p:sp>
        <p:nvSpPr>
          <p:cNvPr id="10" name="CuadroTexto 9">
            <a:extLst>
              <a:ext uri="{FF2B5EF4-FFF2-40B4-BE49-F238E27FC236}">
                <a16:creationId xmlns:a16="http://schemas.microsoft.com/office/drawing/2014/main" id="{E146563B-AD58-1448-6A7D-246DD03B6C1A}"/>
              </a:ext>
            </a:extLst>
          </p:cNvPr>
          <p:cNvSpPr txBox="1"/>
          <p:nvPr/>
        </p:nvSpPr>
        <p:spPr>
          <a:xfrm>
            <a:off x="3048000" y="2908157"/>
            <a:ext cx="6472518" cy="1246495"/>
          </a:xfrm>
          <a:prstGeom prst="rect">
            <a:avLst/>
          </a:prstGeom>
          <a:noFill/>
        </p:spPr>
        <p:txBody>
          <a:bodyPr wrap="square">
            <a:spAutoFit/>
          </a:bodyPr>
          <a:lstStyle/>
          <a:p>
            <a:pPr algn="just"/>
            <a:r>
              <a:rPr lang="es-NI" sz="2100" b="1" dirty="0">
                <a:latin typeface="Georgia" panose="02040502050405020303" pitchFamily="18" charset="0"/>
                <a:ea typeface="Times New Roman" panose="02020603050405020304" pitchFamily="18" charset="0"/>
              </a:rPr>
              <a:t>I</a:t>
            </a:r>
            <a:r>
              <a:rPr lang="es-NI" sz="2100" b="1" dirty="0">
                <a:effectLst/>
                <a:latin typeface="Georgia" panose="02040502050405020303" pitchFamily="18" charset="0"/>
                <a:ea typeface="Times New Roman" panose="02020603050405020304" pitchFamily="18" charset="0"/>
              </a:rPr>
              <a:t> Reyes.1:2. </a:t>
            </a:r>
            <a:r>
              <a:rPr lang="es-MX" b="0" i="0" dirty="0">
                <a:solidFill>
                  <a:srgbClr val="000000"/>
                </a:solidFill>
                <a:effectLst/>
                <a:latin typeface="Georgia" panose="02040502050405020303" pitchFamily="18" charset="0"/>
              </a:rPr>
              <a:t>Entonces sus siervos le dijeron: «Que se busque para mi señor el rey una joven virgen para que atienda al rey y sea quien lo cuide; que ella se acueste en su seno, para que mi señor el rey entre en calor».</a:t>
            </a:r>
            <a:r>
              <a:rPr lang="es-NI" sz="1800" dirty="0">
                <a:effectLst/>
                <a:latin typeface="Georgia" panose="02040502050405020303" pitchFamily="18" charset="0"/>
                <a:ea typeface="Times New Roman" panose="02020603050405020304" pitchFamily="18" charset="0"/>
              </a:rPr>
              <a:t> </a:t>
            </a:r>
            <a:endParaRPr lang="es-MX" dirty="0">
              <a:latin typeface="Georgia" panose="02040502050405020303" pitchFamily="18" charset="0"/>
            </a:endParaRPr>
          </a:p>
        </p:txBody>
      </p:sp>
    </p:spTree>
    <p:extLst>
      <p:ext uri="{BB962C8B-B14F-4D97-AF65-F5344CB8AC3E}">
        <p14:creationId xmlns:p14="http://schemas.microsoft.com/office/powerpoint/2010/main" val="36295708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119</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Rectángulo 5">
            <a:extLst>
              <a:ext uri="{FF2B5EF4-FFF2-40B4-BE49-F238E27FC236}">
                <a16:creationId xmlns:a16="http://schemas.microsoft.com/office/drawing/2014/main" id="{EDB3425D-2BC5-1BDF-967A-3A34E4ADF381}"/>
              </a:ext>
            </a:extLst>
          </p:cNvPr>
          <p:cNvSpPr/>
          <p:nvPr/>
        </p:nvSpPr>
        <p:spPr>
          <a:xfrm>
            <a:off x="1828800" y="6383244"/>
            <a:ext cx="2303930" cy="33855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Que nos enseña la biblia con respecto a la virginidad de las Mujeres</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
        <p:nvSpPr>
          <p:cNvPr id="8" name="CuadroTexto 7">
            <a:extLst>
              <a:ext uri="{FF2B5EF4-FFF2-40B4-BE49-F238E27FC236}">
                <a16:creationId xmlns:a16="http://schemas.microsoft.com/office/drawing/2014/main" id="{7C4AF19B-2487-F0D1-38C2-30228B7E388D}"/>
              </a:ext>
            </a:extLst>
          </p:cNvPr>
          <p:cNvSpPr txBox="1"/>
          <p:nvPr/>
        </p:nvSpPr>
        <p:spPr>
          <a:xfrm>
            <a:off x="1470212" y="864204"/>
            <a:ext cx="6096000" cy="369332"/>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i="0">
                <a:effectLst/>
                <a:latin typeface="Georgia" panose="02040502050405020303" pitchFamily="18" charset="0"/>
                <a:ea typeface="Times New Roman" panose="02020603050405020304" pitchFamily="18" charset="0"/>
              </a:defRPr>
            </a:lvl1pPr>
          </a:lstStyle>
          <a:p>
            <a:r>
              <a:rPr lang="es-NI" dirty="0"/>
              <a:t>Los criados del rey buscarían para él, jóvenes vírgenes.</a:t>
            </a:r>
            <a:endParaRPr lang="es-MX" dirty="0"/>
          </a:p>
        </p:txBody>
      </p:sp>
      <p:sp>
        <p:nvSpPr>
          <p:cNvPr id="10" name="CuadroTexto 9">
            <a:extLst>
              <a:ext uri="{FF2B5EF4-FFF2-40B4-BE49-F238E27FC236}">
                <a16:creationId xmlns:a16="http://schemas.microsoft.com/office/drawing/2014/main" id="{C9777B1D-55A4-2E56-EDFE-AD8C47568A13}"/>
              </a:ext>
            </a:extLst>
          </p:cNvPr>
          <p:cNvSpPr txBox="1"/>
          <p:nvPr/>
        </p:nvSpPr>
        <p:spPr>
          <a:xfrm>
            <a:off x="2980765" y="2944252"/>
            <a:ext cx="6409765" cy="969496"/>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rPr>
              <a:t>Ester.2:2. </a:t>
            </a:r>
            <a:r>
              <a:rPr lang="es-MX" b="0" i="0" dirty="0">
                <a:solidFill>
                  <a:srgbClr val="000000"/>
                </a:solidFill>
                <a:effectLst/>
                <a:latin typeface="Georgia" panose="02040502050405020303" pitchFamily="18" charset="0"/>
              </a:rPr>
              <a:t>Entonces los cortesanos al servicio del rey, dijeron: «Busquen para el rey muchachas vírgenes y de buen parecer.</a:t>
            </a:r>
            <a:endParaRPr lang="es-MX" dirty="0">
              <a:latin typeface="Georgia" panose="02040502050405020303" pitchFamily="18" charset="0"/>
            </a:endParaRPr>
          </a:p>
        </p:txBody>
      </p:sp>
    </p:spTree>
    <p:extLst>
      <p:ext uri="{BB962C8B-B14F-4D97-AF65-F5344CB8AC3E}">
        <p14:creationId xmlns:p14="http://schemas.microsoft.com/office/powerpoint/2010/main" val="25591154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ipse 4">
            <a:extLst>
              <a:ext uri="{FF2B5EF4-FFF2-40B4-BE49-F238E27FC236}">
                <a16:creationId xmlns:a16="http://schemas.microsoft.com/office/drawing/2014/main" id="{8FE77331-FE2F-C219-1932-92087BC99FEE}"/>
              </a:ext>
            </a:extLst>
          </p:cNvPr>
          <p:cNvSpPr/>
          <p:nvPr/>
        </p:nvSpPr>
        <p:spPr>
          <a:xfrm>
            <a:off x="10224247" y="5100917"/>
            <a:ext cx="2259106" cy="2034988"/>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Marcador de pie de página 1">
            <a:extLst>
              <a:ext uri="{FF2B5EF4-FFF2-40B4-BE49-F238E27FC236}">
                <a16:creationId xmlns:a16="http://schemas.microsoft.com/office/drawing/2014/main" id="{19F97C7B-E8AB-7ADA-7482-E30DAFBABAB7}"/>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5843B587-F476-D2C5-D20E-0AF6A1B0C24C}"/>
              </a:ext>
            </a:extLst>
          </p:cNvPr>
          <p:cNvSpPr>
            <a:spLocks noGrp="1"/>
          </p:cNvSpPr>
          <p:nvPr>
            <p:ph type="sldNum" sz="quarter" idx="12"/>
          </p:nvPr>
        </p:nvSpPr>
        <p:spPr/>
        <p:txBody>
          <a:bodyPr/>
          <a:lstStyle/>
          <a:p>
            <a:fld id="{98F75276-FA71-44F8-B7AD-531B860B9505}" type="slidenum">
              <a:rPr lang="es-MX" smtClean="0"/>
              <a:t>12</a:t>
            </a:fld>
            <a:endParaRPr lang="es-MX"/>
          </a:p>
        </p:txBody>
      </p:sp>
      <p:sp>
        <p:nvSpPr>
          <p:cNvPr id="4" name="Elipse 3">
            <a:extLst>
              <a:ext uri="{FF2B5EF4-FFF2-40B4-BE49-F238E27FC236}">
                <a16:creationId xmlns:a16="http://schemas.microsoft.com/office/drawing/2014/main" id="{AFDF6602-7369-59F9-0DC7-C127600657FB}"/>
              </a:ext>
            </a:extLst>
          </p:cNvPr>
          <p:cNvSpPr/>
          <p:nvPr/>
        </p:nvSpPr>
        <p:spPr>
          <a:xfrm>
            <a:off x="-618565" y="-188259"/>
            <a:ext cx="2259106" cy="2034988"/>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Elipse 5">
            <a:extLst>
              <a:ext uri="{FF2B5EF4-FFF2-40B4-BE49-F238E27FC236}">
                <a16:creationId xmlns:a16="http://schemas.microsoft.com/office/drawing/2014/main" id="{597BB45A-DA7D-31F7-2074-29B0A6A91AA3}"/>
              </a:ext>
            </a:extLst>
          </p:cNvPr>
          <p:cNvSpPr/>
          <p:nvPr/>
        </p:nvSpPr>
        <p:spPr>
          <a:xfrm>
            <a:off x="1156447" y="0"/>
            <a:ext cx="914400" cy="914400"/>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Elipse 6">
            <a:extLst>
              <a:ext uri="{FF2B5EF4-FFF2-40B4-BE49-F238E27FC236}">
                <a16:creationId xmlns:a16="http://schemas.microsoft.com/office/drawing/2014/main" id="{1B61653F-1193-AC03-D127-B6C09062904F}"/>
              </a:ext>
            </a:extLst>
          </p:cNvPr>
          <p:cNvSpPr/>
          <p:nvPr/>
        </p:nvSpPr>
        <p:spPr>
          <a:xfrm>
            <a:off x="11277600" y="4527176"/>
            <a:ext cx="914400" cy="914400"/>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Elipse 7">
            <a:extLst>
              <a:ext uri="{FF2B5EF4-FFF2-40B4-BE49-F238E27FC236}">
                <a16:creationId xmlns:a16="http://schemas.microsoft.com/office/drawing/2014/main" id="{07C59DC3-4A18-1792-24B6-44F84CD10065}"/>
              </a:ext>
            </a:extLst>
          </p:cNvPr>
          <p:cNvSpPr/>
          <p:nvPr/>
        </p:nvSpPr>
        <p:spPr>
          <a:xfrm>
            <a:off x="1649506" y="1290918"/>
            <a:ext cx="618564" cy="555811"/>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Elipse 8">
            <a:extLst>
              <a:ext uri="{FF2B5EF4-FFF2-40B4-BE49-F238E27FC236}">
                <a16:creationId xmlns:a16="http://schemas.microsoft.com/office/drawing/2014/main" id="{E30C414A-254A-6674-A7C5-FC97D2102042}"/>
              </a:ext>
            </a:extLst>
          </p:cNvPr>
          <p:cNvSpPr/>
          <p:nvPr/>
        </p:nvSpPr>
        <p:spPr>
          <a:xfrm>
            <a:off x="9672918" y="4984376"/>
            <a:ext cx="618564" cy="555811"/>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CuadroTexto 10">
            <a:extLst>
              <a:ext uri="{FF2B5EF4-FFF2-40B4-BE49-F238E27FC236}">
                <a16:creationId xmlns:a16="http://schemas.microsoft.com/office/drawing/2014/main" id="{EA647E34-7225-C184-649E-39A3466FF5CA}"/>
              </a:ext>
            </a:extLst>
          </p:cNvPr>
          <p:cNvSpPr txBox="1"/>
          <p:nvPr/>
        </p:nvSpPr>
        <p:spPr>
          <a:xfrm>
            <a:off x="2268070" y="812721"/>
            <a:ext cx="8617324" cy="646331"/>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a:effectLst/>
                <a:latin typeface="Georgia" panose="02040502050405020303" pitchFamily="18" charset="0"/>
                <a:ea typeface="Times New Roman" panose="02020603050405020304" pitchFamily="18" charset="0"/>
              </a:defRPr>
            </a:lvl1pPr>
          </a:lstStyle>
          <a:p>
            <a:r>
              <a:rPr lang="es-NI" dirty="0"/>
              <a:t>El pretendiente de la novia, hacia un regalo a los padres de la novia, o les prestaba un servicio equivalente.</a:t>
            </a:r>
            <a:endParaRPr lang="es-MX" dirty="0"/>
          </a:p>
        </p:txBody>
      </p:sp>
      <p:sp>
        <p:nvSpPr>
          <p:cNvPr id="13" name="CuadroTexto 12">
            <a:extLst>
              <a:ext uri="{FF2B5EF4-FFF2-40B4-BE49-F238E27FC236}">
                <a16:creationId xmlns:a16="http://schemas.microsoft.com/office/drawing/2014/main" id="{FB666911-719F-97EC-D009-75B52F102849}"/>
              </a:ext>
            </a:extLst>
          </p:cNvPr>
          <p:cNvSpPr txBox="1"/>
          <p:nvPr/>
        </p:nvSpPr>
        <p:spPr>
          <a:xfrm>
            <a:off x="1640541" y="2357743"/>
            <a:ext cx="8489577" cy="692497"/>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rPr>
              <a:t>Genesis.29:20. </a:t>
            </a:r>
            <a:r>
              <a:rPr lang="es-MX" b="0" i="0" dirty="0">
                <a:solidFill>
                  <a:srgbClr val="000000"/>
                </a:solidFill>
                <a:effectLst/>
                <a:latin typeface="Georgia" panose="02040502050405020303" pitchFamily="18" charset="0"/>
              </a:rPr>
              <a:t>Jacob, pues, sirvió siete años por Raquel, y le parecieron unos pocos días, por el amor que le tenía.</a:t>
            </a:r>
            <a:endParaRPr lang="es-MX" dirty="0">
              <a:latin typeface="Georgia" panose="02040502050405020303" pitchFamily="18" charset="0"/>
            </a:endParaRPr>
          </a:p>
        </p:txBody>
      </p:sp>
      <p:sp>
        <p:nvSpPr>
          <p:cNvPr id="15" name="CuadroTexto 14">
            <a:extLst>
              <a:ext uri="{FF2B5EF4-FFF2-40B4-BE49-F238E27FC236}">
                <a16:creationId xmlns:a16="http://schemas.microsoft.com/office/drawing/2014/main" id="{144814AD-998F-3D97-8A72-E88DE46205AA}"/>
              </a:ext>
            </a:extLst>
          </p:cNvPr>
          <p:cNvSpPr txBox="1"/>
          <p:nvPr/>
        </p:nvSpPr>
        <p:spPr>
          <a:xfrm>
            <a:off x="3036794" y="3555180"/>
            <a:ext cx="7756712" cy="969496"/>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rPr>
              <a:t>Genesis.31:15. </a:t>
            </a:r>
            <a:r>
              <a:rPr lang="es-MX" b="0" i="0" dirty="0">
                <a:solidFill>
                  <a:srgbClr val="000000"/>
                </a:solidFill>
                <a:effectLst/>
                <a:latin typeface="Georgia" panose="02040502050405020303" pitchFamily="18" charset="0"/>
              </a:rPr>
              <a:t>¿No nos ha tratado como extranjeras? Pues nos ha vendido, y también ha consumido por completo el precio de nuestra compra. </a:t>
            </a:r>
            <a:endParaRPr lang="es-MX" dirty="0">
              <a:latin typeface="Georgia" panose="02040502050405020303" pitchFamily="18" charset="0"/>
            </a:endParaRPr>
          </a:p>
        </p:txBody>
      </p:sp>
      <p:sp>
        <p:nvSpPr>
          <p:cNvPr id="19" name="CuadroTexto 18">
            <a:extLst>
              <a:ext uri="{FF2B5EF4-FFF2-40B4-BE49-F238E27FC236}">
                <a16:creationId xmlns:a16="http://schemas.microsoft.com/office/drawing/2014/main" id="{3FCD3E8F-BF4F-908F-F073-83B62E13EEF7}"/>
              </a:ext>
            </a:extLst>
          </p:cNvPr>
          <p:cNvSpPr txBox="1"/>
          <p:nvPr/>
        </p:nvSpPr>
        <p:spPr>
          <a:xfrm>
            <a:off x="1649506" y="5029616"/>
            <a:ext cx="6961094" cy="692497"/>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rPr>
              <a:t>Genesis.34:1-12.</a:t>
            </a:r>
            <a:r>
              <a:rPr lang="es-MX" sz="2100" b="1" i="0" dirty="0">
                <a:solidFill>
                  <a:srgbClr val="000000"/>
                </a:solidFill>
                <a:effectLst/>
                <a:latin typeface="Georgia" panose="02040502050405020303" pitchFamily="18" charset="0"/>
              </a:rPr>
              <a:t> </a:t>
            </a:r>
            <a:r>
              <a:rPr lang="es-MX" b="0" i="0" dirty="0">
                <a:solidFill>
                  <a:srgbClr val="000000"/>
                </a:solidFill>
                <a:effectLst/>
                <a:latin typeface="Georgia" panose="02040502050405020303" pitchFamily="18" charset="0"/>
              </a:rPr>
              <a:t>Y Dina, la hija de Lea, a quien esta había dado a luz a Jacob, salió a visitar</a:t>
            </a:r>
            <a:r>
              <a:rPr lang="es-MX" baseline="30000" dirty="0">
                <a:solidFill>
                  <a:srgbClr val="000000"/>
                </a:solidFill>
                <a:latin typeface="Georgia" panose="02040502050405020303" pitchFamily="18" charset="0"/>
              </a:rPr>
              <a:t> </a:t>
            </a:r>
            <a:r>
              <a:rPr lang="es-MX" b="0" i="0" dirty="0">
                <a:solidFill>
                  <a:srgbClr val="000000"/>
                </a:solidFill>
                <a:effectLst/>
                <a:latin typeface="Georgia" panose="02040502050405020303" pitchFamily="18" charset="0"/>
              </a:rPr>
              <a:t>a las hijas de la tierra.</a:t>
            </a:r>
            <a:endParaRPr lang="es-MX" dirty="0">
              <a:latin typeface="Georgia" panose="02040502050405020303" pitchFamily="18" charset="0"/>
            </a:endParaRPr>
          </a:p>
        </p:txBody>
      </p:sp>
    </p:spTree>
    <p:extLst>
      <p:ext uri="{BB962C8B-B14F-4D97-AF65-F5344CB8AC3E}">
        <p14:creationId xmlns:p14="http://schemas.microsoft.com/office/powerpoint/2010/main" val="38133807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barn(inVertical)">
                                      <p:cBhvr>
                                        <p:cTn id="2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5" grpId="0"/>
      <p:bldP spid="19" grpId="0"/>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120</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Rectángulo 5">
            <a:extLst>
              <a:ext uri="{FF2B5EF4-FFF2-40B4-BE49-F238E27FC236}">
                <a16:creationId xmlns:a16="http://schemas.microsoft.com/office/drawing/2014/main" id="{EDB3425D-2BC5-1BDF-967A-3A34E4ADF381}"/>
              </a:ext>
            </a:extLst>
          </p:cNvPr>
          <p:cNvSpPr/>
          <p:nvPr/>
        </p:nvSpPr>
        <p:spPr>
          <a:xfrm>
            <a:off x="1828800" y="6383244"/>
            <a:ext cx="2303930" cy="33855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Que nos enseña la biblia con respecto a la virginidad de las Mujeres</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
        <p:nvSpPr>
          <p:cNvPr id="8" name="CuadroTexto 7">
            <a:extLst>
              <a:ext uri="{FF2B5EF4-FFF2-40B4-BE49-F238E27FC236}">
                <a16:creationId xmlns:a16="http://schemas.microsoft.com/office/drawing/2014/main" id="{9A0A2053-792C-74B1-4E5D-10468A79FF70}"/>
              </a:ext>
            </a:extLst>
          </p:cNvPr>
          <p:cNvSpPr txBox="1"/>
          <p:nvPr/>
        </p:nvSpPr>
        <p:spPr>
          <a:xfrm>
            <a:off x="1613646" y="949823"/>
            <a:ext cx="9287435" cy="646331"/>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i="0">
                <a:effectLst/>
                <a:latin typeface="Georgia" panose="02040502050405020303" pitchFamily="18" charset="0"/>
                <a:ea typeface="Times New Roman" panose="02020603050405020304" pitchFamily="18" charset="0"/>
              </a:defRPr>
            </a:lvl1pPr>
          </a:lstStyle>
          <a:p>
            <a:r>
              <a:rPr lang="es-NI" dirty="0"/>
              <a:t>“Fuente cerrada”. Se refiere a la virginidad de la mujer- Alaba a esta mujer por haber llegado virgen al matrimonio.</a:t>
            </a:r>
            <a:endParaRPr lang="es-MX" dirty="0"/>
          </a:p>
        </p:txBody>
      </p:sp>
      <p:sp>
        <p:nvSpPr>
          <p:cNvPr id="10" name="CuadroTexto 9">
            <a:extLst>
              <a:ext uri="{FF2B5EF4-FFF2-40B4-BE49-F238E27FC236}">
                <a16:creationId xmlns:a16="http://schemas.microsoft.com/office/drawing/2014/main" id="{FE472D1B-4C88-01E6-2444-6C82AE83E750}"/>
              </a:ext>
            </a:extLst>
          </p:cNvPr>
          <p:cNvSpPr txBox="1"/>
          <p:nvPr/>
        </p:nvSpPr>
        <p:spPr>
          <a:xfrm>
            <a:off x="2729751" y="3082751"/>
            <a:ext cx="7055224" cy="692497"/>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rPr>
              <a:t>Cantares.4:12. </a:t>
            </a:r>
            <a:r>
              <a:rPr lang="es-MX" b="0" i="0" dirty="0">
                <a:solidFill>
                  <a:srgbClr val="000000"/>
                </a:solidFill>
                <a:effectLst/>
                <a:latin typeface="Georgia" panose="02040502050405020303" pitchFamily="18" charset="0"/>
              </a:rPr>
              <a:t>Huerto cerrado eres, hermana mía, esposa </a:t>
            </a:r>
            <a:r>
              <a:rPr lang="es-MX" b="0" i="1" dirty="0">
                <a:solidFill>
                  <a:srgbClr val="000000"/>
                </a:solidFill>
                <a:effectLst/>
                <a:latin typeface="Georgia" panose="02040502050405020303" pitchFamily="18" charset="0"/>
              </a:rPr>
              <a:t>mía</a:t>
            </a:r>
            <a:r>
              <a:rPr lang="es-MX" b="0" i="0" dirty="0">
                <a:solidFill>
                  <a:srgbClr val="000000"/>
                </a:solidFill>
                <a:effectLst/>
                <a:latin typeface="Georgia" panose="02040502050405020303" pitchFamily="18" charset="0"/>
              </a:rPr>
              <a:t>,</a:t>
            </a:r>
            <a:br>
              <a:rPr lang="es-MX" dirty="0">
                <a:latin typeface="Georgia" panose="02040502050405020303" pitchFamily="18" charset="0"/>
              </a:rPr>
            </a:br>
            <a:r>
              <a:rPr lang="es-MX" b="0" i="0" dirty="0">
                <a:solidFill>
                  <a:srgbClr val="000000"/>
                </a:solidFill>
                <a:effectLst/>
                <a:latin typeface="Georgia" panose="02040502050405020303" pitchFamily="18" charset="0"/>
              </a:rPr>
              <a:t>Huerto cerrado, fuente sellada.</a:t>
            </a:r>
            <a:endParaRPr lang="es-MX" dirty="0">
              <a:latin typeface="Georgia" panose="02040502050405020303" pitchFamily="18" charset="0"/>
            </a:endParaRPr>
          </a:p>
        </p:txBody>
      </p:sp>
    </p:spTree>
    <p:extLst>
      <p:ext uri="{BB962C8B-B14F-4D97-AF65-F5344CB8AC3E}">
        <p14:creationId xmlns:p14="http://schemas.microsoft.com/office/powerpoint/2010/main" val="23459580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121</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Rectángulo 5">
            <a:extLst>
              <a:ext uri="{FF2B5EF4-FFF2-40B4-BE49-F238E27FC236}">
                <a16:creationId xmlns:a16="http://schemas.microsoft.com/office/drawing/2014/main" id="{EDB3425D-2BC5-1BDF-967A-3A34E4ADF381}"/>
              </a:ext>
            </a:extLst>
          </p:cNvPr>
          <p:cNvSpPr/>
          <p:nvPr/>
        </p:nvSpPr>
        <p:spPr>
          <a:xfrm>
            <a:off x="1828800" y="6383244"/>
            <a:ext cx="2303930" cy="33855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Que nos enseña la biblia con respecto a la virginidad de las Mujeres</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
        <p:nvSpPr>
          <p:cNvPr id="8" name="CuadroTexto 7">
            <a:extLst>
              <a:ext uri="{FF2B5EF4-FFF2-40B4-BE49-F238E27FC236}">
                <a16:creationId xmlns:a16="http://schemas.microsoft.com/office/drawing/2014/main" id="{4081E9E5-8D7C-D1FB-F39B-6D89E695DC2B}"/>
              </a:ext>
            </a:extLst>
          </p:cNvPr>
          <p:cNvSpPr txBox="1"/>
          <p:nvPr/>
        </p:nvSpPr>
        <p:spPr>
          <a:xfrm>
            <a:off x="1452282" y="744541"/>
            <a:ext cx="9439836" cy="923330"/>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i="0">
                <a:effectLst/>
                <a:latin typeface="Georgia" panose="02040502050405020303" pitchFamily="18" charset="0"/>
                <a:ea typeface="Times New Roman" panose="02020603050405020304" pitchFamily="18" charset="0"/>
              </a:defRPr>
            </a:lvl1pPr>
          </a:lstStyle>
          <a:p>
            <a:r>
              <a:rPr lang="es-NI" dirty="0"/>
              <a:t>Jesús nacería de una virgen, si María hubiese perdido la virginidad antes del nacimiento de Jesús, de seguro que Dios no la habría escogido para cumplir con el propósito de traer al mundo a Cristo.</a:t>
            </a:r>
            <a:endParaRPr lang="es-MX" dirty="0"/>
          </a:p>
        </p:txBody>
      </p:sp>
      <p:sp>
        <p:nvSpPr>
          <p:cNvPr id="10" name="CuadroTexto 9">
            <a:extLst>
              <a:ext uri="{FF2B5EF4-FFF2-40B4-BE49-F238E27FC236}">
                <a16:creationId xmlns:a16="http://schemas.microsoft.com/office/drawing/2014/main" id="{56D6E602-6667-27E3-9DDE-46300E69134B}"/>
              </a:ext>
            </a:extLst>
          </p:cNvPr>
          <p:cNvSpPr txBox="1"/>
          <p:nvPr/>
        </p:nvSpPr>
        <p:spPr>
          <a:xfrm>
            <a:off x="2689412" y="2334416"/>
            <a:ext cx="6096000" cy="969496"/>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rPr>
              <a:t>Isaías.7:14. </a:t>
            </a:r>
            <a:r>
              <a:rPr lang="es-MX" sz="2100" b="1" i="0" baseline="30000" dirty="0">
                <a:solidFill>
                  <a:srgbClr val="000000"/>
                </a:solidFill>
                <a:effectLst/>
                <a:latin typeface="Georgia" panose="02040502050405020303" pitchFamily="18" charset="0"/>
              </a:rPr>
              <a:t> </a:t>
            </a:r>
            <a:r>
              <a:rPr lang="es-MX" b="0" i="0" dirty="0">
                <a:solidFill>
                  <a:srgbClr val="000000"/>
                </a:solidFill>
                <a:effectLst/>
                <a:latin typeface="Georgia" panose="02040502050405020303" pitchFamily="18" charset="0"/>
              </a:rPr>
              <a:t>Por tanto, el Señor mismo les dará esta señal: Una virgen concebirá y dará a luz un hijo, y le pondrá por nombre Emmanuel. </a:t>
            </a:r>
            <a:endParaRPr lang="es-MX" dirty="0">
              <a:latin typeface="Georgia" panose="02040502050405020303" pitchFamily="18" charset="0"/>
            </a:endParaRPr>
          </a:p>
        </p:txBody>
      </p:sp>
      <p:sp>
        <p:nvSpPr>
          <p:cNvPr id="12" name="CuadroTexto 11">
            <a:extLst>
              <a:ext uri="{FF2B5EF4-FFF2-40B4-BE49-F238E27FC236}">
                <a16:creationId xmlns:a16="http://schemas.microsoft.com/office/drawing/2014/main" id="{5186F4CD-FF6E-324D-D211-9CAC5CE45635}"/>
              </a:ext>
            </a:extLst>
          </p:cNvPr>
          <p:cNvSpPr txBox="1"/>
          <p:nvPr/>
        </p:nvSpPr>
        <p:spPr>
          <a:xfrm>
            <a:off x="3886200" y="3970457"/>
            <a:ext cx="6096000" cy="969496"/>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rPr>
              <a:t>Mateo.1:23. </a:t>
            </a:r>
            <a:r>
              <a:rPr lang="es-MX" sz="2100" b="1" i="0" baseline="30000" dirty="0">
                <a:solidFill>
                  <a:srgbClr val="000000"/>
                </a:solidFill>
                <a:effectLst/>
                <a:latin typeface="Georgia" panose="02040502050405020303" pitchFamily="18" charset="0"/>
              </a:rPr>
              <a:t> </a:t>
            </a:r>
            <a:r>
              <a:rPr lang="es-MX" b="0" i="0" dirty="0">
                <a:solidFill>
                  <a:srgbClr val="000000"/>
                </a:solidFill>
                <a:effectLst/>
                <a:latin typeface="Georgia" panose="02040502050405020303" pitchFamily="18" charset="0"/>
              </a:rPr>
              <a:t>«</a:t>
            </a:r>
            <a:r>
              <a:rPr lang="es-MX" b="0" i="0" cap="small" dirty="0">
                <a:solidFill>
                  <a:srgbClr val="000000"/>
                </a:solidFill>
                <a:effectLst/>
                <a:latin typeface="Georgia" panose="02040502050405020303" pitchFamily="18" charset="0"/>
              </a:rPr>
              <a:t>He aquí, la virgen concebirá y dará a luz un Hijo, y le pondrán por nombre Emmanuel</a:t>
            </a:r>
            <a:r>
              <a:rPr lang="es-MX" b="0" i="0" dirty="0">
                <a:solidFill>
                  <a:srgbClr val="000000"/>
                </a:solidFill>
                <a:effectLst/>
                <a:latin typeface="Georgia" panose="02040502050405020303" pitchFamily="18" charset="0"/>
              </a:rPr>
              <a:t>», que traducido significa: «</a:t>
            </a:r>
            <a:r>
              <a:rPr lang="es-MX" b="0" i="0" cap="small" dirty="0">
                <a:solidFill>
                  <a:srgbClr val="000000"/>
                </a:solidFill>
                <a:effectLst/>
                <a:latin typeface="Georgia" panose="02040502050405020303" pitchFamily="18" charset="0"/>
              </a:rPr>
              <a:t>Dios con nosotros</a:t>
            </a:r>
            <a:r>
              <a:rPr lang="es-MX" b="0" i="0" dirty="0">
                <a:solidFill>
                  <a:srgbClr val="000000"/>
                </a:solidFill>
                <a:effectLst/>
                <a:latin typeface="Georgia" panose="02040502050405020303" pitchFamily="18" charset="0"/>
              </a:rPr>
              <a:t>».</a:t>
            </a:r>
            <a:endParaRPr lang="es-MX" dirty="0">
              <a:latin typeface="Georgia" panose="02040502050405020303" pitchFamily="18" charset="0"/>
            </a:endParaRPr>
          </a:p>
        </p:txBody>
      </p:sp>
    </p:spTree>
    <p:extLst>
      <p:ext uri="{BB962C8B-B14F-4D97-AF65-F5344CB8AC3E}">
        <p14:creationId xmlns:p14="http://schemas.microsoft.com/office/powerpoint/2010/main" val="34264983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122</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Rectángulo 5">
            <a:extLst>
              <a:ext uri="{FF2B5EF4-FFF2-40B4-BE49-F238E27FC236}">
                <a16:creationId xmlns:a16="http://schemas.microsoft.com/office/drawing/2014/main" id="{EDB3425D-2BC5-1BDF-967A-3A34E4ADF381}"/>
              </a:ext>
            </a:extLst>
          </p:cNvPr>
          <p:cNvSpPr/>
          <p:nvPr/>
        </p:nvSpPr>
        <p:spPr>
          <a:xfrm>
            <a:off x="1828800" y="6383244"/>
            <a:ext cx="2303930" cy="33855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Que nos enseña la biblia con respecto a la virginidad de las Mujeres</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
        <p:nvSpPr>
          <p:cNvPr id="8" name="CuadroTexto 7">
            <a:extLst>
              <a:ext uri="{FF2B5EF4-FFF2-40B4-BE49-F238E27FC236}">
                <a16:creationId xmlns:a16="http://schemas.microsoft.com/office/drawing/2014/main" id="{EAB14ABA-E255-F020-2716-B5CBDD1076B4}"/>
              </a:ext>
            </a:extLst>
          </p:cNvPr>
          <p:cNvSpPr txBox="1"/>
          <p:nvPr/>
        </p:nvSpPr>
        <p:spPr>
          <a:xfrm>
            <a:off x="1452282" y="869141"/>
            <a:ext cx="9287435" cy="369332"/>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i="0">
                <a:effectLst/>
                <a:latin typeface="Georgia" panose="02040502050405020303" pitchFamily="18" charset="0"/>
                <a:ea typeface="Times New Roman" panose="02020603050405020304" pitchFamily="18" charset="0"/>
              </a:defRPr>
            </a:lvl1pPr>
          </a:lstStyle>
          <a:p>
            <a:r>
              <a:rPr lang="es-NI" dirty="0"/>
              <a:t>La relación entre Dios y el pueblo de Israel debería de ser como la una virgen.</a:t>
            </a:r>
            <a:endParaRPr lang="es-MX" dirty="0"/>
          </a:p>
        </p:txBody>
      </p:sp>
      <p:sp>
        <p:nvSpPr>
          <p:cNvPr id="10" name="CuadroTexto 9">
            <a:extLst>
              <a:ext uri="{FF2B5EF4-FFF2-40B4-BE49-F238E27FC236}">
                <a16:creationId xmlns:a16="http://schemas.microsoft.com/office/drawing/2014/main" id="{15DC6027-9BF0-A7B2-C6D2-16B4491D3698}"/>
              </a:ext>
            </a:extLst>
          </p:cNvPr>
          <p:cNvSpPr txBox="1"/>
          <p:nvPr/>
        </p:nvSpPr>
        <p:spPr>
          <a:xfrm>
            <a:off x="3048000" y="2944252"/>
            <a:ext cx="6096000" cy="969496"/>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rPr>
              <a:t>Amos.5:2. </a:t>
            </a:r>
            <a:r>
              <a:rPr lang="es-MX" b="0" i="0" dirty="0">
                <a:solidFill>
                  <a:srgbClr val="000000"/>
                </a:solidFill>
                <a:effectLst/>
                <a:latin typeface="Georgia" panose="02040502050405020303" pitchFamily="18" charset="0"/>
              </a:rPr>
              <a:t>Ha caído, no volverá a levantarse La virgen de Israel. Abandonada </a:t>
            </a:r>
            <a:r>
              <a:rPr lang="es-MX" b="0" i="1" dirty="0">
                <a:solidFill>
                  <a:srgbClr val="000000"/>
                </a:solidFill>
                <a:effectLst/>
                <a:latin typeface="Georgia" panose="02040502050405020303" pitchFamily="18" charset="0"/>
              </a:rPr>
              <a:t>yace</a:t>
            </a:r>
            <a:r>
              <a:rPr lang="es-MX" b="0" i="0" dirty="0">
                <a:solidFill>
                  <a:srgbClr val="000000"/>
                </a:solidFill>
                <a:effectLst/>
                <a:latin typeface="Georgia" panose="02040502050405020303" pitchFamily="18" charset="0"/>
              </a:rPr>
              <a:t> en su tierra, No hay quien la levante.</a:t>
            </a:r>
            <a:endParaRPr lang="es-MX" dirty="0">
              <a:latin typeface="Georgia" panose="02040502050405020303" pitchFamily="18" charset="0"/>
            </a:endParaRPr>
          </a:p>
        </p:txBody>
      </p:sp>
    </p:spTree>
    <p:extLst>
      <p:ext uri="{BB962C8B-B14F-4D97-AF65-F5344CB8AC3E}">
        <p14:creationId xmlns:p14="http://schemas.microsoft.com/office/powerpoint/2010/main" val="40087819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123</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Rectángulo 5">
            <a:extLst>
              <a:ext uri="{FF2B5EF4-FFF2-40B4-BE49-F238E27FC236}">
                <a16:creationId xmlns:a16="http://schemas.microsoft.com/office/drawing/2014/main" id="{EDB3425D-2BC5-1BDF-967A-3A34E4ADF381}"/>
              </a:ext>
            </a:extLst>
          </p:cNvPr>
          <p:cNvSpPr/>
          <p:nvPr/>
        </p:nvSpPr>
        <p:spPr>
          <a:xfrm>
            <a:off x="1828800" y="6383244"/>
            <a:ext cx="2303930" cy="33855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Que nos enseña la biblia con respecto a la virginidad de las Mujeres</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
        <p:nvSpPr>
          <p:cNvPr id="8" name="CuadroTexto 7">
            <a:extLst>
              <a:ext uri="{FF2B5EF4-FFF2-40B4-BE49-F238E27FC236}">
                <a16:creationId xmlns:a16="http://schemas.microsoft.com/office/drawing/2014/main" id="{1995CD83-8A11-4F44-6B5B-DC7D38A148AC}"/>
              </a:ext>
            </a:extLst>
          </p:cNvPr>
          <p:cNvSpPr txBox="1"/>
          <p:nvPr/>
        </p:nvSpPr>
        <p:spPr>
          <a:xfrm>
            <a:off x="1541929" y="1079358"/>
            <a:ext cx="6096000" cy="369332"/>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i="0">
                <a:effectLst/>
                <a:latin typeface="Georgia" panose="02040502050405020303" pitchFamily="18" charset="0"/>
                <a:ea typeface="Times New Roman" panose="02020603050405020304" pitchFamily="18" charset="0"/>
              </a:defRPr>
            </a:lvl1pPr>
          </a:lstStyle>
          <a:p>
            <a:r>
              <a:rPr lang="es-NI" dirty="0"/>
              <a:t>Jesús compara el reino de los cielos con diez vírgenes.</a:t>
            </a:r>
            <a:endParaRPr lang="es-MX" dirty="0"/>
          </a:p>
        </p:txBody>
      </p:sp>
      <p:sp>
        <p:nvSpPr>
          <p:cNvPr id="10" name="CuadroTexto 9">
            <a:extLst>
              <a:ext uri="{FF2B5EF4-FFF2-40B4-BE49-F238E27FC236}">
                <a16:creationId xmlns:a16="http://schemas.microsoft.com/office/drawing/2014/main" id="{0FC8D9C3-5D48-961F-4830-0F425947669A}"/>
              </a:ext>
            </a:extLst>
          </p:cNvPr>
          <p:cNvSpPr txBox="1"/>
          <p:nvPr/>
        </p:nvSpPr>
        <p:spPr>
          <a:xfrm>
            <a:off x="2918012" y="2944252"/>
            <a:ext cx="6355976" cy="969496"/>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rPr>
              <a:t>Mateo.25:1. </a:t>
            </a:r>
            <a:r>
              <a:rPr lang="es-MX" b="0" i="0" dirty="0">
                <a:solidFill>
                  <a:srgbClr val="000000"/>
                </a:solidFill>
                <a:effectLst/>
                <a:latin typeface="Georgia" panose="02040502050405020303" pitchFamily="18" charset="0"/>
              </a:rPr>
              <a:t>»Entonces el reino de los cielos será semejante a diez vírgenes que tomando sus lámparas, salieron a recibir al novio.</a:t>
            </a:r>
            <a:endParaRPr lang="es-MX" dirty="0">
              <a:latin typeface="Georgia" panose="02040502050405020303" pitchFamily="18" charset="0"/>
            </a:endParaRPr>
          </a:p>
        </p:txBody>
      </p:sp>
    </p:spTree>
    <p:extLst>
      <p:ext uri="{BB962C8B-B14F-4D97-AF65-F5344CB8AC3E}">
        <p14:creationId xmlns:p14="http://schemas.microsoft.com/office/powerpoint/2010/main" val="18341079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124</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Rectángulo 5">
            <a:extLst>
              <a:ext uri="{FF2B5EF4-FFF2-40B4-BE49-F238E27FC236}">
                <a16:creationId xmlns:a16="http://schemas.microsoft.com/office/drawing/2014/main" id="{EDB3425D-2BC5-1BDF-967A-3A34E4ADF381}"/>
              </a:ext>
            </a:extLst>
          </p:cNvPr>
          <p:cNvSpPr/>
          <p:nvPr/>
        </p:nvSpPr>
        <p:spPr>
          <a:xfrm>
            <a:off x="1828800" y="6383244"/>
            <a:ext cx="2303930" cy="33855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Que nos enseña la biblia con respecto a la virginidad de las Mujeres</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
        <p:nvSpPr>
          <p:cNvPr id="8" name="CuadroTexto 7">
            <a:extLst>
              <a:ext uri="{FF2B5EF4-FFF2-40B4-BE49-F238E27FC236}">
                <a16:creationId xmlns:a16="http://schemas.microsoft.com/office/drawing/2014/main" id="{E1C65F1E-279B-9687-4FA2-CF7028895845}"/>
              </a:ext>
            </a:extLst>
          </p:cNvPr>
          <p:cNvSpPr txBox="1"/>
          <p:nvPr/>
        </p:nvSpPr>
        <p:spPr>
          <a:xfrm>
            <a:off x="1461247" y="1061428"/>
            <a:ext cx="6096000" cy="369332"/>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i="0">
                <a:effectLst/>
                <a:latin typeface="Georgia" panose="02040502050405020303" pitchFamily="18" charset="0"/>
                <a:ea typeface="Times New Roman" panose="02020603050405020304" pitchFamily="18" charset="0"/>
              </a:defRPr>
            </a:lvl1pPr>
          </a:lstStyle>
          <a:p>
            <a:r>
              <a:rPr lang="es-NI" dirty="0"/>
              <a:t>Ana la profetiza era virgen al contraer matrimonio.</a:t>
            </a:r>
            <a:endParaRPr lang="es-MX" dirty="0"/>
          </a:p>
        </p:txBody>
      </p:sp>
      <p:sp>
        <p:nvSpPr>
          <p:cNvPr id="10" name="CuadroTexto 9">
            <a:extLst>
              <a:ext uri="{FF2B5EF4-FFF2-40B4-BE49-F238E27FC236}">
                <a16:creationId xmlns:a16="http://schemas.microsoft.com/office/drawing/2014/main" id="{E6F84113-432C-7831-BED0-8B1CC11004C2}"/>
              </a:ext>
            </a:extLst>
          </p:cNvPr>
          <p:cNvSpPr txBox="1"/>
          <p:nvPr/>
        </p:nvSpPr>
        <p:spPr>
          <a:xfrm>
            <a:off x="2859741" y="2937506"/>
            <a:ext cx="6472518" cy="969496"/>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rPr>
              <a:t>Lucas.2:36. </a:t>
            </a:r>
            <a:r>
              <a:rPr lang="es-MX" b="0" i="0" dirty="0">
                <a:solidFill>
                  <a:srgbClr val="000000"/>
                </a:solidFill>
                <a:effectLst/>
                <a:latin typeface="Georgia" panose="02040502050405020303" pitchFamily="18" charset="0"/>
              </a:rPr>
              <a:t>Y había una profetisa, Ana, hija de </a:t>
            </a:r>
            <a:r>
              <a:rPr lang="es-MX" b="0" i="0" dirty="0" err="1">
                <a:solidFill>
                  <a:srgbClr val="000000"/>
                </a:solidFill>
                <a:effectLst/>
                <a:latin typeface="Georgia" panose="02040502050405020303" pitchFamily="18" charset="0"/>
              </a:rPr>
              <a:t>Fanuel</a:t>
            </a:r>
            <a:r>
              <a:rPr lang="es-MX" b="0" i="0" dirty="0">
                <a:solidFill>
                  <a:srgbClr val="000000"/>
                </a:solidFill>
                <a:effectLst/>
                <a:latin typeface="Georgia" panose="02040502050405020303" pitchFamily="18" charset="0"/>
              </a:rPr>
              <a:t>, de la tribu de Aser. Ella era de edad muy avanzada, y había vivido con </a:t>
            </a:r>
            <a:r>
              <a:rPr lang="es-MX" b="0" i="1" dirty="0">
                <a:solidFill>
                  <a:srgbClr val="000000"/>
                </a:solidFill>
                <a:effectLst/>
                <a:latin typeface="Georgia" panose="02040502050405020303" pitchFamily="18" charset="0"/>
              </a:rPr>
              <a:t>su</a:t>
            </a:r>
            <a:r>
              <a:rPr lang="es-MX" b="0" i="0" dirty="0">
                <a:solidFill>
                  <a:srgbClr val="000000"/>
                </a:solidFill>
                <a:effectLst/>
                <a:latin typeface="Georgia" panose="02040502050405020303" pitchFamily="18" charset="0"/>
              </a:rPr>
              <a:t> marido siete años después de su matrimonio,</a:t>
            </a:r>
            <a:endParaRPr lang="es-MX" dirty="0">
              <a:latin typeface="Georgia" panose="02040502050405020303" pitchFamily="18" charset="0"/>
            </a:endParaRPr>
          </a:p>
        </p:txBody>
      </p:sp>
    </p:spTree>
    <p:extLst>
      <p:ext uri="{BB962C8B-B14F-4D97-AF65-F5344CB8AC3E}">
        <p14:creationId xmlns:p14="http://schemas.microsoft.com/office/powerpoint/2010/main" val="33597550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125</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Rectángulo 5">
            <a:extLst>
              <a:ext uri="{FF2B5EF4-FFF2-40B4-BE49-F238E27FC236}">
                <a16:creationId xmlns:a16="http://schemas.microsoft.com/office/drawing/2014/main" id="{EDB3425D-2BC5-1BDF-967A-3A34E4ADF381}"/>
              </a:ext>
            </a:extLst>
          </p:cNvPr>
          <p:cNvSpPr/>
          <p:nvPr/>
        </p:nvSpPr>
        <p:spPr>
          <a:xfrm>
            <a:off x="1828800" y="6383244"/>
            <a:ext cx="2303930" cy="33855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Que nos enseña la biblia con respecto a la virginidad de las Mujeres</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
        <p:nvSpPr>
          <p:cNvPr id="8" name="CuadroTexto 7">
            <a:extLst>
              <a:ext uri="{FF2B5EF4-FFF2-40B4-BE49-F238E27FC236}">
                <a16:creationId xmlns:a16="http://schemas.microsoft.com/office/drawing/2014/main" id="{9EF91D30-C709-E875-B039-0C104F5ACCD8}"/>
              </a:ext>
            </a:extLst>
          </p:cNvPr>
          <p:cNvSpPr txBox="1"/>
          <p:nvPr/>
        </p:nvSpPr>
        <p:spPr>
          <a:xfrm>
            <a:off x="1582270" y="711804"/>
            <a:ext cx="9363636" cy="923330"/>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i="0">
                <a:effectLst/>
                <a:latin typeface="Georgia" panose="02040502050405020303" pitchFamily="18" charset="0"/>
                <a:ea typeface="Times New Roman" panose="02020603050405020304" pitchFamily="18" charset="0"/>
              </a:defRPr>
            </a:lvl1pPr>
          </a:lstStyle>
          <a:p>
            <a:r>
              <a:rPr lang="es-NI" dirty="0"/>
              <a:t>“Doncella”. En cuanto a las vírgenes Pablo no tenía mandamientos, porque es un estado de pureza, aunque una joven contraiga matrimonio aún mantiene el estado de pureza, sin embargo, si la joven tiene relaciones sexuales fuera del matrimonio es impura.”</a:t>
            </a:r>
            <a:endParaRPr lang="es-MX" dirty="0"/>
          </a:p>
        </p:txBody>
      </p:sp>
      <p:sp>
        <p:nvSpPr>
          <p:cNvPr id="10" name="CuadroTexto 9">
            <a:extLst>
              <a:ext uri="{FF2B5EF4-FFF2-40B4-BE49-F238E27FC236}">
                <a16:creationId xmlns:a16="http://schemas.microsoft.com/office/drawing/2014/main" id="{8E9B4F13-2617-29B4-E09E-03DD1323951C}"/>
              </a:ext>
            </a:extLst>
          </p:cNvPr>
          <p:cNvSpPr txBox="1"/>
          <p:nvPr/>
        </p:nvSpPr>
        <p:spPr>
          <a:xfrm>
            <a:off x="2330822" y="2002722"/>
            <a:ext cx="6481483" cy="1246495"/>
          </a:xfrm>
          <a:prstGeom prst="rect">
            <a:avLst/>
          </a:prstGeom>
          <a:noFill/>
        </p:spPr>
        <p:txBody>
          <a:bodyPr wrap="square">
            <a:spAutoFit/>
          </a:bodyPr>
          <a:lstStyle/>
          <a:p>
            <a:pPr algn="just"/>
            <a:r>
              <a:rPr lang="es-NI" sz="2100" b="1" dirty="0">
                <a:latin typeface="Georgia" panose="02040502050405020303" pitchFamily="18" charset="0"/>
                <a:ea typeface="Times New Roman" panose="02020603050405020304" pitchFamily="18" charset="0"/>
              </a:rPr>
              <a:t>I</a:t>
            </a:r>
            <a:r>
              <a:rPr lang="es-NI" sz="2100" b="1" dirty="0">
                <a:effectLst/>
                <a:latin typeface="Georgia" panose="02040502050405020303" pitchFamily="18" charset="0"/>
                <a:ea typeface="Times New Roman" panose="02020603050405020304" pitchFamily="18" charset="0"/>
              </a:rPr>
              <a:t> Corintios.7:25. </a:t>
            </a:r>
            <a:r>
              <a:rPr lang="es-MX" b="0" i="0" dirty="0">
                <a:solidFill>
                  <a:srgbClr val="000000"/>
                </a:solidFill>
                <a:effectLst/>
                <a:latin typeface="Georgia" panose="02040502050405020303" pitchFamily="18" charset="0"/>
              </a:rPr>
              <a:t>En cuanto a las vírgenes no tengo mandamiento del Señor, pero doy mi opinión como el que habiendo recibido la misericordia del Señor es digno de confianza.</a:t>
            </a:r>
            <a:endParaRPr lang="es-MX" dirty="0">
              <a:latin typeface="Georgia" panose="02040502050405020303" pitchFamily="18" charset="0"/>
            </a:endParaRPr>
          </a:p>
        </p:txBody>
      </p:sp>
      <p:sp>
        <p:nvSpPr>
          <p:cNvPr id="12" name="CuadroTexto 11">
            <a:extLst>
              <a:ext uri="{FF2B5EF4-FFF2-40B4-BE49-F238E27FC236}">
                <a16:creationId xmlns:a16="http://schemas.microsoft.com/office/drawing/2014/main" id="{EF015450-5215-BEB5-981C-BA5AC64697A6}"/>
              </a:ext>
            </a:extLst>
          </p:cNvPr>
          <p:cNvSpPr txBox="1"/>
          <p:nvPr/>
        </p:nvSpPr>
        <p:spPr>
          <a:xfrm>
            <a:off x="4204447" y="3431235"/>
            <a:ext cx="6096000" cy="969496"/>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V.28. </a:t>
            </a:r>
            <a:r>
              <a:rPr lang="es-MX" b="0" i="0" dirty="0">
                <a:solidFill>
                  <a:srgbClr val="000000"/>
                </a:solidFill>
                <a:effectLst/>
                <a:latin typeface="Georgia" panose="02040502050405020303" pitchFamily="18" charset="0"/>
              </a:rPr>
              <a:t>Y si te casas, no has pecado; y si una virgen se casa, no ha pecado. Sin embargo, ellos tendrán problemas en esta vida, y yo quiero evitárse</a:t>
            </a:r>
            <a:r>
              <a:rPr lang="es-MX" b="0" i="1" dirty="0">
                <a:solidFill>
                  <a:srgbClr val="000000"/>
                </a:solidFill>
                <a:effectLst/>
                <a:latin typeface="Georgia" panose="02040502050405020303" pitchFamily="18" charset="0"/>
              </a:rPr>
              <a:t>los</a:t>
            </a:r>
            <a:r>
              <a:rPr lang="es-MX" b="0" i="0" dirty="0">
                <a:solidFill>
                  <a:srgbClr val="000000"/>
                </a:solidFill>
                <a:effectLst/>
                <a:latin typeface="Georgia" panose="02040502050405020303" pitchFamily="18" charset="0"/>
              </a:rPr>
              <a:t>.</a:t>
            </a:r>
            <a:endParaRPr lang="es-MX" dirty="0">
              <a:latin typeface="Georgia" panose="02040502050405020303" pitchFamily="18" charset="0"/>
            </a:endParaRPr>
          </a:p>
        </p:txBody>
      </p:sp>
      <p:sp>
        <p:nvSpPr>
          <p:cNvPr id="14" name="CuadroTexto 13">
            <a:extLst>
              <a:ext uri="{FF2B5EF4-FFF2-40B4-BE49-F238E27FC236}">
                <a16:creationId xmlns:a16="http://schemas.microsoft.com/office/drawing/2014/main" id="{BAFDFA5C-7556-91D2-DD78-76C89B8C0DCF}"/>
              </a:ext>
            </a:extLst>
          </p:cNvPr>
          <p:cNvSpPr txBox="1"/>
          <p:nvPr/>
        </p:nvSpPr>
        <p:spPr>
          <a:xfrm>
            <a:off x="2420471" y="4582749"/>
            <a:ext cx="6391834" cy="1523494"/>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rPr>
              <a:t>V.34. </a:t>
            </a:r>
            <a:r>
              <a:rPr lang="es-MX" b="0" i="0" dirty="0">
                <a:solidFill>
                  <a:srgbClr val="000000"/>
                </a:solidFill>
                <a:effectLst/>
                <a:latin typeface="Georgia" panose="02040502050405020303" pitchFamily="18" charset="0"/>
              </a:rPr>
              <a:t>y </a:t>
            </a:r>
            <a:r>
              <a:rPr lang="es-MX" b="0" i="1" dirty="0">
                <a:solidFill>
                  <a:srgbClr val="000000"/>
                </a:solidFill>
                <a:effectLst/>
                <a:latin typeface="Georgia" panose="02040502050405020303" pitchFamily="18" charset="0"/>
              </a:rPr>
              <a:t>sus intereses</a:t>
            </a:r>
            <a:r>
              <a:rPr lang="es-MX" b="0" i="0" dirty="0">
                <a:solidFill>
                  <a:srgbClr val="000000"/>
                </a:solidFill>
                <a:effectLst/>
                <a:latin typeface="Georgia" panose="02040502050405020303" pitchFamily="18" charset="0"/>
              </a:rPr>
              <a:t> están divididos. La mujer que no está casada y la virgen se preocupan por las cosas del Señor, para ser santas tanto en cuerpo como en espíritu; pero la casada se preocupa por las cosas del mundo, de cómo agradar a su marido.</a:t>
            </a:r>
            <a:r>
              <a:rPr lang="es-NI" sz="1800" dirty="0">
                <a:effectLst/>
                <a:latin typeface="Georgia" panose="02040502050405020303" pitchFamily="18" charset="0"/>
                <a:ea typeface="Times New Roman" panose="02020603050405020304" pitchFamily="18" charset="0"/>
              </a:rPr>
              <a:t> </a:t>
            </a:r>
            <a:endParaRPr lang="es-MX" dirty="0">
              <a:latin typeface="Georgia" panose="02040502050405020303" pitchFamily="18" charset="0"/>
            </a:endParaRPr>
          </a:p>
        </p:txBody>
      </p:sp>
    </p:spTree>
    <p:extLst>
      <p:ext uri="{BB962C8B-B14F-4D97-AF65-F5344CB8AC3E}">
        <p14:creationId xmlns:p14="http://schemas.microsoft.com/office/powerpoint/2010/main" val="20820918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P spid="14" grpId="0"/>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126</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Rectángulo 5">
            <a:extLst>
              <a:ext uri="{FF2B5EF4-FFF2-40B4-BE49-F238E27FC236}">
                <a16:creationId xmlns:a16="http://schemas.microsoft.com/office/drawing/2014/main" id="{EDB3425D-2BC5-1BDF-967A-3A34E4ADF381}"/>
              </a:ext>
            </a:extLst>
          </p:cNvPr>
          <p:cNvSpPr/>
          <p:nvPr/>
        </p:nvSpPr>
        <p:spPr>
          <a:xfrm>
            <a:off x="1828800" y="6383244"/>
            <a:ext cx="2303930" cy="33855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Que nos enseña la biblia con respecto a la virginidad de las Mujeres</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
        <p:nvSpPr>
          <p:cNvPr id="8" name="CuadroTexto 7">
            <a:extLst>
              <a:ext uri="{FF2B5EF4-FFF2-40B4-BE49-F238E27FC236}">
                <a16:creationId xmlns:a16="http://schemas.microsoft.com/office/drawing/2014/main" id="{ED501847-0EF2-85AD-75F9-615F6C9B1148}"/>
              </a:ext>
            </a:extLst>
          </p:cNvPr>
          <p:cNvSpPr txBox="1"/>
          <p:nvPr/>
        </p:nvSpPr>
        <p:spPr>
          <a:xfrm>
            <a:off x="1550894" y="738982"/>
            <a:ext cx="7593106" cy="969496"/>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V.36. </a:t>
            </a:r>
            <a:r>
              <a:rPr lang="es-MX" b="0" i="0" dirty="0">
                <a:solidFill>
                  <a:srgbClr val="000000"/>
                </a:solidFill>
                <a:effectLst/>
                <a:latin typeface="Georgia" panose="02040502050405020303" pitchFamily="18" charset="0"/>
              </a:rPr>
              <a:t>Y si alguien cree que no está obrando correctamente con respecto a su </a:t>
            </a:r>
            <a:r>
              <a:rPr lang="es-MX" b="0" i="1" dirty="0">
                <a:solidFill>
                  <a:srgbClr val="000000"/>
                </a:solidFill>
                <a:effectLst/>
                <a:latin typeface="Georgia" panose="02040502050405020303" pitchFamily="18" charset="0"/>
              </a:rPr>
              <a:t>hija</a:t>
            </a:r>
            <a:r>
              <a:rPr lang="es-MX" b="0" i="0" dirty="0">
                <a:solidFill>
                  <a:srgbClr val="000000"/>
                </a:solidFill>
                <a:effectLst/>
                <a:latin typeface="Georgia" panose="02040502050405020303" pitchFamily="18" charset="0"/>
              </a:rPr>
              <a:t> virgen, si ella es de edad madura, y si es necesario que así se haga, que haga lo que quiera, no peca; que se case</a:t>
            </a:r>
            <a:r>
              <a:rPr lang="es-MX" dirty="0">
                <a:solidFill>
                  <a:srgbClr val="000000"/>
                </a:solidFill>
                <a:latin typeface="Georgia" panose="02040502050405020303" pitchFamily="18" charset="0"/>
              </a:rPr>
              <a:t>.</a:t>
            </a:r>
            <a:endParaRPr lang="es-MX" dirty="0">
              <a:latin typeface="Georgia" panose="02040502050405020303" pitchFamily="18" charset="0"/>
            </a:endParaRPr>
          </a:p>
        </p:txBody>
      </p:sp>
      <p:sp>
        <p:nvSpPr>
          <p:cNvPr id="10" name="CuadroTexto 9">
            <a:extLst>
              <a:ext uri="{FF2B5EF4-FFF2-40B4-BE49-F238E27FC236}">
                <a16:creationId xmlns:a16="http://schemas.microsoft.com/office/drawing/2014/main" id="{6E8967CE-4839-8978-3D12-A8587265B9E9}"/>
              </a:ext>
            </a:extLst>
          </p:cNvPr>
          <p:cNvSpPr txBox="1"/>
          <p:nvPr/>
        </p:nvSpPr>
        <p:spPr>
          <a:xfrm>
            <a:off x="3863789" y="2002648"/>
            <a:ext cx="6992470" cy="969496"/>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V.37. </a:t>
            </a:r>
            <a:r>
              <a:rPr lang="es-MX" b="0" i="0" dirty="0">
                <a:solidFill>
                  <a:srgbClr val="000000"/>
                </a:solidFill>
                <a:effectLst/>
                <a:latin typeface="Georgia" panose="02040502050405020303" pitchFamily="18" charset="0"/>
              </a:rPr>
              <a:t>Pero el que está firme en su corazón, y sin presión alguna, y tiene control sobre su propia voluntad, y ha decidido en su corazón conservar virgen a su </a:t>
            </a:r>
            <a:r>
              <a:rPr lang="es-MX" b="0" i="1" dirty="0">
                <a:solidFill>
                  <a:srgbClr val="000000"/>
                </a:solidFill>
                <a:effectLst/>
                <a:latin typeface="Georgia" panose="02040502050405020303" pitchFamily="18" charset="0"/>
              </a:rPr>
              <a:t>hija</a:t>
            </a:r>
            <a:r>
              <a:rPr lang="es-MX" b="0" i="0" dirty="0">
                <a:solidFill>
                  <a:srgbClr val="000000"/>
                </a:solidFill>
                <a:effectLst/>
                <a:latin typeface="Georgia" panose="02040502050405020303" pitchFamily="18" charset="0"/>
              </a:rPr>
              <a:t>, bien hará.</a:t>
            </a:r>
            <a:endParaRPr lang="es-MX" dirty="0">
              <a:latin typeface="Georgia" panose="02040502050405020303" pitchFamily="18" charset="0"/>
            </a:endParaRPr>
          </a:p>
        </p:txBody>
      </p:sp>
      <p:sp>
        <p:nvSpPr>
          <p:cNvPr id="12" name="CuadroTexto 11">
            <a:extLst>
              <a:ext uri="{FF2B5EF4-FFF2-40B4-BE49-F238E27FC236}">
                <a16:creationId xmlns:a16="http://schemas.microsoft.com/office/drawing/2014/main" id="{6F481E77-0F7A-B1C8-B263-D60AC2B7B061}"/>
              </a:ext>
            </a:extLst>
          </p:cNvPr>
          <p:cNvSpPr txBox="1"/>
          <p:nvPr/>
        </p:nvSpPr>
        <p:spPr>
          <a:xfrm>
            <a:off x="1550894" y="3534219"/>
            <a:ext cx="6096000" cy="969496"/>
          </a:xfrm>
          <a:prstGeom prst="rect">
            <a:avLst/>
          </a:prstGeom>
          <a:noFill/>
        </p:spPr>
        <p:txBody>
          <a:bodyPr wrap="square">
            <a:spAutoFit/>
          </a:bodyPr>
          <a:lstStyle/>
          <a:p>
            <a:pPr algn="just"/>
            <a:r>
              <a:rPr lang="es-MX" sz="2100" b="1" dirty="0">
                <a:solidFill>
                  <a:srgbClr val="000000"/>
                </a:solidFill>
                <a:latin typeface="Georgia" panose="02040502050405020303" pitchFamily="18" charset="0"/>
              </a:rPr>
              <a:t>V.38. </a:t>
            </a:r>
            <a:r>
              <a:rPr lang="es-MX" b="0" i="0" dirty="0">
                <a:solidFill>
                  <a:srgbClr val="000000"/>
                </a:solidFill>
                <a:effectLst/>
                <a:latin typeface="Georgia" panose="02040502050405020303" pitchFamily="18" charset="0"/>
              </a:rPr>
              <a:t>Así los dos, el que da en matrimonio a su </a:t>
            </a:r>
            <a:r>
              <a:rPr lang="es-MX" b="0" i="1" dirty="0">
                <a:solidFill>
                  <a:srgbClr val="000000"/>
                </a:solidFill>
                <a:effectLst/>
                <a:latin typeface="Georgia" panose="02040502050405020303" pitchFamily="18" charset="0"/>
              </a:rPr>
              <a:t>hija</a:t>
            </a:r>
            <a:r>
              <a:rPr lang="es-MX" b="0" i="0" dirty="0">
                <a:solidFill>
                  <a:srgbClr val="000000"/>
                </a:solidFill>
                <a:effectLst/>
                <a:latin typeface="Georgia" panose="02040502050405020303" pitchFamily="18" charset="0"/>
              </a:rPr>
              <a:t> virgen, hace bien; y el que no la da en matrimonio, hace mejor.</a:t>
            </a:r>
            <a:endParaRPr lang="es-MX" dirty="0">
              <a:latin typeface="Georgia" panose="02040502050405020303" pitchFamily="18" charset="0"/>
            </a:endParaRPr>
          </a:p>
        </p:txBody>
      </p:sp>
      <p:sp>
        <p:nvSpPr>
          <p:cNvPr id="14" name="CuadroTexto 13">
            <a:extLst>
              <a:ext uri="{FF2B5EF4-FFF2-40B4-BE49-F238E27FC236}">
                <a16:creationId xmlns:a16="http://schemas.microsoft.com/office/drawing/2014/main" id="{10F1FCF1-4996-917D-89BA-470274BCE046}"/>
              </a:ext>
            </a:extLst>
          </p:cNvPr>
          <p:cNvSpPr txBox="1"/>
          <p:nvPr/>
        </p:nvSpPr>
        <p:spPr>
          <a:xfrm>
            <a:off x="3048000" y="4888659"/>
            <a:ext cx="6096000" cy="969496"/>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rPr>
              <a:t>Hebreos</a:t>
            </a:r>
            <a:r>
              <a:rPr lang="es-NI" sz="2100" b="1" dirty="0">
                <a:latin typeface="Georgia" panose="02040502050405020303" pitchFamily="18" charset="0"/>
                <a:ea typeface="Times New Roman" panose="02020603050405020304" pitchFamily="18" charset="0"/>
              </a:rPr>
              <a:t>.1</a:t>
            </a:r>
            <a:r>
              <a:rPr lang="es-NI" sz="2100" b="1" dirty="0">
                <a:effectLst/>
                <a:latin typeface="Georgia" panose="02040502050405020303" pitchFamily="18" charset="0"/>
                <a:ea typeface="Times New Roman" panose="02020603050405020304" pitchFamily="18" charset="0"/>
              </a:rPr>
              <a:t>3:4.</a:t>
            </a:r>
            <a:r>
              <a:rPr lang="es-NI" sz="2100" b="1" dirty="0">
                <a:latin typeface="Georgia" panose="02040502050405020303" pitchFamily="18" charset="0"/>
                <a:ea typeface="Times New Roman" panose="02020603050405020304" pitchFamily="18" charset="0"/>
              </a:rPr>
              <a:t> </a:t>
            </a:r>
            <a:r>
              <a:rPr lang="es-MX" b="0" i="1" dirty="0">
                <a:solidFill>
                  <a:srgbClr val="000000"/>
                </a:solidFill>
                <a:effectLst/>
                <a:latin typeface="Georgia" panose="02040502050405020303" pitchFamily="18" charset="0"/>
              </a:rPr>
              <a:t>Sea</a:t>
            </a:r>
            <a:r>
              <a:rPr lang="es-MX" b="0" i="0" dirty="0">
                <a:solidFill>
                  <a:srgbClr val="000000"/>
                </a:solidFill>
                <a:effectLst/>
                <a:latin typeface="Georgia" panose="02040502050405020303" pitchFamily="18" charset="0"/>
              </a:rPr>
              <a:t> el matrimonio honroso en todos, y el lecho </a:t>
            </a:r>
            <a:r>
              <a:rPr lang="es-MX" b="0" i="1" dirty="0">
                <a:solidFill>
                  <a:srgbClr val="000000"/>
                </a:solidFill>
                <a:effectLst/>
                <a:latin typeface="Georgia" panose="02040502050405020303" pitchFamily="18" charset="0"/>
              </a:rPr>
              <a:t>matrimonial</a:t>
            </a:r>
            <a:r>
              <a:rPr lang="es-MX" b="0" i="0" dirty="0">
                <a:solidFill>
                  <a:srgbClr val="000000"/>
                </a:solidFill>
                <a:effectLst/>
                <a:latin typeface="Georgia" panose="02040502050405020303" pitchFamily="18" charset="0"/>
              </a:rPr>
              <a:t> sin deshonra, porque a los inmorales</a:t>
            </a:r>
            <a:r>
              <a:rPr lang="es-MX" baseline="30000" dirty="0">
                <a:solidFill>
                  <a:srgbClr val="000000"/>
                </a:solidFill>
                <a:latin typeface="Georgia" panose="02040502050405020303" pitchFamily="18" charset="0"/>
              </a:rPr>
              <a:t> </a:t>
            </a:r>
            <a:r>
              <a:rPr lang="es-MX" b="0" i="0" dirty="0">
                <a:solidFill>
                  <a:srgbClr val="000000"/>
                </a:solidFill>
                <a:effectLst/>
                <a:latin typeface="Georgia" panose="02040502050405020303" pitchFamily="18" charset="0"/>
              </a:rPr>
              <a:t>y a los adúlteros los juzgará Dios.</a:t>
            </a:r>
            <a:endParaRPr lang="es-MX" dirty="0">
              <a:latin typeface="Georgia" panose="02040502050405020303" pitchFamily="18" charset="0"/>
            </a:endParaRPr>
          </a:p>
        </p:txBody>
      </p:sp>
    </p:spTree>
    <p:extLst>
      <p:ext uri="{BB962C8B-B14F-4D97-AF65-F5344CB8AC3E}">
        <p14:creationId xmlns:p14="http://schemas.microsoft.com/office/powerpoint/2010/main" val="24314226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P spid="14" grpId="0"/>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127</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Rectángulo 5">
            <a:extLst>
              <a:ext uri="{FF2B5EF4-FFF2-40B4-BE49-F238E27FC236}">
                <a16:creationId xmlns:a16="http://schemas.microsoft.com/office/drawing/2014/main" id="{EDB3425D-2BC5-1BDF-967A-3A34E4ADF381}"/>
              </a:ext>
            </a:extLst>
          </p:cNvPr>
          <p:cNvSpPr/>
          <p:nvPr/>
        </p:nvSpPr>
        <p:spPr>
          <a:xfrm>
            <a:off x="1828800" y="6383244"/>
            <a:ext cx="2303930" cy="33855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Que nos enseña la biblia con respecto a la virginidad de las Mujeres</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
        <p:nvSpPr>
          <p:cNvPr id="8" name="CuadroTexto 7">
            <a:extLst>
              <a:ext uri="{FF2B5EF4-FFF2-40B4-BE49-F238E27FC236}">
                <a16:creationId xmlns:a16="http://schemas.microsoft.com/office/drawing/2014/main" id="{B0C44FD7-67E4-8251-4797-6858C0220C81}"/>
              </a:ext>
            </a:extLst>
          </p:cNvPr>
          <p:cNvSpPr txBox="1"/>
          <p:nvPr/>
        </p:nvSpPr>
        <p:spPr>
          <a:xfrm>
            <a:off x="1568822" y="918899"/>
            <a:ext cx="9457765" cy="646331"/>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i="0">
                <a:effectLst/>
                <a:latin typeface="Georgia" panose="02040502050405020303" pitchFamily="18" charset="0"/>
                <a:ea typeface="Times New Roman" panose="02020603050405020304" pitchFamily="18" charset="0"/>
              </a:defRPr>
            </a:lvl1pPr>
          </a:lstStyle>
          <a:p>
            <a:r>
              <a:rPr lang="es-NI" dirty="0"/>
              <a:t>La relación entre Cristo y su iglesia debe ser como la de una virgen pura, de ahí que cada miembro debe mantenerse en pureza.</a:t>
            </a:r>
            <a:endParaRPr lang="es-MX" dirty="0"/>
          </a:p>
        </p:txBody>
      </p:sp>
      <p:sp>
        <p:nvSpPr>
          <p:cNvPr id="10" name="CuadroTexto 9">
            <a:extLst>
              <a:ext uri="{FF2B5EF4-FFF2-40B4-BE49-F238E27FC236}">
                <a16:creationId xmlns:a16="http://schemas.microsoft.com/office/drawing/2014/main" id="{B909BEB2-FE60-A36F-B457-AA4E13BE2F7A}"/>
              </a:ext>
            </a:extLst>
          </p:cNvPr>
          <p:cNvSpPr txBox="1"/>
          <p:nvPr/>
        </p:nvSpPr>
        <p:spPr>
          <a:xfrm>
            <a:off x="3047998" y="2944252"/>
            <a:ext cx="6499412" cy="969496"/>
          </a:xfrm>
          <a:prstGeom prst="rect">
            <a:avLst/>
          </a:prstGeom>
          <a:noFill/>
        </p:spPr>
        <p:txBody>
          <a:bodyPr wrap="square">
            <a:spAutoFit/>
          </a:bodyPr>
          <a:lstStyle/>
          <a:p>
            <a:pPr algn="just"/>
            <a:r>
              <a:rPr lang="es-NI" sz="2100" b="1" dirty="0">
                <a:latin typeface="Georgia" panose="02040502050405020303" pitchFamily="18" charset="0"/>
                <a:ea typeface="Times New Roman" panose="02020603050405020304" pitchFamily="18" charset="0"/>
              </a:rPr>
              <a:t>II</a:t>
            </a:r>
            <a:r>
              <a:rPr lang="es-NI" sz="2100" b="1" dirty="0">
                <a:effectLst/>
                <a:latin typeface="Georgia" panose="02040502050405020303" pitchFamily="18" charset="0"/>
                <a:ea typeface="Times New Roman" panose="02020603050405020304" pitchFamily="18" charset="0"/>
              </a:rPr>
              <a:t> Corintios.11:2. </a:t>
            </a:r>
            <a:r>
              <a:rPr lang="es-MX" b="0" i="0" dirty="0">
                <a:solidFill>
                  <a:srgbClr val="000000"/>
                </a:solidFill>
                <a:effectLst/>
                <a:latin typeface="Georgia" panose="02040502050405020303" pitchFamily="18" charset="0"/>
              </a:rPr>
              <a:t>Porque celoso estoy de ustedes con celo de Dios; pues los desposé a un esposo para presentarlos </a:t>
            </a:r>
            <a:r>
              <a:rPr lang="es-MX" b="0" i="1" dirty="0">
                <a:solidFill>
                  <a:srgbClr val="000000"/>
                </a:solidFill>
                <a:effectLst/>
                <a:latin typeface="Georgia" panose="02040502050405020303" pitchFamily="18" charset="0"/>
              </a:rPr>
              <a:t>como</a:t>
            </a:r>
            <a:r>
              <a:rPr lang="es-MX" b="0" i="0" dirty="0">
                <a:solidFill>
                  <a:srgbClr val="000000"/>
                </a:solidFill>
                <a:effectLst/>
                <a:latin typeface="Georgia" panose="02040502050405020303" pitchFamily="18" charset="0"/>
              </a:rPr>
              <a:t> virgen pura a Cristo. </a:t>
            </a:r>
            <a:endParaRPr lang="es-MX" dirty="0">
              <a:latin typeface="Georgia" panose="02040502050405020303" pitchFamily="18" charset="0"/>
            </a:endParaRPr>
          </a:p>
        </p:txBody>
      </p:sp>
    </p:spTree>
    <p:extLst>
      <p:ext uri="{BB962C8B-B14F-4D97-AF65-F5344CB8AC3E}">
        <p14:creationId xmlns:p14="http://schemas.microsoft.com/office/powerpoint/2010/main" val="25411213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128</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Rectángulo 5">
            <a:extLst>
              <a:ext uri="{FF2B5EF4-FFF2-40B4-BE49-F238E27FC236}">
                <a16:creationId xmlns:a16="http://schemas.microsoft.com/office/drawing/2014/main" id="{EDB3425D-2BC5-1BDF-967A-3A34E4ADF381}"/>
              </a:ext>
            </a:extLst>
          </p:cNvPr>
          <p:cNvSpPr/>
          <p:nvPr/>
        </p:nvSpPr>
        <p:spPr>
          <a:xfrm>
            <a:off x="1828800" y="6383244"/>
            <a:ext cx="2303930" cy="33855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Que nos enseña la biblia con respecto a la virginidad de las Mujeres</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
        <p:nvSpPr>
          <p:cNvPr id="8" name="CuadroTexto 7">
            <a:extLst>
              <a:ext uri="{FF2B5EF4-FFF2-40B4-BE49-F238E27FC236}">
                <a16:creationId xmlns:a16="http://schemas.microsoft.com/office/drawing/2014/main" id="{951FEF8A-CE4C-A00A-68DC-B0FD99F664AE}"/>
              </a:ext>
            </a:extLst>
          </p:cNvPr>
          <p:cNvSpPr txBox="1"/>
          <p:nvPr/>
        </p:nvSpPr>
        <p:spPr>
          <a:xfrm>
            <a:off x="1515035" y="849903"/>
            <a:ext cx="9601200" cy="646331"/>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i="0">
                <a:effectLst/>
                <a:latin typeface="Georgia" panose="02040502050405020303" pitchFamily="18" charset="0"/>
                <a:ea typeface="Times New Roman" panose="02020603050405020304" pitchFamily="18" charset="0"/>
              </a:defRPr>
            </a:lvl1pPr>
          </a:lstStyle>
          <a:p>
            <a:r>
              <a:rPr lang="es-NI" dirty="0"/>
              <a:t>Las jóvenes harían bien si se disciplinaran conforme al modelo de la Biblia, una vida mal vivida por muy corta que sea, muchas veces no puede ser reparada. </a:t>
            </a:r>
            <a:endParaRPr lang="es-MX" dirty="0"/>
          </a:p>
        </p:txBody>
      </p:sp>
      <p:sp>
        <p:nvSpPr>
          <p:cNvPr id="10" name="CuadroTexto 9">
            <a:extLst>
              <a:ext uri="{FF2B5EF4-FFF2-40B4-BE49-F238E27FC236}">
                <a16:creationId xmlns:a16="http://schemas.microsoft.com/office/drawing/2014/main" id="{35EF4FB2-D45C-B8F6-E3F2-16A702F80490}"/>
              </a:ext>
            </a:extLst>
          </p:cNvPr>
          <p:cNvSpPr txBox="1"/>
          <p:nvPr/>
        </p:nvSpPr>
        <p:spPr>
          <a:xfrm>
            <a:off x="1515035" y="2489092"/>
            <a:ext cx="9601200" cy="1477328"/>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i="0">
                <a:effectLst/>
                <a:latin typeface="Georgia" panose="02040502050405020303" pitchFamily="18" charset="0"/>
                <a:ea typeface="Times New Roman" panose="02020603050405020304" pitchFamily="18" charset="0"/>
              </a:defRPr>
            </a:lvl1pPr>
          </a:lstStyle>
          <a:p>
            <a:r>
              <a:rPr lang="es-NI" dirty="0"/>
              <a:t>Hoy en día no es “Costumbre” que la madre o los hermanos salgan juntamente con la jovencita, sin embargo, las jóvenes deben prometerse a sí mismas, no hacer nada indebido que dañe su honra y reputación, su salud, o que vaya a corromper sus buenas costumbres. El buen nombre vale más que el oro, y la pureza de una mujer joven que haya sido manchada no tiene reparación.</a:t>
            </a:r>
            <a:endParaRPr lang="es-MX" dirty="0"/>
          </a:p>
        </p:txBody>
      </p:sp>
      <p:sp>
        <p:nvSpPr>
          <p:cNvPr id="12" name="CuadroTexto 11">
            <a:extLst>
              <a:ext uri="{FF2B5EF4-FFF2-40B4-BE49-F238E27FC236}">
                <a16:creationId xmlns:a16="http://schemas.microsoft.com/office/drawing/2014/main" id="{0E172918-80D8-B54A-85B2-694A78F59A16}"/>
              </a:ext>
            </a:extLst>
          </p:cNvPr>
          <p:cNvSpPr txBox="1"/>
          <p:nvPr/>
        </p:nvSpPr>
        <p:spPr>
          <a:xfrm>
            <a:off x="1515035" y="4727068"/>
            <a:ext cx="9601200" cy="646331"/>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i="0">
                <a:effectLst/>
                <a:latin typeface="Georgia" panose="02040502050405020303" pitchFamily="18" charset="0"/>
                <a:ea typeface="Times New Roman" panose="02020603050405020304" pitchFamily="18" charset="0"/>
              </a:defRPr>
            </a:lvl1pPr>
          </a:lstStyle>
          <a:p>
            <a:r>
              <a:rPr lang="es-NI" dirty="0"/>
              <a:t>Dios bendecirá grandemente su vida si se vive conforme a la luz de sus enseñanzas y de esa manera las jovencitas podrán ir al matrimonio con buena conciencia y confianza.</a:t>
            </a:r>
            <a:endParaRPr lang="es-MX" dirty="0"/>
          </a:p>
        </p:txBody>
      </p:sp>
    </p:spTree>
    <p:extLst>
      <p:ext uri="{BB962C8B-B14F-4D97-AF65-F5344CB8AC3E}">
        <p14:creationId xmlns:p14="http://schemas.microsoft.com/office/powerpoint/2010/main" val="24560697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129</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Rectangle 2">
            <a:extLst>
              <a:ext uri="{FF2B5EF4-FFF2-40B4-BE49-F238E27FC236}">
                <a16:creationId xmlns:a16="http://schemas.microsoft.com/office/drawing/2014/main" id="{F9A84E22-4A2A-7845-A69B-D92343BCBC65}"/>
              </a:ext>
            </a:extLst>
          </p:cNvPr>
          <p:cNvSpPr>
            <a:spLocks noChangeArrowheads="1"/>
          </p:cNvSpPr>
          <p:nvPr/>
        </p:nvSpPr>
        <p:spPr bwMode="auto">
          <a:xfrm>
            <a:off x="1586752" y="3044279"/>
            <a:ext cx="9018495"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NI" altLang="es-MX" sz="4400" b="0" i="0" u="none" strike="noStrike" cap="none" normalizeH="0" baseline="0" dirty="0">
                <a:ln>
                  <a:noFill/>
                </a:ln>
                <a:solidFill>
                  <a:srgbClr val="FF0000"/>
                </a:solidFill>
                <a:effectLst/>
                <a:latin typeface="Georgia" panose="02040502050405020303" pitchFamily="18" charset="0"/>
                <a:ea typeface="Times New Roman" panose="02020603050405020304" pitchFamily="18" charset="0"/>
                <a:cs typeface="Times New Roman" panose="02020603050405020304" pitchFamily="18" charset="0"/>
              </a:rPr>
              <a:t>Una pequeña historia….</a:t>
            </a:r>
            <a:endParaRPr kumimoji="0" lang="es-MX" altLang="es-MX" sz="4400" b="0" i="0" u="none" strike="noStrike" cap="none" normalizeH="0" baseline="0" dirty="0">
              <a:ln>
                <a:noFill/>
              </a:ln>
              <a:solidFill>
                <a:srgbClr val="FF0000"/>
              </a:solidFill>
              <a:effectLst/>
              <a:latin typeface="Georgia" panose="02040502050405020303" pitchFamily="18" charset="0"/>
            </a:endParaRPr>
          </a:p>
        </p:txBody>
      </p:sp>
    </p:spTree>
    <p:extLst>
      <p:ext uri="{BB962C8B-B14F-4D97-AF65-F5344CB8AC3E}">
        <p14:creationId xmlns:p14="http://schemas.microsoft.com/office/powerpoint/2010/main" val="1464364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ipse 4">
            <a:extLst>
              <a:ext uri="{FF2B5EF4-FFF2-40B4-BE49-F238E27FC236}">
                <a16:creationId xmlns:a16="http://schemas.microsoft.com/office/drawing/2014/main" id="{8FE77331-FE2F-C219-1932-92087BC99FEE}"/>
              </a:ext>
            </a:extLst>
          </p:cNvPr>
          <p:cNvSpPr/>
          <p:nvPr/>
        </p:nvSpPr>
        <p:spPr>
          <a:xfrm>
            <a:off x="10224247" y="5100917"/>
            <a:ext cx="2259106" cy="2034988"/>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Marcador de pie de página 1">
            <a:extLst>
              <a:ext uri="{FF2B5EF4-FFF2-40B4-BE49-F238E27FC236}">
                <a16:creationId xmlns:a16="http://schemas.microsoft.com/office/drawing/2014/main" id="{19F97C7B-E8AB-7ADA-7482-E30DAFBABAB7}"/>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5843B587-F476-D2C5-D20E-0AF6A1B0C24C}"/>
              </a:ext>
            </a:extLst>
          </p:cNvPr>
          <p:cNvSpPr>
            <a:spLocks noGrp="1"/>
          </p:cNvSpPr>
          <p:nvPr>
            <p:ph type="sldNum" sz="quarter" idx="12"/>
          </p:nvPr>
        </p:nvSpPr>
        <p:spPr/>
        <p:txBody>
          <a:bodyPr/>
          <a:lstStyle/>
          <a:p>
            <a:fld id="{98F75276-FA71-44F8-B7AD-531B860B9505}" type="slidenum">
              <a:rPr lang="es-MX" smtClean="0"/>
              <a:t>13</a:t>
            </a:fld>
            <a:endParaRPr lang="es-MX"/>
          </a:p>
        </p:txBody>
      </p:sp>
      <p:sp>
        <p:nvSpPr>
          <p:cNvPr id="4" name="Elipse 3">
            <a:extLst>
              <a:ext uri="{FF2B5EF4-FFF2-40B4-BE49-F238E27FC236}">
                <a16:creationId xmlns:a16="http://schemas.microsoft.com/office/drawing/2014/main" id="{AFDF6602-7369-59F9-0DC7-C127600657FB}"/>
              </a:ext>
            </a:extLst>
          </p:cNvPr>
          <p:cNvSpPr/>
          <p:nvPr/>
        </p:nvSpPr>
        <p:spPr>
          <a:xfrm>
            <a:off x="-618565" y="-188259"/>
            <a:ext cx="2259106" cy="2034988"/>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Elipse 5">
            <a:extLst>
              <a:ext uri="{FF2B5EF4-FFF2-40B4-BE49-F238E27FC236}">
                <a16:creationId xmlns:a16="http://schemas.microsoft.com/office/drawing/2014/main" id="{597BB45A-DA7D-31F7-2074-29B0A6A91AA3}"/>
              </a:ext>
            </a:extLst>
          </p:cNvPr>
          <p:cNvSpPr/>
          <p:nvPr/>
        </p:nvSpPr>
        <p:spPr>
          <a:xfrm>
            <a:off x="1156447" y="0"/>
            <a:ext cx="914400" cy="914400"/>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Elipse 6">
            <a:extLst>
              <a:ext uri="{FF2B5EF4-FFF2-40B4-BE49-F238E27FC236}">
                <a16:creationId xmlns:a16="http://schemas.microsoft.com/office/drawing/2014/main" id="{1B61653F-1193-AC03-D127-B6C09062904F}"/>
              </a:ext>
            </a:extLst>
          </p:cNvPr>
          <p:cNvSpPr/>
          <p:nvPr/>
        </p:nvSpPr>
        <p:spPr>
          <a:xfrm>
            <a:off x="11277600" y="4527176"/>
            <a:ext cx="914400" cy="914400"/>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Elipse 7">
            <a:extLst>
              <a:ext uri="{FF2B5EF4-FFF2-40B4-BE49-F238E27FC236}">
                <a16:creationId xmlns:a16="http://schemas.microsoft.com/office/drawing/2014/main" id="{07C59DC3-4A18-1792-24B6-44F84CD10065}"/>
              </a:ext>
            </a:extLst>
          </p:cNvPr>
          <p:cNvSpPr/>
          <p:nvPr/>
        </p:nvSpPr>
        <p:spPr>
          <a:xfrm>
            <a:off x="1649506" y="1290918"/>
            <a:ext cx="618564" cy="555811"/>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Elipse 8">
            <a:extLst>
              <a:ext uri="{FF2B5EF4-FFF2-40B4-BE49-F238E27FC236}">
                <a16:creationId xmlns:a16="http://schemas.microsoft.com/office/drawing/2014/main" id="{E30C414A-254A-6674-A7C5-FC97D2102042}"/>
              </a:ext>
            </a:extLst>
          </p:cNvPr>
          <p:cNvSpPr/>
          <p:nvPr/>
        </p:nvSpPr>
        <p:spPr>
          <a:xfrm>
            <a:off x="9672918" y="4984376"/>
            <a:ext cx="618564" cy="555811"/>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CuadroTexto 10">
            <a:extLst>
              <a:ext uri="{FF2B5EF4-FFF2-40B4-BE49-F238E27FC236}">
                <a16:creationId xmlns:a16="http://schemas.microsoft.com/office/drawing/2014/main" id="{01C26200-27A9-D95C-B419-9DDBF2746164}"/>
              </a:ext>
            </a:extLst>
          </p:cNvPr>
          <p:cNvSpPr txBox="1"/>
          <p:nvPr/>
        </p:nvSpPr>
        <p:spPr>
          <a:xfrm>
            <a:off x="2606488" y="1154232"/>
            <a:ext cx="8106336" cy="692497"/>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V.2. </a:t>
            </a:r>
            <a:r>
              <a:rPr lang="es-MX" b="0" i="0" dirty="0">
                <a:solidFill>
                  <a:srgbClr val="000000"/>
                </a:solidFill>
                <a:effectLst/>
                <a:latin typeface="Georgia" panose="02040502050405020303" pitchFamily="18" charset="0"/>
              </a:rPr>
              <a:t>Cuando la vio </a:t>
            </a:r>
            <a:r>
              <a:rPr lang="es-MX" b="0" i="0" dirty="0" err="1">
                <a:solidFill>
                  <a:srgbClr val="000000"/>
                </a:solidFill>
                <a:effectLst/>
                <a:latin typeface="Georgia" panose="02040502050405020303" pitchFamily="18" charset="0"/>
              </a:rPr>
              <a:t>Siquem</a:t>
            </a:r>
            <a:r>
              <a:rPr lang="es-MX" b="0" i="0" dirty="0">
                <a:solidFill>
                  <a:srgbClr val="000000"/>
                </a:solidFill>
                <a:effectLst/>
                <a:latin typeface="Georgia" panose="02040502050405020303" pitchFamily="18" charset="0"/>
              </a:rPr>
              <a:t>, hijo de </a:t>
            </a:r>
            <a:r>
              <a:rPr lang="es-MX" b="0" i="0" dirty="0" err="1">
                <a:solidFill>
                  <a:srgbClr val="000000"/>
                </a:solidFill>
                <a:effectLst/>
                <a:latin typeface="Georgia" panose="02040502050405020303" pitchFamily="18" charset="0"/>
              </a:rPr>
              <a:t>Hamor</a:t>
            </a:r>
            <a:r>
              <a:rPr lang="es-MX" b="0" i="0" dirty="0">
                <a:solidFill>
                  <a:srgbClr val="000000"/>
                </a:solidFill>
                <a:effectLst/>
                <a:latin typeface="Georgia" panose="02040502050405020303" pitchFamily="18" charset="0"/>
              </a:rPr>
              <a:t> </a:t>
            </a:r>
            <a:r>
              <a:rPr lang="es-MX" b="0" i="0" dirty="0" err="1">
                <a:solidFill>
                  <a:srgbClr val="000000"/>
                </a:solidFill>
                <a:effectLst/>
                <a:latin typeface="Georgia" panose="02040502050405020303" pitchFamily="18" charset="0"/>
              </a:rPr>
              <a:t>heveo</a:t>
            </a:r>
            <a:r>
              <a:rPr lang="es-MX" b="0" i="0" dirty="0">
                <a:solidFill>
                  <a:srgbClr val="000000"/>
                </a:solidFill>
                <a:effectLst/>
                <a:latin typeface="Georgia" panose="02040502050405020303" pitchFamily="18" charset="0"/>
              </a:rPr>
              <a:t>, príncipe de la tierra, se la llevó y se acostó con ella y la violó.</a:t>
            </a:r>
            <a:endParaRPr lang="es-MX" dirty="0">
              <a:latin typeface="Georgia" panose="02040502050405020303" pitchFamily="18" charset="0"/>
            </a:endParaRPr>
          </a:p>
        </p:txBody>
      </p:sp>
      <p:sp>
        <p:nvSpPr>
          <p:cNvPr id="13" name="CuadroTexto 12">
            <a:extLst>
              <a:ext uri="{FF2B5EF4-FFF2-40B4-BE49-F238E27FC236}">
                <a16:creationId xmlns:a16="http://schemas.microsoft.com/office/drawing/2014/main" id="{37F47ABC-B52F-6B84-0FBD-884ECCDD4BD9}"/>
              </a:ext>
            </a:extLst>
          </p:cNvPr>
          <p:cNvSpPr txBox="1"/>
          <p:nvPr/>
        </p:nvSpPr>
        <p:spPr>
          <a:xfrm>
            <a:off x="1306605" y="2376372"/>
            <a:ext cx="8662148" cy="692497"/>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V.3. </a:t>
            </a:r>
            <a:r>
              <a:rPr lang="es-MX" b="0" i="0" dirty="0">
                <a:solidFill>
                  <a:srgbClr val="000000"/>
                </a:solidFill>
                <a:effectLst/>
                <a:latin typeface="Georgia" panose="02040502050405020303" pitchFamily="18" charset="0"/>
              </a:rPr>
              <a:t>Pero él se enamoró de</a:t>
            </a:r>
            <a:r>
              <a:rPr lang="es-MX" baseline="30000" dirty="0">
                <a:solidFill>
                  <a:srgbClr val="000000"/>
                </a:solidFill>
                <a:latin typeface="Georgia" panose="02040502050405020303" pitchFamily="18" charset="0"/>
              </a:rPr>
              <a:t> </a:t>
            </a:r>
            <a:r>
              <a:rPr lang="es-MX" b="0" i="0" dirty="0">
                <a:solidFill>
                  <a:srgbClr val="000000"/>
                </a:solidFill>
                <a:effectLst/>
                <a:latin typeface="Georgia" panose="02040502050405020303" pitchFamily="18" charset="0"/>
              </a:rPr>
              <a:t>Dina, hija de Jacob, y amó a la joven y le habló tiernamente. </a:t>
            </a:r>
            <a:endParaRPr lang="es-MX" dirty="0">
              <a:latin typeface="Georgia" panose="02040502050405020303" pitchFamily="18" charset="0"/>
            </a:endParaRPr>
          </a:p>
        </p:txBody>
      </p:sp>
      <p:sp>
        <p:nvSpPr>
          <p:cNvPr id="15" name="CuadroTexto 14">
            <a:extLst>
              <a:ext uri="{FF2B5EF4-FFF2-40B4-BE49-F238E27FC236}">
                <a16:creationId xmlns:a16="http://schemas.microsoft.com/office/drawing/2014/main" id="{B72C282B-1318-98DF-D4CE-F95C6BB5301C}"/>
              </a:ext>
            </a:extLst>
          </p:cNvPr>
          <p:cNvSpPr txBox="1"/>
          <p:nvPr/>
        </p:nvSpPr>
        <p:spPr>
          <a:xfrm>
            <a:off x="2606488" y="3642610"/>
            <a:ext cx="8106336" cy="692497"/>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V.4. </a:t>
            </a:r>
            <a:r>
              <a:rPr lang="es-MX" b="0" i="0" dirty="0">
                <a:solidFill>
                  <a:srgbClr val="000000"/>
                </a:solidFill>
                <a:effectLst/>
                <a:latin typeface="Georgia" panose="02040502050405020303" pitchFamily="18" charset="0"/>
              </a:rPr>
              <a:t>Entonces </a:t>
            </a:r>
            <a:r>
              <a:rPr lang="es-MX" b="0" i="0" dirty="0" err="1">
                <a:solidFill>
                  <a:srgbClr val="000000"/>
                </a:solidFill>
                <a:effectLst/>
                <a:latin typeface="Georgia" panose="02040502050405020303" pitchFamily="18" charset="0"/>
              </a:rPr>
              <a:t>Siquem</a:t>
            </a:r>
            <a:r>
              <a:rPr lang="es-MX" b="0" i="0" dirty="0">
                <a:solidFill>
                  <a:srgbClr val="000000"/>
                </a:solidFill>
                <a:effectLst/>
                <a:latin typeface="Georgia" panose="02040502050405020303" pitchFamily="18" charset="0"/>
              </a:rPr>
              <a:t> habló a su padre </a:t>
            </a:r>
            <a:r>
              <a:rPr lang="es-MX" b="0" i="0" dirty="0" err="1">
                <a:solidFill>
                  <a:srgbClr val="000000"/>
                </a:solidFill>
                <a:effectLst/>
                <a:latin typeface="Georgia" panose="02040502050405020303" pitchFamily="18" charset="0"/>
              </a:rPr>
              <a:t>Hamor</a:t>
            </a:r>
            <a:r>
              <a:rPr lang="es-MX" b="0" i="0" dirty="0">
                <a:solidFill>
                  <a:srgbClr val="000000"/>
                </a:solidFill>
                <a:effectLst/>
                <a:latin typeface="Georgia" panose="02040502050405020303" pitchFamily="18" charset="0"/>
              </a:rPr>
              <a:t>, diciendo: «Consígueme a esta muchacha por mujer».</a:t>
            </a:r>
            <a:endParaRPr lang="es-MX" dirty="0">
              <a:latin typeface="Georgia" panose="02040502050405020303" pitchFamily="18" charset="0"/>
            </a:endParaRPr>
          </a:p>
        </p:txBody>
      </p:sp>
      <p:sp>
        <p:nvSpPr>
          <p:cNvPr id="17" name="CuadroTexto 16">
            <a:extLst>
              <a:ext uri="{FF2B5EF4-FFF2-40B4-BE49-F238E27FC236}">
                <a16:creationId xmlns:a16="http://schemas.microsoft.com/office/drawing/2014/main" id="{FA2CA241-BE1A-4D47-B3EB-14B00B5D4723}"/>
              </a:ext>
            </a:extLst>
          </p:cNvPr>
          <p:cNvSpPr txBox="1"/>
          <p:nvPr/>
        </p:nvSpPr>
        <p:spPr>
          <a:xfrm>
            <a:off x="1306605" y="4860980"/>
            <a:ext cx="7586382" cy="969496"/>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V.5. </a:t>
            </a:r>
            <a:r>
              <a:rPr lang="es-MX" b="0" i="0" dirty="0">
                <a:solidFill>
                  <a:srgbClr val="000000"/>
                </a:solidFill>
                <a:effectLst/>
                <a:latin typeface="Georgia" panose="02040502050405020303" pitchFamily="18" charset="0"/>
              </a:rPr>
              <a:t>Y Jacob oyó que </a:t>
            </a:r>
            <a:r>
              <a:rPr lang="es-MX" b="0" i="1" dirty="0" err="1">
                <a:solidFill>
                  <a:srgbClr val="000000"/>
                </a:solidFill>
                <a:effectLst/>
                <a:latin typeface="Georgia" panose="02040502050405020303" pitchFamily="18" charset="0"/>
              </a:rPr>
              <a:t>Siquem</a:t>
            </a:r>
            <a:r>
              <a:rPr lang="es-MX" b="0" i="0" dirty="0">
                <a:solidFill>
                  <a:srgbClr val="000000"/>
                </a:solidFill>
                <a:effectLst/>
                <a:latin typeface="Georgia" panose="02040502050405020303" pitchFamily="18" charset="0"/>
              </a:rPr>
              <a:t> había deshonrado a su hija Dina, pero como sus hijos estaban con el ganado en el campo, Jacob guardó silencio hasta que ellos llegaran.</a:t>
            </a:r>
            <a:endParaRPr lang="es-MX" dirty="0">
              <a:latin typeface="Georgia" panose="02040502050405020303" pitchFamily="18" charset="0"/>
            </a:endParaRPr>
          </a:p>
        </p:txBody>
      </p:sp>
    </p:spTree>
    <p:extLst>
      <p:ext uri="{BB962C8B-B14F-4D97-AF65-F5344CB8AC3E}">
        <p14:creationId xmlns:p14="http://schemas.microsoft.com/office/powerpoint/2010/main" val="28760014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arn(inVertical)">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5" grpId="0"/>
      <p:bldP spid="17" grpId="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130</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D12312E3-138B-9C94-9BB8-B6EE783721F4}"/>
              </a:ext>
            </a:extLst>
          </p:cNvPr>
          <p:cNvSpPr txBox="1"/>
          <p:nvPr/>
        </p:nvSpPr>
        <p:spPr>
          <a:xfrm>
            <a:off x="1434354" y="724442"/>
            <a:ext cx="10244124" cy="4524315"/>
          </a:xfrm>
          <a:prstGeom prst="rect">
            <a:avLst/>
          </a:prstGeom>
          <a:noFill/>
        </p:spPr>
        <p:txBody>
          <a:bodyPr wrap="square">
            <a:spAutoFit/>
          </a:bodyPr>
          <a:lstStyle/>
          <a:p>
            <a:pPr algn="just"/>
            <a:r>
              <a:rPr lang="es-NI" sz="1800" dirty="0">
                <a:effectLst/>
                <a:latin typeface="Georgia" panose="02040502050405020303" pitchFamily="18" charset="0"/>
                <a:ea typeface="Times New Roman" panose="02020603050405020304" pitchFamily="18" charset="0"/>
                <a:cs typeface="Times New Roman" panose="02020603050405020304" pitchFamily="18" charset="0"/>
              </a:rPr>
              <a:t>Marina era una joven, su papa y su mama le dieron un regalo y era un frasco de alabastro, pero este frasco no traía por donde abrirlo y ella pregunto ¿Pero papa como puedo sacar el perfume? ¿Donde está la tapa? No tiene tapa dijo el papa sonriendo- Esta sellado tienes que quebrar el frasco para sacar el perfume y ella dijo hay que lastima. ¿De qué sirve un frasco si nunca lo puedo usar? Y papa contesto exactamente por eso es que es más valiosos, el hecho de que no tenga tapa quiere decir que lo vas a querer guardar para un día muy importante de tu vida, Marina pensó ¿Cómo el día que me case? Puede ser dijo papa tu mama y yo sabemos que algún día te vas a enamorar de algún joven, pueda que querrás usar tu perfume para él, pero recuerdas que una vez quebrado el frasco, nunca lo podrás volver a usar por eso vas a querer estar segura que lo guardarás para el hombre que amaras de verdad esto es más que solo un frasco de alabastro, es un símbolo, estos años de la adolescencia van a ser tiempos importantes en tu vida, vas a tomar decisiones que tendrán su efecto sobre el resto de tu vida, una de esas será con quien te vas a casar, tu mama y yo queremos que te mantengas pura para ese hombre, queremos que llegues al altar del matrimonio sin remordimiento, radiante y dulce porque te habrás guardado para aquel buen hombre que va a ser tu esposo para toda la vida. Así como ese alabastro una vez roto, ya no se podrá reparar, así la virginidad una vez perdida, ya no se puede recuperar.</a:t>
            </a:r>
            <a:endParaRPr lang="es-MX" sz="1600" dirty="0">
              <a:effectLst/>
              <a:latin typeface="Georgia" panose="02040502050405020303" pitchFamily="18" charset="0"/>
              <a:ea typeface="Times New Roman" panose="02020603050405020304" pitchFamily="18" charset="0"/>
              <a:cs typeface="Times New Roman" panose="02020603050405020304" pitchFamily="18" charset="0"/>
            </a:endParaRPr>
          </a:p>
        </p:txBody>
      </p:sp>
      <p:pic>
        <p:nvPicPr>
          <p:cNvPr id="8" name="Gráfico 7" descr="Sello">
            <a:hlinkClick r:id="rId2" action="ppaction://hlinksldjump"/>
            <a:extLst>
              <a:ext uri="{FF2B5EF4-FFF2-40B4-BE49-F238E27FC236}">
                <a16:creationId xmlns:a16="http://schemas.microsoft.com/office/drawing/2014/main" id="{48DB55C6-FAD5-306B-1F6C-30C78582AA4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244764" y="5499890"/>
            <a:ext cx="1480595" cy="914400"/>
          </a:xfrm>
          <a:prstGeom prst="rect">
            <a:avLst/>
          </a:prstGeom>
        </p:spPr>
      </p:pic>
      <p:sp>
        <p:nvSpPr>
          <p:cNvPr id="9" name="Rectángulo 8">
            <a:extLst>
              <a:ext uri="{FF2B5EF4-FFF2-40B4-BE49-F238E27FC236}">
                <a16:creationId xmlns:a16="http://schemas.microsoft.com/office/drawing/2014/main" id="{48AC7F71-50B5-FC91-FE41-D171ABEBD2A7}"/>
              </a:ext>
            </a:extLst>
          </p:cNvPr>
          <p:cNvSpPr/>
          <p:nvPr/>
        </p:nvSpPr>
        <p:spPr>
          <a:xfrm>
            <a:off x="5571325" y="5764226"/>
            <a:ext cx="827471" cy="369332"/>
          </a:xfrm>
          <a:prstGeom prst="rect">
            <a:avLst/>
          </a:prstGeom>
          <a:noFill/>
        </p:spPr>
        <p:txBody>
          <a:bodyPr wrap="none" lIns="91440" tIns="45720" rIns="91440" bIns="45720">
            <a:spAutoFit/>
          </a:bodyPr>
          <a:lstStyle/>
          <a:p>
            <a:pPr algn="ctr"/>
            <a:r>
              <a:rPr lang="es-MX" dirty="0">
                <a:ln w="0"/>
                <a:solidFill>
                  <a:schemeClr val="bg1"/>
                </a:solidFill>
                <a:effectLst>
                  <a:outerShdw blurRad="38100" dist="19050" dir="2700000" algn="tl" rotWithShape="0">
                    <a:schemeClr val="dk1">
                      <a:alpha val="40000"/>
                    </a:schemeClr>
                  </a:outerShdw>
                </a:effectLst>
              </a:rPr>
              <a:t>Í</a:t>
            </a:r>
            <a:r>
              <a:rPr lang="es-MX" b="0" cap="none" spc="0" dirty="0">
                <a:ln w="0"/>
                <a:solidFill>
                  <a:schemeClr val="bg1"/>
                </a:solidFill>
                <a:effectLst>
                  <a:outerShdw blurRad="38100" dist="19050" dir="2700000" algn="tl" rotWithShape="0">
                    <a:schemeClr val="dk1">
                      <a:alpha val="40000"/>
                    </a:schemeClr>
                  </a:outerShdw>
                </a:effectLst>
              </a:rPr>
              <a:t>NDICE</a:t>
            </a:r>
          </a:p>
        </p:txBody>
      </p:sp>
    </p:spTree>
    <p:extLst>
      <p:ext uri="{BB962C8B-B14F-4D97-AF65-F5344CB8AC3E}">
        <p14:creationId xmlns:p14="http://schemas.microsoft.com/office/powerpoint/2010/main" val="8232939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ipse 4">
            <a:extLst>
              <a:ext uri="{FF2B5EF4-FFF2-40B4-BE49-F238E27FC236}">
                <a16:creationId xmlns:a16="http://schemas.microsoft.com/office/drawing/2014/main" id="{8FE77331-FE2F-C219-1932-92087BC99FEE}"/>
              </a:ext>
            </a:extLst>
          </p:cNvPr>
          <p:cNvSpPr/>
          <p:nvPr/>
        </p:nvSpPr>
        <p:spPr>
          <a:xfrm>
            <a:off x="10224247" y="5100917"/>
            <a:ext cx="2259106" cy="2034988"/>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Marcador de pie de página 1">
            <a:extLst>
              <a:ext uri="{FF2B5EF4-FFF2-40B4-BE49-F238E27FC236}">
                <a16:creationId xmlns:a16="http://schemas.microsoft.com/office/drawing/2014/main" id="{19F97C7B-E8AB-7ADA-7482-E30DAFBABAB7}"/>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5843B587-F476-D2C5-D20E-0AF6A1B0C24C}"/>
              </a:ext>
            </a:extLst>
          </p:cNvPr>
          <p:cNvSpPr>
            <a:spLocks noGrp="1"/>
          </p:cNvSpPr>
          <p:nvPr>
            <p:ph type="sldNum" sz="quarter" idx="12"/>
          </p:nvPr>
        </p:nvSpPr>
        <p:spPr/>
        <p:txBody>
          <a:bodyPr/>
          <a:lstStyle/>
          <a:p>
            <a:fld id="{98F75276-FA71-44F8-B7AD-531B860B9505}" type="slidenum">
              <a:rPr lang="es-MX" smtClean="0"/>
              <a:t>14</a:t>
            </a:fld>
            <a:endParaRPr lang="es-MX"/>
          </a:p>
        </p:txBody>
      </p:sp>
      <p:sp>
        <p:nvSpPr>
          <p:cNvPr id="4" name="Elipse 3">
            <a:extLst>
              <a:ext uri="{FF2B5EF4-FFF2-40B4-BE49-F238E27FC236}">
                <a16:creationId xmlns:a16="http://schemas.microsoft.com/office/drawing/2014/main" id="{AFDF6602-7369-59F9-0DC7-C127600657FB}"/>
              </a:ext>
            </a:extLst>
          </p:cNvPr>
          <p:cNvSpPr/>
          <p:nvPr/>
        </p:nvSpPr>
        <p:spPr>
          <a:xfrm>
            <a:off x="-618565" y="-188259"/>
            <a:ext cx="2259106" cy="2034988"/>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Elipse 5">
            <a:extLst>
              <a:ext uri="{FF2B5EF4-FFF2-40B4-BE49-F238E27FC236}">
                <a16:creationId xmlns:a16="http://schemas.microsoft.com/office/drawing/2014/main" id="{597BB45A-DA7D-31F7-2074-29B0A6A91AA3}"/>
              </a:ext>
            </a:extLst>
          </p:cNvPr>
          <p:cNvSpPr/>
          <p:nvPr/>
        </p:nvSpPr>
        <p:spPr>
          <a:xfrm>
            <a:off x="1156447" y="0"/>
            <a:ext cx="914400" cy="914400"/>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Elipse 6">
            <a:extLst>
              <a:ext uri="{FF2B5EF4-FFF2-40B4-BE49-F238E27FC236}">
                <a16:creationId xmlns:a16="http://schemas.microsoft.com/office/drawing/2014/main" id="{1B61653F-1193-AC03-D127-B6C09062904F}"/>
              </a:ext>
            </a:extLst>
          </p:cNvPr>
          <p:cNvSpPr/>
          <p:nvPr/>
        </p:nvSpPr>
        <p:spPr>
          <a:xfrm>
            <a:off x="11277600" y="4527176"/>
            <a:ext cx="914400" cy="914400"/>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Elipse 7">
            <a:extLst>
              <a:ext uri="{FF2B5EF4-FFF2-40B4-BE49-F238E27FC236}">
                <a16:creationId xmlns:a16="http://schemas.microsoft.com/office/drawing/2014/main" id="{07C59DC3-4A18-1792-24B6-44F84CD10065}"/>
              </a:ext>
            </a:extLst>
          </p:cNvPr>
          <p:cNvSpPr/>
          <p:nvPr/>
        </p:nvSpPr>
        <p:spPr>
          <a:xfrm>
            <a:off x="1649506" y="1290918"/>
            <a:ext cx="618564" cy="555811"/>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Elipse 8">
            <a:extLst>
              <a:ext uri="{FF2B5EF4-FFF2-40B4-BE49-F238E27FC236}">
                <a16:creationId xmlns:a16="http://schemas.microsoft.com/office/drawing/2014/main" id="{E30C414A-254A-6674-A7C5-FC97D2102042}"/>
              </a:ext>
            </a:extLst>
          </p:cNvPr>
          <p:cNvSpPr/>
          <p:nvPr/>
        </p:nvSpPr>
        <p:spPr>
          <a:xfrm>
            <a:off x="9672918" y="4984376"/>
            <a:ext cx="618564" cy="555811"/>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CuadroTexto 10">
            <a:extLst>
              <a:ext uri="{FF2B5EF4-FFF2-40B4-BE49-F238E27FC236}">
                <a16:creationId xmlns:a16="http://schemas.microsoft.com/office/drawing/2014/main" id="{29BE95EC-6E70-C270-3A41-94321264C786}"/>
              </a:ext>
            </a:extLst>
          </p:cNvPr>
          <p:cNvSpPr txBox="1"/>
          <p:nvPr/>
        </p:nvSpPr>
        <p:spPr>
          <a:xfrm>
            <a:off x="2268070" y="829235"/>
            <a:ext cx="7563971" cy="415498"/>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V.6. </a:t>
            </a:r>
            <a:r>
              <a:rPr lang="es-MX" b="0" i="0" dirty="0" err="1">
                <a:solidFill>
                  <a:srgbClr val="000000"/>
                </a:solidFill>
                <a:effectLst/>
                <a:latin typeface="Georgia" panose="02040502050405020303" pitchFamily="18" charset="0"/>
              </a:rPr>
              <a:t>Hamor</a:t>
            </a:r>
            <a:r>
              <a:rPr lang="es-MX" b="0" i="0" dirty="0">
                <a:solidFill>
                  <a:srgbClr val="000000"/>
                </a:solidFill>
                <a:effectLst/>
                <a:latin typeface="Georgia" panose="02040502050405020303" pitchFamily="18" charset="0"/>
              </a:rPr>
              <a:t>, padre de </a:t>
            </a:r>
            <a:r>
              <a:rPr lang="es-MX" b="0" i="0" dirty="0" err="1">
                <a:solidFill>
                  <a:srgbClr val="000000"/>
                </a:solidFill>
                <a:effectLst/>
                <a:latin typeface="Georgia" panose="02040502050405020303" pitchFamily="18" charset="0"/>
              </a:rPr>
              <a:t>Siquem</a:t>
            </a:r>
            <a:r>
              <a:rPr lang="es-MX" b="0" i="0" dirty="0">
                <a:solidFill>
                  <a:srgbClr val="000000"/>
                </a:solidFill>
                <a:effectLst/>
                <a:latin typeface="Georgia" panose="02040502050405020303" pitchFamily="18" charset="0"/>
              </a:rPr>
              <a:t>, salió a </a:t>
            </a:r>
            <a:r>
              <a:rPr lang="es-MX" b="0" i="1" dirty="0">
                <a:solidFill>
                  <a:srgbClr val="000000"/>
                </a:solidFill>
                <a:effectLst/>
                <a:latin typeface="Georgia" panose="02040502050405020303" pitchFamily="18" charset="0"/>
              </a:rPr>
              <a:t>donde</a:t>
            </a:r>
            <a:r>
              <a:rPr lang="es-MX" b="0" i="0" dirty="0">
                <a:solidFill>
                  <a:srgbClr val="000000"/>
                </a:solidFill>
                <a:effectLst/>
                <a:latin typeface="Georgia" panose="02040502050405020303" pitchFamily="18" charset="0"/>
              </a:rPr>
              <a:t> Jacob para hablar con él. </a:t>
            </a:r>
            <a:endParaRPr lang="es-MX" dirty="0">
              <a:latin typeface="Georgia" panose="02040502050405020303" pitchFamily="18" charset="0"/>
            </a:endParaRPr>
          </a:p>
        </p:txBody>
      </p:sp>
      <p:sp>
        <p:nvSpPr>
          <p:cNvPr id="13" name="CuadroTexto 12">
            <a:extLst>
              <a:ext uri="{FF2B5EF4-FFF2-40B4-BE49-F238E27FC236}">
                <a16:creationId xmlns:a16="http://schemas.microsoft.com/office/drawing/2014/main" id="{7616022B-B620-60BF-0B0B-8F9B060034AD}"/>
              </a:ext>
            </a:extLst>
          </p:cNvPr>
          <p:cNvSpPr txBox="1"/>
          <p:nvPr/>
        </p:nvSpPr>
        <p:spPr>
          <a:xfrm>
            <a:off x="3164541" y="1757083"/>
            <a:ext cx="8025653" cy="1246495"/>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V.7. </a:t>
            </a:r>
            <a:r>
              <a:rPr lang="es-MX" b="0" i="0" dirty="0">
                <a:solidFill>
                  <a:srgbClr val="000000"/>
                </a:solidFill>
                <a:effectLst/>
                <a:latin typeface="Georgia" panose="02040502050405020303" pitchFamily="18" charset="0"/>
              </a:rPr>
              <a:t>Y los hijos de Jacob regresaron del campo al oírlo. Y aquellos hombres estaban muy tristes e irritados en gran manera porque </a:t>
            </a:r>
            <a:r>
              <a:rPr lang="es-MX" b="0" i="1" dirty="0" err="1">
                <a:solidFill>
                  <a:srgbClr val="000000"/>
                </a:solidFill>
                <a:effectLst/>
                <a:latin typeface="Georgia" panose="02040502050405020303" pitchFamily="18" charset="0"/>
              </a:rPr>
              <a:t>Siquem</a:t>
            </a:r>
            <a:r>
              <a:rPr lang="es-MX" b="0" i="0" dirty="0">
                <a:solidFill>
                  <a:srgbClr val="000000"/>
                </a:solidFill>
                <a:effectLst/>
                <a:latin typeface="Georgia" panose="02040502050405020303" pitchFamily="18" charset="0"/>
              </a:rPr>
              <a:t> había cometido una terrible ofensa</a:t>
            </a:r>
            <a:r>
              <a:rPr lang="es-MX" baseline="30000" dirty="0">
                <a:solidFill>
                  <a:srgbClr val="000000"/>
                </a:solidFill>
                <a:latin typeface="Georgia" panose="02040502050405020303" pitchFamily="18" charset="0"/>
              </a:rPr>
              <a:t> </a:t>
            </a:r>
            <a:r>
              <a:rPr lang="es-MX" b="0" i="0" dirty="0">
                <a:solidFill>
                  <a:srgbClr val="000000"/>
                </a:solidFill>
                <a:effectLst/>
                <a:latin typeface="Georgia" panose="02040502050405020303" pitchFamily="18" charset="0"/>
              </a:rPr>
              <a:t>en Israel acostándose con la hija de Jacob, pues tal cosa no debe hacerse.</a:t>
            </a:r>
            <a:endParaRPr lang="es-MX" dirty="0">
              <a:latin typeface="Georgia" panose="02040502050405020303" pitchFamily="18" charset="0"/>
            </a:endParaRPr>
          </a:p>
        </p:txBody>
      </p:sp>
      <p:sp>
        <p:nvSpPr>
          <p:cNvPr id="15" name="CuadroTexto 14">
            <a:extLst>
              <a:ext uri="{FF2B5EF4-FFF2-40B4-BE49-F238E27FC236}">
                <a16:creationId xmlns:a16="http://schemas.microsoft.com/office/drawing/2014/main" id="{601DA97D-2FAE-315A-E4E6-E078DE042E36}"/>
              </a:ext>
            </a:extLst>
          </p:cNvPr>
          <p:cNvSpPr txBox="1"/>
          <p:nvPr/>
        </p:nvSpPr>
        <p:spPr>
          <a:xfrm>
            <a:off x="939051" y="3473492"/>
            <a:ext cx="7891183" cy="692497"/>
          </a:xfrm>
          <a:prstGeom prst="rect">
            <a:avLst/>
          </a:prstGeom>
          <a:noFill/>
        </p:spPr>
        <p:txBody>
          <a:bodyPr wrap="square">
            <a:spAutoFit/>
          </a:bodyPr>
          <a:lstStyle/>
          <a:p>
            <a:r>
              <a:rPr lang="es-MX" sz="2100" b="1" dirty="0">
                <a:solidFill>
                  <a:srgbClr val="000000"/>
                </a:solidFill>
                <a:latin typeface="Georgia" panose="02040502050405020303" pitchFamily="18" charset="0"/>
              </a:rPr>
              <a:t>V.8. </a:t>
            </a:r>
            <a:r>
              <a:rPr lang="es-MX" dirty="0">
                <a:solidFill>
                  <a:srgbClr val="000000"/>
                </a:solidFill>
                <a:latin typeface="Georgia" panose="02040502050405020303" pitchFamily="18" charset="0"/>
              </a:rPr>
              <a:t>P</a:t>
            </a:r>
            <a:r>
              <a:rPr lang="es-MX" b="0" i="0" dirty="0">
                <a:solidFill>
                  <a:srgbClr val="000000"/>
                </a:solidFill>
                <a:effectLst/>
                <a:latin typeface="Georgia" panose="02040502050405020303" pitchFamily="18" charset="0"/>
              </a:rPr>
              <a:t>ero </a:t>
            </a:r>
            <a:r>
              <a:rPr lang="es-MX" b="0" i="0" dirty="0" err="1">
                <a:solidFill>
                  <a:srgbClr val="000000"/>
                </a:solidFill>
                <a:effectLst/>
                <a:latin typeface="Georgia" panose="02040502050405020303" pitchFamily="18" charset="0"/>
              </a:rPr>
              <a:t>Hamor</a:t>
            </a:r>
            <a:r>
              <a:rPr lang="es-MX" b="0" i="0" dirty="0">
                <a:solidFill>
                  <a:srgbClr val="000000"/>
                </a:solidFill>
                <a:effectLst/>
                <a:latin typeface="Georgia" panose="02040502050405020303" pitchFamily="18" charset="0"/>
              </a:rPr>
              <a:t> habló con ellos: «El alma de mi hijo </a:t>
            </a:r>
            <a:r>
              <a:rPr lang="es-MX" b="0" i="0" dirty="0" err="1">
                <a:solidFill>
                  <a:srgbClr val="000000"/>
                </a:solidFill>
                <a:effectLst/>
                <a:latin typeface="Georgia" panose="02040502050405020303" pitchFamily="18" charset="0"/>
              </a:rPr>
              <a:t>Siquem</a:t>
            </a:r>
            <a:r>
              <a:rPr lang="es-MX" b="0" i="0" dirty="0">
                <a:solidFill>
                  <a:srgbClr val="000000"/>
                </a:solidFill>
                <a:effectLst/>
                <a:latin typeface="Georgia" panose="02040502050405020303" pitchFamily="18" charset="0"/>
              </a:rPr>
              <a:t> anhela a la hija de ustedes. Les ruego que se la den por mujer.</a:t>
            </a:r>
            <a:endParaRPr lang="es-MX" dirty="0">
              <a:latin typeface="Georgia" panose="02040502050405020303" pitchFamily="18" charset="0"/>
            </a:endParaRPr>
          </a:p>
        </p:txBody>
      </p:sp>
      <p:sp>
        <p:nvSpPr>
          <p:cNvPr id="17" name="CuadroTexto 16">
            <a:extLst>
              <a:ext uri="{FF2B5EF4-FFF2-40B4-BE49-F238E27FC236}">
                <a16:creationId xmlns:a16="http://schemas.microsoft.com/office/drawing/2014/main" id="{198D2192-6414-D7DA-D076-BCCD2A855E11}"/>
              </a:ext>
            </a:extLst>
          </p:cNvPr>
          <p:cNvSpPr txBox="1"/>
          <p:nvPr/>
        </p:nvSpPr>
        <p:spPr>
          <a:xfrm>
            <a:off x="2958353" y="5036136"/>
            <a:ext cx="6557682" cy="692497"/>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V.9. </a:t>
            </a:r>
            <a:r>
              <a:rPr lang="es-MX" b="0" i="0" dirty="0">
                <a:solidFill>
                  <a:srgbClr val="000000"/>
                </a:solidFill>
                <a:effectLst/>
                <a:latin typeface="Georgia" panose="02040502050405020303" pitchFamily="18" charset="0"/>
              </a:rPr>
              <a:t>Enlácense con nosotros en matrimonios. Dennos sus hijas y tomen las nuestras para ustedes. </a:t>
            </a:r>
            <a:endParaRPr lang="es-MX" dirty="0">
              <a:latin typeface="Georgia" panose="02040502050405020303" pitchFamily="18" charset="0"/>
            </a:endParaRPr>
          </a:p>
        </p:txBody>
      </p:sp>
    </p:spTree>
    <p:extLst>
      <p:ext uri="{BB962C8B-B14F-4D97-AF65-F5344CB8AC3E}">
        <p14:creationId xmlns:p14="http://schemas.microsoft.com/office/powerpoint/2010/main" val="6696027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arn(inVertical)">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5" grpId="0"/>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ipse 4">
            <a:extLst>
              <a:ext uri="{FF2B5EF4-FFF2-40B4-BE49-F238E27FC236}">
                <a16:creationId xmlns:a16="http://schemas.microsoft.com/office/drawing/2014/main" id="{8FE77331-FE2F-C219-1932-92087BC99FEE}"/>
              </a:ext>
            </a:extLst>
          </p:cNvPr>
          <p:cNvSpPr/>
          <p:nvPr/>
        </p:nvSpPr>
        <p:spPr>
          <a:xfrm>
            <a:off x="10224247" y="5100917"/>
            <a:ext cx="2259106" cy="2034988"/>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Marcador de pie de página 1">
            <a:extLst>
              <a:ext uri="{FF2B5EF4-FFF2-40B4-BE49-F238E27FC236}">
                <a16:creationId xmlns:a16="http://schemas.microsoft.com/office/drawing/2014/main" id="{19F97C7B-E8AB-7ADA-7482-E30DAFBABAB7}"/>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5843B587-F476-D2C5-D20E-0AF6A1B0C24C}"/>
              </a:ext>
            </a:extLst>
          </p:cNvPr>
          <p:cNvSpPr>
            <a:spLocks noGrp="1"/>
          </p:cNvSpPr>
          <p:nvPr>
            <p:ph type="sldNum" sz="quarter" idx="12"/>
          </p:nvPr>
        </p:nvSpPr>
        <p:spPr/>
        <p:txBody>
          <a:bodyPr/>
          <a:lstStyle/>
          <a:p>
            <a:fld id="{98F75276-FA71-44F8-B7AD-531B860B9505}" type="slidenum">
              <a:rPr lang="es-MX" smtClean="0"/>
              <a:t>15</a:t>
            </a:fld>
            <a:endParaRPr lang="es-MX"/>
          </a:p>
        </p:txBody>
      </p:sp>
      <p:sp>
        <p:nvSpPr>
          <p:cNvPr id="4" name="Elipse 3">
            <a:extLst>
              <a:ext uri="{FF2B5EF4-FFF2-40B4-BE49-F238E27FC236}">
                <a16:creationId xmlns:a16="http://schemas.microsoft.com/office/drawing/2014/main" id="{AFDF6602-7369-59F9-0DC7-C127600657FB}"/>
              </a:ext>
            </a:extLst>
          </p:cNvPr>
          <p:cNvSpPr/>
          <p:nvPr/>
        </p:nvSpPr>
        <p:spPr>
          <a:xfrm>
            <a:off x="-618565" y="-188259"/>
            <a:ext cx="2259106" cy="2034988"/>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Elipse 5">
            <a:extLst>
              <a:ext uri="{FF2B5EF4-FFF2-40B4-BE49-F238E27FC236}">
                <a16:creationId xmlns:a16="http://schemas.microsoft.com/office/drawing/2014/main" id="{597BB45A-DA7D-31F7-2074-29B0A6A91AA3}"/>
              </a:ext>
            </a:extLst>
          </p:cNvPr>
          <p:cNvSpPr/>
          <p:nvPr/>
        </p:nvSpPr>
        <p:spPr>
          <a:xfrm>
            <a:off x="1156447" y="0"/>
            <a:ext cx="914400" cy="914400"/>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Elipse 6">
            <a:extLst>
              <a:ext uri="{FF2B5EF4-FFF2-40B4-BE49-F238E27FC236}">
                <a16:creationId xmlns:a16="http://schemas.microsoft.com/office/drawing/2014/main" id="{1B61653F-1193-AC03-D127-B6C09062904F}"/>
              </a:ext>
            </a:extLst>
          </p:cNvPr>
          <p:cNvSpPr/>
          <p:nvPr/>
        </p:nvSpPr>
        <p:spPr>
          <a:xfrm>
            <a:off x="11277600" y="4527176"/>
            <a:ext cx="914400" cy="914400"/>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Elipse 7">
            <a:extLst>
              <a:ext uri="{FF2B5EF4-FFF2-40B4-BE49-F238E27FC236}">
                <a16:creationId xmlns:a16="http://schemas.microsoft.com/office/drawing/2014/main" id="{07C59DC3-4A18-1792-24B6-44F84CD10065}"/>
              </a:ext>
            </a:extLst>
          </p:cNvPr>
          <p:cNvSpPr/>
          <p:nvPr/>
        </p:nvSpPr>
        <p:spPr>
          <a:xfrm>
            <a:off x="1649506" y="1290918"/>
            <a:ext cx="618564" cy="555811"/>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Elipse 8">
            <a:extLst>
              <a:ext uri="{FF2B5EF4-FFF2-40B4-BE49-F238E27FC236}">
                <a16:creationId xmlns:a16="http://schemas.microsoft.com/office/drawing/2014/main" id="{E30C414A-254A-6674-A7C5-FC97D2102042}"/>
              </a:ext>
            </a:extLst>
          </p:cNvPr>
          <p:cNvSpPr/>
          <p:nvPr/>
        </p:nvSpPr>
        <p:spPr>
          <a:xfrm>
            <a:off x="9672918" y="4984376"/>
            <a:ext cx="618564" cy="555811"/>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CuadroTexto 10">
            <a:extLst>
              <a:ext uri="{FF2B5EF4-FFF2-40B4-BE49-F238E27FC236}">
                <a16:creationId xmlns:a16="http://schemas.microsoft.com/office/drawing/2014/main" id="{C120440F-A602-C212-70D1-AA327BDF8884}"/>
              </a:ext>
            </a:extLst>
          </p:cNvPr>
          <p:cNvSpPr txBox="1"/>
          <p:nvPr/>
        </p:nvSpPr>
        <p:spPr>
          <a:xfrm>
            <a:off x="2615453" y="1222574"/>
            <a:ext cx="7676030" cy="692497"/>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V.10. </a:t>
            </a:r>
            <a:r>
              <a:rPr lang="es-MX" b="0" i="0" dirty="0">
                <a:solidFill>
                  <a:srgbClr val="000000"/>
                </a:solidFill>
                <a:effectLst/>
                <a:latin typeface="Georgia" panose="02040502050405020303" pitchFamily="18" charset="0"/>
              </a:rPr>
              <a:t>Así morarán con nosotros, y la tierra estará a su disposición. Habiten y comercien y adquieran propiedades en ella».</a:t>
            </a:r>
            <a:endParaRPr lang="es-MX" dirty="0">
              <a:latin typeface="Georgia" panose="02040502050405020303" pitchFamily="18" charset="0"/>
            </a:endParaRPr>
          </a:p>
        </p:txBody>
      </p:sp>
      <p:sp>
        <p:nvSpPr>
          <p:cNvPr id="13" name="CuadroTexto 12">
            <a:extLst>
              <a:ext uri="{FF2B5EF4-FFF2-40B4-BE49-F238E27FC236}">
                <a16:creationId xmlns:a16="http://schemas.microsoft.com/office/drawing/2014/main" id="{B06E2DD2-28D1-9207-E5AA-427AA78E99C4}"/>
              </a:ext>
            </a:extLst>
          </p:cNvPr>
          <p:cNvSpPr txBox="1"/>
          <p:nvPr/>
        </p:nvSpPr>
        <p:spPr>
          <a:xfrm>
            <a:off x="1270747" y="3082751"/>
            <a:ext cx="8187018" cy="692497"/>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V.11. </a:t>
            </a:r>
            <a:r>
              <a:rPr lang="es-MX" b="0" i="0" dirty="0">
                <a:solidFill>
                  <a:srgbClr val="000000"/>
                </a:solidFill>
                <a:effectLst/>
                <a:latin typeface="Georgia" panose="02040502050405020303" pitchFamily="18" charset="0"/>
              </a:rPr>
              <a:t>Dijo también </a:t>
            </a:r>
            <a:r>
              <a:rPr lang="es-MX" b="0" i="0" dirty="0" err="1">
                <a:solidFill>
                  <a:srgbClr val="000000"/>
                </a:solidFill>
                <a:effectLst/>
                <a:latin typeface="Georgia" panose="02040502050405020303" pitchFamily="18" charset="0"/>
              </a:rPr>
              <a:t>Siquem</a:t>
            </a:r>
            <a:r>
              <a:rPr lang="es-MX" b="0" i="0" dirty="0">
                <a:solidFill>
                  <a:srgbClr val="000000"/>
                </a:solidFill>
                <a:effectLst/>
                <a:latin typeface="Georgia" panose="02040502050405020303" pitchFamily="18" charset="0"/>
              </a:rPr>
              <a:t> al padre y a los hermanos de ella: «Si hallo gracia ante sus ojos, les daré lo que me digan.</a:t>
            </a:r>
            <a:endParaRPr lang="es-MX" dirty="0">
              <a:latin typeface="Georgia" panose="02040502050405020303" pitchFamily="18" charset="0"/>
            </a:endParaRPr>
          </a:p>
        </p:txBody>
      </p:sp>
      <p:sp>
        <p:nvSpPr>
          <p:cNvPr id="15" name="CuadroTexto 14">
            <a:extLst>
              <a:ext uri="{FF2B5EF4-FFF2-40B4-BE49-F238E27FC236}">
                <a16:creationId xmlns:a16="http://schemas.microsoft.com/office/drawing/2014/main" id="{B0AF0E38-51A9-6078-91CB-044ADEA3251A}"/>
              </a:ext>
            </a:extLst>
          </p:cNvPr>
          <p:cNvSpPr txBox="1"/>
          <p:nvPr/>
        </p:nvSpPr>
        <p:spPr>
          <a:xfrm>
            <a:off x="2615452" y="4616169"/>
            <a:ext cx="6940924" cy="692497"/>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V.12. </a:t>
            </a:r>
            <a:r>
              <a:rPr lang="es-MX" b="0" i="0" dirty="0">
                <a:solidFill>
                  <a:srgbClr val="000000"/>
                </a:solidFill>
                <a:effectLst/>
                <a:latin typeface="Georgia" panose="02040502050405020303" pitchFamily="18" charset="0"/>
              </a:rPr>
              <a:t>Pídanme cuanta dote y presentes </a:t>
            </a:r>
            <a:r>
              <a:rPr lang="es-MX" b="0" i="1" dirty="0">
                <a:solidFill>
                  <a:srgbClr val="000000"/>
                </a:solidFill>
                <a:effectLst/>
                <a:latin typeface="Georgia" panose="02040502050405020303" pitchFamily="18" charset="0"/>
              </a:rPr>
              <a:t>quieran</a:t>
            </a:r>
            <a:r>
              <a:rPr lang="es-MX" b="0" i="0" dirty="0">
                <a:solidFill>
                  <a:srgbClr val="000000"/>
                </a:solidFill>
                <a:effectLst/>
                <a:latin typeface="Georgia" panose="02040502050405020303" pitchFamily="18" charset="0"/>
              </a:rPr>
              <a:t> y les daré conforme a lo que me digan, pero denme a la joven por mujer».</a:t>
            </a:r>
            <a:endParaRPr lang="es-MX" dirty="0">
              <a:latin typeface="Georgia" panose="02040502050405020303" pitchFamily="18" charset="0"/>
            </a:endParaRPr>
          </a:p>
        </p:txBody>
      </p:sp>
    </p:spTree>
    <p:extLst>
      <p:ext uri="{BB962C8B-B14F-4D97-AF65-F5344CB8AC3E}">
        <p14:creationId xmlns:p14="http://schemas.microsoft.com/office/powerpoint/2010/main" val="37624495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ipse 4">
            <a:extLst>
              <a:ext uri="{FF2B5EF4-FFF2-40B4-BE49-F238E27FC236}">
                <a16:creationId xmlns:a16="http://schemas.microsoft.com/office/drawing/2014/main" id="{8FE77331-FE2F-C219-1932-92087BC99FEE}"/>
              </a:ext>
            </a:extLst>
          </p:cNvPr>
          <p:cNvSpPr/>
          <p:nvPr/>
        </p:nvSpPr>
        <p:spPr>
          <a:xfrm>
            <a:off x="10224247" y="5100917"/>
            <a:ext cx="2259106" cy="2034988"/>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Marcador de pie de página 1">
            <a:extLst>
              <a:ext uri="{FF2B5EF4-FFF2-40B4-BE49-F238E27FC236}">
                <a16:creationId xmlns:a16="http://schemas.microsoft.com/office/drawing/2014/main" id="{19F97C7B-E8AB-7ADA-7482-E30DAFBABAB7}"/>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5843B587-F476-D2C5-D20E-0AF6A1B0C24C}"/>
              </a:ext>
            </a:extLst>
          </p:cNvPr>
          <p:cNvSpPr>
            <a:spLocks noGrp="1"/>
          </p:cNvSpPr>
          <p:nvPr>
            <p:ph type="sldNum" sz="quarter" idx="12"/>
          </p:nvPr>
        </p:nvSpPr>
        <p:spPr/>
        <p:txBody>
          <a:bodyPr/>
          <a:lstStyle/>
          <a:p>
            <a:fld id="{98F75276-FA71-44F8-B7AD-531B860B9505}" type="slidenum">
              <a:rPr lang="es-MX" smtClean="0"/>
              <a:t>16</a:t>
            </a:fld>
            <a:endParaRPr lang="es-MX"/>
          </a:p>
        </p:txBody>
      </p:sp>
      <p:sp>
        <p:nvSpPr>
          <p:cNvPr id="4" name="Elipse 3">
            <a:extLst>
              <a:ext uri="{FF2B5EF4-FFF2-40B4-BE49-F238E27FC236}">
                <a16:creationId xmlns:a16="http://schemas.microsoft.com/office/drawing/2014/main" id="{AFDF6602-7369-59F9-0DC7-C127600657FB}"/>
              </a:ext>
            </a:extLst>
          </p:cNvPr>
          <p:cNvSpPr/>
          <p:nvPr/>
        </p:nvSpPr>
        <p:spPr>
          <a:xfrm>
            <a:off x="-618565" y="-188259"/>
            <a:ext cx="2259106" cy="2034988"/>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Elipse 5">
            <a:extLst>
              <a:ext uri="{FF2B5EF4-FFF2-40B4-BE49-F238E27FC236}">
                <a16:creationId xmlns:a16="http://schemas.microsoft.com/office/drawing/2014/main" id="{597BB45A-DA7D-31F7-2074-29B0A6A91AA3}"/>
              </a:ext>
            </a:extLst>
          </p:cNvPr>
          <p:cNvSpPr/>
          <p:nvPr/>
        </p:nvSpPr>
        <p:spPr>
          <a:xfrm>
            <a:off x="1156447" y="0"/>
            <a:ext cx="914400" cy="914400"/>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Elipse 6">
            <a:extLst>
              <a:ext uri="{FF2B5EF4-FFF2-40B4-BE49-F238E27FC236}">
                <a16:creationId xmlns:a16="http://schemas.microsoft.com/office/drawing/2014/main" id="{1B61653F-1193-AC03-D127-B6C09062904F}"/>
              </a:ext>
            </a:extLst>
          </p:cNvPr>
          <p:cNvSpPr/>
          <p:nvPr/>
        </p:nvSpPr>
        <p:spPr>
          <a:xfrm>
            <a:off x="11277600" y="4527176"/>
            <a:ext cx="914400" cy="914400"/>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Elipse 7">
            <a:extLst>
              <a:ext uri="{FF2B5EF4-FFF2-40B4-BE49-F238E27FC236}">
                <a16:creationId xmlns:a16="http://schemas.microsoft.com/office/drawing/2014/main" id="{07C59DC3-4A18-1792-24B6-44F84CD10065}"/>
              </a:ext>
            </a:extLst>
          </p:cNvPr>
          <p:cNvSpPr/>
          <p:nvPr/>
        </p:nvSpPr>
        <p:spPr>
          <a:xfrm>
            <a:off x="1649506" y="1290918"/>
            <a:ext cx="618564" cy="555811"/>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Elipse 8">
            <a:extLst>
              <a:ext uri="{FF2B5EF4-FFF2-40B4-BE49-F238E27FC236}">
                <a16:creationId xmlns:a16="http://schemas.microsoft.com/office/drawing/2014/main" id="{E30C414A-254A-6674-A7C5-FC97D2102042}"/>
              </a:ext>
            </a:extLst>
          </p:cNvPr>
          <p:cNvSpPr/>
          <p:nvPr/>
        </p:nvSpPr>
        <p:spPr>
          <a:xfrm>
            <a:off x="9672918" y="4984376"/>
            <a:ext cx="618564" cy="555811"/>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CuadroTexto 10">
            <a:extLst>
              <a:ext uri="{FF2B5EF4-FFF2-40B4-BE49-F238E27FC236}">
                <a16:creationId xmlns:a16="http://schemas.microsoft.com/office/drawing/2014/main" id="{E6F926C6-C2B8-4D74-7AA2-310495D1A57E}"/>
              </a:ext>
            </a:extLst>
          </p:cNvPr>
          <p:cNvSpPr txBox="1"/>
          <p:nvPr/>
        </p:nvSpPr>
        <p:spPr>
          <a:xfrm>
            <a:off x="2557182" y="985565"/>
            <a:ext cx="8317006" cy="692497"/>
          </a:xfrm>
          <a:prstGeom prst="rect">
            <a:avLst/>
          </a:prstGeom>
          <a:noFill/>
        </p:spPr>
        <p:txBody>
          <a:bodyPr wrap="square">
            <a:spAutoFit/>
          </a:bodyPr>
          <a:lstStyle/>
          <a:p>
            <a:pPr algn="just"/>
            <a:r>
              <a:rPr lang="es-NI" sz="2100" b="1" dirty="0">
                <a:latin typeface="Georgia" panose="02040502050405020303" pitchFamily="18" charset="0"/>
                <a:ea typeface="Times New Roman" panose="02020603050405020304" pitchFamily="18" charset="0"/>
              </a:rPr>
              <a:t>I</a:t>
            </a:r>
            <a:r>
              <a:rPr lang="es-NI" sz="2100" b="1" dirty="0">
                <a:effectLst/>
                <a:latin typeface="Georgia" panose="02040502050405020303" pitchFamily="18" charset="0"/>
                <a:ea typeface="Times New Roman" panose="02020603050405020304" pitchFamily="18" charset="0"/>
              </a:rPr>
              <a:t> Samuel.18:20-25.</a:t>
            </a:r>
            <a:r>
              <a:rPr lang="es-MX" sz="2100" b="1" i="0" dirty="0">
                <a:solidFill>
                  <a:srgbClr val="000000"/>
                </a:solidFill>
                <a:effectLst/>
                <a:latin typeface="Georgia" panose="02040502050405020303" pitchFamily="18" charset="0"/>
              </a:rPr>
              <a:t> </a:t>
            </a:r>
            <a:r>
              <a:rPr lang="es-MX" b="0" i="0" dirty="0" err="1">
                <a:solidFill>
                  <a:srgbClr val="000000"/>
                </a:solidFill>
                <a:effectLst/>
                <a:latin typeface="Georgia" panose="02040502050405020303" pitchFamily="18" charset="0"/>
              </a:rPr>
              <a:t>Mical</a:t>
            </a:r>
            <a:r>
              <a:rPr lang="es-MX" b="0" i="0" dirty="0">
                <a:solidFill>
                  <a:srgbClr val="000000"/>
                </a:solidFill>
                <a:effectLst/>
                <a:latin typeface="Georgia" panose="02040502050405020303" pitchFamily="18" charset="0"/>
              </a:rPr>
              <a:t>, </a:t>
            </a:r>
            <a:r>
              <a:rPr lang="es-MX" b="0" i="1" dirty="0">
                <a:solidFill>
                  <a:srgbClr val="000000"/>
                </a:solidFill>
                <a:effectLst/>
                <a:latin typeface="Georgia" panose="02040502050405020303" pitchFamily="18" charset="0"/>
              </a:rPr>
              <a:t>la otra</a:t>
            </a:r>
            <a:r>
              <a:rPr lang="es-MX" b="0" i="0" dirty="0">
                <a:solidFill>
                  <a:srgbClr val="000000"/>
                </a:solidFill>
                <a:effectLst/>
                <a:latin typeface="Georgia" panose="02040502050405020303" pitchFamily="18" charset="0"/>
              </a:rPr>
              <a:t> hija de Saúl, amaba a David. Cuando se lo informaron a Saúl, el asunto le agradó. </a:t>
            </a:r>
            <a:endParaRPr lang="es-MX" dirty="0">
              <a:latin typeface="Georgia" panose="02040502050405020303" pitchFamily="18" charset="0"/>
            </a:endParaRPr>
          </a:p>
        </p:txBody>
      </p:sp>
      <p:sp>
        <p:nvSpPr>
          <p:cNvPr id="13" name="CuadroTexto 12">
            <a:extLst>
              <a:ext uri="{FF2B5EF4-FFF2-40B4-BE49-F238E27FC236}">
                <a16:creationId xmlns:a16="http://schemas.microsoft.com/office/drawing/2014/main" id="{94419404-2CE7-25C3-5E93-0B97BEFEF1D6}"/>
              </a:ext>
            </a:extLst>
          </p:cNvPr>
          <p:cNvSpPr txBox="1"/>
          <p:nvPr/>
        </p:nvSpPr>
        <p:spPr>
          <a:xfrm>
            <a:off x="3424517" y="2108088"/>
            <a:ext cx="7449671" cy="969496"/>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V.21. </a:t>
            </a:r>
            <a:r>
              <a:rPr lang="es-MX" b="0" i="0" dirty="0">
                <a:solidFill>
                  <a:srgbClr val="000000"/>
                </a:solidFill>
                <a:effectLst/>
                <a:latin typeface="Georgia" panose="02040502050405020303" pitchFamily="18" charset="0"/>
              </a:rPr>
              <a:t>Y Saúl </a:t>
            </a:r>
            <a:r>
              <a:rPr lang="es-MX" b="0" i="1" dirty="0">
                <a:solidFill>
                  <a:srgbClr val="000000"/>
                </a:solidFill>
                <a:effectLst/>
                <a:latin typeface="Georgia" panose="02040502050405020303" pitchFamily="18" charset="0"/>
              </a:rPr>
              <a:t>se</a:t>
            </a:r>
            <a:r>
              <a:rPr lang="es-MX" b="0" i="0" dirty="0">
                <a:solidFill>
                  <a:srgbClr val="000000"/>
                </a:solidFill>
                <a:effectLst/>
                <a:latin typeface="Georgia" panose="02040502050405020303" pitchFamily="18" charset="0"/>
              </a:rPr>
              <a:t> dijo: «Se la daré para que le sirva de lazo y para que la mano de los filisteos sea contra él». Saúl, pues, dijo a David por segunda vez: «Serás mi yerno hoy».</a:t>
            </a:r>
            <a:endParaRPr lang="es-MX" dirty="0">
              <a:latin typeface="Georgia" panose="02040502050405020303" pitchFamily="18" charset="0"/>
            </a:endParaRPr>
          </a:p>
        </p:txBody>
      </p:sp>
      <p:sp>
        <p:nvSpPr>
          <p:cNvPr id="15" name="CuadroTexto 14">
            <a:extLst>
              <a:ext uri="{FF2B5EF4-FFF2-40B4-BE49-F238E27FC236}">
                <a16:creationId xmlns:a16="http://schemas.microsoft.com/office/drawing/2014/main" id="{F478C84A-AB5E-1394-CEB8-C0ECF1F67833}"/>
              </a:ext>
            </a:extLst>
          </p:cNvPr>
          <p:cNvSpPr txBox="1"/>
          <p:nvPr/>
        </p:nvSpPr>
        <p:spPr>
          <a:xfrm>
            <a:off x="1080246" y="3507610"/>
            <a:ext cx="8606118" cy="692497"/>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V.22. </a:t>
            </a:r>
            <a:r>
              <a:rPr lang="es-MX" b="0" i="0" dirty="0">
                <a:solidFill>
                  <a:srgbClr val="000000"/>
                </a:solidFill>
                <a:effectLst/>
                <a:latin typeface="Georgia" panose="02040502050405020303" pitchFamily="18" charset="0"/>
              </a:rPr>
              <a:t>Entonces Saúl ordenó a sus siervos: «Hablen en secreto a David y díganle: “El rey se deleita en ti y todos sus siervos te aman; ahora pues, sé yerno del rey”». </a:t>
            </a:r>
            <a:endParaRPr lang="es-MX" dirty="0">
              <a:latin typeface="Georgia" panose="02040502050405020303" pitchFamily="18" charset="0"/>
            </a:endParaRPr>
          </a:p>
        </p:txBody>
      </p:sp>
      <p:sp>
        <p:nvSpPr>
          <p:cNvPr id="17" name="CuadroTexto 16">
            <a:extLst>
              <a:ext uri="{FF2B5EF4-FFF2-40B4-BE49-F238E27FC236}">
                <a16:creationId xmlns:a16="http://schemas.microsoft.com/office/drawing/2014/main" id="{E1A01C73-2D4E-532E-27CB-AB3C746DDD8E}"/>
              </a:ext>
            </a:extLst>
          </p:cNvPr>
          <p:cNvSpPr txBox="1"/>
          <p:nvPr/>
        </p:nvSpPr>
        <p:spPr>
          <a:xfrm>
            <a:off x="1752600" y="4793480"/>
            <a:ext cx="7664823" cy="969496"/>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V.23. </a:t>
            </a:r>
            <a:r>
              <a:rPr lang="es-MX" b="0" i="0" dirty="0">
                <a:solidFill>
                  <a:srgbClr val="000000"/>
                </a:solidFill>
                <a:effectLst/>
                <a:latin typeface="Georgia" panose="02040502050405020303" pitchFamily="18" charset="0"/>
              </a:rPr>
              <a:t>Así que los siervos de Saúl hablaron estas palabras a oídos de David. Pero David dijo: «¿Les parece poca cosa llegar a ser yerno del rey, siendo yo un hombre pobre y de poca estima?». </a:t>
            </a:r>
            <a:endParaRPr lang="es-MX" dirty="0">
              <a:latin typeface="Georgia" panose="02040502050405020303" pitchFamily="18" charset="0"/>
            </a:endParaRPr>
          </a:p>
        </p:txBody>
      </p:sp>
    </p:spTree>
    <p:extLst>
      <p:ext uri="{BB962C8B-B14F-4D97-AF65-F5344CB8AC3E}">
        <p14:creationId xmlns:p14="http://schemas.microsoft.com/office/powerpoint/2010/main" val="33267734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arn(inVertical)">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5" grpId="0"/>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ipse 4">
            <a:extLst>
              <a:ext uri="{FF2B5EF4-FFF2-40B4-BE49-F238E27FC236}">
                <a16:creationId xmlns:a16="http://schemas.microsoft.com/office/drawing/2014/main" id="{8FE77331-FE2F-C219-1932-92087BC99FEE}"/>
              </a:ext>
            </a:extLst>
          </p:cNvPr>
          <p:cNvSpPr/>
          <p:nvPr/>
        </p:nvSpPr>
        <p:spPr>
          <a:xfrm>
            <a:off x="10224247" y="5100917"/>
            <a:ext cx="2259106" cy="2034988"/>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Marcador de pie de página 1">
            <a:extLst>
              <a:ext uri="{FF2B5EF4-FFF2-40B4-BE49-F238E27FC236}">
                <a16:creationId xmlns:a16="http://schemas.microsoft.com/office/drawing/2014/main" id="{19F97C7B-E8AB-7ADA-7482-E30DAFBABAB7}"/>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5843B587-F476-D2C5-D20E-0AF6A1B0C24C}"/>
              </a:ext>
            </a:extLst>
          </p:cNvPr>
          <p:cNvSpPr>
            <a:spLocks noGrp="1"/>
          </p:cNvSpPr>
          <p:nvPr>
            <p:ph type="sldNum" sz="quarter" idx="12"/>
          </p:nvPr>
        </p:nvSpPr>
        <p:spPr/>
        <p:txBody>
          <a:bodyPr/>
          <a:lstStyle/>
          <a:p>
            <a:fld id="{98F75276-FA71-44F8-B7AD-531B860B9505}" type="slidenum">
              <a:rPr lang="es-MX" smtClean="0"/>
              <a:t>17</a:t>
            </a:fld>
            <a:endParaRPr lang="es-MX"/>
          </a:p>
        </p:txBody>
      </p:sp>
      <p:sp>
        <p:nvSpPr>
          <p:cNvPr id="4" name="Elipse 3">
            <a:extLst>
              <a:ext uri="{FF2B5EF4-FFF2-40B4-BE49-F238E27FC236}">
                <a16:creationId xmlns:a16="http://schemas.microsoft.com/office/drawing/2014/main" id="{AFDF6602-7369-59F9-0DC7-C127600657FB}"/>
              </a:ext>
            </a:extLst>
          </p:cNvPr>
          <p:cNvSpPr/>
          <p:nvPr/>
        </p:nvSpPr>
        <p:spPr>
          <a:xfrm>
            <a:off x="-618565" y="-188259"/>
            <a:ext cx="2259106" cy="2034988"/>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Elipse 5">
            <a:extLst>
              <a:ext uri="{FF2B5EF4-FFF2-40B4-BE49-F238E27FC236}">
                <a16:creationId xmlns:a16="http://schemas.microsoft.com/office/drawing/2014/main" id="{597BB45A-DA7D-31F7-2074-29B0A6A91AA3}"/>
              </a:ext>
            </a:extLst>
          </p:cNvPr>
          <p:cNvSpPr/>
          <p:nvPr/>
        </p:nvSpPr>
        <p:spPr>
          <a:xfrm>
            <a:off x="1156447" y="0"/>
            <a:ext cx="914400" cy="914400"/>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Elipse 6">
            <a:extLst>
              <a:ext uri="{FF2B5EF4-FFF2-40B4-BE49-F238E27FC236}">
                <a16:creationId xmlns:a16="http://schemas.microsoft.com/office/drawing/2014/main" id="{1B61653F-1193-AC03-D127-B6C09062904F}"/>
              </a:ext>
            </a:extLst>
          </p:cNvPr>
          <p:cNvSpPr/>
          <p:nvPr/>
        </p:nvSpPr>
        <p:spPr>
          <a:xfrm>
            <a:off x="11277600" y="4527176"/>
            <a:ext cx="914400" cy="914400"/>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Elipse 7">
            <a:extLst>
              <a:ext uri="{FF2B5EF4-FFF2-40B4-BE49-F238E27FC236}">
                <a16:creationId xmlns:a16="http://schemas.microsoft.com/office/drawing/2014/main" id="{07C59DC3-4A18-1792-24B6-44F84CD10065}"/>
              </a:ext>
            </a:extLst>
          </p:cNvPr>
          <p:cNvSpPr/>
          <p:nvPr/>
        </p:nvSpPr>
        <p:spPr>
          <a:xfrm>
            <a:off x="1649506" y="1290918"/>
            <a:ext cx="618564" cy="555811"/>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Elipse 8">
            <a:extLst>
              <a:ext uri="{FF2B5EF4-FFF2-40B4-BE49-F238E27FC236}">
                <a16:creationId xmlns:a16="http://schemas.microsoft.com/office/drawing/2014/main" id="{E30C414A-254A-6674-A7C5-FC97D2102042}"/>
              </a:ext>
            </a:extLst>
          </p:cNvPr>
          <p:cNvSpPr/>
          <p:nvPr/>
        </p:nvSpPr>
        <p:spPr>
          <a:xfrm>
            <a:off x="9672918" y="4984376"/>
            <a:ext cx="618564" cy="555811"/>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CuadroTexto 10">
            <a:extLst>
              <a:ext uri="{FF2B5EF4-FFF2-40B4-BE49-F238E27FC236}">
                <a16:creationId xmlns:a16="http://schemas.microsoft.com/office/drawing/2014/main" id="{A2C84EB1-B6AD-A79A-2024-0155698881DC}"/>
              </a:ext>
            </a:extLst>
          </p:cNvPr>
          <p:cNvSpPr txBox="1"/>
          <p:nvPr/>
        </p:nvSpPr>
        <p:spPr>
          <a:xfrm>
            <a:off x="2548216" y="971564"/>
            <a:ext cx="7774642" cy="692497"/>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V.24. </a:t>
            </a:r>
            <a:r>
              <a:rPr lang="es-MX" b="0" i="0" dirty="0">
                <a:solidFill>
                  <a:srgbClr val="000000"/>
                </a:solidFill>
                <a:effectLst/>
                <a:latin typeface="Georgia" panose="02040502050405020303" pitchFamily="18" charset="0"/>
              </a:rPr>
              <a:t>Y los siervos de Saúl le informaron conforme a estas palabras </a:t>
            </a:r>
            <a:r>
              <a:rPr lang="es-MX" b="0" i="1" dirty="0">
                <a:solidFill>
                  <a:srgbClr val="000000"/>
                </a:solidFill>
                <a:effectLst/>
                <a:latin typeface="Georgia" panose="02040502050405020303" pitchFamily="18" charset="0"/>
              </a:rPr>
              <a:t>que</a:t>
            </a:r>
            <a:r>
              <a:rPr lang="es-MX" b="0" i="0" dirty="0">
                <a:solidFill>
                  <a:srgbClr val="000000"/>
                </a:solidFill>
                <a:effectLst/>
                <a:latin typeface="Georgia" panose="02040502050405020303" pitchFamily="18" charset="0"/>
              </a:rPr>
              <a:t> David había hablado. </a:t>
            </a:r>
            <a:endParaRPr lang="es-MX" dirty="0">
              <a:latin typeface="Georgia" panose="02040502050405020303" pitchFamily="18" charset="0"/>
            </a:endParaRPr>
          </a:p>
        </p:txBody>
      </p:sp>
      <p:sp>
        <p:nvSpPr>
          <p:cNvPr id="13" name="CuadroTexto 12">
            <a:extLst>
              <a:ext uri="{FF2B5EF4-FFF2-40B4-BE49-F238E27FC236}">
                <a16:creationId xmlns:a16="http://schemas.microsoft.com/office/drawing/2014/main" id="{015BF371-9D36-8D48-BE04-747FCEF9AF2B}"/>
              </a:ext>
            </a:extLst>
          </p:cNvPr>
          <p:cNvSpPr txBox="1"/>
          <p:nvPr/>
        </p:nvSpPr>
        <p:spPr>
          <a:xfrm>
            <a:off x="1649506" y="2291048"/>
            <a:ext cx="8088406" cy="969496"/>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V.25. </a:t>
            </a:r>
            <a:r>
              <a:rPr lang="es-MX" b="0" i="0" dirty="0">
                <a:solidFill>
                  <a:srgbClr val="000000"/>
                </a:solidFill>
                <a:effectLst/>
                <a:latin typeface="Georgia" panose="02040502050405020303" pitchFamily="18" charset="0"/>
              </a:rPr>
              <a:t>Entonces Saúl dijo: «Así dirán a David: “El rey no desea dote</a:t>
            </a:r>
            <a:r>
              <a:rPr lang="es-MX" baseline="30000" dirty="0">
                <a:solidFill>
                  <a:srgbClr val="000000"/>
                </a:solidFill>
                <a:latin typeface="Georgia" panose="02040502050405020303" pitchFamily="18" charset="0"/>
              </a:rPr>
              <a:t> </a:t>
            </a:r>
            <a:r>
              <a:rPr lang="es-MX" b="0" i="0" dirty="0">
                <a:solidFill>
                  <a:srgbClr val="000000"/>
                </a:solidFill>
                <a:effectLst/>
                <a:latin typeface="Georgia" panose="02040502050405020303" pitchFamily="18" charset="0"/>
              </a:rPr>
              <a:t>alguna, sino 100 prepucios de los filisteos, para tomar venganza de los enemigos del rey”». Pero Saúl pensaba hacer caer a David por mano de los filisteos.</a:t>
            </a:r>
            <a:endParaRPr lang="es-MX" dirty="0">
              <a:latin typeface="Georgia" panose="02040502050405020303" pitchFamily="18" charset="0"/>
            </a:endParaRPr>
          </a:p>
        </p:txBody>
      </p:sp>
      <p:sp>
        <p:nvSpPr>
          <p:cNvPr id="15" name="CuadroTexto 14">
            <a:extLst>
              <a:ext uri="{FF2B5EF4-FFF2-40B4-BE49-F238E27FC236}">
                <a16:creationId xmlns:a16="http://schemas.microsoft.com/office/drawing/2014/main" id="{5ADE428E-91B7-480D-525E-98DD6145CB3A}"/>
              </a:ext>
            </a:extLst>
          </p:cNvPr>
          <p:cNvSpPr txBox="1"/>
          <p:nvPr/>
        </p:nvSpPr>
        <p:spPr>
          <a:xfrm>
            <a:off x="2268070" y="4136619"/>
            <a:ext cx="7189696" cy="1246495"/>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cs typeface="Times New Roman" panose="02020603050405020304" pitchFamily="18" charset="0"/>
              </a:rPr>
              <a:t>Oseas.3:2. </a:t>
            </a:r>
            <a:r>
              <a:rPr lang="es-MX" b="0" i="0" dirty="0">
                <a:solidFill>
                  <a:srgbClr val="000000"/>
                </a:solidFill>
                <a:effectLst/>
                <a:latin typeface="Georgia" panose="02040502050405020303" pitchFamily="18" charset="0"/>
              </a:rPr>
              <a:t>La compré, pues, para mí por 15 </a:t>
            </a:r>
            <a:r>
              <a:rPr lang="es-MX" b="0" i="1" dirty="0">
                <a:solidFill>
                  <a:srgbClr val="000000"/>
                </a:solidFill>
                <a:effectLst/>
                <a:latin typeface="Georgia" panose="02040502050405020303" pitchFamily="18" charset="0"/>
              </a:rPr>
              <a:t>siclos</a:t>
            </a:r>
            <a:r>
              <a:rPr lang="es-MX" b="0" i="0" dirty="0">
                <a:solidFill>
                  <a:srgbClr val="000000"/>
                </a:solidFill>
                <a:effectLst/>
                <a:latin typeface="Georgia" panose="02040502050405020303" pitchFamily="18" charset="0"/>
              </a:rPr>
              <a:t> (171 gramos) de plata y un </a:t>
            </a:r>
            <a:r>
              <a:rPr lang="es-MX" b="0" i="0" dirty="0" err="1">
                <a:solidFill>
                  <a:srgbClr val="000000"/>
                </a:solidFill>
                <a:effectLst/>
                <a:latin typeface="Georgia" panose="02040502050405020303" pitchFamily="18" charset="0"/>
              </a:rPr>
              <a:t>homer</a:t>
            </a:r>
            <a:r>
              <a:rPr lang="es-MX" b="0" i="0" dirty="0">
                <a:solidFill>
                  <a:srgbClr val="000000"/>
                </a:solidFill>
                <a:effectLst/>
                <a:latin typeface="Georgia" panose="02040502050405020303" pitchFamily="18" charset="0"/>
              </a:rPr>
              <a:t> y medio (330 litros) de cebada. </a:t>
            </a:r>
            <a:r>
              <a:rPr lang="es-MX" b="1" i="0" baseline="30000" dirty="0">
                <a:solidFill>
                  <a:srgbClr val="000000"/>
                </a:solidFill>
                <a:effectLst/>
                <a:latin typeface="Georgia" panose="02040502050405020303" pitchFamily="18" charset="0"/>
              </a:rPr>
              <a:t>3 </a:t>
            </a:r>
            <a:r>
              <a:rPr lang="es-MX" b="0" i="0" dirty="0">
                <a:solidFill>
                  <a:srgbClr val="000000"/>
                </a:solidFill>
                <a:effectLst/>
                <a:latin typeface="Georgia" panose="02040502050405020303" pitchFamily="18" charset="0"/>
              </a:rPr>
              <a:t>Y le dije: «Te quedarás conmigo por muchos días. No te prostituirás, ni serás de </a:t>
            </a:r>
            <a:r>
              <a:rPr lang="es-MX" b="0" i="1" dirty="0">
                <a:solidFill>
                  <a:srgbClr val="000000"/>
                </a:solidFill>
                <a:effectLst/>
                <a:latin typeface="Georgia" panose="02040502050405020303" pitchFamily="18" charset="0"/>
              </a:rPr>
              <a:t>otro</a:t>
            </a:r>
            <a:r>
              <a:rPr lang="es-MX" b="0" i="0" dirty="0">
                <a:solidFill>
                  <a:srgbClr val="000000"/>
                </a:solidFill>
                <a:effectLst/>
                <a:latin typeface="Georgia" panose="02040502050405020303" pitchFamily="18" charset="0"/>
              </a:rPr>
              <a:t> hombre, y yo también seré para ti».</a:t>
            </a:r>
            <a:endParaRPr lang="es-MX" sz="1800" dirty="0">
              <a:effectLst/>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04653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ipse 4">
            <a:extLst>
              <a:ext uri="{FF2B5EF4-FFF2-40B4-BE49-F238E27FC236}">
                <a16:creationId xmlns:a16="http://schemas.microsoft.com/office/drawing/2014/main" id="{8FE77331-FE2F-C219-1932-92087BC99FEE}"/>
              </a:ext>
            </a:extLst>
          </p:cNvPr>
          <p:cNvSpPr/>
          <p:nvPr/>
        </p:nvSpPr>
        <p:spPr>
          <a:xfrm>
            <a:off x="10224247" y="5100917"/>
            <a:ext cx="2259106" cy="2034988"/>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Marcador de pie de página 1">
            <a:extLst>
              <a:ext uri="{FF2B5EF4-FFF2-40B4-BE49-F238E27FC236}">
                <a16:creationId xmlns:a16="http://schemas.microsoft.com/office/drawing/2014/main" id="{19F97C7B-E8AB-7ADA-7482-E30DAFBABAB7}"/>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5843B587-F476-D2C5-D20E-0AF6A1B0C24C}"/>
              </a:ext>
            </a:extLst>
          </p:cNvPr>
          <p:cNvSpPr>
            <a:spLocks noGrp="1"/>
          </p:cNvSpPr>
          <p:nvPr>
            <p:ph type="sldNum" sz="quarter" idx="12"/>
          </p:nvPr>
        </p:nvSpPr>
        <p:spPr/>
        <p:txBody>
          <a:bodyPr/>
          <a:lstStyle/>
          <a:p>
            <a:fld id="{98F75276-FA71-44F8-B7AD-531B860B9505}" type="slidenum">
              <a:rPr lang="es-MX" smtClean="0"/>
              <a:t>18</a:t>
            </a:fld>
            <a:endParaRPr lang="es-MX"/>
          </a:p>
        </p:txBody>
      </p:sp>
      <p:sp>
        <p:nvSpPr>
          <p:cNvPr id="4" name="Elipse 3">
            <a:extLst>
              <a:ext uri="{FF2B5EF4-FFF2-40B4-BE49-F238E27FC236}">
                <a16:creationId xmlns:a16="http://schemas.microsoft.com/office/drawing/2014/main" id="{AFDF6602-7369-59F9-0DC7-C127600657FB}"/>
              </a:ext>
            </a:extLst>
          </p:cNvPr>
          <p:cNvSpPr/>
          <p:nvPr/>
        </p:nvSpPr>
        <p:spPr>
          <a:xfrm>
            <a:off x="-618565" y="-188259"/>
            <a:ext cx="2259106" cy="2034988"/>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Elipse 5">
            <a:extLst>
              <a:ext uri="{FF2B5EF4-FFF2-40B4-BE49-F238E27FC236}">
                <a16:creationId xmlns:a16="http://schemas.microsoft.com/office/drawing/2014/main" id="{597BB45A-DA7D-31F7-2074-29B0A6A91AA3}"/>
              </a:ext>
            </a:extLst>
          </p:cNvPr>
          <p:cNvSpPr/>
          <p:nvPr/>
        </p:nvSpPr>
        <p:spPr>
          <a:xfrm>
            <a:off x="1156447" y="0"/>
            <a:ext cx="914400" cy="914400"/>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Elipse 6">
            <a:extLst>
              <a:ext uri="{FF2B5EF4-FFF2-40B4-BE49-F238E27FC236}">
                <a16:creationId xmlns:a16="http://schemas.microsoft.com/office/drawing/2014/main" id="{1B61653F-1193-AC03-D127-B6C09062904F}"/>
              </a:ext>
            </a:extLst>
          </p:cNvPr>
          <p:cNvSpPr/>
          <p:nvPr/>
        </p:nvSpPr>
        <p:spPr>
          <a:xfrm>
            <a:off x="11277600" y="4527176"/>
            <a:ext cx="914400" cy="914400"/>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Elipse 7">
            <a:extLst>
              <a:ext uri="{FF2B5EF4-FFF2-40B4-BE49-F238E27FC236}">
                <a16:creationId xmlns:a16="http://schemas.microsoft.com/office/drawing/2014/main" id="{07C59DC3-4A18-1792-24B6-44F84CD10065}"/>
              </a:ext>
            </a:extLst>
          </p:cNvPr>
          <p:cNvSpPr/>
          <p:nvPr/>
        </p:nvSpPr>
        <p:spPr>
          <a:xfrm>
            <a:off x="1649506" y="1290918"/>
            <a:ext cx="618564" cy="555811"/>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Elipse 8">
            <a:extLst>
              <a:ext uri="{FF2B5EF4-FFF2-40B4-BE49-F238E27FC236}">
                <a16:creationId xmlns:a16="http://schemas.microsoft.com/office/drawing/2014/main" id="{E30C414A-254A-6674-A7C5-FC97D2102042}"/>
              </a:ext>
            </a:extLst>
          </p:cNvPr>
          <p:cNvSpPr/>
          <p:nvPr/>
        </p:nvSpPr>
        <p:spPr>
          <a:xfrm>
            <a:off x="9672918" y="4984376"/>
            <a:ext cx="618564" cy="555811"/>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CuadroTexto 10">
            <a:extLst>
              <a:ext uri="{FF2B5EF4-FFF2-40B4-BE49-F238E27FC236}">
                <a16:creationId xmlns:a16="http://schemas.microsoft.com/office/drawing/2014/main" id="{BCB5D283-68B3-880A-6A81-0C631CFDF6B8}"/>
              </a:ext>
            </a:extLst>
          </p:cNvPr>
          <p:cNvSpPr txBox="1"/>
          <p:nvPr/>
        </p:nvSpPr>
        <p:spPr>
          <a:xfrm>
            <a:off x="3045759" y="914400"/>
            <a:ext cx="6557682" cy="369332"/>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a:effectLst/>
                <a:latin typeface="Georgia" panose="02040502050405020303" pitchFamily="18" charset="0"/>
                <a:ea typeface="Times New Roman" panose="02020603050405020304" pitchFamily="18" charset="0"/>
              </a:defRPr>
            </a:lvl1pPr>
          </a:lstStyle>
          <a:p>
            <a:r>
              <a:rPr lang="es-NI" dirty="0"/>
              <a:t>En los tiempos Antiguos las bodas eran muy sencillas. </a:t>
            </a:r>
            <a:endParaRPr lang="es-MX" dirty="0"/>
          </a:p>
        </p:txBody>
      </p:sp>
      <p:sp>
        <p:nvSpPr>
          <p:cNvPr id="13" name="CuadroTexto 12">
            <a:extLst>
              <a:ext uri="{FF2B5EF4-FFF2-40B4-BE49-F238E27FC236}">
                <a16:creationId xmlns:a16="http://schemas.microsoft.com/office/drawing/2014/main" id="{8DBDBA86-7685-7BB2-CB88-BBA433FBC366}"/>
              </a:ext>
            </a:extLst>
          </p:cNvPr>
          <p:cNvSpPr txBox="1"/>
          <p:nvPr/>
        </p:nvSpPr>
        <p:spPr>
          <a:xfrm>
            <a:off x="1595718" y="2032854"/>
            <a:ext cx="6557682" cy="692497"/>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cs typeface="Times New Roman" panose="02020603050405020304" pitchFamily="18" charset="0"/>
              </a:rPr>
              <a:t>Gen</a:t>
            </a:r>
            <a:r>
              <a:rPr lang="es-NI" sz="2100" b="1" dirty="0">
                <a:latin typeface="Georgia" panose="02040502050405020303" pitchFamily="18" charset="0"/>
                <a:ea typeface="Times New Roman" panose="02020603050405020304" pitchFamily="18" charset="0"/>
                <a:cs typeface="Times New Roman" panose="02020603050405020304" pitchFamily="18" charset="0"/>
              </a:rPr>
              <a:t>esis.</a:t>
            </a:r>
            <a:r>
              <a:rPr lang="es-NI" sz="2100" b="1" dirty="0">
                <a:effectLst/>
                <a:latin typeface="Georgia" panose="02040502050405020303" pitchFamily="18" charset="0"/>
                <a:ea typeface="Times New Roman" panose="02020603050405020304" pitchFamily="18" charset="0"/>
                <a:cs typeface="Times New Roman" panose="02020603050405020304" pitchFamily="18" charset="0"/>
              </a:rPr>
              <a:t>24:58-59, 66-67. </a:t>
            </a:r>
            <a:r>
              <a:rPr lang="es-MX" b="0" i="0" dirty="0">
                <a:solidFill>
                  <a:srgbClr val="000000"/>
                </a:solidFill>
                <a:effectLst/>
                <a:latin typeface="Georgia" panose="02040502050405020303" pitchFamily="18" charset="0"/>
              </a:rPr>
              <a:t>Entonces llamaron a Rebeca y le dijeron: «¿Te irás con este hombre?». «Iré», dijo ella. </a:t>
            </a:r>
            <a:endParaRPr lang="es-MX" sz="1800" dirty="0">
              <a:effectLst/>
              <a:latin typeface="Georgia" panose="02040502050405020303" pitchFamily="18" charset="0"/>
              <a:ea typeface="Times New Roman" panose="02020603050405020304" pitchFamily="18" charset="0"/>
              <a:cs typeface="Times New Roman" panose="02020603050405020304" pitchFamily="18" charset="0"/>
            </a:endParaRPr>
          </a:p>
        </p:txBody>
      </p:sp>
      <p:sp>
        <p:nvSpPr>
          <p:cNvPr id="15" name="CuadroTexto 14">
            <a:extLst>
              <a:ext uri="{FF2B5EF4-FFF2-40B4-BE49-F238E27FC236}">
                <a16:creationId xmlns:a16="http://schemas.microsoft.com/office/drawing/2014/main" id="{DEA56205-1A3D-C14A-AE33-2599090DE571}"/>
              </a:ext>
            </a:extLst>
          </p:cNvPr>
          <p:cNvSpPr txBox="1"/>
          <p:nvPr/>
        </p:nvSpPr>
        <p:spPr>
          <a:xfrm>
            <a:off x="1649506" y="4053014"/>
            <a:ext cx="6557682" cy="415498"/>
          </a:xfrm>
          <a:prstGeom prst="rect">
            <a:avLst/>
          </a:prstGeom>
          <a:noFill/>
        </p:spPr>
        <p:txBody>
          <a:bodyPr wrap="square">
            <a:spAutoFit/>
          </a:bodyPr>
          <a:lstStyle/>
          <a:p>
            <a:r>
              <a:rPr lang="es-NI" sz="2100" b="1" dirty="0">
                <a:latin typeface="Georgia" panose="02040502050405020303" pitchFamily="18" charset="0"/>
                <a:ea typeface="Times New Roman" panose="02020603050405020304" pitchFamily="18" charset="0"/>
                <a:cs typeface="Times New Roman" panose="02020603050405020304" pitchFamily="18" charset="0"/>
              </a:rPr>
              <a:t>V.</a:t>
            </a:r>
            <a:r>
              <a:rPr lang="es-NI" sz="2100" b="1" dirty="0">
                <a:effectLst/>
                <a:latin typeface="Georgia" panose="02040502050405020303" pitchFamily="18" charset="0"/>
                <a:ea typeface="Times New Roman" panose="02020603050405020304" pitchFamily="18" charset="0"/>
                <a:cs typeface="Times New Roman" panose="02020603050405020304" pitchFamily="18" charset="0"/>
              </a:rPr>
              <a:t>66. </a:t>
            </a:r>
            <a:r>
              <a:rPr lang="es-MX" b="0" i="0" dirty="0">
                <a:solidFill>
                  <a:srgbClr val="000000"/>
                </a:solidFill>
                <a:effectLst/>
                <a:latin typeface="Georgia" panose="02040502050405020303" pitchFamily="18" charset="0"/>
              </a:rPr>
              <a:t>El siervo contó a Isaac todo lo que había hecho.</a:t>
            </a:r>
            <a:endParaRPr lang="es-MX" sz="1800" dirty="0">
              <a:effectLst/>
              <a:latin typeface="Georgia" panose="02040502050405020303" pitchFamily="18" charset="0"/>
              <a:ea typeface="Times New Roman" panose="02020603050405020304" pitchFamily="18" charset="0"/>
              <a:cs typeface="Times New Roman" panose="02020603050405020304" pitchFamily="18" charset="0"/>
            </a:endParaRPr>
          </a:p>
        </p:txBody>
      </p:sp>
      <p:sp>
        <p:nvSpPr>
          <p:cNvPr id="19" name="CuadroTexto 18">
            <a:extLst>
              <a:ext uri="{FF2B5EF4-FFF2-40B4-BE49-F238E27FC236}">
                <a16:creationId xmlns:a16="http://schemas.microsoft.com/office/drawing/2014/main" id="{DD734B9C-816A-C119-FED9-61C715D9F7F6}"/>
              </a:ext>
            </a:extLst>
          </p:cNvPr>
          <p:cNvSpPr txBox="1"/>
          <p:nvPr/>
        </p:nvSpPr>
        <p:spPr>
          <a:xfrm>
            <a:off x="4112558" y="2980727"/>
            <a:ext cx="6557682" cy="692497"/>
          </a:xfrm>
          <a:prstGeom prst="rect">
            <a:avLst/>
          </a:prstGeom>
          <a:noFill/>
        </p:spPr>
        <p:txBody>
          <a:bodyPr wrap="square">
            <a:spAutoFit/>
          </a:bodyPr>
          <a:lstStyle/>
          <a:p>
            <a:r>
              <a:rPr lang="es-MX" sz="2100" b="1" i="0" dirty="0">
                <a:solidFill>
                  <a:srgbClr val="000000"/>
                </a:solidFill>
                <a:effectLst/>
                <a:latin typeface="Georgia" panose="02040502050405020303" pitchFamily="18" charset="0"/>
              </a:rPr>
              <a:t>V.59. </a:t>
            </a:r>
            <a:r>
              <a:rPr lang="es-MX" b="0" i="0" dirty="0">
                <a:solidFill>
                  <a:srgbClr val="000000"/>
                </a:solidFill>
                <a:effectLst/>
                <a:latin typeface="Georgia" panose="02040502050405020303" pitchFamily="18" charset="0"/>
              </a:rPr>
              <a:t>Enviaron, pues, a su hermana Rebeca y a su nodriza con el siervo de Abraham y sus hombres.</a:t>
            </a:r>
            <a:endParaRPr lang="es-MX" dirty="0">
              <a:latin typeface="Georgia" panose="02040502050405020303" pitchFamily="18" charset="0"/>
            </a:endParaRPr>
          </a:p>
        </p:txBody>
      </p:sp>
      <p:sp>
        <p:nvSpPr>
          <p:cNvPr id="21" name="CuadroTexto 20">
            <a:extLst>
              <a:ext uri="{FF2B5EF4-FFF2-40B4-BE49-F238E27FC236}">
                <a16:creationId xmlns:a16="http://schemas.microsoft.com/office/drawing/2014/main" id="{C9826A82-314D-D43A-886D-806B79044021}"/>
              </a:ext>
            </a:extLst>
          </p:cNvPr>
          <p:cNvSpPr txBox="1"/>
          <p:nvPr/>
        </p:nvSpPr>
        <p:spPr>
          <a:xfrm>
            <a:off x="2646831" y="4802136"/>
            <a:ext cx="6557682" cy="969496"/>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V.67. </a:t>
            </a:r>
            <a:r>
              <a:rPr lang="es-MX" b="0" i="0" dirty="0">
                <a:solidFill>
                  <a:srgbClr val="000000"/>
                </a:solidFill>
                <a:effectLst/>
                <a:latin typeface="Georgia" panose="02040502050405020303" pitchFamily="18" charset="0"/>
              </a:rPr>
              <a:t>Entonces Isaac la trajo a la tienda de su madre Sara, y tomó a Rebeca y ella fue su mujer, y la amó. Así se consoló Isaac después </a:t>
            </a:r>
            <a:r>
              <a:rPr lang="es-MX" b="0" i="1" dirty="0">
                <a:solidFill>
                  <a:srgbClr val="000000"/>
                </a:solidFill>
                <a:effectLst/>
                <a:latin typeface="Georgia" panose="02040502050405020303" pitchFamily="18" charset="0"/>
              </a:rPr>
              <a:t>de la muerte</a:t>
            </a:r>
            <a:r>
              <a:rPr lang="es-MX" b="0" i="0" dirty="0">
                <a:solidFill>
                  <a:srgbClr val="000000"/>
                </a:solidFill>
                <a:effectLst/>
                <a:latin typeface="Georgia" panose="02040502050405020303" pitchFamily="18" charset="0"/>
              </a:rPr>
              <a:t> de su madre</a:t>
            </a:r>
            <a:r>
              <a:rPr lang="es-MX" dirty="0">
                <a:solidFill>
                  <a:srgbClr val="000000"/>
                </a:solidFill>
                <a:latin typeface="Georgia" panose="02040502050405020303" pitchFamily="18" charset="0"/>
              </a:rPr>
              <a:t>.</a:t>
            </a:r>
            <a:endParaRPr lang="es-MX" b="0" i="0" dirty="0">
              <a:solidFill>
                <a:srgbClr val="000000"/>
              </a:solidFill>
              <a:effectLst/>
              <a:latin typeface="Georgia" panose="02040502050405020303" pitchFamily="18" charset="0"/>
            </a:endParaRPr>
          </a:p>
        </p:txBody>
      </p:sp>
    </p:spTree>
    <p:extLst>
      <p:ext uri="{BB962C8B-B14F-4D97-AF65-F5344CB8AC3E}">
        <p14:creationId xmlns:p14="http://schemas.microsoft.com/office/powerpoint/2010/main" val="27803884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arn(inVertical)">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barn(inVertical)">
                                      <p:cBhvr>
                                        <p:cTn id="18" dur="500"/>
                                        <p:tgtEl>
                                          <p:spTgt spid="19"/>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barn(inVertical)">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barn(inVertical)">
                                      <p:cBhvr>
                                        <p:cTn id="2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5" grpId="0"/>
      <p:bldP spid="19" grpId="0"/>
      <p:bldP spid="2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ipse 4">
            <a:extLst>
              <a:ext uri="{FF2B5EF4-FFF2-40B4-BE49-F238E27FC236}">
                <a16:creationId xmlns:a16="http://schemas.microsoft.com/office/drawing/2014/main" id="{8FE77331-FE2F-C219-1932-92087BC99FEE}"/>
              </a:ext>
            </a:extLst>
          </p:cNvPr>
          <p:cNvSpPr/>
          <p:nvPr/>
        </p:nvSpPr>
        <p:spPr>
          <a:xfrm>
            <a:off x="10224247" y="5100917"/>
            <a:ext cx="2259106" cy="2034988"/>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Marcador de pie de página 1">
            <a:extLst>
              <a:ext uri="{FF2B5EF4-FFF2-40B4-BE49-F238E27FC236}">
                <a16:creationId xmlns:a16="http://schemas.microsoft.com/office/drawing/2014/main" id="{19F97C7B-E8AB-7ADA-7482-E30DAFBABAB7}"/>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5843B587-F476-D2C5-D20E-0AF6A1B0C24C}"/>
              </a:ext>
            </a:extLst>
          </p:cNvPr>
          <p:cNvSpPr>
            <a:spLocks noGrp="1"/>
          </p:cNvSpPr>
          <p:nvPr>
            <p:ph type="sldNum" sz="quarter" idx="12"/>
          </p:nvPr>
        </p:nvSpPr>
        <p:spPr/>
        <p:txBody>
          <a:bodyPr/>
          <a:lstStyle/>
          <a:p>
            <a:fld id="{98F75276-FA71-44F8-B7AD-531B860B9505}" type="slidenum">
              <a:rPr lang="es-MX" smtClean="0"/>
              <a:t>19</a:t>
            </a:fld>
            <a:endParaRPr lang="es-MX"/>
          </a:p>
        </p:txBody>
      </p:sp>
      <p:sp>
        <p:nvSpPr>
          <p:cNvPr id="4" name="Elipse 3">
            <a:extLst>
              <a:ext uri="{FF2B5EF4-FFF2-40B4-BE49-F238E27FC236}">
                <a16:creationId xmlns:a16="http://schemas.microsoft.com/office/drawing/2014/main" id="{AFDF6602-7369-59F9-0DC7-C127600657FB}"/>
              </a:ext>
            </a:extLst>
          </p:cNvPr>
          <p:cNvSpPr/>
          <p:nvPr/>
        </p:nvSpPr>
        <p:spPr>
          <a:xfrm>
            <a:off x="-618565" y="-188259"/>
            <a:ext cx="2259106" cy="2034988"/>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Elipse 5">
            <a:extLst>
              <a:ext uri="{FF2B5EF4-FFF2-40B4-BE49-F238E27FC236}">
                <a16:creationId xmlns:a16="http://schemas.microsoft.com/office/drawing/2014/main" id="{597BB45A-DA7D-31F7-2074-29B0A6A91AA3}"/>
              </a:ext>
            </a:extLst>
          </p:cNvPr>
          <p:cNvSpPr/>
          <p:nvPr/>
        </p:nvSpPr>
        <p:spPr>
          <a:xfrm>
            <a:off x="1156447" y="0"/>
            <a:ext cx="914400" cy="914400"/>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Elipse 6">
            <a:extLst>
              <a:ext uri="{FF2B5EF4-FFF2-40B4-BE49-F238E27FC236}">
                <a16:creationId xmlns:a16="http://schemas.microsoft.com/office/drawing/2014/main" id="{1B61653F-1193-AC03-D127-B6C09062904F}"/>
              </a:ext>
            </a:extLst>
          </p:cNvPr>
          <p:cNvSpPr/>
          <p:nvPr/>
        </p:nvSpPr>
        <p:spPr>
          <a:xfrm>
            <a:off x="11277600" y="4527176"/>
            <a:ext cx="914400" cy="914400"/>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Elipse 7">
            <a:extLst>
              <a:ext uri="{FF2B5EF4-FFF2-40B4-BE49-F238E27FC236}">
                <a16:creationId xmlns:a16="http://schemas.microsoft.com/office/drawing/2014/main" id="{07C59DC3-4A18-1792-24B6-44F84CD10065}"/>
              </a:ext>
            </a:extLst>
          </p:cNvPr>
          <p:cNvSpPr/>
          <p:nvPr/>
        </p:nvSpPr>
        <p:spPr>
          <a:xfrm>
            <a:off x="1649506" y="1290918"/>
            <a:ext cx="618564" cy="555811"/>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Elipse 8">
            <a:extLst>
              <a:ext uri="{FF2B5EF4-FFF2-40B4-BE49-F238E27FC236}">
                <a16:creationId xmlns:a16="http://schemas.microsoft.com/office/drawing/2014/main" id="{E30C414A-254A-6674-A7C5-FC97D2102042}"/>
              </a:ext>
            </a:extLst>
          </p:cNvPr>
          <p:cNvSpPr/>
          <p:nvPr/>
        </p:nvSpPr>
        <p:spPr>
          <a:xfrm>
            <a:off x="9672918" y="4984376"/>
            <a:ext cx="618564" cy="555811"/>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CuadroTexto 9">
            <a:extLst>
              <a:ext uri="{FF2B5EF4-FFF2-40B4-BE49-F238E27FC236}">
                <a16:creationId xmlns:a16="http://schemas.microsoft.com/office/drawing/2014/main" id="{700E654A-3435-5C02-1555-E31D9BB35729}"/>
              </a:ext>
            </a:extLst>
          </p:cNvPr>
          <p:cNvSpPr txBox="1"/>
          <p:nvPr/>
        </p:nvSpPr>
        <p:spPr>
          <a:xfrm>
            <a:off x="2595282" y="829235"/>
            <a:ext cx="8198223" cy="692497"/>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cs typeface="Times New Roman" panose="02020603050405020304" pitchFamily="18" charset="0"/>
              </a:rPr>
              <a:t>Gen</a:t>
            </a:r>
            <a:r>
              <a:rPr lang="es-NI" sz="2100" b="1" dirty="0">
                <a:latin typeface="Georgia" panose="02040502050405020303" pitchFamily="18" charset="0"/>
                <a:ea typeface="Times New Roman" panose="02020603050405020304" pitchFamily="18" charset="0"/>
                <a:cs typeface="Times New Roman" panose="02020603050405020304" pitchFamily="18" charset="0"/>
              </a:rPr>
              <a:t>esis.</a:t>
            </a:r>
            <a:r>
              <a:rPr lang="es-NI" sz="2100" b="1" dirty="0">
                <a:effectLst/>
                <a:latin typeface="Georgia" panose="02040502050405020303" pitchFamily="18" charset="0"/>
                <a:ea typeface="Times New Roman" panose="02020603050405020304" pitchFamily="18" charset="0"/>
                <a:cs typeface="Times New Roman" panose="02020603050405020304" pitchFamily="18" charset="0"/>
              </a:rPr>
              <a:t>29:21-33. </a:t>
            </a:r>
            <a:r>
              <a:rPr lang="es-MX" b="0" i="0" dirty="0">
                <a:solidFill>
                  <a:srgbClr val="000000"/>
                </a:solidFill>
                <a:effectLst/>
                <a:latin typeface="Georgia" panose="02040502050405020303" pitchFamily="18" charset="0"/>
              </a:rPr>
              <a:t>Entonces Jacob dijo a Labán: «Da</a:t>
            </a:r>
            <a:r>
              <a:rPr lang="es-MX" b="0" i="1" dirty="0">
                <a:solidFill>
                  <a:srgbClr val="000000"/>
                </a:solidFill>
                <a:effectLst/>
                <a:latin typeface="Georgia" panose="02040502050405020303" pitchFamily="18" charset="0"/>
              </a:rPr>
              <a:t>me</a:t>
            </a:r>
            <a:r>
              <a:rPr lang="es-MX" b="0" i="0" dirty="0">
                <a:solidFill>
                  <a:srgbClr val="000000"/>
                </a:solidFill>
                <a:effectLst/>
                <a:latin typeface="Georgia" panose="02040502050405020303" pitchFamily="18" charset="0"/>
              </a:rPr>
              <a:t> mi mujer, porque mi tiempo se ha</a:t>
            </a:r>
            <a:r>
              <a:rPr lang="es-MX" baseline="30000" dirty="0">
                <a:solidFill>
                  <a:srgbClr val="000000"/>
                </a:solidFill>
                <a:latin typeface="Georgia" panose="02040502050405020303" pitchFamily="18" charset="0"/>
              </a:rPr>
              <a:t> </a:t>
            </a:r>
            <a:r>
              <a:rPr lang="es-MX" b="0" i="0" dirty="0">
                <a:solidFill>
                  <a:srgbClr val="000000"/>
                </a:solidFill>
                <a:effectLst/>
                <a:latin typeface="Georgia" panose="02040502050405020303" pitchFamily="18" charset="0"/>
              </a:rPr>
              <a:t>cumplido para unirme</a:t>
            </a:r>
            <a:r>
              <a:rPr lang="es-MX" baseline="30000" dirty="0">
                <a:solidFill>
                  <a:srgbClr val="000000"/>
                </a:solidFill>
                <a:latin typeface="Georgia" panose="02040502050405020303" pitchFamily="18" charset="0"/>
              </a:rPr>
              <a:t> </a:t>
            </a:r>
            <a:r>
              <a:rPr lang="es-MX" b="0" i="0" dirty="0">
                <a:solidFill>
                  <a:srgbClr val="000000"/>
                </a:solidFill>
                <a:effectLst/>
                <a:latin typeface="Georgia" panose="02040502050405020303" pitchFamily="18" charset="0"/>
              </a:rPr>
              <a:t>a ella».</a:t>
            </a:r>
            <a:endParaRPr lang="es-MX" sz="1800" dirty="0">
              <a:effectLst/>
              <a:latin typeface="Georgia" panose="02040502050405020303" pitchFamily="18" charset="0"/>
              <a:ea typeface="Times New Roman" panose="02020603050405020304" pitchFamily="18" charset="0"/>
              <a:cs typeface="Times New Roman" panose="02020603050405020304" pitchFamily="18" charset="0"/>
            </a:endParaRPr>
          </a:p>
        </p:txBody>
      </p:sp>
      <p:sp>
        <p:nvSpPr>
          <p:cNvPr id="12" name="CuadroTexto 11">
            <a:extLst>
              <a:ext uri="{FF2B5EF4-FFF2-40B4-BE49-F238E27FC236}">
                <a16:creationId xmlns:a16="http://schemas.microsoft.com/office/drawing/2014/main" id="{8E632A0A-A0BE-756E-33DD-6EA408F18DBE}"/>
              </a:ext>
            </a:extLst>
          </p:cNvPr>
          <p:cNvSpPr txBox="1"/>
          <p:nvPr/>
        </p:nvSpPr>
        <p:spPr>
          <a:xfrm>
            <a:off x="1373841" y="2130146"/>
            <a:ext cx="7236759" cy="692497"/>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V.22. </a:t>
            </a:r>
            <a:r>
              <a:rPr lang="es-MX" b="0" i="0" dirty="0">
                <a:solidFill>
                  <a:srgbClr val="000000"/>
                </a:solidFill>
                <a:effectLst/>
                <a:latin typeface="Georgia" panose="02040502050405020303" pitchFamily="18" charset="0"/>
              </a:rPr>
              <a:t>Labán reunió a todos los hombres del lugar, e hizo un banquete.</a:t>
            </a:r>
            <a:endParaRPr lang="es-MX" dirty="0">
              <a:latin typeface="Georgia" panose="02040502050405020303" pitchFamily="18" charset="0"/>
            </a:endParaRPr>
          </a:p>
        </p:txBody>
      </p:sp>
      <p:sp>
        <p:nvSpPr>
          <p:cNvPr id="14" name="CuadroTexto 13">
            <a:extLst>
              <a:ext uri="{FF2B5EF4-FFF2-40B4-BE49-F238E27FC236}">
                <a16:creationId xmlns:a16="http://schemas.microsoft.com/office/drawing/2014/main" id="{F9C8FD87-BB93-8E7F-F301-5EA069A7D08F}"/>
              </a:ext>
            </a:extLst>
          </p:cNvPr>
          <p:cNvSpPr txBox="1"/>
          <p:nvPr/>
        </p:nvSpPr>
        <p:spPr>
          <a:xfrm>
            <a:off x="3022225" y="3126510"/>
            <a:ext cx="7344336" cy="692497"/>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V.23. </a:t>
            </a:r>
            <a:r>
              <a:rPr lang="es-MX" b="0" i="0" dirty="0">
                <a:solidFill>
                  <a:srgbClr val="000000"/>
                </a:solidFill>
                <a:effectLst/>
                <a:latin typeface="Georgia" panose="02040502050405020303" pitchFamily="18" charset="0"/>
              </a:rPr>
              <a:t>Y al anochecer tomó a su hija Lea y se la trajo, y </a:t>
            </a:r>
            <a:r>
              <a:rPr lang="es-MX" b="0" i="1" dirty="0">
                <a:solidFill>
                  <a:srgbClr val="000000"/>
                </a:solidFill>
                <a:effectLst/>
                <a:latin typeface="Georgia" panose="02040502050405020303" pitchFamily="18" charset="0"/>
              </a:rPr>
              <a:t>Jacob</a:t>
            </a:r>
            <a:r>
              <a:rPr lang="es-MX" b="0" i="0" dirty="0">
                <a:solidFill>
                  <a:srgbClr val="000000"/>
                </a:solidFill>
                <a:effectLst/>
                <a:latin typeface="Georgia" panose="02040502050405020303" pitchFamily="18" charset="0"/>
              </a:rPr>
              <a:t> se llegó a ella.</a:t>
            </a:r>
            <a:endParaRPr lang="es-MX" dirty="0">
              <a:latin typeface="Georgia" panose="02040502050405020303" pitchFamily="18" charset="0"/>
            </a:endParaRPr>
          </a:p>
        </p:txBody>
      </p:sp>
      <p:sp>
        <p:nvSpPr>
          <p:cNvPr id="16" name="CuadroTexto 15">
            <a:extLst>
              <a:ext uri="{FF2B5EF4-FFF2-40B4-BE49-F238E27FC236}">
                <a16:creationId xmlns:a16="http://schemas.microsoft.com/office/drawing/2014/main" id="{AA42EE3B-06C2-E932-5D7B-4024AE39FE7D}"/>
              </a:ext>
            </a:extLst>
          </p:cNvPr>
          <p:cNvSpPr txBox="1"/>
          <p:nvPr/>
        </p:nvSpPr>
        <p:spPr>
          <a:xfrm>
            <a:off x="1373841" y="4253959"/>
            <a:ext cx="6557682" cy="415498"/>
          </a:xfrm>
          <a:prstGeom prst="rect">
            <a:avLst/>
          </a:prstGeom>
          <a:noFill/>
        </p:spPr>
        <p:txBody>
          <a:bodyPr wrap="square">
            <a:spAutoFit/>
          </a:bodyPr>
          <a:lstStyle/>
          <a:p>
            <a:r>
              <a:rPr lang="es-MX" sz="2100" b="1" i="0" dirty="0">
                <a:solidFill>
                  <a:srgbClr val="000000"/>
                </a:solidFill>
                <a:effectLst/>
                <a:latin typeface="Georgia" panose="02040502050405020303" pitchFamily="18" charset="0"/>
              </a:rPr>
              <a:t>V.24. </a:t>
            </a:r>
            <a:r>
              <a:rPr lang="es-MX" b="0" i="0" dirty="0">
                <a:solidFill>
                  <a:srgbClr val="000000"/>
                </a:solidFill>
                <a:effectLst/>
                <a:latin typeface="Georgia" panose="02040502050405020303" pitchFamily="18" charset="0"/>
              </a:rPr>
              <a:t>Y Labán dio su sierva </a:t>
            </a:r>
            <a:r>
              <a:rPr lang="es-MX" b="0" i="0" dirty="0" err="1">
                <a:solidFill>
                  <a:srgbClr val="000000"/>
                </a:solidFill>
                <a:effectLst/>
                <a:latin typeface="Georgia" panose="02040502050405020303" pitchFamily="18" charset="0"/>
              </a:rPr>
              <a:t>Zilpa</a:t>
            </a:r>
            <a:r>
              <a:rPr lang="es-MX" b="0" i="0" dirty="0">
                <a:solidFill>
                  <a:srgbClr val="000000"/>
                </a:solidFill>
                <a:effectLst/>
                <a:latin typeface="Georgia" panose="02040502050405020303" pitchFamily="18" charset="0"/>
              </a:rPr>
              <a:t> a su hija Lea como sierva.</a:t>
            </a:r>
            <a:endParaRPr lang="es-MX" dirty="0">
              <a:latin typeface="Georgia" panose="02040502050405020303" pitchFamily="18" charset="0"/>
            </a:endParaRPr>
          </a:p>
        </p:txBody>
      </p:sp>
      <p:sp>
        <p:nvSpPr>
          <p:cNvPr id="18" name="CuadroTexto 17">
            <a:extLst>
              <a:ext uri="{FF2B5EF4-FFF2-40B4-BE49-F238E27FC236}">
                <a16:creationId xmlns:a16="http://schemas.microsoft.com/office/drawing/2014/main" id="{359875E0-6A2A-7042-1623-E874E31703C2}"/>
              </a:ext>
            </a:extLst>
          </p:cNvPr>
          <p:cNvSpPr txBox="1"/>
          <p:nvPr/>
        </p:nvSpPr>
        <p:spPr>
          <a:xfrm>
            <a:off x="2268070" y="5082987"/>
            <a:ext cx="6994712" cy="969496"/>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V.25. </a:t>
            </a:r>
            <a:r>
              <a:rPr lang="es-MX" b="0" i="0" dirty="0">
                <a:solidFill>
                  <a:srgbClr val="000000"/>
                </a:solidFill>
                <a:effectLst/>
                <a:latin typeface="Georgia" panose="02040502050405020303" pitchFamily="18" charset="0"/>
              </a:rPr>
              <a:t>Cuando fue de mañana, sucedió que era Lea. Y </a:t>
            </a:r>
            <a:r>
              <a:rPr lang="es-MX" b="0" i="1" dirty="0">
                <a:solidFill>
                  <a:srgbClr val="000000"/>
                </a:solidFill>
                <a:effectLst/>
                <a:latin typeface="Georgia" panose="02040502050405020303" pitchFamily="18" charset="0"/>
              </a:rPr>
              <a:t>Jacob</a:t>
            </a:r>
            <a:r>
              <a:rPr lang="es-MX" b="0" i="0" dirty="0">
                <a:solidFill>
                  <a:srgbClr val="000000"/>
                </a:solidFill>
                <a:effectLst/>
                <a:latin typeface="Georgia" panose="02040502050405020303" pitchFamily="18" charset="0"/>
              </a:rPr>
              <a:t> dijo a Labán: «¿Qué es esto que me has hecho? ¿No fue por Raquel que te serví? ¿Por qué, pues, me has engañado?».</a:t>
            </a:r>
            <a:endParaRPr lang="es-MX" dirty="0">
              <a:latin typeface="Georgia" panose="02040502050405020303" pitchFamily="18" charset="0"/>
            </a:endParaRPr>
          </a:p>
        </p:txBody>
      </p:sp>
    </p:spTree>
    <p:extLst>
      <p:ext uri="{BB962C8B-B14F-4D97-AF65-F5344CB8AC3E}">
        <p14:creationId xmlns:p14="http://schemas.microsoft.com/office/powerpoint/2010/main" val="17700951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barn(inVertical)">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barn(inVertical)">
                                      <p:cBhvr>
                                        <p:cTn id="2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4" grpId="0"/>
      <p:bldP spid="16" grpId="0"/>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344634" y="-941230"/>
            <a:ext cx="9486465" cy="8300657"/>
            <a:chOff x="0" y="0"/>
            <a:chExt cx="812800" cy="711200"/>
          </a:xfrm>
        </p:grpSpPr>
        <p:sp>
          <p:nvSpPr>
            <p:cNvPr id="3" name="Freeform 3"/>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F1616"/>
            </a:solidFill>
          </p:spPr>
          <p:txBody>
            <a:bodyPr/>
            <a:lstStyle/>
            <a:p>
              <a:endParaRPr lang="es-MX"/>
            </a:p>
          </p:txBody>
        </p:sp>
        <p:sp>
          <p:nvSpPr>
            <p:cNvPr id="4" name="TextBox 4"/>
            <p:cNvSpPr txBox="1"/>
            <p:nvPr/>
          </p:nvSpPr>
          <p:spPr>
            <a:xfrm>
              <a:off x="127000" y="292100"/>
              <a:ext cx="558800" cy="368300"/>
            </a:xfrm>
            <a:prstGeom prst="rect">
              <a:avLst/>
            </a:prstGeom>
          </p:spPr>
          <p:txBody>
            <a:bodyPr lIns="33867" tIns="33867" rIns="33867" bIns="33867" rtlCol="0" anchor="ctr"/>
            <a:lstStyle/>
            <a:p>
              <a:pPr algn="ctr">
                <a:lnSpc>
                  <a:spcPts val="1773"/>
                </a:lnSpc>
              </a:pPr>
              <a:endParaRPr sz="1200"/>
            </a:p>
          </p:txBody>
        </p:sp>
      </p:grpSp>
      <p:grpSp>
        <p:nvGrpSpPr>
          <p:cNvPr id="5" name="Group 5"/>
          <p:cNvGrpSpPr>
            <a:grpSpLocks noChangeAspect="1"/>
          </p:cNvGrpSpPr>
          <p:nvPr/>
        </p:nvGrpSpPr>
        <p:grpSpPr>
          <a:xfrm>
            <a:off x="6176550" y="-460806"/>
            <a:ext cx="8815649" cy="7581457"/>
            <a:chOff x="0" y="0"/>
            <a:chExt cx="6350000" cy="5461000"/>
          </a:xfrm>
        </p:grpSpPr>
        <p:sp>
          <p:nvSpPr>
            <p:cNvPr id="6" name="Freeform 6"/>
            <p:cNvSpPr/>
            <p:nvPr/>
          </p:nvSpPr>
          <p:spPr>
            <a:xfrm>
              <a:off x="59563" y="32385"/>
              <a:ext cx="6230874" cy="5396230"/>
            </a:xfrm>
            <a:custGeom>
              <a:avLst/>
              <a:gdLst/>
              <a:ahLst/>
              <a:cxnLst/>
              <a:rect l="l" t="t" r="r" b="b"/>
              <a:pathLst>
                <a:path w="6230874" h="5396230">
                  <a:moveTo>
                    <a:pt x="3115437" y="0"/>
                  </a:moveTo>
                  <a:lnTo>
                    <a:pt x="0" y="5396230"/>
                  </a:lnTo>
                  <a:lnTo>
                    <a:pt x="6230874" y="5396230"/>
                  </a:lnTo>
                  <a:close/>
                </a:path>
              </a:pathLst>
            </a:custGeom>
            <a:blipFill>
              <a:blip r:embed="rId2"/>
              <a:stretch>
                <a:fillRect l="-23238" r="-23238"/>
              </a:stretch>
            </a:blipFill>
          </p:spPr>
          <p:txBody>
            <a:bodyPr/>
            <a:lstStyle/>
            <a:p>
              <a:endParaRPr lang="es-MX"/>
            </a:p>
          </p:txBody>
        </p:sp>
      </p:grpSp>
      <p:grpSp>
        <p:nvGrpSpPr>
          <p:cNvPr id="7" name="Group 7"/>
          <p:cNvGrpSpPr/>
          <p:nvPr/>
        </p:nvGrpSpPr>
        <p:grpSpPr>
          <a:xfrm rot="-10800000">
            <a:off x="10860016" y="-255418"/>
            <a:ext cx="3589975" cy="3141227"/>
            <a:chOff x="0" y="0"/>
            <a:chExt cx="812800" cy="711200"/>
          </a:xfrm>
        </p:grpSpPr>
        <p:sp>
          <p:nvSpPr>
            <p:cNvPr id="8" name="Freeform 8"/>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F1616"/>
            </a:solidFill>
          </p:spPr>
          <p:txBody>
            <a:bodyPr/>
            <a:lstStyle/>
            <a:p>
              <a:endParaRPr lang="es-MX"/>
            </a:p>
          </p:txBody>
        </p:sp>
        <p:sp>
          <p:nvSpPr>
            <p:cNvPr id="9" name="TextBox 9"/>
            <p:cNvSpPr txBox="1"/>
            <p:nvPr/>
          </p:nvSpPr>
          <p:spPr>
            <a:xfrm>
              <a:off x="127000" y="292100"/>
              <a:ext cx="558800" cy="368300"/>
            </a:xfrm>
            <a:prstGeom prst="rect">
              <a:avLst/>
            </a:prstGeom>
          </p:spPr>
          <p:txBody>
            <a:bodyPr lIns="33867" tIns="33867" rIns="33867" bIns="33867" rtlCol="0" anchor="ctr"/>
            <a:lstStyle/>
            <a:p>
              <a:pPr algn="ctr">
                <a:lnSpc>
                  <a:spcPts val="1773"/>
                </a:lnSpc>
              </a:pPr>
              <a:endParaRPr sz="1200"/>
            </a:p>
          </p:txBody>
        </p:sp>
      </p:grpSp>
      <p:grpSp>
        <p:nvGrpSpPr>
          <p:cNvPr id="10" name="Group 10"/>
          <p:cNvGrpSpPr/>
          <p:nvPr/>
        </p:nvGrpSpPr>
        <p:grpSpPr>
          <a:xfrm>
            <a:off x="7415129" y="-255418"/>
            <a:ext cx="2057400" cy="1800225"/>
            <a:chOff x="0" y="0"/>
            <a:chExt cx="812800" cy="711200"/>
          </a:xfrm>
        </p:grpSpPr>
        <p:sp>
          <p:nvSpPr>
            <p:cNvPr id="11" name="Freeform 11"/>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A40E0E"/>
            </a:solidFill>
          </p:spPr>
          <p:txBody>
            <a:bodyPr/>
            <a:lstStyle/>
            <a:p>
              <a:endParaRPr lang="es-MX"/>
            </a:p>
          </p:txBody>
        </p:sp>
        <p:sp>
          <p:nvSpPr>
            <p:cNvPr id="12" name="TextBox 12"/>
            <p:cNvSpPr txBox="1"/>
            <p:nvPr/>
          </p:nvSpPr>
          <p:spPr>
            <a:xfrm>
              <a:off x="127000" y="12700"/>
              <a:ext cx="558800" cy="368300"/>
            </a:xfrm>
            <a:prstGeom prst="rect">
              <a:avLst/>
            </a:prstGeom>
          </p:spPr>
          <p:txBody>
            <a:bodyPr lIns="33867" tIns="33867" rIns="33867" bIns="33867" rtlCol="0" anchor="ctr"/>
            <a:lstStyle/>
            <a:p>
              <a:pPr algn="ctr">
                <a:lnSpc>
                  <a:spcPts val="1773"/>
                </a:lnSpc>
              </a:pPr>
              <a:endParaRPr sz="1200"/>
            </a:p>
          </p:txBody>
        </p:sp>
      </p:grpSp>
      <p:sp>
        <p:nvSpPr>
          <p:cNvPr id="13" name="TextBox 13"/>
          <p:cNvSpPr txBox="1"/>
          <p:nvPr/>
        </p:nvSpPr>
        <p:spPr>
          <a:xfrm>
            <a:off x="1257737" y="1771657"/>
            <a:ext cx="5490749" cy="722890"/>
          </a:xfrm>
          <a:prstGeom prst="rect">
            <a:avLst/>
          </a:prstGeom>
        </p:spPr>
        <p:txBody>
          <a:bodyPr lIns="0" tIns="0" rIns="0" bIns="0" rtlCol="0" anchor="t">
            <a:spAutoFit/>
          </a:bodyPr>
          <a:lstStyle/>
          <a:p>
            <a:pPr>
              <a:lnSpc>
                <a:spcPts val="5990"/>
              </a:lnSpc>
            </a:pPr>
            <a:r>
              <a:rPr lang="es-MX" sz="4992" b="1" dirty="0">
                <a:solidFill>
                  <a:srgbClr val="FF1616"/>
                </a:solidFill>
                <a:latin typeface="Georgia" panose="02040502050405020303" pitchFamily="18" charset="0"/>
              </a:rPr>
              <a:t>Eclesiastés.12:1.</a:t>
            </a:r>
          </a:p>
        </p:txBody>
      </p:sp>
      <p:sp>
        <p:nvSpPr>
          <p:cNvPr id="14" name="TextBox 14"/>
          <p:cNvSpPr txBox="1"/>
          <p:nvPr/>
        </p:nvSpPr>
        <p:spPr>
          <a:xfrm>
            <a:off x="1051683" y="3209098"/>
            <a:ext cx="5578051" cy="1194622"/>
          </a:xfrm>
          <a:prstGeom prst="rect">
            <a:avLst/>
          </a:prstGeom>
        </p:spPr>
        <p:txBody>
          <a:bodyPr lIns="0" tIns="0" rIns="0" bIns="0" rtlCol="0" anchor="t">
            <a:spAutoFit/>
          </a:bodyPr>
          <a:lstStyle/>
          <a:p>
            <a:pPr algn="just">
              <a:lnSpc>
                <a:spcPts val="3171"/>
              </a:lnSpc>
              <a:spcBef>
                <a:spcPct val="0"/>
              </a:spcBef>
            </a:pPr>
            <a:r>
              <a:rPr lang="es-MX" sz="2265" dirty="0">
                <a:solidFill>
                  <a:srgbClr val="000000"/>
                </a:solidFill>
                <a:latin typeface="Georgia" panose="02040502050405020303" pitchFamily="18" charset="0"/>
              </a:rPr>
              <a:t>Joven acuérdate de tu creador en los días de tu juventud, antes de que vengan los días malos.</a:t>
            </a:r>
          </a:p>
        </p:txBody>
      </p:sp>
      <p:sp>
        <p:nvSpPr>
          <p:cNvPr id="15" name="Marcador de número de diapositiva 14">
            <a:extLst>
              <a:ext uri="{FF2B5EF4-FFF2-40B4-BE49-F238E27FC236}">
                <a16:creationId xmlns:a16="http://schemas.microsoft.com/office/drawing/2014/main" id="{0BC58128-76CF-EFB1-5515-F9602EDE0720}"/>
              </a:ext>
            </a:extLst>
          </p:cNvPr>
          <p:cNvSpPr>
            <a:spLocks noGrp="1"/>
          </p:cNvSpPr>
          <p:nvPr>
            <p:ph type="sldNum" sz="quarter" idx="12"/>
          </p:nvPr>
        </p:nvSpPr>
        <p:spPr/>
        <p:txBody>
          <a:bodyPr/>
          <a:lstStyle/>
          <a:p>
            <a:fld id="{98F75276-FA71-44F8-B7AD-531B860B9505}" type="slidenum">
              <a:rPr lang="es-MX" smtClean="0"/>
              <a:t>2</a:t>
            </a:fld>
            <a:endParaRPr lang="es-MX" dirty="0"/>
          </a:p>
        </p:txBody>
      </p:sp>
      <p:sp>
        <p:nvSpPr>
          <p:cNvPr id="16" name="Marcador de pie de página 15">
            <a:extLst>
              <a:ext uri="{FF2B5EF4-FFF2-40B4-BE49-F238E27FC236}">
                <a16:creationId xmlns:a16="http://schemas.microsoft.com/office/drawing/2014/main" id="{41620C8B-1368-A360-DF45-0A8DB3DA3948}"/>
              </a:ext>
            </a:extLst>
          </p:cNvPr>
          <p:cNvSpPr>
            <a:spLocks noGrp="1"/>
          </p:cNvSpPr>
          <p:nvPr>
            <p:ph type="ftr" sz="quarter" idx="11"/>
          </p:nvPr>
        </p:nvSpPr>
        <p:spPr>
          <a:xfrm>
            <a:off x="1229834" y="6356349"/>
            <a:ext cx="4114800" cy="365125"/>
          </a:xfrm>
        </p:spPr>
        <p:txBody>
          <a:bodyPr/>
          <a:lstStyle/>
          <a:p>
            <a:r>
              <a:rPr lang="es-MX" dirty="0"/>
              <a:t>PROBLEMAS QUE LOS JOVENES ENFRENTAN HOY EN DIA </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barn(inVertical)">
                                      <p:cBhvr>
                                        <p:cTn id="1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ipse 4">
            <a:extLst>
              <a:ext uri="{FF2B5EF4-FFF2-40B4-BE49-F238E27FC236}">
                <a16:creationId xmlns:a16="http://schemas.microsoft.com/office/drawing/2014/main" id="{8FE77331-FE2F-C219-1932-92087BC99FEE}"/>
              </a:ext>
            </a:extLst>
          </p:cNvPr>
          <p:cNvSpPr/>
          <p:nvPr/>
        </p:nvSpPr>
        <p:spPr>
          <a:xfrm>
            <a:off x="10224247" y="5100917"/>
            <a:ext cx="2259106" cy="2034988"/>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Marcador de pie de página 1">
            <a:extLst>
              <a:ext uri="{FF2B5EF4-FFF2-40B4-BE49-F238E27FC236}">
                <a16:creationId xmlns:a16="http://schemas.microsoft.com/office/drawing/2014/main" id="{19F97C7B-E8AB-7ADA-7482-E30DAFBABAB7}"/>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5843B587-F476-D2C5-D20E-0AF6A1B0C24C}"/>
              </a:ext>
            </a:extLst>
          </p:cNvPr>
          <p:cNvSpPr>
            <a:spLocks noGrp="1"/>
          </p:cNvSpPr>
          <p:nvPr>
            <p:ph type="sldNum" sz="quarter" idx="12"/>
          </p:nvPr>
        </p:nvSpPr>
        <p:spPr/>
        <p:txBody>
          <a:bodyPr/>
          <a:lstStyle/>
          <a:p>
            <a:fld id="{98F75276-FA71-44F8-B7AD-531B860B9505}" type="slidenum">
              <a:rPr lang="es-MX" smtClean="0"/>
              <a:t>20</a:t>
            </a:fld>
            <a:endParaRPr lang="es-MX"/>
          </a:p>
        </p:txBody>
      </p:sp>
      <p:sp>
        <p:nvSpPr>
          <p:cNvPr id="4" name="Elipse 3">
            <a:extLst>
              <a:ext uri="{FF2B5EF4-FFF2-40B4-BE49-F238E27FC236}">
                <a16:creationId xmlns:a16="http://schemas.microsoft.com/office/drawing/2014/main" id="{AFDF6602-7369-59F9-0DC7-C127600657FB}"/>
              </a:ext>
            </a:extLst>
          </p:cNvPr>
          <p:cNvSpPr/>
          <p:nvPr/>
        </p:nvSpPr>
        <p:spPr>
          <a:xfrm>
            <a:off x="-618565" y="-188259"/>
            <a:ext cx="2259106" cy="2034988"/>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Elipse 5">
            <a:extLst>
              <a:ext uri="{FF2B5EF4-FFF2-40B4-BE49-F238E27FC236}">
                <a16:creationId xmlns:a16="http://schemas.microsoft.com/office/drawing/2014/main" id="{597BB45A-DA7D-31F7-2074-29B0A6A91AA3}"/>
              </a:ext>
            </a:extLst>
          </p:cNvPr>
          <p:cNvSpPr/>
          <p:nvPr/>
        </p:nvSpPr>
        <p:spPr>
          <a:xfrm>
            <a:off x="1156447" y="0"/>
            <a:ext cx="914400" cy="914400"/>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Elipse 6">
            <a:extLst>
              <a:ext uri="{FF2B5EF4-FFF2-40B4-BE49-F238E27FC236}">
                <a16:creationId xmlns:a16="http://schemas.microsoft.com/office/drawing/2014/main" id="{1B61653F-1193-AC03-D127-B6C09062904F}"/>
              </a:ext>
            </a:extLst>
          </p:cNvPr>
          <p:cNvSpPr/>
          <p:nvPr/>
        </p:nvSpPr>
        <p:spPr>
          <a:xfrm>
            <a:off x="11277600" y="4527176"/>
            <a:ext cx="914400" cy="914400"/>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Elipse 7">
            <a:extLst>
              <a:ext uri="{FF2B5EF4-FFF2-40B4-BE49-F238E27FC236}">
                <a16:creationId xmlns:a16="http://schemas.microsoft.com/office/drawing/2014/main" id="{07C59DC3-4A18-1792-24B6-44F84CD10065}"/>
              </a:ext>
            </a:extLst>
          </p:cNvPr>
          <p:cNvSpPr/>
          <p:nvPr/>
        </p:nvSpPr>
        <p:spPr>
          <a:xfrm>
            <a:off x="1649506" y="1290918"/>
            <a:ext cx="618564" cy="555811"/>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Elipse 8">
            <a:extLst>
              <a:ext uri="{FF2B5EF4-FFF2-40B4-BE49-F238E27FC236}">
                <a16:creationId xmlns:a16="http://schemas.microsoft.com/office/drawing/2014/main" id="{E30C414A-254A-6674-A7C5-FC97D2102042}"/>
              </a:ext>
            </a:extLst>
          </p:cNvPr>
          <p:cNvSpPr/>
          <p:nvPr/>
        </p:nvSpPr>
        <p:spPr>
          <a:xfrm>
            <a:off x="9672918" y="4984376"/>
            <a:ext cx="618564" cy="555811"/>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CuadroTexto 10">
            <a:extLst>
              <a:ext uri="{FF2B5EF4-FFF2-40B4-BE49-F238E27FC236}">
                <a16:creationId xmlns:a16="http://schemas.microsoft.com/office/drawing/2014/main" id="{AEA92C68-0F84-D7B2-661D-4AE6D9D76C3A}"/>
              </a:ext>
            </a:extLst>
          </p:cNvPr>
          <p:cNvSpPr txBox="1"/>
          <p:nvPr/>
        </p:nvSpPr>
        <p:spPr>
          <a:xfrm>
            <a:off x="2817159" y="829235"/>
            <a:ext cx="7546042" cy="692497"/>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V.26. </a:t>
            </a:r>
            <a:r>
              <a:rPr lang="es-MX" b="0" i="0" dirty="0">
                <a:solidFill>
                  <a:srgbClr val="000000"/>
                </a:solidFill>
                <a:effectLst/>
                <a:latin typeface="Georgia" panose="02040502050405020303" pitchFamily="18" charset="0"/>
              </a:rPr>
              <a:t>Y Labán respondió: «No se acostumbra</a:t>
            </a:r>
            <a:r>
              <a:rPr lang="es-MX" baseline="30000" dirty="0">
                <a:solidFill>
                  <a:srgbClr val="000000"/>
                </a:solidFill>
                <a:latin typeface="Georgia" panose="02040502050405020303" pitchFamily="18" charset="0"/>
              </a:rPr>
              <a:t> </a:t>
            </a:r>
            <a:r>
              <a:rPr lang="es-MX" b="0" i="0" dirty="0">
                <a:solidFill>
                  <a:srgbClr val="000000"/>
                </a:solidFill>
                <a:effectLst/>
                <a:latin typeface="Georgia" panose="02040502050405020303" pitchFamily="18" charset="0"/>
              </a:rPr>
              <a:t>en nuestro lugar dar a la menor antes que a la mayor.</a:t>
            </a:r>
            <a:endParaRPr lang="es-MX" dirty="0">
              <a:latin typeface="Georgia" panose="02040502050405020303" pitchFamily="18" charset="0"/>
            </a:endParaRPr>
          </a:p>
        </p:txBody>
      </p:sp>
      <p:sp>
        <p:nvSpPr>
          <p:cNvPr id="13" name="CuadroTexto 12">
            <a:extLst>
              <a:ext uri="{FF2B5EF4-FFF2-40B4-BE49-F238E27FC236}">
                <a16:creationId xmlns:a16="http://schemas.microsoft.com/office/drawing/2014/main" id="{01D74946-256E-A52F-9556-B428FA80435A}"/>
              </a:ext>
            </a:extLst>
          </p:cNvPr>
          <p:cNvSpPr txBox="1"/>
          <p:nvPr/>
        </p:nvSpPr>
        <p:spPr>
          <a:xfrm>
            <a:off x="1261782" y="2357744"/>
            <a:ext cx="8877300" cy="692497"/>
          </a:xfrm>
          <a:prstGeom prst="rect">
            <a:avLst/>
          </a:prstGeom>
          <a:noFill/>
        </p:spPr>
        <p:txBody>
          <a:bodyPr wrap="square">
            <a:spAutoFit/>
          </a:bodyPr>
          <a:lstStyle/>
          <a:p>
            <a:r>
              <a:rPr lang="es-MX" sz="2100" b="1" i="0" dirty="0">
                <a:solidFill>
                  <a:srgbClr val="000000"/>
                </a:solidFill>
                <a:effectLst/>
                <a:latin typeface="Georgia" panose="02040502050405020303" pitchFamily="18" charset="0"/>
              </a:rPr>
              <a:t>V.27. </a:t>
            </a:r>
            <a:r>
              <a:rPr lang="es-MX" b="0" i="0" dirty="0">
                <a:solidFill>
                  <a:srgbClr val="000000"/>
                </a:solidFill>
                <a:effectLst/>
                <a:latin typeface="Georgia" panose="02040502050405020303" pitchFamily="18" charset="0"/>
              </a:rPr>
              <a:t>»Cumple la semana </a:t>
            </a:r>
            <a:r>
              <a:rPr lang="es-MX" b="0" i="1" dirty="0">
                <a:solidFill>
                  <a:srgbClr val="000000"/>
                </a:solidFill>
                <a:effectLst/>
                <a:latin typeface="Georgia" panose="02040502050405020303" pitchFamily="18" charset="0"/>
              </a:rPr>
              <a:t>nupcial</a:t>
            </a:r>
            <a:r>
              <a:rPr lang="es-MX" b="0" i="0" dirty="0">
                <a:solidFill>
                  <a:srgbClr val="000000"/>
                </a:solidFill>
                <a:effectLst/>
                <a:latin typeface="Georgia" panose="02040502050405020303" pitchFamily="18" charset="0"/>
              </a:rPr>
              <a:t> de esta, y te daremos también la otra por el servicio que habrás de rendirme aún otros siete años».</a:t>
            </a:r>
            <a:endParaRPr lang="es-MX" dirty="0">
              <a:latin typeface="Georgia" panose="02040502050405020303" pitchFamily="18" charset="0"/>
            </a:endParaRPr>
          </a:p>
        </p:txBody>
      </p:sp>
      <p:sp>
        <p:nvSpPr>
          <p:cNvPr id="15" name="CuadroTexto 14">
            <a:extLst>
              <a:ext uri="{FF2B5EF4-FFF2-40B4-BE49-F238E27FC236}">
                <a16:creationId xmlns:a16="http://schemas.microsoft.com/office/drawing/2014/main" id="{EBEFFECE-8FD0-9E4D-CF49-43CBD508EFBF}"/>
              </a:ext>
            </a:extLst>
          </p:cNvPr>
          <p:cNvSpPr txBox="1"/>
          <p:nvPr/>
        </p:nvSpPr>
        <p:spPr>
          <a:xfrm>
            <a:off x="2624416" y="3613177"/>
            <a:ext cx="7667065" cy="692497"/>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V.28. </a:t>
            </a:r>
            <a:r>
              <a:rPr lang="es-MX" b="0" i="0" dirty="0">
                <a:solidFill>
                  <a:srgbClr val="000000"/>
                </a:solidFill>
                <a:effectLst/>
                <a:latin typeface="Georgia" panose="02040502050405020303" pitchFamily="18" charset="0"/>
              </a:rPr>
              <a:t>Así lo hizo Jacob, y cumplió la semana de ella. Y él le dio a su hija Raquel por mujer. </a:t>
            </a:r>
            <a:endParaRPr lang="es-MX" dirty="0">
              <a:latin typeface="Georgia" panose="02040502050405020303" pitchFamily="18" charset="0"/>
            </a:endParaRPr>
          </a:p>
        </p:txBody>
      </p:sp>
      <p:sp>
        <p:nvSpPr>
          <p:cNvPr id="17" name="CuadroTexto 16">
            <a:extLst>
              <a:ext uri="{FF2B5EF4-FFF2-40B4-BE49-F238E27FC236}">
                <a16:creationId xmlns:a16="http://schemas.microsoft.com/office/drawing/2014/main" id="{FDEBEE0D-C996-06CF-C862-8739965DC318}"/>
              </a:ext>
            </a:extLst>
          </p:cNvPr>
          <p:cNvSpPr txBox="1"/>
          <p:nvPr/>
        </p:nvSpPr>
        <p:spPr>
          <a:xfrm>
            <a:off x="1441076" y="5141686"/>
            <a:ext cx="7738783" cy="415498"/>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V.29. </a:t>
            </a:r>
            <a:r>
              <a:rPr lang="es-MX" sz="2100" b="0" i="0" dirty="0">
                <a:solidFill>
                  <a:srgbClr val="000000"/>
                </a:solidFill>
                <a:effectLst/>
                <a:latin typeface="Georgia" panose="02040502050405020303" pitchFamily="18" charset="0"/>
              </a:rPr>
              <a:t>Y Labán dio su sierva </a:t>
            </a:r>
            <a:r>
              <a:rPr lang="es-MX" sz="2100" b="0" i="0" dirty="0" err="1">
                <a:solidFill>
                  <a:srgbClr val="000000"/>
                </a:solidFill>
                <a:effectLst/>
                <a:latin typeface="Georgia" panose="02040502050405020303" pitchFamily="18" charset="0"/>
              </a:rPr>
              <a:t>Bilha</a:t>
            </a:r>
            <a:r>
              <a:rPr lang="es-MX" sz="2100" b="0" i="0" dirty="0">
                <a:solidFill>
                  <a:srgbClr val="000000"/>
                </a:solidFill>
                <a:effectLst/>
                <a:latin typeface="Georgia" panose="02040502050405020303" pitchFamily="18" charset="0"/>
              </a:rPr>
              <a:t> a su hija Raquel como sierva.</a:t>
            </a:r>
            <a:endParaRPr lang="es-MX" sz="2100" dirty="0">
              <a:latin typeface="Georgia" panose="02040502050405020303" pitchFamily="18" charset="0"/>
            </a:endParaRPr>
          </a:p>
        </p:txBody>
      </p:sp>
    </p:spTree>
    <p:extLst>
      <p:ext uri="{BB962C8B-B14F-4D97-AF65-F5344CB8AC3E}">
        <p14:creationId xmlns:p14="http://schemas.microsoft.com/office/powerpoint/2010/main" val="1098449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arn(inVertical)">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5" grpId="0"/>
      <p:bldP spid="1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ipse 4">
            <a:extLst>
              <a:ext uri="{FF2B5EF4-FFF2-40B4-BE49-F238E27FC236}">
                <a16:creationId xmlns:a16="http://schemas.microsoft.com/office/drawing/2014/main" id="{8FE77331-FE2F-C219-1932-92087BC99FEE}"/>
              </a:ext>
            </a:extLst>
          </p:cNvPr>
          <p:cNvSpPr/>
          <p:nvPr/>
        </p:nvSpPr>
        <p:spPr>
          <a:xfrm>
            <a:off x="10224247" y="5100917"/>
            <a:ext cx="2259106" cy="2034988"/>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Marcador de pie de página 1">
            <a:extLst>
              <a:ext uri="{FF2B5EF4-FFF2-40B4-BE49-F238E27FC236}">
                <a16:creationId xmlns:a16="http://schemas.microsoft.com/office/drawing/2014/main" id="{19F97C7B-E8AB-7ADA-7482-E30DAFBABAB7}"/>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5843B587-F476-D2C5-D20E-0AF6A1B0C24C}"/>
              </a:ext>
            </a:extLst>
          </p:cNvPr>
          <p:cNvSpPr>
            <a:spLocks noGrp="1"/>
          </p:cNvSpPr>
          <p:nvPr>
            <p:ph type="sldNum" sz="quarter" idx="12"/>
          </p:nvPr>
        </p:nvSpPr>
        <p:spPr/>
        <p:txBody>
          <a:bodyPr/>
          <a:lstStyle/>
          <a:p>
            <a:fld id="{98F75276-FA71-44F8-B7AD-531B860B9505}" type="slidenum">
              <a:rPr lang="es-MX" smtClean="0"/>
              <a:t>21</a:t>
            </a:fld>
            <a:endParaRPr lang="es-MX"/>
          </a:p>
        </p:txBody>
      </p:sp>
      <p:sp>
        <p:nvSpPr>
          <p:cNvPr id="4" name="Elipse 3">
            <a:extLst>
              <a:ext uri="{FF2B5EF4-FFF2-40B4-BE49-F238E27FC236}">
                <a16:creationId xmlns:a16="http://schemas.microsoft.com/office/drawing/2014/main" id="{AFDF6602-7369-59F9-0DC7-C127600657FB}"/>
              </a:ext>
            </a:extLst>
          </p:cNvPr>
          <p:cNvSpPr/>
          <p:nvPr/>
        </p:nvSpPr>
        <p:spPr>
          <a:xfrm>
            <a:off x="-618565" y="-188259"/>
            <a:ext cx="2259106" cy="2034988"/>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Elipse 5">
            <a:extLst>
              <a:ext uri="{FF2B5EF4-FFF2-40B4-BE49-F238E27FC236}">
                <a16:creationId xmlns:a16="http://schemas.microsoft.com/office/drawing/2014/main" id="{597BB45A-DA7D-31F7-2074-29B0A6A91AA3}"/>
              </a:ext>
            </a:extLst>
          </p:cNvPr>
          <p:cNvSpPr/>
          <p:nvPr/>
        </p:nvSpPr>
        <p:spPr>
          <a:xfrm>
            <a:off x="1156447" y="0"/>
            <a:ext cx="914400" cy="914400"/>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Elipse 6">
            <a:extLst>
              <a:ext uri="{FF2B5EF4-FFF2-40B4-BE49-F238E27FC236}">
                <a16:creationId xmlns:a16="http://schemas.microsoft.com/office/drawing/2014/main" id="{1B61653F-1193-AC03-D127-B6C09062904F}"/>
              </a:ext>
            </a:extLst>
          </p:cNvPr>
          <p:cNvSpPr/>
          <p:nvPr/>
        </p:nvSpPr>
        <p:spPr>
          <a:xfrm>
            <a:off x="11277600" y="4527176"/>
            <a:ext cx="914400" cy="914400"/>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Elipse 7">
            <a:extLst>
              <a:ext uri="{FF2B5EF4-FFF2-40B4-BE49-F238E27FC236}">
                <a16:creationId xmlns:a16="http://schemas.microsoft.com/office/drawing/2014/main" id="{07C59DC3-4A18-1792-24B6-44F84CD10065}"/>
              </a:ext>
            </a:extLst>
          </p:cNvPr>
          <p:cNvSpPr/>
          <p:nvPr/>
        </p:nvSpPr>
        <p:spPr>
          <a:xfrm>
            <a:off x="1649506" y="1290918"/>
            <a:ext cx="618564" cy="555811"/>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Elipse 8">
            <a:extLst>
              <a:ext uri="{FF2B5EF4-FFF2-40B4-BE49-F238E27FC236}">
                <a16:creationId xmlns:a16="http://schemas.microsoft.com/office/drawing/2014/main" id="{E30C414A-254A-6674-A7C5-FC97D2102042}"/>
              </a:ext>
            </a:extLst>
          </p:cNvPr>
          <p:cNvSpPr/>
          <p:nvPr/>
        </p:nvSpPr>
        <p:spPr>
          <a:xfrm>
            <a:off x="9672918" y="4984376"/>
            <a:ext cx="618564" cy="555811"/>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CuadroTexto 10">
            <a:extLst>
              <a:ext uri="{FF2B5EF4-FFF2-40B4-BE49-F238E27FC236}">
                <a16:creationId xmlns:a16="http://schemas.microsoft.com/office/drawing/2014/main" id="{A928DD2B-C75E-A39A-CE8D-DDF77E2F31DA}"/>
              </a:ext>
            </a:extLst>
          </p:cNvPr>
          <p:cNvSpPr txBox="1"/>
          <p:nvPr/>
        </p:nvSpPr>
        <p:spPr>
          <a:xfrm>
            <a:off x="2534769" y="1290918"/>
            <a:ext cx="7900148" cy="692497"/>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V.30. </a:t>
            </a:r>
            <a:r>
              <a:rPr lang="es-MX" b="0" i="0" dirty="0">
                <a:solidFill>
                  <a:srgbClr val="000000"/>
                </a:solidFill>
                <a:effectLst/>
                <a:latin typeface="Georgia" panose="02040502050405020303" pitchFamily="18" charset="0"/>
              </a:rPr>
              <a:t>Jacob se llegó también a Raquel, y amó más a Raquel que a Lea; y sirvió a Labán durante otros siete años.</a:t>
            </a:r>
            <a:endParaRPr lang="es-MX" dirty="0">
              <a:latin typeface="Georgia" panose="02040502050405020303" pitchFamily="18" charset="0"/>
            </a:endParaRPr>
          </a:p>
        </p:txBody>
      </p:sp>
      <p:sp>
        <p:nvSpPr>
          <p:cNvPr id="13" name="CuadroTexto 12">
            <a:extLst>
              <a:ext uri="{FF2B5EF4-FFF2-40B4-BE49-F238E27FC236}">
                <a16:creationId xmlns:a16="http://schemas.microsoft.com/office/drawing/2014/main" id="{3350157E-7DE5-35BD-1560-C0F4214AB608}"/>
              </a:ext>
            </a:extLst>
          </p:cNvPr>
          <p:cNvSpPr txBox="1"/>
          <p:nvPr/>
        </p:nvSpPr>
        <p:spPr>
          <a:xfrm>
            <a:off x="1156447" y="2562439"/>
            <a:ext cx="8267700" cy="692497"/>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V.31. </a:t>
            </a:r>
            <a:r>
              <a:rPr lang="es-MX" b="0" i="0" dirty="0">
                <a:solidFill>
                  <a:srgbClr val="000000"/>
                </a:solidFill>
                <a:effectLst/>
                <a:latin typeface="Georgia" panose="02040502050405020303" pitchFamily="18" charset="0"/>
              </a:rPr>
              <a:t>Vio el </a:t>
            </a:r>
            <a:r>
              <a:rPr lang="es-MX" b="0" i="0" cap="small" dirty="0">
                <a:solidFill>
                  <a:srgbClr val="000000"/>
                </a:solidFill>
                <a:effectLst/>
                <a:latin typeface="Georgia" panose="02040502050405020303" pitchFamily="18" charset="0"/>
              </a:rPr>
              <a:t>Señor</a:t>
            </a:r>
            <a:r>
              <a:rPr lang="es-MX" b="0" i="0" dirty="0">
                <a:solidFill>
                  <a:srgbClr val="000000"/>
                </a:solidFill>
                <a:effectLst/>
                <a:latin typeface="Georgia" panose="02040502050405020303" pitchFamily="18" charset="0"/>
              </a:rPr>
              <a:t> que Lea era aborrecida, y le concedió hijos. Pero Raquel era estéril.</a:t>
            </a:r>
            <a:endParaRPr lang="es-MX" dirty="0">
              <a:latin typeface="Georgia" panose="02040502050405020303" pitchFamily="18" charset="0"/>
            </a:endParaRPr>
          </a:p>
        </p:txBody>
      </p:sp>
      <p:sp>
        <p:nvSpPr>
          <p:cNvPr id="15" name="CuadroTexto 14">
            <a:extLst>
              <a:ext uri="{FF2B5EF4-FFF2-40B4-BE49-F238E27FC236}">
                <a16:creationId xmlns:a16="http://schemas.microsoft.com/office/drawing/2014/main" id="{1E24A642-D9AB-9BA3-34F7-A7F01E7E0E9D}"/>
              </a:ext>
            </a:extLst>
          </p:cNvPr>
          <p:cNvSpPr txBox="1"/>
          <p:nvPr/>
        </p:nvSpPr>
        <p:spPr>
          <a:xfrm>
            <a:off x="2534769" y="3639671"/>
            <a:ext cx="8016688" cy="969496"/>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V.32. </a:t>
            </a:r>
            <a:r>
              <a:rPr lang="es-MX" b="0" i="0" dirty="0">
                <a:solidFill>
                  <a:srgbClr val="000000"/>
                </a:solidFill>
                <a:effectLst/>
                <a:latin typeface="Georgia" panose="02040502050405020303" pitchFamily="18" charset="0"/>
              </a:rPr>
              <a:t>Y concibió Lea y dio a luz un hijo, y le puso por nombre Rubén, pues dijo: «Por cuanto el </a:t>
            </a:r>
            <a:r>
              <a:rPr lang="es-MX" b="0" i="0" cap="small" dirty="0">
                <a:solidFill>
                  <a:srgbClr val="000000"/>
                </a:solidFill>
                <a:effectLst/>
                <a:latin typeface="Georgia" panose="02040502050405020303" pitchFamily="18" charset="0"/>
              </a:rPr>
              <a:t>Señor</a:t>
            </a:r>
            <a:r>
              <a:rPr lang="es-MX" b="0" i="0" dirty="0">
                <a:solidFill>
                  <a:srgbClr val="000000"/>
                </a:solidFill>
                <a:effectLst/>
                <a:latin typeface="Georgia" panose="02040502050405020303" pitchFamily="18" charset="0"/>
              </a:rPr>
              <a:t> ha visto mi aflicción, sin duda ahora mi marido me amará».</a:t>
            </a:r>
            <a:endParaRPr lang="es-MX" dirty="0">
              <a:latin typeface="Georgia" panose="02040502050405020303" pitchFamily="18" charset="0"/>
            </a:endParaRPr>
          </a:p>
        </p:txBody>
      </p:sp>
      <p:sp>
        <p:nvSpPr>
          <p:cNvPr id="17" name="CuadroTexto 16">
            <a:extLst>
              <a:ext uri="{FF2B5EF4-FFF2-40B4-BE49-F238E27FC236}">
                <a16:creationId xmlns:a16="http://schemas.microsoft.com/office/drawing/2014/main" id="{E497B718-C2CD-288A-50D0-67F877F096EA}"/>
              </a:ext>
            </a:extLst>
          </p:cNvPr>
          <p:cNvSpPr txBox="1"/>
          <p:nvPr/>
        </p:nvSpPr>
        <p:spPr>
          <a:xfrm>
            <a:off x="1156447" y="5091952"/>
            <a:ext cx="8016687" cy="969496"/>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V.33. </a:t>
            </a:r>
            <a:r>
              <a:rPr lang="es-MX" b="0" i="0" dirty="0">
                <a:solidFill>
                  <a:srgbClr val="000000"/>
                </a:solidFill>
                <a:effectLst/>
                <a:latin typeface="Georgia" panose="02040502050405020303" pitchFamily="18" charset="0"/>
              </a:rPr>
              <a:t>Concibió de nuevo y dio a luz un hijo, y dijo: «Por cuanto el </a:t>
            </a:r>
            <a:r>
              <a:rPr lang="es-MX" b="0" i="0" cap="small" dirty="0">
                <a:solidFill>
                  <a:srgbClr val="000000"/>
                </a:solidFill>
                <a:effectLst/>
                <a:latin typeface="Georgia" panose="02040502050405020303" pitchFamily="18" charset="0"/>
              </a:rPr>
              <a:t>Señor</a:t>
            </a:r>
            <a:r>
              <a:rPr lang="es-MX" b="0" i="0" dirty="0">
                <a:solidFill>
                  <a:srgbClr val="000000"/>
                </a:solidFill>
                <a:effectLst/>
                <a:latin typeface="Georgia" panose="02040502050405020303" pitchFamily="18" charset="0"/>
              </a:rPr>
              <a:t> ha oído que soy aborrecida, me ha dado también este </a:t>
            </a:r>
            <a:r>
              <a:rPr lang="es-MX" b="0" i="1" dirty="0">
                <a:solidFill>
                  <a:srgbClr val="000000"/>
                </a:solidFill>
                <a:effectLst/>
                <a:latin typeface="Georgia" panose="02040502050405020303" pitchFamily="18" charset="0"/>
              </a:rPr>
              <a:t>hijo»</a:t>
            </a:r>
            <a:r>
              <a:rPr lang="es-MX" b="0" i="0" dirty="0">
                <a:solidFill>
                  <a:srgbClr val="000000"/>
                </a:solidFill>
                <a:effectLst/>
                <a:latin typeface="Georgia" panose="02040502050405020303" pitchFamily="18" charset="0"/>
              </a:rPr>
              <a:t>. Así que le puso por nombre Simeón.</a:t>
            </a:r>
            <a:endParaRPr lang="es-MX" dirty="0">
              <a:latin typeface="Georgia" panose="02040502050405020303" pitchFamily="18" charset="0"/>
            </a:endParaRPr>
          </a:p>
        </p:txBody>
      </p:sp>
    </p:spTree>
    <p:extLst>
      <p:ext uri="{BB962C8B-B14F-4D97-AF65-F5344CB8AC3E}">
        <p14:creationId xmlns:p14="http://schemas.microsoft.com/office/powerpoint/2010/main" val="28450966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arn(inVertical)">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5" grpId="0"/>
      <p:bldP spid="1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ipse 4">
            <a:extLst>
              <a:ext uri="{FF2B5EF4-FFF2-40B4-BE49-F238E27FC236}">
                <a16:creationId xmlns:a16="http://schemas.microsoft.com/office/drawing/2014/main" id="{8FE77331-FE2F-C219-1932-92087BC99FEE}"/>
              </a:ext>
            </a:extLst>
          </p:cNvPr>
          <p:cNvSpPr/>
          <p:nvPr/>
        </p:nvSpPr>
        <p:spPr>
          <a:xfrm>
            <a:off x="10224247" y="5100917"/>
            <a:ext cx="2259106" cy="2034988"/>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Marcador de pie de página 1">
            <a:extLst>
              <a:ext uri="{FF2B5EF4-FFF2-40B4-BE49-F238E27FC236}">
                <a16:creationId xmlns:a16="http://schemas.microsoft.com/office/drawing/2014/main" id="{19F97C7B-E8AB-7ADA-7482-E30DAFBABAB7}"/>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5843B587-F476-D2C5-D20E-0AF6A1B0C24C}"/>
              </a:ext>
            </a:extLst>
          </p:cNvPr>
          <p:cNvSpPr>
            <a:spLocks noGrp="1"/>
          </p:cNvSpPr>
          <p:nvPr>
            <p:ph type="sldNum" sz="quarter" idx="12"/>
          </p:nvPr>
        </p:nvSpPr>
        <p:spPr/>
        <p:txBody>
          <a:bodyPr/>
          <a:lstStyle/>
          <a:p>
            <a:fld id="{98F75276-FA71-44F8-B7AD-531B860B9505}" type="slidenum">
              <a:rPr lang="es-MX" smtClean="0"/>
              <a:t>22</a:t>
            </a:fld>
            <a:endParaRPr lang="es-MX"/>
          </a:p>
        </p:txBody>
      </p:sp>
      <p:sp>
        <p:nvSpPr>
          <p:cNvPr id="4" name="Elipse 3">
            <a:extLst>
              <a:ext uri="{FF2B5EF4-FFF2-40B4-BE49-F238E27FC236}">
                <a16:creationId xmlns:a16="http://schemas.microsoft.com/office/drawing/2014/main" id="{AFDF6602-7369-59F9-0DC7-C127600657FB}"/>
              </a:ext>
            </a:extLst>
          </p:cNvPr>
          <p:cNvSpPr/>
          <p:nvPr/>
        </p:nvSpPr>
        <p:spPr>
          <a:xfrm>
            <a:off x="-618565" y="-188259"/>
            <a:ext cx="2259106" cy="2034988"/>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Elipse 5">
            <a:extLst>
              <a:ext uri="{FF2B5EF4-FFF2-40B4-BE49-F238E27FC236}">
                <a16:creationId xmlns:a16="http://schemas.microsoft.com/office/drawing/2014/main" id="{597BB45A-DA7D-31F7-2074-29B0A6A91AA3}"/>
              </a:ext>
            </a:extLst>
          </p:cNvPr>
          <p:cNvSpPr/>
          <p:nvPr/>
        </p:nvSpPr>
        <p:spPr>
          <a:xfrm>
            <a:off x="1156447" y="0"/>
            <a:ext cx="914400" cy="914400"/>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Elipse 6">
            <a:extLst>
              <a:ext uri="{FF2B5EF4-FFF2-40B4-BE49-F238E27FC236}">
                <a16:creationId xmlns:a16="http://schemas.microsoft.com/office/drawing/2014/main" id="{1B61653F-1193-AC03-D127-B6C09062904F}"/>
              </a:ext>
            </a:extLst>
          </p:cNvPr>
          <p:cNvSpPr/>
          <p:nvPr/>
        </p:nvSpPr>
        <p:spPr>
          <a:xfrm>
            <a:off x="11277600" y="4527176"/>
            <a:ext cx="914400" cy="914400"/>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Elipse 7">
            <a:extLst>
              <a:ext uri="{FF2B5EF4-FFF2-40B4-BE49-F238E27FC236}">
                <a16:creationId xmlns:a16="http://schemas.microsoft.com/office/drawing/2014/main" id="{07C59DC3-4A18-1792-24B6-44F84CD10065}"/>
              </a:ext>
            </a:extLst>
          </p:cNvPr>
          <p:cNvSpPr/>
          <p:nvPr/>
        </p:nvSpPr>
        <p:spPr>
          <a:xfrm>
            <a:off x="1649506" y="1290918"/>
            <a:ext cx="618564" cy="555811"/>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Elipse 8">
            <a:extLst>
              <a:ext uri="{FF2B5EF4-FFF2-40B4-BE49-F238E27FC236}">
                <a16:creationId xmlns:a16="http://schemas.microsoft.com/office/drawing/2014/main" id="{E30C414A-254A-6674-A7C5-FC97D2102042}"/>
              </a:ext>
            </a:extLst>
          </p:cNvPr>
          <p:cNvSpPr/>
          <p:nvPr/>
        </p:nvSpPr>
        <p:spPr>
          <a:xfrm>
            <a:off x="9672918" y="4984376"/>
            <a:ext cx="618564" cy="555811"/>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CuadroTexto 10">
            <a:extLst>
              <a:ext uri="{FF2B5EF4-FFF2-40B4-BE49-F238E27FC236}">
                <a16:creationId xmlns:a16="http://schemas.microsoft.com/office/drawing/2014/main" id="{71903D7E-54D0-410B-A20D-A1239737F168}"/>
              </a:ext>
            </a:extLst>
          </p:cNvPr>
          <p:cNvSpPr txBox="1"/>
          <p:nvPr/>
        </p:nvSpPr>
        <p:spPr>
          <a:xfrm>
            <a:off x="2510118" y="959223"/>
            <a:ext cx="8767482" cy="1200329"/>
          </a:xfrm>
          <a:prstGeom prst="rect">
            <a:avLst/>
          </a:prstGeom>
          <a:noFill/>
        </p:spPr>
        <p:txBody>
          <a:bodyPr wrap="square">
            <a:spAutoFit/>
          </a:bodyPr>
          <a:lstStyle/>
          <a:p>
            <a:pPr algn="just"/>
            <a:r>
              <a:rPr lang="es-NI" sz="1800" dirty="0">
                <a:effectLst/>
                <a:latin typeface="Georgia" panose="02040502050405020303" pitchFamily="18" charset="0"/>
                <a:ea typeface="Times New Roman" panose="02020603050405020304" pitchFamily="18" charset="0"/>
                <a:cs typeface="Times New Roman" panose="02020603050405020304" pitchFamily="18" charset="0"/>
              </a:rPr>
              <a:t>Pero más tarde se celebraban a menudo con gran pompa y muchas ceremonias con prolongados festejos y regocijos, era costumbre que el novio nombrase un </a:t>
            </a:r>
            <a:r>
              <a:rPr lang="es-NI" sz="1800" b="1" u="sng" dirty="0">
                <a:effectLst/>
                <a:latin typeface="Georgia" panose="02040502050405020303" pitchFamily="18" charset="0"/>
                <a:ea typeface="Times New Roman" panose="02020603050405020304" pitchFamily="18" charset="0"/>
                <a:cs typeface="Times New Roman" panose="02020603050405020304" pitchFamily="18" charset="0"/>
              </a:rPr>
              <a:t>“PARANINFO”</a:t>
            </a:r>
            <a:r>
              <a:rPr lang="es-NI" sz="1800" b="1" dirty="0">
                <a:effectLst/>
                <a:latin typeface="Georgia" panose="02040502050405020303" pitchFamily="18" charset="0"/>
                <a:ea typeface="Times New Roman" panose="02020603050405020304" pitchFamily="18" charset="0"/>
                <a:cs typeface="Times New Roman" panose="02020603050405020304" pitchFamily="18" charset="0"/>
              </a:rPr>
              <a:t> </a:t>
            </a:r>
            <a:r>
              <a:rPr lang="es-NI" sz="1800" dirty="0">
                <a:effectLst/>
                <a:latin typeface="Georgia" panose="02040502050405020303" pitchFamily="18" charset="0"/>
                <a:ea typeface="Times New Roman" panose="02020603050405020304" pitchFamily="18" charset="0"/>
                <a:cs typeface="Times New Roman" panose="02020603050405020304" pitchFamily="18" charset="0"/>
              </a:rPr>
              <a:t>o  especie  de</a:t>
            </a:r>
            <a:r>
              <a:rPr lang="es-NI" sz="1800" b="1" dirty="0">
                <a:effectLst/>
                <a:latin typeface="Georgia" panose="02040502050405020303" pitchFamily="18" charset="0"/>
                <a:ea typeface="Times New Roman" panose="02020603050405020304" pitchFamily="18" charset="0"/>
                <a:cs typeface="Times New Roman" panose="02020603050405020304" pitchFamily="18" charset="0"/>
              </a:rPr>
              <a:t>  </a:t>
            </a:r>
            <a:r>
              <a:rPr lang="es-NI" sz="1800" b="1" u="sng" dirty="0">
                <a:effectLst/>
                <a:latin typeface="Georgia" panose="02040502050405020303" pitchFamily="18" charset="0"/>
                <a:ea typeface="Times New Roman" panose="02020603050405020304" pitchFamily="18" charset="0"/>
                <a:cs typeface="Times New Roman" panose="02020603050405020304" pitchFamily="18" charset="0"/>
              </a:rPr>
              <a:t>“PADRINO”</a:t>
            </a:r>
            <a:r>
              <a:rPr lang="es-NI" sz="1800" b="1" dirty="0">
                <a:effectLst/>
                <a:latin typeface="Georgia" panose="02040502050405020303" pitchFamily="18" charset="0"/>
                <a:ea typeface="Times New Roman" panose="02020603050405020304" pitchFamily="18" charset="0"/>
                <a:cs typeface="Times New Roman" panose="02020603050405020304" pitchFamily="18" charset="0"/>
              </a:rPr>
              <a:t> </a:t>
            </a:r>
            <a:r>
              <a:rPr lang="es-NI" sz="1800" dirty="0">
                <a:effectLst/>
                <a:latin typeface="Georgia" panose="02040502050405020303" pitchFamily="18" charset="0"/>
                <a:ea typeface="Times New Roman" panose="02020603050405020304" pitchFamily="18" charset="0"/>
                <a:cs typeface="Times New Roman" panose="02020603050405020304" pitchFamily="18" charset="0"/>
              </a:rPr>
              <a:t>de  bodas  llamado  por  nuestro  Señor.</a:t>
            </a:r>
            <a:endParaRPr lang="es-MX" sz="1800" dirty="0">
              <a:effectLst/>
              <a:latin typeface="Georgia" panose="02040502050405020303" pitchFamily="18" charset="0"/>
              <a:ea typeface="Times New Roman" panose="02020603050405020304" pitchFamily="18" charset="0"/>
              <a:cs typeface="Times New Roman" panose="02020603050405020304" pitchFamily="18" charset="0"/>
            </a:endParaRPr>
          </a:p>
        </p:txBody>
      </p:sp>
      <p:sp>
        <p:nvSpPr>
          <p:cNvPr id="13" name="CuadroTexto 12">
            <a:extLst>
              <a:ext uri="{FF2B5EF4-FFF2-40B4-BE49-F238E27FC236}">
                <a16:creationId xmlns:a16="http://schemas.microsoft.com/office/drawing/2014/main" id="{70E2EB56-6C3B-FFBA-A5FA-94804CCE2E62}"/>
              </a:ext>
            </a:extLst>
          </p:cNvPr>
          <p:cNvSpPr txBox="1"/>
          <p:nvPr/>
        </p:nvSpPr>
        <p:spPr>
          <a:xfrm>
            <a:off x="1649506" y="2828453"/>
            <a:ext cx="9027457" cy="1569660"/>
          </a:xfrm>
          <a:prstGeom prst="rect">
            <a:avLst/>
          </a:prstGeom>
          <a:noFill/>
        </p:spPr>
        <p:txBody>
          <a:bodyPr wrap="square">
            <a:spAutoFit/>
          </a:bodyPr>
          <a:lstStyle>
            <a:defPPr>
              <a:defRPr lang="es-MX"/>
            </a:defPPr>
            <a:lvl1pPr algn="just">
              <a:defRPr>
                <a:effectLst/>
                <a:latin typeface="Georgia" panose="02040502050405020303" pitchFamily="18" charset="0"/>
                <a:ea typeface="Times New Roman" panose="02020603050405020304" pitchFamily="18" charset="0"/>
                <a:cs typeface="Times New Roman" panose="02020603050405020304" pitchFamily="18" charset="0"/>
              </a:defRPr>
            </a:lvl1pPr>
          </a:lstStyle>
          <a:p>
            <a:pPr algn="ctr"/>
            <a:r>
              <a:rPr lang="es-NI" dirty="0"/>
              <a:t>Jesucristo </a:t>
            </a:r>
            <a:r>
              <a:rPr lang="es-NI" b="1" dirty="0"/>
              <a:t>“EL AMIGO DEL NOVIO”. </a:t>
            </a:r>
          </a:p>
          <a:p>
            <a:endParaRPr lang="es-NI" sz="2100" b="1" dirty="0"/>
          </a:p>
          <a:p>
            <a:r>
              <a:rPr lang="es-NI" sz="2100" b="1" dirty="0"/>
              <a:t>Juan.3:29.</a:t>
            </a:r>
            <a:r>
              <a:rPr lang="es-NI" dirty="0"/>
              <a:t> </a:t>
            </a:r>
            <a:r>
              <a:rPr lang="es-MX" b="0" i="0" dirty="0">
                <a:solidFill>
                  <a:srgbClr val="000000"/>
                </a:solidFill>
                <a:effectLst/>
              </a:rPr>
              <a:t>El que tiene la novia es el novio, pero el amigo del novio, que está </a:t>
            </a:r>
            <a:r>
              <a:rPr lang="es-MX" b="0" i="1" dirty="0">
                <a:solidFill>
                  <a:srgbClr val="000000"/>
                </a:solidFill>
                <a:effectLst/>
              </a:rPr>
              <a:t>allí</a:t>
            </a:r>
            <a:r>
              <a:rPr lang="es-MX" b="0" i="0" dirty="0">
                <a:solidFill>
                  <a:srgbClr val="000000"/>
                </a:solidFill>
                <a:effectLst/>
              </a:rPr>
              <a:t> y le oye, se alegra en gran manera con la voz del novio. </a:t>
            </a:r>
            <a:r>
              <a:rPr lang="es-MX" b="0" i="1" dirty="0">
                <a:solidFill>
                  <a:srgbClr val="000000"/>
                </a:solidFill>
                <a:effectLst/>
              </a:rPr>
              <a:t>Y</a:t>
            </a:r>
            <a:r>
              <a:rPr lang="es-MX" b="0" i="0" dirty="0">
                <a:solidFill>
                  <a:srgbClr val="000000"/>
                </a:solidFill>
                <a:effectLst/>
              </a:rPr>
              <a:t> por eso, este gozo mío se ha completado.</a:t>
            </a:r>
            <a:r>
              <a:rPr lang="es-NI" dirty="0"/>
              <a:t> </a:t>
            </a:r>
            <a:endParaRPr lang="es-MX" dirty="0"/>
          </a:p>
        </p:txBody>
      </p:sp>
      <p:sp>
        <p:nvSpPr>
          <p:cNvPr id="15" name="CuadroTexto 14">
            <a:extLst>
              <a:ext uri="{FF2B5EF4-FFF2-40B4-BE49-F238E27FC236}">
                <a16:creationId xmlns:a16="http://schemas.microsoft.com/office/drawing/2014/main" id="{52F78D91-9B46-AACB-6614-8849F6281B28}"/>
              </a:ext>
            </a:extLst>
          </p:cNvPr>
          <p:cNvSpPr txBox="1"/>
          <p:nvPr/>
        </p:nvSpPr>
        <p:spPr>
          <a:xfrm>
            <a:off x="2268070" y="5040119"/>
            <a:ext cx="6858001" cy="923330"/>
          </a:xfrm>
          <a:prstGeom prst="rect">
            <a:avLst/>
          </a:prstGeom>
          <a:noFill/>
        </p:spPr>
        <p:txBody>
          <a:bodyPr wrap="square">
            <a:spAutoFit/>
          </a:bodyPr>
          <a:lstStyle/>
          <a:p>
            <a:pPr algn="just"/>
            <a:r>
              <a:rPr lang="es-NI" dirty="0">
                <a:latin typeface="Georgia" panose="02040502050405020303" pitchFamily="18" charset="0"/>
              </a:rPr>
              <a:t>Algunos jóvenes le hacían compañía como comitiva de honor, durante los días de la boda, así como también algunas jóvenes acompañaban a la novia todo ese tiempo.</a:t>
            </a:r>
            <a:endParaRPr lang="es-MX" dirty="0">
              <a:latin typeface="Georgia" panose="02040502050405020303" pitchFamily="18" charset="0"/>
            </a:endParaRPr>
          </a:p>
        </p:txBody>
      </p:sp>
    </p:spTree>
    <p:extLst>
      <p:ext uri="{BB962C8B-B14F-4D97-AF65-F5344CB8AC3E}">
        <p14:creationId xmlns:p14="http://schemas.microsoft.com/office/powerpoint/2010/main" val="19057207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13">
                                            <p:txEl>
                                              <p:pRg st="0" end="0"/>
                                            </p:txEl>
                                          </p:spTgt>
                                        </p:tgtEl>
                                        <p:attrNameLst>
                                          <p:attrName>style.visibility</p:attrName>
                                        </p:attrNameLst>
                                      </p:cBhvr>
                                      <p:to>
                                        <p:strVal val="visible"/>
                                      </p:to>
                                    </p:set>
                                    <p:animEffect transition="in" filter="barn(inVertical)">
                                      <p:cBhvr>
                                        <p:cTn id="13" dur="500"/>
                                        <p:tgtEl>
                                          <p:spTgt spid="1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3">
                                            <p:txEl>
                                              <p:pRg st="2" end="2"/>
                                            </p:txEl>
                                          </p:spTgt>
                                        </p:tgtEl>
                                        <p:attrNameLst>
                                          <p:attrName>style.visibility</p:attrName>
                                        </p:attrNameLst>
                                      </p:cBhvr>
                                      <p:to>
                                        <p:strVal val="visible"/>
                                      </p:to>
                                    </p:set>
                                    <p:animEffect transition="in" filter="barn(inVertical)">
                                      <p:cBhvr>
                                        <p:cTn id="18" dur="500"/>
                                        <p:tgtEl>
                                          <p:spTgt spid="1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barn(inVertical)">
                                      <p:cBhvr>
                                        <p:cTn id="2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ipse 4">
            <a:extLst>
              <a:ext uri="{FF2B5EF4-FFF2-40B4-BE49-F238E27FC236}">
                <a16:creationId xmlns:a16="http://schemas.microsoft.com/office/drawing/2014/main" id="{8FE77331-FE2F-C219-1932-92087BC99FEE}"/>
              </a:ext>
            </a:extLst>
          </p:cNvPr>
          <p:cNvSpPr/>
          <p:nvPr/>
        </p:nvSpPr>
        <p:spPr>
          <a:xfrm>
            <a:off x="10224247" y="5100917"/>
            <a:ext cx="2259106" cy="2034988"/>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Marcador de pie de página 1">
            <a:extLst>
              <a:ext uri="{FF2B5EF4-FFF2-40B4-BE49-F238E27FC236}">
                <a16:creationId xmlns:a16="http://schemas.microsoft.com/office/drawing/2014/main" id="{19F97C7B-E8AB-7ADA-7482-E30DAFBABAB7}"/>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5843B587-F476-D2C5-D20E-0AF6A1B0C24C}"/>
              </a:ext>
            </a:extLst>
          </p:cNvPr>
          <p:cNvSpPr>
            <a:spLocks noGrp="1"/>
          </p:cNvSpPr>
          <p:nvPr>
            <p:ph type="sldNum" sz="quarter" idx="12"/>
          </p:nvPr>
        </p:nvSpPr>
        <p:spPr/>
        <p:txBody>
          <a:bodyPr/>
          <a:lstStyle/>
          <a:p>
            <a:fld id="{98F75276-FA71-44F8-B7AD-531B860B9505}" type="slidenum">
              <a:rPr lang="es-MX" smtClean="0"/>
              <a:t>23</a:t>
            </a:fld>
            <a:endParaRPr lang="es-MX"/>
          </a:p>
        </p:txBody>
      </p:sp>
      <p:sp>
        <p:nvSpPr>
          <p:cNvPr id="4" name="Elipse 3">
            <a:extLst>
              <a:ext uri="{FF2B5EF4-FFF2-40B4-BE49-F238E27FC236}">
                <a16:creationId xmlns:a16="http://schemas.microsoft.com/office/drawing/2014/main" id="{AFDF6602-7369-59F9-0DC7-C127600657FB}"/>
              </a:ext>
            </a:extLst>
          </p:cNvPr>
          <p:cNvSpPr/>
          <p:nvPr/>
        </p:nvSpPr>
        <p:spPr>
          <a:xfrm>
            <a:off x="-618565" y="-188259"/>
            <a:ext cx="2259106" cy="2034988"/>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Elipse 5">
            <a:extLst>
              <a:ext uri="{FF2B5EF4-FFF2-40B4-BE49-F238E27FC236}">
                <a16:creationId xmlns:a16="http://schemas.microsoft.com/office/drawing/2014/main" id="{597BB45A-DA7D-31F7-2074-29B0A6A91AA3}"/>
              </a:ext>
            </a:extLst>
          </p:cNvPr>
          <p:cNvSpPr/>
          <p:nvPr/>
        </p:nvSpPr>
        <p:spPr>
          <a:xfrm>
            <a:off x="1156447" y="0"/>
            <a:ext cx="914400" cy="914400"/>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Elipse 6">
            <a:extLst>
              <a:ext uri="{FF2B5EF4-FFF2-40B4-BE49-F238E27FC236}">
                <a16:creationId xmlns:a16="http://schemas.microsoft.com/office/drawing/2014/main" id="{1B61653F-1193-AC03-D127-B6C09062904F}"/>
              </a:ext>
            </a:extLst>
          </p:cNvPr>
          <p:cNvSpPr/>
          <p:nvPr/>
        </p:nvSpPr>
        <p:spPr>
          <a:xfrm>
            <a:off x="11277600" y="4527176"/>
            <a:ext cx="914400" cy="914400"/>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Elipse 7">
            <a:extLst>
              <a:ext uri="{FF2B5EF4-FFF2-40B4-BE49-F238E27FC236}">
                <a16:creationId xmlns:a16="http://schemas.microsoft.com/office/drawing/2014/main" id="{07C59DC3-4A18-1792-24B6-44F84CD10065}"/>
              </a:ext>
            </a:extLst>
          </p:cNvPr>
          <p:cNvSpPr/>
          <p:nvPr/>
        </p:nvSpPr>
        <p:spPr>
          <a:xfrm>
            <a:off x="1649506" y="1290918"/>
            <a:ext cx="618564" cy="555811"/>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Elipse 8">
            <a:extLst>
              <a:ext uri="{FF2B5EF4-FFF2-40B4-BE49-F238E27FC236}">
                <a16:creationId xmlns:a16="http://schemas.microsoft.com/office/drawing/2014/main" id="{E30C414A-254A-6674-A7C5-FC97D2102042}"/>
              </a:ext>
            </a:extLst>
          </p:cNvPr>
          <p:cNvSpPr/>
          <p:nvPr/>
        </p:nvSpPr>
        <p:spPr>
          <a:xfrm>
            <a:off x="9672918" y="4984376"/>
            <a:ext cx="618564" cy="555811"/>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CuadroTexto 10">
            <a:extLst>
              <a:ext uri="{FF2B5EF4-FFF2-40B4-BE49-F238E27FC236}">
                <a16:creationId xmlns:a16="http://schemas.microsoft.com/office/drawing/2014/main" id="{BD611324-AC16-6732-62D9-90C8F68C459B}"/>
              </a:ext>
            </a:extLst>
          </p:cNvPr>
          <p:cNvSpPr txBox="1"/>
          <p:nvPr/>
        </p:nvSpPr>
        <p:spPr>
          <a:xfrm>
            <a:off x="3599328" y="689187"/>
            <a:ext cx="6557682" cy="369332"/>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a:effectLst/>
                <a:latin typeface="Georgia" panose="02040502050405020303" pitchFamily="18" charset="0"/>
                <a:ea typeface="Times New Roman" panose="02020603050405020304" pitchFamily="18" charset="0"/>
              </a:defRPr>
            </a:lvl1pPr>
          </a:lstStyle>
          <a:p>
            <a:r>
              <a:rPr lang="es-NI" dirty="0"/>
              <a:t>A los compañeros del novio se les menciona </a:t>
            </a:r>
            <a:endParaRPr lang="es-MX" dirty="0"/>
          </a:p>
        </p:txBody>
      </p:sp>
      <p:sp>
        <p:nvSpPr>
          <p:cNvPr id="13" name="CuadroTexto 12">
            <a:extLst>
              <a:ext uri="{FF2B5EF4-FFF2-40B4-BE49-F238E27FC236}">
                <a16:creationId xmlns:a16="http://schemas.microsoft.com/office/drawing/2014/main" id="{FA5BBC09-61EE-75D6-308C-054769B5438E}"/>
              </a:ext>
            </a:extLst>
          </p:cNvPr>
          <p:cNvSpPr txBox="1"/>
          <p:nvPr/>
        </p:nvSpPr>
        <p:spPr>
          <a:xfrm>
            <a:off x="2347631" y="1317335"/>
            <a:ext cx="8023412" cy="692497"/>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rPr>
              <a:t>Jueces.14:11,20. </a:t>
            </a:r>
            <a:r>
              <a:rPr lang="es-MX" b="0" i="0" dirty="0">
                <a:solidFill>
                  <a:srgbClr val="000000"/>
                </a:solidFill>
                <a:effectLst/>
                <a:latin typeface="Georgia" panose="02040502050405020303" pitchFamily="18" charset="0"/>
              </a:rPr>
              <a:t>Y cuando lo vieron, trajeron a treinta compañeros para que estuvieran con él.</a:t>
            </a:r>
            <a:endParaRPr lang="es-MX" dirty="0">
              <a:latin typeface="Georgia" panose="02040502050405020303" pitchFamily="18" charset="0"/>
            </a:endParaRPr>
          </a:p>
        </p:txBody>
      </p:sp>
      <p:sp>
        <p:nvSpPr>
          <p:cNvPr id="15" name="CuadroTexto 14">
            <a:extLst>
              <a:ext uri="{FF2B5EF4-FFF2-40B4-BE49-F238E27FC236}">
                <a16:creationId xmlns:a16="http://schemas.microsoft.com/office/drawing/2014/main" id="{3640A138-F98D-C6E2-41A3-E8858D462FD9}"/>
              </a:ext>
            </a:extLst>
          </p:cNvPr>
          <p:cNvSpPr txBox="1"/>
          <p:nvPr/>
        </p:nvSpPr>
        <p:spPr>
          <a:xfrm>
            <a:off x="3832411" y="2071665"/>
            <a:ext cx="6826623" cy="692497"/>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V.20. </a:t>
            </a:r>
            <a:r>
              <a:rPr lang="es-MX" b="0" i="0" dirty="0">
                <a:solidFill>
                  <a:srgbClr val="000000"/>
                </a:solidFill>
                <a:effectLst/>
                <a:latin typeface="Georgia" panose="02040502050405020303" pitchFamily="18" charset="0"/>
              </a:rPr>
              <a:t>Pero la mujer de Sansón fue </a:t>
            </a:r>
            <a:r>
              <a:rPr lang="es-MX" b="0" i="1" dirty="0">
                <a:solidFill>
                  <a:srgbClr val="000000"/>
                </a:solidFill>
                <a:effectLst/>
                <a:latin typeface="Georgia" panose="02040502050405020303" pitchFamily="18" charset="0"/>
              </a:rPr>
              <a:t>dada</a:t>
            </a:r>
            <a:r>
              <a:rPr lang="es-MX" b="0" i="0" dirty="0">
                <a:solidFill>
                  <a:srgbClr val="000000"/>
                </a:solidFill>
                <a:effectLst/>
                <a:latin typeface="Georgia" panose="02040502050405020303" pitchFamily="18" charset="0"/>
              </a:rPr>
              <a:t> al compañero que había sido su amigo íntimo.</a:t>
            </a:r>
            <a:endParaRPr lang="es-MX" dirty="0">
              <a:latin typeface="Georgia" panose="02040502050405020303" pitchFamily="18" charset="0"/>
            </a:endParaRPr>
          </a:p>
        </p:txBody>
      </p:sp>
      <p:sp>
        <p:nvSpPr>
          <p:cNvPr id="17" name="CuadroTexto 16">
            <a:extLst>
              <a:ext uri="{FF2B5EF4-FFF2-40B4-BE49-F238E27FC236}">
                <a16:creationId xmlns:a16="http://schemas.microsoft.com/office/drawing/2014/main" id="{52EDDBB5-0DEB-F0C4-E7EC-6D76E8F84FB6}"/>
              </a:ext>
            </a:extLst>
          </p:cNvPr>
          <p:cNvSpPr txBox="1"/>
          <p:nvPr/>
        </p:nvSpPr>
        <p:spPr>
          <a:xfrm>
            <a:off x="1027578" y="3055688"/>
            <a:ext cx="7689477" cy="1246495"/>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rPr>
              <a:t>Cantares.5:1</a:t>
            </a:r>
            <a:r>
              <a:rPr lang="es-NI" sz="2100" b="1" dirty="0">
                <a:latin typeface="Georgia" panose="02040502050405020303" pitchFamily="18" charset="0"/>
                <a:ea typeface="Times New Roman" panose="02020603050405020304" pitchFamily="18" charset="0"/>
              </a:rPr>
              <a:t>.</a:t>
            </a:r>
            <a:r>
              <a:rPr lang="es-NI" sz="2100" b="1" dirty="0">
                <a:effectLst/>
                <a:latin typeface="Georgia" panose="02040502050405020303" pitchFamily="18" charset="0"/>
                <a:ea typeface="Times New Roman" panose="02020603050405020304" pitchFamily="18" charset="0"/>
              </a:rPr>
              <a:t> </a:t>
            </a:r>
            <a:r>
              <a:rPr lang="es-MX" b="0" i="0" dirty="0">
                <a:solidFill>
                  <a:srgbClr val="000000"/>
                </a:solidFill>
                <a:effectLst/>
                <a:latin typeface="Georgia" panose="02040502050405020303" pitchFamily="18" charset="0"/>
              </a:rPr>
              <a:t>«He entrado en mi huerto, hermana mía, esposa </a:t>
            </a:r>
            <a:r>
              <a:rPr lang="es-MX" b="0" i="1" dirty="0">
                <a:solidFill>
                  <a:srgbClr val="000000"/>
                </a:solidFill>
                <a:effectLst/>
                <a:latin typeface="Georgia" panose="02040502050405020303" pitchFamily="18" charset="0"/>
              </a:rPr>
              <a:t>mía</a:t>
            </a:r>
            <a:r>
              <a:rPr lang="es-MX" b="0" i="0" dirty="0">
                <a:solidFill>
                  <a:srgbClr val="000000"/>
                </a:solidFill>
                <a:effectLst/>
                <a:latin typeface="Georgia" panose="02040502050405020303" pitchFamily="18" charset="0"/>
              </a:rPr>
              <a:t>;</a:t>
            </a:r>
            <a:br>
              <a:rPr lang="es-MX" dirty="0">
                <a:latin typeface="Georgia" panose="02040502050405020303" pitchFamily="18" charset="0"/>
              </a:rPr>
            </a:br>
            <a:r>
              <a:rPr lang="es-MX" b="0" i="0" dirty="0">
                <a:solidFill>
                  <a:srgbClr val="000000"/>
                </a:solidFill>
                <a:effectLst/>
                <a:latin typeface="Georgia" panose="02040502050405020303" pitchFamily="18" charset="0"/>
              </a:rPr>
              <a:t>He recogido mi mirra con mi bálsamo. He comido mi panal y mi miel; He bebido mi vino y mi leche. Coman, amigos; Beban y embriáguense, oh amados».</a:t>
            </a:r>
            <a:endParaRPr lang="es-MX" dirty="0">
              <a:latin typeface="Georgia" panose="02040502050405020303" pitchFamily="18" charset="0"/>
            </a:endParaRPr>
          </a:p>
        </p:txBody>
      </p:sp>
      <p:sp>
        <p:nvSpPr>
          <p:cNvPr id="19" name="CuadroTexto 18">
            <a:extLst>
              <a:ext uri="{FF2B5EF4-FFF2-40B4-BE49-F238E27FC236}">
                <a16:creationId xmlns:a16="http://schemas.microsoft.com/office/drawing/2014/main" id="{10B3E877-644B-4453-80E9-5973ADBAC496}"/>
              </a:ext>
            </a:extLst>
          </p:cNvPr>
          <p:cNvSpPr txBox="1"/>
          <p:nvPr/>
        </p:nvSpPr>
        <p:spPr>
          <a:xfrm>
            <a:off x="2844051" y="4300387"/>
            <a:ext cx="7245725" cy="692497"/>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rPr>
              <a:t>Cant</a:t>
            </a:r>
            <a:r>
              <a:rPr lang="es-NI" sz="2100" b="1" dirty="0">
                <a:latin typeface="Georgia" panose="02040502050405020303" pitchFamily="18" charset="0"/>
                <a:ea typeface="Times New Roman" panose="02020603050405020304" pitchFamily="18" charset="0"/>
              </a:rPr>
              <a:t>ares.</a:t>
            </a:r>
            <a:r>
              <a:rPr lang="es-NI" sz="2100" b="1" dirty="0">
                <a:effectLst/>
                <a:latin typeface="Georgia" panose="02040502050405020303" pitchFamily="18" charset="0"/>
                <a:ea typeface="Times New Roman" panose="02020603050405020304" pitchFamily="18" charset="0"/>
              </a:rPr>
              <a:t>8:13. </a:t>
            </a:r>
            <a:r>
              <a:rPr lang="es-MX" b="0" i="0" dirty="0">
                <a:solidFill>
                  <a:srgbClr val="000000"/>
                </a:solidFill>
                <a:effectLst/>
                <a:latin typeface="Georgia" panose="02040502050405020303" pitchFamily="18" charset="0"/>
              </a:rPr>
              <a:t>«Oh tú, que moras en los huertos, </a:t>
            </a:r>
            <a:r>
              <a:rPr lang="es-MX" b="0" i="1" dirty="0">
                <a:solidFill>
                  <a:srgbClr val="000000"/>
                </a:solidFill>
                <a:effectLst/>
                <a:latin typeface="Georgia" panose="02040502050405020303" pitchFamily="18" charset="0"/>
              </a:rPr>
              <a:t>Mis</a:t>
            </a:r>
            <a:r>
              <a:rPr lang="es-MX" b="0" i="0" dirty="0">
                <a:solidFill>
                  <a:srgbClr val="000000"/>
                </a:solidFill>
                <a:effectLst/>
                <a:latin typeface="Georgia" panose="02040502050405020303" pitchFamily="18" charset="0"/>
              </a:rPr>
              <a:t> compañeros están atentos a tu voz; Déjame que la oiga».</a:t>
            </a:r>
            <a:endParaRPr lang="es-MX" dirty="0">
              <a:latin typeface="Georgia" panose="02040502050405020303" pitchFamily="18" charset="0"/>
            </a:endParaRPr>
          </a:p>
        </p:txBody>
      </p:sp>
      <p:sp>
        <p:nvSpPr>
          <p:cNvPr id="21" name="CuadroTexto 20">
            <a:extLst>
              <a:ext uri="{FF2B5EF4-FFF2-40B4-BE49-F238E27FC236}">
                <a16:creationId xmlns:a16="http://schemas.microsoft.com/office/drawing/2014/main" id="{22CD8B9D-21AA-7529-7B90-2CD28A6D590D}"/>
              </a:ext>
            </a:extLst>
          </p:cNvPr>
          <p:cNvSpPr txBox="1"/>
          <p:nvPr/>
        </p:nvSpPr>
        <p:spPr>
          <a:xfrm>
            <a:off x="1490383" y="5324299"/>
            <a:ext cx="7689476" cy="969496"/>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rPr>
              <a:t>Mateo.9:15. </a:t>
            </a:r>
            <a:r>
              <a:rPr lang="es-MX" b="0" i="0" dirty="0">
                <a:solidFill>
                  <a:srgbClr val="000000"/>
                </a:solidFill>
                <a:effectLst/>
                <a:latin typeface="Georgia" panose="02040502050405020303" pitchFamily="18" charset="0"/>
              </a:rPr>
              <a:t>Y Jesús les respondió: «¿Acaso los acompañantes del novio</a:t>
            </a:r>
            <a:r>
              <a:rPr lang="es-MX" baseline="30000" dirty="0">
                <a:solidFill>
                  <a:srgbClr val="000000"/>
                </a:solidFill>
                <a:latin typeface="Georgia" panose="02040502050405020303" pitchFamily="18" charset="0"/>
              </a:rPr>
              <a:t> </a:t>
            </a:r>
            <a:r>
              <a:rPr lang="es-MX" b="0" i="0" dirty="0">
                <a:solidFill>
                  <a:srgbClr val="000000"/>
                </a:solidFill>
                <a:effectLst/>
                <a:latin typeface="Georgia" panose="02040502050405020303" pitchFamily="18" charset="0"/>
              </a:rPr>
              <a:t>pueden estar de luto mientras el novio está con ellos? Pero vendrán días cuando el novio les será quitado, y entonces ayunarán.</a:t>
            </a:r>
            <a:endParaRPr lang="es-MX" dirty="0">
              <a:latin typeface="Georgia" panose="02040502050405020303" pitchFamily="18" charset="0"/>
            </a:endParaRPr>
          </a:p>
        </p:txBody>
      </p:sp>
    </p:spTree>
    <p:extLst>
      <p:ext uri="{BB962C8B-B14F-4D97-AF65-F5344CB8AC3E}">
        <p14:creationId xmlns:p14="http://schemas.microsoft.com/office/powerpoint/2010/main" val="7454412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arn(inVertical)">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barn(inVertical)">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barn(inVertical)">
                                      <p:cBhvr>
                                        <p:cTn id="23" dur="5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barn(inVertical)">
                                      <p:cBhvr>
                                        <p:cTn id="28" dur="500"/>
                                        <p:tgtEl>
                                          <p:spTgt spid="19"/>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barn(inVertical)">
                                      <p:cBhvr>
                                        <p:cTn id="3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5" grpId="0"/>
      <p:bldP spid="17" grpId="0"/>
      <p:bldP spid="19" grpId="0"/>
      <p:bldP spid="2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ipse 4">
            <a:extLst>
              <a:ext uri="{FF2B5EF4-FFF2-40B4-BE49-F238E27FC236}">
                <a16:creationId xmlns:a16="http://schemas.microsoft.com/office/drawing/2014/main" id="{8FE77331-FE2F-C219-1932-92087BC99FEE}"/>
              </a:ext>
            </a:extLst>
          </p:cNvPr>
          <p:cNvSpPr/>
          <p:nvPr/>
        </p:nvSpPr>
        <p:spPr>
          <a:xfrm>
            <a:off x="10224247" y="5100917"/>
            <a:ext cx="2259106" cy="2034988"/>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Marcador de pie de página 1">
            <a:extLst>
              <a:ext uri="{FF2B5EF4-FFF2-40B4-BE49-F238E27FC236}">
                <a16:creationId xmlns:a16="http://schemas.microsoft.com/office/drawing/2014/main" id="{19F97C7B-E8AB-7ADA-7482-E30DAFBABAB7}"/>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5843B587-F476-D2C5-D20E-0AF6A1B0C24C}"/>
              </a:ext>
            </a:extLst>
          </p:cNvPr>
          <p:cNvSpPr>
            <a:spLocks noGrp="1"/>
          </p:cNvSpPr>
          <p:nvPr>
            <p:ph type="sldNum" sz="quarter" idx="12"/>
          </p:nvPr>
        </p:nvSpPr>
        <p:spPr/>
        <p:txBody>
          <a:bodyPr/>
          <a:lstStyle/>
          <a:p>
            <a:fld id="{98F75276-FA71-44F8-B7AD-531B860B9505}" type="slidenum">
              <a:rPr lang="es-MX" smtClean="0"/>
              <a:t>24</a:t>
            </a:fld>
            <a:endParaRPr lang="es-MX"/>
          </a:p>
        </p:txBody>
      </p:sp>
      <p:sp>
        <p:nvSpPr>
          <p:cNvPr id="4" name="Elipse 3">
            <a:extLst>
              <a:ext uri="{FF2B5EF4-FFF2-40B4-BE49-F238E27FC236}">
                <a16:creationId xmlns:a16="http://schemas.microsoft.com/office/drawing/2014/main" id="{AFDF6602-7369-59F9-0DC7-C127600657FB}"/>
              </a:ext>
            </a:extLst>
          </p:cNvPr>
          <p:cNvSpPr/>
          <p:nvPr/>
        </p:nvSpPr>
        <p:spPr>
          <a:xfrm>
            <a:off x="-618565" y="-188259"/>
            <a:ext cx="2259106" cy="2034988"/>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Elipse 5">
            <a:extLst>
              <a:ext uri="{FF2B5EF4-FFF2-40B4-BE49-F238E27FC236}">
                <a16:creationId xmlns:a16="http://schemas.microsoft.com/office/drawing/2014/main" id="{597BB45A-DA7D-31F7-2074-29B0A6A91AA3}"/>
              </a:ext>
            </a:extLst>
          </p:cNvPr>
          <p:cNvSpPr/>
          <p:nvPr/>
        </p:nvSpPr>
        <p:spPr>
          <a:xfrm>
            <a:off x="1156447" y="0"/>
            <a:ext cx="914400" cy="914400"/>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Elipse 6">
            <a:extLst>
              <a:ext uri="{FF2B5EF4-FFF2-40B4-BE49-F238E27FC236}">
                <a16:creationId xmlns:a16="http://schemas.microsoft.com/office/drawing/2014/main" id="{1B61653F-1193-AC03-D127-B6C09062904F}"/>
              </a:ext>
            </a:extLst>
          </p:cNvPr>
          <p:cNvSpPr/>
          <p:nvPr/>
        </p:nvSpPr>
        <p:spPr>
          <a:xfrm>
            <a:off x="11277600" y="4527176"/>
            <a:ext cx="914400" cy="914400"/>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Elipse 7">
            <a:extLst>
              <a:ext uri="{FF2B5EF4-FFF2-40B4-BE49-F238E27FC236}">
                <a16:creationId xmlns:a16="http://schemas.microsoft.com/office/drawing/2014/main" id="{07C59DC3-4A18-1792-24B6-44F84CD10065}"/>
              </a:ext>
            </a:extLst>
          </p:cNvPr>
          <p:cNvSpPr/>
          <p:nvPr/>
        </p:nvSpPr>
        <p:spPr>
          <a:xfrm>
            <a:off x="1649506" y="1290918"/>
            <a:ext cx="618564" cy="555811"/>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Elipse 8">
            <a:extLst>
              <a:ext uri="{FF2B5EF4-FFF2-40B4-BE49-F238E27FC236}">
                <a16:creationId xmlns:a16="http://schemas.microsoft.com/office/drawing/2014/main" id="{E30C414A-254A-6674-A7C5-FC97D2102042}"/>
              </a:ext>
            </a:extLst>
          </p:cNvPr>
          <p:cNvSpPr/>
          <p:nvPr/>
        </p:nvSpPr>
        <p:spPr>
          <a:xfrm>
            <a:off x="9672918" y="4984376"/>
            <a:ext cx="618564" cy="555811"/>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CuadroTexto 10">
            <a:extLst>
              <a:ext uri="{FF2B5EF4-FFF2-40B4-BE49-F238E27FC236}">
                <a16:creationId xmlns:a16="http://schemas.microsoft.com/office/drawing/2014/main" id="{9AACA788-3DB3-A63B-F3DC-D0562730D17B}"/>
              </a:ext>
            </a:extLst>
          </p:cNvPr>
          <p:cNvSpPr txBox="1"/>
          <p:nvPr/>
        </p:nvSpPr>
        <p:spPr>
          <a:xfrm>
            <a:off x="3115236" y="729734"/>
            <a:ext cx="6557682" cy="369332"/>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a:effectLst/>
                <a:latin typeface="Georgia" panose="02040502050405020303" pitchFamily="18" charset="0"/>
                <a:ea typeface="Times New Roman" panose="02020603050405020304" pitchFamily="18" charset="0"/>
              </a:defRPr>
            </a:lvl1pPr>
          </a:lstStyle>
          <a:p>
            <a:pPr algn="ctr"/>
            <a:r>
              <a:rPr lang="es-NI" dirty="0"/>
              <a:t>También a las compañeras de la novia.</a:t>
            </a:r>
            <a:endParaRPr lang="es-MX" dirty="0"/>
          </a:p>
        </p:txBody>
      </p:sp>
      <p:sp>
        <p:nvSpPr>
          <p:cNvPr id="13" name="CuadroTexto 12">
            <a:extLst>
              <a:ext uri="{FF2B5EF4-FFF2-40B4-BE49-F238E27FC236}">
                <a16:creationId xmlns:a16="http://schemas.microsoft.com/office/drawing/2014/main" id="{E832F16E-3D7A-13B3-BFA5-18F3DD83E196}"/>
              </a:ext>
            </a:extLst>
          </p:cNvPr>
          <p:cNvSpPr txBox="1"/>
          <p:nvPr/>
        </p:nvSpPr>
        <p:spPr>
          <a:xfrm>
            <a:off x="2486584" y="1522801"/>
            <a:ext cx="8037980" cy="692497"/>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rPr>
              <a:t>Salmos.45:9. </a:t>
            </a:r>
            <a:r>
              <a:rPr lang="es-MX" b="0" i="0" dirty="0">
                <a:solidFill>
                  <a:srgbClr val="000000"/>
                </a:solidFill>
                <a:effectLst/>
                <a:latin typeface="Georgia" panose="02040502050405020303" pitchFamily="18" charset="0"/>
              </a:rPr>
              <a:t>Hijas de reyes hay entre Tus damas nobles; A Tu diestra, en oro de Ofir, está la reina.</a:t>
            </a:r>
            <a:endParaRPr lang="es-MX" dirty="0">
              <a:latin typeface="Georgia" panose="02040502050405020303" pitchFamily="18" charset="0"/>
            </a:endParaRPr>
          </a:p>
        </p:txBody>
      </p:sp>
      <p:sp>
        <p:nvSpPr>
          <p:cNvPr id="15" name="CuadroTexto 14">
            <a:extLst>
              <a:ext uri="{FF2B5EF4-FFF2-40B4-BE49-F238E27FC236}">
                <a16:creationId xmlns:a16="http://schemas.microsoft.com/office/drawing/2014/main" id="{1298258B-2410-A955-2924-28701781F0C5}"/>
              </a:ext>
            </a:extLst>
          </p:cNvPr>
          <p:cNvSpPr txBox="1"/>
          <p:nvPr/>
        </p:nvSpPr>
        <p:spPr>
          <a:xfrm>
            <a:off x="3305734" y="2666217"/>
            <a:ext cx="7218830" cy="692497"/>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rPr>
              <a:t>Cantares.1:5.</a:t>
            </a:r>
            <a:r>
              <a:rPr lang="es-NI" sz="2100" b="1" dirty="0">
                <a:latin typeface="Georgia" panose="02040502050405020303" pitchFamily="18" charset="0"/>
                <a:ea typeface="Times New Roman" panose="02020603050405020304" pitchFamily="18" charset="0"/>
              </a:rPr>
              <a:t> </a:t>
            </a:r>
            <a:r>
              <a:rPr lang="es-MX" b="0" i="0" dirty="0">
                <a:solidFill>
                  <a:srgbClr val="000000"/>
                </a:solidFill>
                <a:effectLst/>
                <a:latin typeface="Georgia" panose="02040502050405020303" pitchFamily="18" charset="0"/>
              </a:rPr>
              <a:t>«Nos regocijaremos y nos alegraremos en ti, Exaltaremos tu amor más que el vino. Con razón te aman».</a:t>
            </a:r>
            <a:endParaRPr lang="es-MX" dirty="0">
              <a:latin typeface="Georgia" panose="02040502050405020303" pitchFamily="18" charset="0"/>
            </a:endParaRPr>
          </a:p>
        </p:txBody>
      </p:sp>
      <p:sp>
        <p:nvSpPr>
          <p:cNvPr id="17" name="CuadroTexto 16">
            <a:extLst>
              <a:ext uri="{FF2B5EF4-FFF2-40B4-BE49-F238E27FC236}">
                <a16:creationId xmlns:a16="http://schemas.microsoft.com/office/drawing/2014/main" id="{890677B3-AFA9-7D5D-9B57-61FAA0872D25}"/>
              </a:ext>
            </a:extLst>
          </p:cNvPr>
          <p:cNvSpPr txBox="1"/>
          <p:nvPr/>
        </p:nvSpPr>
        <p:spPr>
          <a:xfrm>
            <a:off x="1362635" y="3611954"/>
            <a:ext cx="7496736" cy="969496"/>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rPr>
              <a:t>Cantares.2:7.</a:t>
            </a:r>
            <a:r>
              <a:rPr lang="es-NI" sz="2100" b="1" dirty="0">
                <a:latin typeface="Georgia" panose="02040502050405020303" pitchFamily="18" charset="0"/>
                <a:ea typeface="Times New Roman" panose="02020603050405020304" pitchFamily="18" charset="0"/>
              </a:rPr>
              <a:t> </a:t>
            </a:r>
            <a:r>
              <a:rPr lang="es-MX" b="0" i="0" dirty="0">
                <a:solidFill>
                  <a:srgbClr val="000000"/>
                </a:solidFill>
                <a:effectLst/>
                <a:latin typeface="Georgia" panose="02040502050405020303" pitchFamily="18" charset="0"/>
              </a:rPr>
              <a:t>«Yo les ruego, oh hijas de Jerusalén,  Por las gacelas o por las ciervas del campo, Que no levanten ni despierten a </a:t>
            </a:r>
            <a:r>
              <a:rPr lang="es-MX" b="0" i="1" dirty="0">
                <a:solidFill>
                  <a:srgbClr val="000000"/>
                </a:solidFill>
                <a:effectLst/>
                <a:latin typeface="Georgia" panose="02040502050405020303" pitchFamily="18" charset="0"/>
              </a:rPr>
              <a:t>mi</a:t>
            </a:r>
            <a:r>
              <a:rPr lang="es-MX" b="0" i="0" dirty="0">
                <a:solidFill>
                  <a:srgbClr val="000000"/>
                </a:solidFill>
                <a:effectLst/>
                <a:latin typeface="Georgia" panose="02040502050405020303" pitchFamily="18" charset="0"/>
              </a:rPr>
              <a:t> amor</a:t>
            </a:r>
            <a:br>
              <a:rPr lang="es-MX" dirty="0">
                <a:latin typeface="Georgia" panose="02040502050405020303" pitchFamily="18" charset="0"/>
              </a:rPr>
            </a:br>
            <a:r>
              <a:rPr lang="es-MX" b="0" i="0" dirty="0">
                <a:solidFill>
                  <a:srgbClr val="000000"/>
                </a:solidFill>
                <a:effectLst/>
                <a:latin typeface="Georgia" panose="02040502050405020303" pitchFamily="18" charset="0"/>
              </a:rPr>
              <a:t>Hasta que quiera».</a:t>
            </a:r>
            <a:endParaRPr lang="es-MX" dirty="0">
              <a:latin typeface="Georgia" panose="02040502050405020303" pitchFamily="18" charset="0"/>
            </a:endParaRPr>
          </a:p>
        </p:txBody>
      </p:sp>
      <p:sp>
        <p:nvSpPr>
          <p:cNvPr id="19" name="CuadroTexto 18">
            <a:extLst>
              <a:ext uri="{FF2B5EF4-FFF2-40B4-BE49-F238E27FC236}">
                <a16:creationId xmlns:a16="http://schemas.microsoft.com/office/drawing/2014/main" id="{D03C538E-0E58-20A8-0377-4C602A4052EA}"/>
              </a:ext>
            </a:extLst>
          </p:cNvPr>
          <p:cNvSpPr txBox="1"/>
          <p:nvPr/>
        </p:nvSpPr>
        <p:spPr>
          <a:xfrm>
            <a:off x="2261346" y="5008610"/>
            <a:ext cx="7411572" cy="969496"/>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rPr>
              <a:t>Cantares.3:5. </a:t>
            </a:r>
            <a:r>
              <a:rPr lang="es-MX" b="0" i="0" dirty="0">
                <a:solidFill>
                  <a:srgbClr val="000000"/>
                </a:solidFill>
                <a:effectLst/>
                <a:latin typeface="Georgia" panose="02040502050405020303" pitchFamily="18" charset="0"/>
              </a:rPr>
              <a:t>«Yo les ruego, oh hijas de Jerusalén, Por las gacelas o por las ciervas del campo, Que no levanten ni despierten a </a:t>
            </a:r>
            <a:r>
              <a:rPr lang="es-MX" b="0" i="1" dirty="0">
                <a:solidFill>
                  <a:srgbClr val="000000"/>
                </a:solidFill>
                <a:effectLst/>
                <a:latin typeface="Georgia" panose="02040502050405020303" pitchFamily="18" charset="0"/>
              </a:rPr>
              <a:t>mi</a:t>
            </a:r>
            <a:r>
              <a:rPr lang="es-MX" b="0" i="0" dirty="0">
                <a:solidFill>
                  <a:srgbClr val="000000"/>
                </a:solidFill>
                <a:effectLst/>
                <a:latin typeface="Georgia" panose="02040502050405020303" pitchFamily="18" charset="0"/>
              </a:rPr>
              <a:t> amor,</a:t>
            </a:r>
            <a:br>
              <a:rPr lang="es-MX" dirty="0">
                <a:latin typeface="Georgia" panose="02040502050405020303" pitchFamily="18" charset="0"/>
              </a:rPr>
            </a:br>
            <a:r>
              <a:rPr lang="es-MX" b="0" i="0" dirty="0">
                <a:solidFill>
                  <a:srgbClr val="000000"/>
                </a:solidFill>
                <a:effectLst/>
                <a:latin typeface="Georgia" panose="02040502050405020303" pitchFamily="18" charset="0"/>
              </a:rPr>
              <a:t>Hasta que quiera».</a:t>
            </a:r>
            <a:endParaRPr lang="es-MX" dirty="0">
              <a:latin typeface="Georgia" panose="02040502050405020303" pitchFamily="18" charset="0"/>
            </a:endParaRPr>
          </a:p>
        </p:txBody>
      </p:sp>
    </p:spTree>
    <p:extLst>
      <p:ext uri="{BB962C8B-B14F-4D97-AF65-F5344CB8AC3E}">
        <p14:creationId xmlns:p14="http://schemas.microsoft.com/office/powerpoint/2010/main" val="37947435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arn(inVertical)">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barn(inVertical)">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barn(inVertical)">
                                      <p:cBhvr>
                                        <p:cTn id="23" dur="5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barn(inVertical)">
                                      <p:cBhvr>
                                        <p:cTn id="2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5" grpId="0"/>
      <p:bldP spid="17" grpId="0"/>
      <p:bldP spid="1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ipse 4">
            <a:extLst>
              <a:ext uri="{FF2B5EF4-FFF2-40B4-BE49-F238E27FC236}">
                <a16:creationId xmlns:a16="http://schemas.microsoft.com/office/drawing/2014/main" id="{8FE77331-FE2F-C219-1932-92087BC99FEE}"/>
              </a:ext>
            </a:extLst>
          </p:cNvPr>
          <p:cNvSpPr/>
          <p:nvPr/>
        </p:nvSpPr>
        <p:spPr>
          <a:xfrm>
            <a:off x="10224247" y="5100917"/>
            <a:ext cx="2259106" cy="2034988"/>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Marcador de pie de página 1">
            <a:extLst>
              <a:ext uri="{FF2B5EF4-FFF2-40B4-BE49-F238E27FC236}">
                <a16:creationId xmlns:a16="http://schemas.microsoft.com/office/drawing/2014/main" id="{19F97C7B-E8AB-7ADA-7482-E30DAFBABAB7}"/>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5843B587-F476-D2C5-D20E-0AF6A1B0C24C}"/>
              </a:ext>
            </a:extLst>
          </p:cNvPr>
          <p:cNvSpPr>
            <a:spLocks noGrp="1"/>
          </p:cNvSpPr>
          <p:nvPr>
            <p:ph type="sldNum" sz="quarter" idx="12"/>
          </p:nvPr>
        </p:nvSpPr>
        <p:spPr/>
        <p:txBody>
          <a:bodyPr/>
          <a:lstStyle/>
          <a:p>
            <a:fld id="{98F75276-FA71-44F8-B7AD-531B860B9505}" type="slidenum">
              <a:rPr lang="es-MX" smtClean="0"/>
              <a:t>25</a:t>
            </a:fld>
            <a:endParaRPr lang="es-MX"/>
          </a:p>
        </p:txBody>
      </p:sp>
      <p:sp>
        <p:nvSpPr>
          <p:cNvPr id="4" name="Elipse 3">
            <a:extLst>
              <a:ext uri="{FF2B5EF4-FFF2-40B4-BE49-F238E27FC236}">
                <a16:creationId xmlns:a16="http://schemas.microsoft.com/office/drawing/2014/main" id="{AFDF6602-7369-59F9-0DC7-C127600657FB}"/>
              </a:ext>
            </a:extLst>
          </p:cNvPr>
          <p:cNvSpPr/>
          <p:nvPr/>
        </p:nvSpPr>
        <p:spPr>
          <a:xfrm>
            <a:off x="-618565" y="-188259"/>
            <a:ext cx="2259106" cy="2034988"/>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Elipse 5">
            <a:extLst>
              <a:ext uri="{FF2B5EF4-FFF2-40B4-BE49-F238E27FC236}">
                <a16:creationId xmlns:a16="http://schemas.microsoft.com/office/drawing/2014/main" id="{597BB45A-DA7D-31F7-2074-29B0A6A91AA3}"/>
              </a:ext>
            </a:extLst>
          </p:cNvPr>
          <p:cNvSpPr/>
          <p:nvPr/>
        </p:nvSpPr>
        <p:spPr>
          <a:xfrm>
            <a:off x="1156447" y="0"/>
            <a:ext cx="914400" cy="914400"/>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Elipse 6">
            <a:extLst>
              <a:ext uri="{FF2B5EF4-FFF2-40B4-BE49-F238E27FC236}">
                <a16:creationId xmlns:a16="http://schemas.microsoft.com/office/drawing/2014/main" id="{1B61653F-1193-AC03-D127-B6C09062904F}"/>
              </a:ext>
            </a:extLst>
          </p:cNvPr>
          <p:cNvSpPr/>
          <p:nvPr/>
        </p:nvSpPr>
        <p:spPr>
          <a:xfrm>
            <a:off x="11277600" y="4527176"/>
            <a:ext cx="914400" cy="914400"/>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Elipse 7">
            <a:extLst>
              <a:ext uri="{FF2B5EF4-FFF2-40B4-BE49-F238E27FC236}">
                <a16:creationId xmlns:a16="http://schemas.microsoft.com/office/drawing/2014/main" id="{07C59DC3-4A18-1792-24B6-44F84CD10065}"/>
              </a:ext>
            </a:extLst>
          </p:cNvPr>
          <p:cNvSpPr/>
          <p:nvPr/>
        </p:nvSpPr>
        <p:spPr>
          <a:xfrm>
            <a:off x="1649506" y="1290918"/>
            <a:ext cx="618564" cy="555811"/>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Elipse 8">
            <a:extLst>
              <a:ext uri="{FF2B5EF4-FFF2-40B4-BE49-F238E27FC236}">
                <a16:creationId xmlns:a16="http://schemas.microsoft.com/office/drawing/2014/main" id="{E30C414A-254A-6674-A7C5-FC97D2102042}"/>
              </a:ext>
            </a:extLst>
          </p:cNvPr>
          <p:cNvSpPr/>
          <p:nvPr/>
        </p:nvSpPr>
        <p:spPr>
          <a:xfrm>
            <a:off x="9672918" y="4984376"/>
            <a:ext cx="618564" cy="555811"/>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 name="CuadroTexto 12">
            <a:extLst>
              <a:ext uri="{FF2B5EF4-FFF2-40B4-BE49-F238E27FC236}">
                <a16:creationId xmlns:a16="http://schemas.microsoft.com/office/drawing/2014/main" id="{7FCA1896-D955-0FD2-616C-E5B090EC4717}"/>
              </a:ext>
            </a:extLst>
          </p:cNvPr>
          <p:cNvSpPr txBox="1"/>
          <p:nvPr/>
        </p:nvSpPr>
        <p:spPr>
          <a:xfrm>
            <a:off x="2561664" y="2199946"/>
            <a:ext cx="7272618" cy="692497"/>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rPr>
              <a:t>Cantares.8:4. </a:t>
            </a:r>
            <a:r>
              <a:rPr lang="es-MX" b="0" i="0" dirty="0">
                <a:solidFill>
                  <a:srgbClr val="000000"/>
                </a:solidFill>
                <a:effectLst/>
                <a:latin typeface="Georgia" panose="02040502050405020303" pitchFamily="18" charset="0"/>
              </a:rPr>
              <a:t>«Quiero que juren, oh hijas de Jerusalén; Que no despertarán ni levantarán a </a:t>
            </a:r>
            <a:r>
              <a:rPr lang="es-MX" b="0" i="1" dirty="0">
                <a:solidFill>
                  <a:srgbClr val="000000"/>
                </a:solidFill>
                <a:effectLst/>
                <a:latin typeface="Georgia" panose="02040502050405020303" pitchFamily="18" charset="0"/>
              </a:rPr>
              <a:t>mi</a:t>
            </a:r>
            <a:r>
              <a:rPr lang="es-MX" b="0" i="0" dirty="0">
                <a:solidFill>
                  <a:srgbClr val="000000"/>
                </a:solidFill>
                <a:effectLst/>
                <a:latin typeface="Georgia" panose="02040502050405020303" pitchFamily="18" charset="0"/>
              </a:rPr>
              <a:t> amor, Hasta que quiera».</a:t>
            </a:r>
            <a:endParaRPr lang="es-MX" dirty="0">
              <a:latin typeface="Georgia" panose="02040502050405020303" pitchFamily="18" charset="0"/>
            </a:endParaRPr>
          </a:p>
        </p:txBody>
      </p:sp>
      <p:sp>
        <p:nvSpPr>
          <p:cNvPr id="15" name="CuadroTexto 14">
            <a:extLst>
              <a:ext uri="{FF2B5EF4-FFF2-40B4-BE49-F238E27FC236}">
                <a16:creationId xmlns:a16="http://schemas.microsoft.com/office/drawing/2014/main" id="{1AD83399-F277-D575-B110-87EFCACD361F}"/>
              </a:ext>
            </a:extLst>
          </p:cNvPr>
          <p:cNvSpPr txBox="1"/>
          <p:nvPr/>
        </p:nvSpPr>
        <p:spPr>
          <a:xfrm>
            <a:off x="2642346" y="3708606"/>
            <a:ext cx="7272617" cy="692497"/>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cs typeface="Times New Roman" panose="02020603050405020304" pitchFamily="18" charset="0"/>
              </a:rPr>
              <a:t>Mateo.25:1.</a:t>
            </a:r>
            <a:r>
              <a:rPr lang="es-NI" sz="2100" b="1" dirty="0">
                <a:latin typeface="Georgia" panose="02040502050405020303" pitchFamily="18" charset="0"/>
                <a:ea typeface="Times New Roman" panose="02020603050405020304" pitchFamily="18" charset="0"/>
                <a:cs typeface="Times New Roman" panose="02020603050405020304" pitchFamily="18" charset="0"/>
              </a:rPr>
              <a:t> </a:t>
            </a:r>
            <a:r>
              <a:rPr lang="es-MX" b="0" i="0" dirty="0">
                <a:solidFill>
                  <a:srgbClr val="000000"/>
                </a:solidFill>
                <a:effectLst/>
                <a:latin typeface="Georgia" panose="02040502050405020303" pitchFamily="18" charset="0"/>
              </a:rPr>
              <a:t>»Entonces el reino de los cielos será semejante a diez vírgenes que tomando sus lámparas, salieron a recibir al novio.</a:t>
            </a:r>
            <a:endParaRPr lang="es-MX" sz="1800" dirty="0">
              <a:effectLst/>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688838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ipse 4">
            <a:extLst>
              <a:ext uri="{FF2B5EF4-FFF2-40B4-BE49-F238E27FC236}">
                <a16:creationId xmlns:a16="http://schemas.microsoft.com/office/drawing/2014/main" id="{8FE77331-FE2F-C219-1932-92087BC99FEE}"/>
              </a:ext>
            </a:extLst>
          </p:cNvPr>
          <p:cNvSpPr/>
          <p:nvPr/>
        </p:nvSpPr>
        <p:spPr>
          <a:xfrm>
            <a:off x="10224247" y="5100917"/>
            <a:ext cx="2259106" cy="2034988"/>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Marcador de pie de página 1">
            <a:extLst>
              <a:ext uri="{FF2B5EF4-FFF2-40B4-BE49-F238E27FC236}">
                <a16:creationId xmlns:a16="http://schemas.microsoft.com/office/drawing/2014/main" id="{19F97C7B-E8AB-7ADA-7482-E30DAFBABAB7}"/>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5843B587-F476-D2C5-D20E-0AF6A1B0C24C}"/>
              </a:ext>
            </a:extLst>
          </p:cNvPr>
          <p:cNvSpPr>
            <a:spLocks noGrp="1"/>
          </p:cNvSpPr>
          <p:nvPr>
            <p:ph type="sldNum" sz="quarter" idx="12"/>
          </p:nvPr>
        </p:nvSpPr>
        <p:spPr/>
        <p:txBody>
          <a:bodyPr/>
          <a:lstStyle/>
          <a:p>
            <a:fld id="{98F75276-FA71-44F8-B7AD-531B860B9505}" type="slidenum">
              <a:rPr lang="es-MX" smtClean="0"/>
              <a:t>26</a:t>
            </a:fld>
            <a:endParaRPr lang="es-MX"/>
          </a:p>
        </p:txBody>
      </p:sp>
      <p:sp>
        <p:nvSpPr>
          <p:cNvPr id="4" name="Elipse 3">
            <a:extLst>
              <a:ext uri="{FF2B5EF4-FFF2-40B4-BE49-F238E27FC236}">
                <a16:creationId xmlns:a16="http://schemas.microsoft.com/office/drawing/2014/main" id="{AFDF6602-7369-59F9-0DC7-C127600657FB}"/>
              </a:ext>
            </a:extLst>
          </p:cNvPr>
          <p:cNvSpPr/>
          <p:nvPr/>
        </p:nvSpPr>
        <p:spPr>
          <a:xfrm>
            <a:off x="-618565" y="-188259"/>
            <a:ext cx="2259106" cy="2034988"/>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Elipse 5">
            <a:extLst>
              <a:ext uri="{FF2B5EF4-FFF2-40B4-BE49-F238E27FC236}">
                <a16:creationId xmlns:a16="http://schemas.microsoft.com/office/drawing/2014/main" id="{597BB45A-DA7D-31F7-2074-29B0A6A91AA3}"/>
              </a:ext>
            </a:extLst>
          </p:cNvPr>
          <p:cNvSpPr/>
          <p:nvPr/>
        </p:nvSpPr>
        <p:spPr>
          <a:xfrm>
            <a:off x="1156447" y="0"/>
            <a:ext cx="914400" cy="914400"/>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Elipse 6">
            <a:extLst>
              <a:ext uri="{FF2B5EF4-FFF2-40B4-BE49-F238E27FC236}">
                <a16:creationId xmlns:a16="http://schemas.microsoft.com/office/drawing/2014/main" id="{1B61653F-1193-AC03-D127-B6C09062904F}"/>
              </a:ext>
            </a:extLst>
          </p:cNvPr>
          <p:cNvSpPr/>
          <p:nvPr/>
        </p:nvSpPr>
        <p:spPr>
          <a:xfrm>
            <a:off x="11277600" y="4527176"/>
            <a:ext cx="914400" cy="914400"/>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Elipse 7">
            <a:extLst>
              <a:ext uri="{FF2B5EF4-FFF2-40B4-BE49-F238E27FC236}">
                <a16:creationId xmlns:a16="http://schemas.microsoft.com/office/drawing/2014/main" id="{07C59DC3-4A18-1792-24B6-44F84CD10065}"/>
              </a:ext>
            </a:extLst>
          </p:cNvPr>
          <p:cNvSpPr/>
          <p:nvPr/>
        </p:nvSpPr>
        <p:spPr>
          <a:xfrm>
            <a:off x="1649506" y="1290918"/>
            <a:ext cx="618564" cy="555811"/>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Elipse 8">
            <a:extLst>
              <a:ext uri="{FF2B5EF4-FFF2-40B4-BE49-F238E27FC236}">
                <a16:creationId xmlns:a16="http://schemas.microsoft.com/office/drawing/2014/main" id="{E30C414A-254A-6674-A7C5-FC97D2102042}"/>
              </a:ext>
            </a:extLst>
          </p:cNvPr>
          <p:cNvSpPr/>
          <p:nvPr/>
        </p:nvSpPr>
        <p:spPr>
          <a:xfrm>
            <a:off x="9672918" y="4984376"/>
            <a:ext cx="618564" cy="555811"/>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CuadroTexto 10">
            <a:extLst>
              <a:ext uri="{FF2B5EF4-FFF2-40B4-BE49-F238E27FC236}">
                <a16:creationId xmlns:a16="http://schemas.microsoft.com/office/drawing/2014/main" id="{D90E35CC-53CA-32EE-320D-EBF11178D8A5}"/>
              </a:ext>
            </a:extLst>
          </p:cNvPr>
          <p:cNvSpPr txBox="1"/>
          <p:nvPr/>
        </p:nvSpPr>
        <p:spPr>
          <a:xfrm>
            <a:off x="2366682" y="1107158"/>
            <a:ext cx="8435787" cy="923330"/>
          </a:xfrm>
          <a:prstGeom prst="rect">
            <a:avLst/>
          </a:prstGeom>
          <a:noFill/>
        </p:spPr>
        <p:txBody>
          <a:bodyPr wrap="square">
            <a:spAutoFit/>
          </a:bodyPr>
          <a:lstStyle>
            <a:defPPr>
              <a:defRPr lang="es-MX"/>
            </a:defPPr>
            <a:lvl1pPr marL="285750" indent="-285750" algn="ctr">
              <a:buClr>
                <a:srgbClr val="FF0000"/>
              </a:buClr>
              <a:buFont typeface="Wingdings" panose="05000000000000000000" pitchFamily="2" charset="2"/>
              <a:buChar char="q"/>
              <a:defRPr>
                <a:effectLst/>
                <a:latin typeface="Georgia" panose="02040502050405020303" pitchFamily="18" charset="0"/>
                <a:ea typeface="Times New Roman" panose="02020603050405020304" pitchFamily="18" charset="0"/>
              </a:defRPr>
            </a:lvl1pPr>
          </a:lstStyle>
          <a:p>
            <a:pPr algn="just"/>
            <a:r>
              <a:rPr lang="es-NI" dirty="0"/>
              <a:t>La costumbre oriental era que el novio acompañado de sus amigos, se dirigía de noche a la casa de la novia para tomarla y partir luego ambos y los acompañantes a la casa del novio, para seguir celebrando el banquete de bodas.</a:t>
            </a:r>
            <a:endParaRPr lang="es-MX" dirty="0"/>
          </a:p>
        </p:txBody>
      </p:sp>
      <p:sp>
        <p:nvSpPr>
          <p:cNvPr id="13" name="CuadroTexto 12">
            <a:extLst>
              <a:ext uri="{FF2B5EF4-FFF2-40B4-BE49-F238E27FC236}">
                <a16:creationId xmlns:a16="http://schemas.microsoft.com/office/drawing/2014/main" id="{4A038188-F273-CC10-1F5D-69A29ECAD423}"/>
              </a:ext>
            </a:extLst>
          </p:cNvPr>
          <p:cNvSpPr txBox="1"/>
          <p:nvPr/>
        </p:nvSpPr>
        <p:spPr>
          <a:xfrm>
            <a:off x="1460125" y="3061499"/>
            <a:ext cx="9271747" cy="646331"/>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a:effectLst/>
                <a:latin typeface="Georgia" panose="02040502050405020303" pitchFamily="18" charset="0"/>
                <a:ea typeface="Times New Roman" panose="02020603050405020304" pitchFamily="18" charset="0"/>
              </a:defRPr>
            </a:lvl1pPr>
          </a:lstStyle>
          <a:p>
            <a:r>
              <a:rPr lang="es-NI" dirty="0"/>
              <a:t>Las atribuciones del padrino se concentraban en dirigir las ceremonias de la boda. Las amigas y compañeras de la novia cantaban el cántico nupcial en la puerta de la novia. </a:t>
            </a:r>
            <a:endParaRPr lang="es-MX" dirty="0"/>
          </a:p>
        </p:txBody>
      </p:sp>
      <p:sp>
        <p:nvSpPr>
          <p:cNvPr id="15" name="CuadroTexto 14">
            <a:extLst>
              <a:ext uri="{FF2B5EF4-FFF2-40B4-BE49-F238E27FC236}">
                <a16:creationId xmlns:a16="http://schemas.microsoft.com/office/drawing/2014/main" id="{1F5DA1A6-5DF6-BD75-E85E-F173FD153207}"/>
              </a:ext>
            </a:extLst>
          </p:cNvPr>
          <p:cNvSpPr txBox="1"/>
          <p:nvPr/>
        </p:nvSpPr>
        <p:spPr>
          <a:xfrm>
            <a:off x="1460126" y="4728285"/>
            <a:ext cx="9271747" cy="646331"/>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a:effectLst/>
                <a:latin typeface="Georgia" panose="02040502050405020303" pitchFamily="18" charset="0"/>
                <a:ea typeface="Times New Roman" panose="02020603050405020304" pitchFamily="18" charset="0"/>
              </a:defRPr>
            </a:lvl1pPr>
          </a:lstStyle>
          <a:p>
            <a:r>
              <a:rPr lang="es-NI" dirty="0"/>
              <a:t>Los festejos de esta se celebraban con el mayor decoro. Los jóvenes de cada sexo en diferentes aposentos y a diferentes mesas. </a:t>
            </a:r>
            <a:endParaRPr lang="es-MX" dirty="0"/>
          </a:p>
        </p:txBody>
      </p:sp>
    </p:spTree>
    <p:extLst>
      <p:ext uri="{BB962C8B-B14F-4D97-AF65-F5344CB8AC3E}">
        <p14:creationId xmlns:p14="http://schemas.microsoft.com/office/powerpoint/2010/main" val="22708892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ipse 4">
            <a:extLst>
              <a:ext uri="{FF2B5EF4-FFF2-40B4-BE49-F238E27FC236}">
                <a16:creationId xmlns:a16="http://schemas.microsoft.com/office/drawing/2014/main" id="{8FE77331-FE2F-C219-1932-92087BC99FEE}"/>
              </a:ext>
            </a:extLst>
          </p:cNvPr>
          <p:cNvSpPr/>
          <p:nvPr/>
        </p:nvSpPr>
        <p:spPr>
          <a:xfrm>
            <a:off x="10224247" y="5100917"/>
            <a:ext cx="2259106" cy="2034988"/>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Marcador de pie de página 1">
            <a:extLst>
              <a:ext uri="{FF2B5EF4-FFF2-40B4-BE49-F238E27FC236}">
                <a16:creationId xmlns:a16="http://schemas.microsoft.com/office/drawing/2014/main" id="{19F97C7B-E8AB-7ADA-7482-E30DAFBABAB7}"/>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5843B587-F476-D2C5-D20E-0AF6A1B0C24C}"/>
              </a:ext>
            </a:extLst>
          </p:cNvPr>
          <p:cNvSpPr>
            <a:spLocks noGrp="1"/>
          </p:cNvSpPr>
          <p:nvPr>
            <p:ph type="sldNum" sz="quarter" idx="12"/>
          </p:nvPr>
        </p:nvSpPr>
        <p:spPr/>
        <p:txBody>
          <a:bodyPr/>
          <a:lstStyle/>
          <a:p>
            <a:fld id="{98F75276-FA71-44F8-B7AD-531B860B9505}" type="slidenum">
              <a:rPr lang="es-MX" smtClean="0"/>
              <a:t>27</a:t>
            </a:fld>
            <a:endParaRPr lang="es-MX"/>
          </a:p>
        </p:txBody>
      </p:sp>
      <p:sp>
        <p:nvSpPr>
          <p:cNvPr id="4" name="Elipse 3">
            <a:extLst>
              <a:ext uri="{FF2B5EF4-FFF2-40B4-BE49-F238E27FC236}">
                <a16:creationId xmlns:a16="http://schemas.microsoft.com/office/drawing/2014/main" id="{AFDF6602-7369-59F9-0DC7-C127600657FB}"/>
              </a:ext>
            </a:extLst>
          </p:cNvPr>
          <p:cNvSpPr/>
          <p:nvPr/>
        </p:nvSpPr>
        <p:spPr>
          <a:xfrm>
            <a:off x="-618565" y="-188259"/>
            <a:ext cx="2259106" cy="2034988"/>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Elipse 5">
            <a:extLst>
              <a:ext uri="{FF2B5EF4-FFF2-40B4-BE49-F238E27FC236}">
                <a16:creationId xmlns:a16="http://schemas.microsoft.com/office/drawing/2014/main" id="{597BB45A-DA7D-31F7-2074-29B0A6A91AA3}"/>
              </a:ext>
            </a:extLst>
          </p:cNvPr>
          <p:cNvSpPr/>
          <p:nvPr/>
        </p:nvSpPr>
        <p:spPr>
          <a:xfrm>
            <a:off x="1156447" y="0"/>
            <a:ext cx="914400" cy="914400"/>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Elipse 6">
            <a:extLst>
              <a:ext uri="{FF2B5EF4-FFF2-40B4-BE49-F238E27FC236}">
                <a16:creationId xmlns:a16="http://schemas.microsoft.com/office/drawing/2014/main" id="{1B61653F-1193-AC03-D127-B6C09062904F}"/>
              </a:ext>
            </a:extLst>
          </p:cNvPr>
          <p:cNvSpPr/>
          <p:nvPr/>
        </p:nvSpPr>
        <p:spPr>
          <a:xfrm>
            <a:off x="11277600" y="4527176"/>
            <a:ext cx="914400" cy="914400"/>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Elipse 7">
            <a:extLst>
              <a:ext uri="{FF2B5EF4-FFF2-40B4-BE49-F238E27FC236}">
                <a16:creationId xmlns:a16="http://schemas.microsoft.com/office/drawing/2014/main" id="{07C59DC3-4A18-1792-24B6-44F84CD10065}"/>
              </a:ext>
            </a:extLst>
          </p:cNvPr>
          <p:cNvSpPr/>
          <p:nvPr/>
        </p:nvSpPr>
        <p:spPr>
          <a:xfrm>
            <a:off x="1649506" y="1290918"/>
            <a:ext cx="618564" cy="555811"/>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Elipse 8">
            <a:extLst>
              <a:ext uri="{FF2B5EF4-FFF2-40B4-BE49-F238E27FC236}">
                <a16:creationId xmlns:a16="http://schemas.microsoft.com/office/drawing/2014/main" id="{E30C414A-254A-6674-A7C5-FC97D2102042}"/>
              </a:ext>
            </a:extLst>
          </p:cNvPr>
          <p:cNvSpPr/>
          <p:nvPr/>
        </p:nvSpPr>
        <p:spPr>
          <a:xfrm>
            <a:off x="9672918" y="4984376"/>
            <a:ext cx="618564" cy="555811"/>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CuadroTexto 10">
            <a:extLst>
              <a:ext uri="{FF2B5EF4-FFF2-40B4-BE49-F238E27FC236}">
                <a16:creationId xmlns:a16="http://schemas.microsoft.com/office/drawing/2014/main" id="{5AAD29CE-6CAD-4043-2931-7490EB32E11B}"/>
              </a:ext>
            </a:extLst>
          </p:cNvPr>
          <p:cNvSpPr txBox="1"/>
          <p:nvPr/>
        </p:nvSpPr>
        <p:spPr>
          <a:xfrm>
            <a:off x="1920688" y="2420470"/>
            <a:ext cx="8303559" cy="646331"/>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a:effectLst/>
                <a:latin typeface="Georgia" panose="02040502050405020303" pitchFamily="18" charset="0"/>
                <a:ea typeface="Times New Roman" panose="02020603050405020304" pitchFamily="18" charset="0"/>
              </a:defRPr>
            </a:lvl1pPr>
          </a:lstStyle>
          <a:p>
            <a:r>
              <a:rPr lang="es-NI" dirty="0"/>
              <a:t>Los jóvenes en la boda de Sansón se divirtieron proponiendo enigmas, y el novio asignaba el premio a los que podían adivinarlos.</a:t>
            </a:r>
            <a:endParaRPr lang="es-MX" dirty="0"/>
          </a:p>
        </p:txBody>
      </p:sp>
      <p:sp>
        <p:nvSpPr>
          <p:cNvPr id="13" name="CuadroTexto 12">
            <a:extLst>
              <a:ext uri="{FF2B5EF4-FFF2-40B4-BE49-F238E27FC236}">
                <a16:creationId xmlns:a16="http://schemas.microsoft.com/office/drawing/2014/main" id="{3588926A-2CFD-B037-EED6-B85F1BCB246F}"/>
              </a:ext>
            </a:extLst>
          </p:cNvPr>
          <p:cNvSpPr txBox="1"/>
          <p:nvPr/>
        </p:nvSpPr>
        <p:spPr>
          <a:xfrm>
            <a:off x="2530287" y="3640542"/>
            <a:ext cx="7084360" cy="969496"/>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rPr>
              <a:t>Jueces.14:14.</a:t>
            </a:r>
            <a:r>
              <a:rPr lang="es-NI" sz="2100" b="1" dirty="0">
                <a:latin typeface="Georgia" panose="02040502050405020303" pitchFamily="18" charset="0"/>
                <a:ea typeface="Times New Roman" panose="02020603050405020304" pitchFamily="18" charset="0"/>
              </a:rPr>
              <a:t> </a:t>
            </a:r>
            <a:r>
              <a:rPr lang="es-MX" b="0" i="0" dirty="0">
                <a:solidFill>
                  <a:srgbClr val="000000"/>
                </a:solidFill>
                <a:effectLst/>
                <a:latin typeface="Georgia" panose="02040502050405020303" pitchFamily="18" charset="0"/>
              </a:rPr>
              <a:t>Entonces les dijo: «Del que come salió comida, Y del fuerte salió dulzura». Y no pudieron declararle la adivinanza en tres días.</a:t>
            </a:r>
          </a:p>
        </p:txBody>
      </p:sp>
    </p:spTree>
    <p:extLst>
      <p:ext uri="{BB962C8B-B14F-4D97-AF65-F5344CB8AC3E}">
        <p14:creationId xmlns:p14="http://schemas.microsoft.com/office/powerpoint/2010/main" val="33172620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ipse 4">
            <a:extLst>
              <a:ext uri="{FF2B5EF4-FFF2-40B4-BE49-F238E27FC236}">
                <a16:creationId xmlns:a16="http://schemas.microsoft.com/office/drawing/2014/main" id="{8FE77331-FE2F-C219-1932-92087BC99FEE}"/>
              </a:ext>
            </a:extLst>
          </p:cNvPr>
          <p:cNvSpPr/>
          <p:nvPr/>
        </p:nvSpPr>
        <p:spPr>
          <a:xfrm>
            <a:off x="10224247" y="5100917"/>
            <a:ext cx="2259106" cy="2034988"/>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Marcador de pie de página 1">
            <a:extLst>
              <a:ext uri="{FF2B5EF4-FFF2-40B4-BE49-F238E27FC236}">
                <a16:creationId xmlns:a16="http://schemas.microsoft.com/office/drawing/2014/main" id="{19F97C7B-E8AB-7ADA-7482-E30DAFBABAB7}"/>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5843B587-F476-D2C5-D20E-0AF6A1B0C24C}"/>
              </a:ext>
            </a:extLst>
          </p:cNvPr>
          <p:cNvSpPr>
            <a:spLocks noGrp="1"/>
          </p:cNvSpPr>
          <p:nvPr>
            <p:ph type="sldNum" sz="quarter" idx="12"/>
          </p:nvPr>
        </p:nvSpPr>
        <p:spPr/>
        <p:txBody>
          <a:bodyPr/>
          <a:lstStyle/>
          <a:p>
            <a:fld id="{98F75276-FA71-44F8-B7AD-531B860B9505}" type="slidenum">
              <a:rPr lang="es-MX" smtClean="0"/>
              <a:t>28</a:t>
            </a:fld>
            <a:endParaRPr lang="es-MX"/>
          </a:p>
        </p:txBody>
      </p:sp>
      <p:sp>
        <p:nvSpPr>
          <p:cNvPr id="4" name="Elipse 3">
            <a:extLst>
              <a:ext uri="{FF2B5EF4-FFF2-40B4-BE49-F238E27FC236}">
                <a16:creationId xmlns:a16="http://schemas.microsoft.com/office/drawing/2014/main" id="{AFDF6602-7369-59F9-0DC7-C127600657FB}"/>
              </a:ext>
            </a:extLst>
          </p:cNvPr>
          <p:cNvSpPr/>
          <p:nvPr/>
        </p:nvSpPr>
        <p:spPr>
          <a:xfrm>
            <a:off x="-618565" y="-188259"/>
            <a:ext cx="2259106" cy="2034988"/>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Elipse 5">
            <a:extLst>
              <a:ext uri="{FF2B5EF4-FFF2-40B4-BE49-F238E27FC236}">
                <a16:creationId xmlns:a16="http://schemas.microsoft.com/office/drawing/2014/main" id="{597BB45A-DA7D-31F7-2074-29B0A6A91AA3}"/>
              </a:ext>
            </a:extLst>
          </p:cNvPr>
          <p:cNvSpPr/>
          <p:nvPr/>
        </p:nvSpPr>
        <p:spPr>
          <a:xfrm>
            <a:off x="1156447" y="0"/>
            <a:ext cx="914400" cy="914400"/>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Elipse 6">
            <a:extLst>
              <a:ext uri="{FF2B5EF4-FFF2-40B4-BE49-F238E27FC236}">
                <a16:creationId xmlns:a16="http://schemas.microsoft.com/office/drawing/2014/main" id="{1B61653F-1193-AC03-D127-B6C09062904F}"/>
              </a:ext>
            </a:extLst>
          </p:cNvPr>
          <p:cNvSpPr/>
          <p:nvPr/>
        </p:nvSpPr>
        <p:spPr>
          <a:xfrm>
            <a:off x="11277600" y="4527176"/>
            <a:ext cx="914400" cy="914400"/>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Elipse 7">
            <a:extLst>
              <a:ext uri="{FF2B5EF4-FFF2-40B4-BE49-F238E27FC236}">
                <a16:creationId xmlns:a16="http://schemas.microsoft.com/office/drawing/2014/main" id="{07C59DC3-4A18-1792-24B6-44F84CD10065}"/>
              </a:ext>
            </a:extLst>
          </p:cNvPr>
          <p:cNvSpPr/>
          <p:nvPr/>
        </p:nvSpPr>
        <p:spPr>
          <a:xfrm>
            <a:off x="1649506" y="1290918"/>
            <a:ext cx="618564" cy="555811"/>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Elipse 8">
            <a:extLst>
              <a:ext uri="{FF2B5EF4-FFF2-40B4-BE49-F238E27FC236}">
                <a16:creationId xmlns:a16="http://schemas.microsoft.com/office/drawing/2014/main" id="{E30C414A-254A-6674-A7C5-FC97D2102042}"/>
              </a:ext>
            </a:extLst>
          </p:cNvPr>
          <p:cNvSpPr/>
          <p:nvPr/>
        </p:nvSpPr>
        <p:spPr>
          <a:xfrm>
            <a:off x="9672918" y="4984376"/>
            <a:ext cx="618564" cy="555811"/>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CuadroTexto 10">
            <a:extLst>
              <a:ext uri="{FF2B5EF4-FFF2-40B4-BE49-F238E27FC236}">
                <a16:creationId xmlns:a16="http://schemas.microsoft.com/office/drawing/2014/main" id="{22D30D7C-C8AB-B6AB-2DB4-9B3C45794284}"/>
              </a:ext>
            </a:extLst>
          </p:cNvPr>
          <p:cNvSpPr txBox="1"/>
          <p:nvPr/>
        </p:nvSpPr>
        <p:spPr>
          <a:xfrm>
            <a:off x="2561661" y="1200398"/>
            <a:ext cx="7335371" cy="646331"/>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a:effectLst/>
                <a:latin typeface="Georgia" panose="02040502050405020303" pitchFamily="18" charset="0"/>
                <a:ea typeface="Times New Roman" panose="02020603050405020304" pitchFamily="18" charset="0"/>
              </a:defRPr>
            </a:lvl1pPr>
          </a:lstStyle>
          <a:p>
            <a:r>
              <a:rPr lang="es-NI" dirty="0"/>
              <a:t>Los judíos dicen que antes de que Jerusalén fuese arruinada, el novio y la novia usaban coronas en su matrimonio. </a:t>
            </a:r>
            <a:endParaRPr lang="es-MX" dirty="0"/>
          </a:p>
        </p:txBody>
      </p:sp>
      <p:sp>
        <p:nvSpPr>
          <p:cNvPr id="13" name="CuadroTexto 12">
            <a:extLst>
              <a:ext uri="{FF2B5EF4-FFF2-40B4-BE49-F238E27FC236}">
                <a16:creationId xmlns:a16="http://schemas.microsoft.com/office/drawing/2014/main" id="{23A2DE0B-0CD4-74B6-FA63-3462AC6D826A}"/>
              </a:ext>
            </a:extLst>
          </p:cNvPr>
          <p:cNvSpPr txBox="1"/>
          <p:nvPr/>
        </p:nvSpPr>
        <p:spPr>
          <a:xfrm>
            <a:off x="1862416" y="2617414"/>
            <a:ext cx="8034617" cy="969496"/>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rPr>
              <a:t>Cantares.3:11. </a:t>
            </a:r>
            <a:r>
              <a:rPr lang="es-MX" b="0" i="0" dirty="0">
                <a:solidFill>
                  <a:srgbClr val="000000"/>
                </a:solidFill>
                <a:effectLst/>
                <a:latin typeface="Georgia" panose="02040502050405020303" pitchFamily="18" charset="0"/>
              </a:rPr>
              <a:t>Salgan, hijas de Sión, Y contemplen al rey Salomón con la corona Con la cual su madre lo coronó El día de sus bodas,</a:t>
            </a:r>
            <a:br>
              <a:rPr lang="es-MX" dirty="0">
                <a:latin typeface="Georgia" panose="02040502050405020303" pitchFamily="18" charset="0"/>
              </a:rPr>
            </a:br>
            <a:r>
              <a:rPr lang="es-MX" b="0" i="0" dirty="0">
                <a:solidFill>
                  <a:srgbClr val="000000"/>
                </a:solidFill>
                <a:effectLst/>
                <a:latin typeface="Georgia" panose="02040502050405020303" pitchFamily="18" charset="0"/>
              </a:rPr>
              <a:t>El día de la alegría de su corazón».</a:t>
            </a:r>
            <a:endParaRPr lang="es-MX" dirty="0">
              <a:latin typeface="Georgia" panose="02040502050405020303" pitchFamily="18" charset="0"/>
            </a:endParaRPr>
          </a:p>
        </p:txBody>
      </p:sp>
      <p:sp>
        <p:nvSpPr>
          <p:cNvPr id="15" name="CuadroTexto 14">
            <a:extLst>
              <a:ext uri="{FF2B5EF4-FFF2-40B4-BE49-F238E27FC236}">
                <a16:creationId xmlns:a16="http://schemas.microsoft.com/office/drawing/2014/main" id="{CEFADC07-1D33-C7FE-0FC8-22174726EC9B}"/>
              </a:ext>
            </a:extLst>
          </p:cNvPr>
          <p:cNvSpPr txBox="1"/>
          <p:nvPr/>
        </p:nvSpPr>
        <p:spPr>
          <a:xfrm>
            <a:off x="1958787" y="4005028"/>
            <a:ext cx="7938245" cy="1246495"/>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rPr>
              <a:t>Isaías.61:10. </a:t>
            </a:r>
            <a:r>
              <a:rPr lang="es-MX" b="0" i="0" dirty="0">
                <a:solidFill>
                  <a:srgbClr val="000000"/>
                </a:solidFill>
                <a:effectLst/>
                <a:latin typeface="Georgia" panose="02040502050405020303" pitchFamily="18" charset="0"/>
              </a:rPr>
              <a:t>En gran manera me gozaré en el </a:t>
            </a:r>
            <a:r>
              <a:rPr lang="es-MX" b="0" i="0" cap="small" dirty="0">
                <a:solidFill>
                  <a:srgbClr val="000000"/>
                </a:solidFill>
                <a:effectLst/>
                <a:latin typeface="Georgia" panose="02040502050405020303" pitchFamily="18" charset="0"/>
              </a:rPr>
              <a:t>Señor</a:t>
            </a:r>
            <a:r>
              <a:rPr lang="es-MX" b="0" i="0" dirty="0">
                <a:solidFill>
                  <a:srgbClr val="000000"/>
                </a:solidFill>
                <a:effectLst/>
                <a:latin typeface="Georgia" panose="02040502050405020303" pitchFamily="18" charset="0"/>
              </a:rPr>
              <a:t>, Mi alma se regocijará en mi Dios. Porque Él me ha vestido de ropas de salvación, Me ha envuelto en manto de justicia Como el novio se engalana con una corona, Como la novia se adorna con sus joyas.</a:t>
            </a:r>
            <a:endParaRPr lang="es-MX" dirty="0">
              <a:latin typeface="Georgia" panose="02040502050405020303" pitchFamily="18" charset="0"/>
            </a:endParaRPr>
          </a:p>
        </p:txBody>
      </p:sp>
    </p:spTree>
    <p:extLst>
      <p:ext uri="{BB962C8B-B14F-4D97-AF65-F5344CB8AC3E}">
        <p14:creationId xmlns:p14="http://schemas.microsoft.com/office/powerpoint/2010/main" val="25508083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arn(inVertical)">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barn(inVertical)">
                                      <p:cBhvr>
                                        <p:cTn id="1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ipse 4">
            <a:extLst>
              <a:ext uri="{FF2B5EF4-FFF2-40B4-BE49-F238E27FC236}">
                <a16:creationId xmlns:a16="http://schemas.microsoft.com/office/drawing/2014/main" id="{8FE77331-FE2F-C219-1932-92087BC99FEE}"/>
              </a:ext>
            </a:extLst>
          </p:cNvPr>
          <p:cNvSpPr/>
          <p:nvPr/>
        </p:nvSpPr>
        <p:spPr>
          <a:xfrm>
            <a:off x="10224247" y="5100917"/>
            <a:ext cx="2259106" cy="2034988"/>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Marcador de pie de página 1">
            <a:extLst>
              <a:ext uri="{FF2B5EF4-FFF2-40B4-BE49-F238E27FC236}">
                <a16:creationId xmlns:a16="http://schemas.microsoft.com/office/drawing/2014/main" id="{19F97C7B-E8AB-7ADA-7482-E30DAFBABAB7}"/>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5843B587-F476-D2C5-D20E-0AF6A1B0C24C}"/>
              </a:ext>
            </a:extLst>
          </p:cNvPr>
          <p:cNvSpPr>
            <a:spLocks noGrp="1"/>
          </p:cNvSpPr>
          <p:nvPr>
            <p:ph type="sldNum" sz="quarter" idx="12"/>
          </p:nvPr>
        </p:nvSpPr>
        <p:spPr/>
        <p:txBody>
          <a:bodyPr/>
          <a:lstStyle/>
          <a:p>
            <a:fld id="{98F75276-FA71-44F8-B7AD-531B860B9505}" type="slidenum">
              <a:rPr lang="es-MX" smtClean="0"/>
              <a:t>29</a:t>
            </a:fld>
            <a:endParaRPr lang="es-MX"/>
          </a:p>
        </p:txBody>
      </p:sp>
      <p:sp>
        <p:nvSpPr>
          <p:cNvPr id="4" name="Elipse 3">
            <a:extLst>
              <a:ext uri="{FF2B5EF4-FFF2-40B4-BE49-F238E27FC236}">
                <a16:creationId xmlns:a16="http://schemas.microsoft.com/office/drawing/2014/main" id="{AFDF6602-7369-59F9-0DC7-C127600657FB}"/>
              </a:ext>
            </a:extLst>
          </p:cNvPr>
          <p:cNvSpPr/>
          <p:nvPr/>
        </p:nvSpPr>
        <p:spPr>
          <a:xfrm>
            <a:off x="-618565" y="-188259"/>
            <a:ext cx="2259106" cy="2034988"/>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Elipse 5">
            <a:extLst>
              <a:ext uri="{FF2B5EF4-FFF2-40B4-BE49-F238E27FC236}">
                <a16:creationId xmlns:a16="http://schemas.microsoft.com/office/drawing/2014/main" id="{597BB45A-DA7D-31F7-2074-29B0A6A91AA3}"/>
              </a:ext>
            </a:extLst>
          </p:cNvPr>
          <p:cNvSpPr/>
          <p:nvPr/>
        </p:nvSpPr>
        <p:spPr>
          <a:xfrm>
            <a:off x="1156447" y="0"/>
            <a:ext cx="914400" cy="914400"/>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Elipse 6">
            <a:extLst>
              <a:ext uri="{FF2B5EF4-FFF2-40B4-BE49-F238E27FC236}">
                <a16:creationId xmlns:a16="http://schemas.microsoft.com/office/drawing/2014/main" id="{1B61653F-1193-AC03-D127-B6C09062904F}"/>
              </a:ext>
            </a:extLst>
          </p:cNvPr>
          <p:cNvSpPr/>
          <p:nvPr/>
        </p:nvSpPr>
        <p:spPr>
          <a:xfrm>
            <a:off x="11277600" y="4527176"/>
            <a:ext cx="914400" cy="914400"/>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Elipse 7">
            <a:extLst>
              <a:ext uri="{FF2B5EF4-FFF2-40B4-BE49-F238E27FC236}">
                <a16:creationId xmlns:a16="http://schemas.microsoft.com/office/drawing/2014/main" id="{07C59DC3-4A18-1792-24B6-44F84CD10065}"/>
              </a:ext>
            </a:extLst>
          </p:cNvPr>
          <p:cNvSpPr/>
          <p:nvPr/>
        </p:nvSpPr>
        <p:spPr>
          <a:xfrm>
            <a:off x="1649506" y="1290918"/>
            <a:ext cx="618564" cy="555811"/>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Elipse 8">
            <a:extLst>
              <a:ext uri="{FF2B5EF4-FFF2-40B4-BE49-F238E27FC236}">
                <a16:creationId xmlns:a16="http://schemas.microsoft.com/office/drawing/2014/main" id="{E30C414A-254A-6674-A7C5-FC97D2102042}"/>
              </a:ext>
            </a:extLst>
          </p:cNvPr>
          <p:cNvSpPr/>
          <p:nvPr/>
        </p:nvSpPr>
        <p:spPr>
          <a:xfrm>
            <a:off x="9672918" y="4984376"/>
            <a:ext cx="618564" cy="555811"/>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CuadroTexto 10">
            <a:extLst>
              <a:ext uri="{FF2B5EF4-FFF2-40B4-BE49-F238E27FC236}">
                <a16:creationId xmlns:a16="http://schemas.microsoft.com/office/drawing/2014/main" id="{0590807D-0291-D07E-DACA-CAEA246CE33D}"/>
              </a:ext>
            </a:extLst>
          </p:cNvPr>
          <p:cNvSpPr txBox="1"/>
          <p:nvPr/>
        </p:nvSpPr>
        <p:spPr>
          <a:xfrm>
            <a:off x="2122394" y="950294"/>
            <a:ext cx="8420100" cy="923330"/>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a:effectLst/>
                <a:latin typeface="Georgia" panose="02040502050405020303" pitchFamily="18" charset="0"/>
                <a:ea typeface="Times New Roman" panose="02020603050405020304" pitchFamily="18" charset="0"/>
              </a:defRPr>
            </a:lvl1pPr>
          </a:lstStyle>
          <a:p>
            <a:r>
              <a:rPr lang="es-NI" dirty="0"/>
              <a:t>Los judíos modernos en algunos lugares echaban puñados de trigo sobre la pareja recién casada particularmente sobre la novia diciendo “Crece y Multiplicaos”.</a:t>
            </a:r>
            <a:endParaRPr lang="es-MX" dirty="0"/>
          </a:p>
        </p:txBody>
      </p:sp>
      <p:sp>
        <p:nvSpPr>
          <p:cNvPr id="13" name="CuadroTexto 12">
            <a:extLst>
              <a:ext uri="{FF2B5EF4-FFF2-40B4-BE49-F238E27FC236}">
                <a16:creationId xmlns:a16="http://schemas.microsoft.com/office/drawing/2014/main" id="{0F1075D5-63EC-70FB-36B9-2DA63E0B0BCD}"/>
              </a:ext>
            </a:extLst>
          </p:cNvPr>
          <p:cNvSpPr txBox="1"/>
          <p:nvPr/>
        </p:nvSpPr>
        <p:spPr>
          <a:xfrm>
            <a:off x="1362636" y="2967335"/>
            <a:ext cx="8861611" cy="923330"/>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a:effectLst/>
                <a:latin typeface="Georgia" panose="02040502050405020303" pitchFamily="18" charset="0"/>
                <a:ea typeface="Times New Roman" panose="02020603050405020304" pitchFamily="18" charset="0"/>
              </a:defRPr>
            </a:lvl1pPr>
          </a:lstStyle>
          <a:p>
            <a:r>
              <a:rPr lang="es-NI" dirty="0"/>
              <a:t>En otros lugares mezclan piezas de moneda con el trigo, las cuales se recogen por los pobres. </a:t>
            </a:r>
            <a:r>
              <a:rPr lang="es-NI" sz="1800" dirty="0">
                <a:effectLst/>
                <a:cs typeface="Times New Roman" panose="02020603050405020304" pitchFamily="18" charset="0"/>
              </a:rPr>
              <a:t>El festín de la boda duraba por lo común siete días, por eso Labán dijo a Jacob respeto a</a:t>
            </a:r>
            <a:r>
              <a:rPr lang="es-MX" dirty="0">
                <a:cs typeface="Times New Roman" panose="02020603050405020304" pitchFamily="18" charset="0"/>
              </a:rPr>
              <a:t> </a:t>
            </a:r>
            <a:r>
              <a:rPr lang="es-NI" sz="1800" dirty="0">
                <a:effectLst/>
              </a:rPr>
              <a:t>lea. </a:t>
            </a:r>
            <a:r>
              <a:rPr lang="es-NI" sz="1800" b="1" u="sng" dirty="0">
                <a:effectLst/>
                <a:cs typeface="Times New Roman" panose="02020603050405020304" pitchFamily="18" charset="0"/>
              </a:rPr>
              <a:t>“Cumple la semana de esta”.</a:t>
            </a:r>
            <a:r>
              <a:rPr lang="es-NI" sz="1800" dirty="0">
                <a:effectLst/>
              </a:rPr>
              <a:t> </a:t>
            </a:r>
            <a:endParaRPr lang="es-MX" dirty="0"/>
          </a:p>
        </p:txBody>
      </p:sp>
      <p:sp>
        <p:nvSpPr>
          <p:cNvPr id="15" name="CuadroTexto 14">
            <a:extLst>
              <a:ext uri="{FF2B5EF4-FFF2-40B4-BE49-F238E27FC236}">
                <a16:creationId xmlns:a16="http://schemas.microsoft.com/office/drawing/2014/main" id="{6CFBD863-2F80-1479-06CB-22C4DC7DE402}"/>
              </a:ext>
            </a:extLst>
          </p:cNvPr>
          <p:cNvSpPr txBox="1"/>
          <p:nvPr/>
        </p:nvSpPr>
        <p:spPr>
          <a:xfrm>
            <a:off x="2631142" y="4274390"/>
            <a:ext cx="6557682" cy="969496"/>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rPr>
              <a:t>Genesis.29:27. </a:t>
            </a:r>
            <a:r>
              <a:rPr lang="es-MX" b="0" i="0" dirty="0">
                <a:solidFill>
                  <a:srgbClr val="000000"/>
                </a:solidFill>
                <a:effectLst/>
                <a:latin typeface="Georgia" panose="02040502050405020303" pitchFamily="18" charset="0"/>
              </a:rPr>
              <a:t>»Cumple la semana </a:t>
            </a:r>
            <a:r>
              <a:rPr lang="es-MX" b="0" i="1" dirty="0">
                <a:solidFill>
                  <a:srgbClr val="000000"/>
                </a:solidFill>
                <a:effectLst/>
                <a:latin typeface="Georgia" panose="02040502050405020303" pitchFamily="18" charset="0"/>
              </a:rPr>
              <a:t>nupcial</a:t>
            </a:r>
            <a:r>
              <a:rPr lang="es-MX" b="0" i="0" dirty="0">
                <a:solidFill>
                  <a:srgbClr val="000000"/>
                </a:solidFill>
                <a:effectLst/>
                <a:latin typeface="Georgia" panose="02040502050405020303" pitchFamily="18" charset="0"/>
              </a:rPr>
              <a:t> de esta, y te daremos también la otra por el servicio que habrás de rendirme</a:t>
            </a:r>
            <a:r>
              <a:rPr lang="es-MX" b="0" i="0" baseline="30000" dirty="0">
                <a:solidFill>
                  <a:srgbClr val="000000"/>
                </a:solidFill>
                <a:effectLst/>
                <a:latin typeface="Georgia" panose="02040502050405020303" pitchFamily="18" charset="0"/>
              </a:rPr>
              <a:t>[</a:t>
            </a:r>
            <a:r>
              <a:rPr lang="es-MX" b="0" i="0" baseline="30000" dirty="0">
                <a:solidFill>
                  <a:srgbClr val="4A4A4A"/>
                </a:solidFill>
                <a:effectLst/>
                <a:latin typeface="Georgia" panose="02040502050405020303" pitchFamily="18" charset="0"/>
                <a:hlinkClick r:id="rId2" tooltip="See footnote l"/>
              </a:rPr>
              <a:t>l</a:t>
            </a:r>
            <a:r>
              <a:rPr lang="es-MX" b="0" i="0" baseline="30000" dirty="0">
                <a:solidFill>
                  <a:srgbClr val="000000"/>
                </a:solidFill>
                <a:effectLst/>
                <a:latin typeface="Georgia" panose="02040502050405020303" pitchFamily="18" charset="0"/>
              </a:rPr>
              <a:t>]</a:t>
            </a:r>
            <a:r>
              <a:rPr lang="es-MX" b="0" i="0" dirty="0">
                <a:solidFill>
                  <a:srgbClr val="000000"/>
                </a:solidFill>
                <a:effectLst/>
                <a:latin typeface="Georgia" panose="02040502050405020303" pitchFamily="18" charset="0"/>
              </a:rPr>
              <a:t> aún otros siete años». </a:t>
            </a:r>
            <a:endParaRPr lang="es-MX" dirty="0">
              <a:latin typeface="Georgia" panose="02040502050405020303" pitchFamily="18" charset="0"/>
            </a:endParaRPr>
          </a:p>
        </p:txBody>
      </p:sp>
    </p:spTree>
    <p:extLst>
      <p:ext uri="{BB962C8B-B14F-4D97-AF65-F5344CB8AC3E}">
        <p14:creationId xmlns:p14="http://schemas.microsoft.com/office/powerpoint/2010/main" val="10497784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D024F1DD-2595-C6E8-49B0-7068F87674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Marcador de número de diapositiva 1">
            <a:extLst>
              <a:ext uri="{FF2B5EF4-FFF2-40B4-BE49-F238E27FC236}">
                <a16:creationId xmlns:a16="http://schemas.microsoft.com/office/drawing/2014/main" id="{37C000D3-DE31-BED8-A81B-E8FD1CBD2918}"/>
              </a:ext>
            </a:extLst>
          </p:cNvPr>
          <p:cNvSpPr>
            <a:spLocks noGrp="1"/>
          </p:cNvSpPr>
          <p:nvPr>
            <p:ph type="sldNum" sz="quarter" idx="12"/>
          </p:nvPr>
        </p:nvSpPr>
        <p:spPr/>
        <p:txBody>
          <a:bodyPr/>
          <a:lstStyle/>
          <a:p>
            <a:fld id="{98F75276-FA71-44F8-B7AD-531B860B9505}" type="slidenum">
              <a:rPr lang="es-MX" smtClean="0"/>
              <a:t>3</a:t>
            </a:fld>
            <a:endParaRPr lang="es-MX"/>
          </a:p>
        </p:txBody>
      </p:sp>
      <p:pic>
        <p:nvPicPr>
          <p:cNvPr id="5" name="Gráfico 4" descr="Casa">
            <a:hlinkClick r:id="rId3" action="ppaction://hlinksldjump"/>
            <a:extLst>
              <a:ext uri="{FF2B5EF4-FFF2-40B4-BE49-F238E27FC236}">
                <a16:creationId xmlns:a16="http://schemas.microsoft.com/office/drawing/2014/main" id="{1C6055D8-D910-8A59-8557-0303C25A4D2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981664" y="5899150"/>
            <a:ext cx="457200" cy="457200"/>
          </a:xfrm>
          <a:prstGeom prst="rect">
            <a:avLst/>
          </a:prstGeom>
        </p:spPr>
      </p:pic>
    </p:spTree>
    <p:extLst>
      <p:ext uri="{BB962C8B-B14F-4D97-AF65-F5344CB8AC3E}">
        <p14:creationId xmlns:p14="http://schemas.microsoft.com/office/powerpoint/2010/main" val="16852969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ipse 4">
            <a:extLst>
              <a:ext uri="{FF2B5EF4-FFF2-40B4-BE49-F238E27FC236}">
                <a16:creationId xmlns:a16="http://schemas.microsoft.com/office/drawing/2014/main" id="{8FE77331-FE2F-C219-1932-92087BC99FEE}"/>
              </a:ext>
            </a:extLst>
          </p:cNvPr>
          <p:cNvSpPr/>
          <p:nvPr/>
        </p:nvSpPr>
        <p:spPr>
          <a:xfrm>
            <a:off x="10224247" y="5100917"/>
            <a:ext cx="2259106" cy="2034988"/>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Marcador de pie de página 1">
            <a:extLst>
              <a:ext uri="{FF2B5EF4-FFF2-40B4-BE49-F238E27FC236}">
                <a16:creationId xmlns:a16="http://schemas.microsoft.com/office/drawing/2014/main" id="{19F97C7B-E8AB-7ADA-7482-E30DAFBABAB7}"/>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5843B587-F476-D2C5-D20E-0AF6A1B0C24C}"/>
              </a:ext>
            </a:extLst>
          </p:cNvPr>
          <p:cNvSpPr>
            <a:spLocks noGrp="1"/>
          </p:cNvSpPr>
          <p:nvPr>
            <p:ph type="sldNum" sz="quarter" idx="12"/>
          </p:nvPr>
        </p:nvSpPr>
        <p:spPr/>
        <p:txBody>
          <a:bodyPr/>
          <a:lstStyle/>
          <a:p>
            <a:fld id="{98F75276-FA71-44F8-B7AD-531B860B9505}" type="slidenum">
              <a:rPr lang="es-MX" smtClean="0"/>
              <a:t>30</a:t>
            </a:fld>
            <a:endParaRPr lang="es-MX"/>
          </a:p>
        </p:txBody>
      </p:sp>
      <p:sp>
        <p:nvSpPr>
          <p:cNvPr id="4" name="Elipse 3">
            <a:extLst>
              <a:ext uri="{FF2B5EF4-FFF2-40B4-BE49-F238E27FC236}">
                <a16:creationId xmlns:a16="http://schemas.microsoft.com/office/drawing/2014/main" id="{AFDF6602-7369-59F9-0DC7-C127600657FB}"/>
              </a:ext>
            </a:extLst>
          </p:cNvPr>
          <p:cNvSpPr/>
          <p:nvPr/>
        </p:nvSpPr>
        <p:spPr>
          <a:xfrm>
            <a:off x="-618565" y="-188259"/>
            <a:ext cx="2259106" cy="2034988"/>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Elipse 5">
            <a:extLst>
              <a:ext uri="{FF2B5EF4-FFF2-40B4-BE49-F238E27FC236}">
                <a16:creationId xmlns:a16="http://schemas.microsoft.com/office/drawing/2014/main" id="{597BB45A-DA7D-31F7-2074-29B0A6A91AA3}"/>
              </a:ext>
            </a:extLst>
          </p:cNvPr>
          <p:cNvSpPr/>
          <p:nvPr/>
        </p:nvSpPr>
        <p:spPr>
          <a:xfrm>
            <a:off x="1156447" y="0"/>
            <a:ext cx="914400" cy="914400"/>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Elipse 6">
            <a:extLst>
              <a:ext uri="{FF2B5EF4-FFF2-40B4-BE49-F238E27FC236}">
                <a16:creationId xmlns:a16="http://schemas.microsoft.com/office/drawing/2014/main" id="{1B61653F-1193-AC03-D127-B6C09062904F}"/>
              </a:ext>
            </a:extLst>
          </p:cNvPr>
          <p:cNvSpPr/>
          <p:nvPr/>
        </p:nvSpPr>
        <p:spPr>
          <a:xfrm>
            <a:off x="11277600" y="4527176"/>
            <a:ext cx="914400" cy="914400"/>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Elipse 7">
            <a:extLst>
              <a:ext uri="{FF2B5EF4-FFF2-40B4-BE49-F238E27FC236}">
                <a16:creationId xmlns:a16="http://schemas.microsoft.com/office/drawing/2014/main" id="{07C59DC3-4A18-1792-24B6-44F84CD10065}"/>
              </a:ext>
            </a:extLst>
          </p:cNvPr>
          <p:cNvSpPr/>
          <p:nvPr/>
        </p:nvSpPr>
        <p:spPr>
          <a:xfrm>
            <a:off x="1649506" y="1290918"/>
            <a:ext cx="618564" cy="555811"/>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Elipse 8">
            <a:extLst>
              <a:ext uri="{FF2B5EF4-FFF2-40B4-BE49-F238E27FC236}">
                <a16:creationId xmlns:a16="http://schemas.microsoft.com/office/drawing/2014/main" id="{E30C414A-254A-6674-A7C5-FC97D2102042}"/>
              </a:ext>
            </a:extLst>
          </p:cNvPr>
          <p:cNvSpPr/>
          <p:nvPr/>
        </p:nvSpPr>
        <p:spPr>
          <a:xfrm>
            <a:off x="9672918" y="4984376"/>
            <a:ext cx="618564" cy="555811"/>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CuadroTexto 10">
            <a:extLst>
              <a:ext uri="{FF2B5EF4-FFF2-40B4-BE49-F238E27FC236}">
                <a16:creationId xmlns:a16="http://schemas.microsoft.com/office/drawing/2014/main" id="{0F75DB76-42C3-AFD2-A88B-D51FAF77FB98}"/>
              </a:ext>
            </a:extLst>
          </p:cNvPr>
          <p:cNvSpPr txBox="1"/>
          <p:nvPr/>
        </p:nvSpPr>
        <p:spPr>
          <a:xfrm>
            <a:off x="2727511" y="948481"/>
            <a:ext cx="7563971" cy="369332"/>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a:effectLst/>
                <a:latin typeface="Georgia" panose="02040502050405020303" pitchFamily="18" charset="0"/>
                <a:ea typeface="Times New Roman" panose="02020603050405020304" pitchFamily="18" charset="0"/>
              </a:defRPr>
            </a:lvl1pPr>
          </a:lstStyle>
          <a:p>
            <a:r>
              <a:rPr lang="es-NI" dirty="0"/>
              <a:t>Las ceremonias de la boda de Sansón continuaron siete días enteros.</a:t>
            </a:r>
            <a:endParaRPr lang="es-MX" dirty="0"/>
          </a:p>
        </p:txBody>
      </p:sp>
      <p:sp>
        <p:nvSpPr>
          <p:cNvPr id="13" name="CuadroTexto 12">
            <a:extLst>
              <a:ext uri="{FF2B5EF4-FFF2-40B4-BE49-F238E27FC236}">
                <a16:creationId xmlns:a16="http://schemas.microsoft.com/office/drawing/2014/main" id="{A8B83E47-C8B7-B114-51D4-DEEAB8C6DB07}"/>
              </a:ext>
            </a:extLst>
          </p:cNvPr>
          <p:cNvSpPr txBox="1"/>
          <p:nvPr/>
        </p:nvSpPr>
        <p:spPr>
          <a:xfrm>
            <a:off x="1485899" y="2385069"/>
            <a:ext cx="8644219" cy="969496"/>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rPr>
              <a:t>Jueces.14:17-18.</a:t>
            </a:r>
            <a:r>
              <a:rPr lang="es-NI" sz="2100" b="1" dirty="0">
                <a:latin typeface="Georgia" panose="02040502050405020303" pitchFamily="18" charset="0"/>
                <a:ea typeface="Times New Roman" panose="02020603050405020304" pitchFamily="18" charset="0"/>
              </a:rPr>
              <a:t> </a:t>
            </a:r>
            <a:r>
              <a:rPr lang="es-MX" b="0" i="0" dirty="0">
                <a:solidFill>
                  <a:srgbClr val="000000"/>
                </a:solidFill>
                <a:effectLst/>
                <a:latin typeface="Georgia" panose="02040502050405020303" pitchFamily="18" charset="0"/>
              </a:rPr>
              <a:t>Pero ella lloró delante de él los siete días que duró su banquete. Y sucedió el séptimo día que él se la declaró porque ella le presionaba mucho. Entonces ella declaró la adivinanza a los hijos de su pueblo.</a:t>
            </a:r>
            <a:endParaRPr lang="es-MX" dirty="0">
              <a:latin typeface="Georgia" panose="02040502050405020303" pitchFamily="18" charset="0"/>
            </a:endParaRPr>
          </a:p>
        </p:txBody>
      </p:sp>
      <p:sp>
        <p:nvSpPr>
          <p:cNvPr id="15" name="CuadroTexto 14">
            <a:extLst>
              <a:ext uri="{FF2B5EF4-FFF2-40B4-BE49-F238E27FC236}">
                <a16:creationId xmlns:a16="http://schemas.microsoft.com/office/drawing/2014/main" id="{10592BC3-7055-2B53-E85D-411A19DCFB82}"/>
              </a:ext>
            </a:extLst>
          </p:cNvPr>
          <p:cNvSpPr txBox="1"/>
          <p:nvPr/>
        </p:nvSpPr>
        <p:spPr>
          <a:xfrm>
            <a:off x="2529167" y="4093710"/>
            <a:ext cx="6557682" cy="1523494"/>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V.18. </a:t>
            </a:r>
            <a:r>
              <a:rPr lang="es-MX" b="0" i="0" dirty="0">
                <a:solidFill>
                  <a:srgbClr val="000000"/>
                </a:solidFill>
                <a:effectLst/>
                <a:latin typeface="Georgia" panose="02040502050405020303" pitchFamily="18" charset="0"/>
              </a:rPr>
              <a:t>Y al séptimo día, antes de ponerse el sol, los hombres de la ciudad le dijeron: «¿Qué es más dulce que la miel? ¿Y qué es más fuerte que un león?». Y Sansón les contestó: «Si no hubieran arado con mi novilla, No habrían descubierto mi adivinanza».</a:t>
            </a:r>
          </a:p>
        </p:txBody>
      </p:sp>
    </p:spTree>
    <p:extLst>
      <p:ext uri="{BB962C8B-B14F-4D97-AF65-F5344CB8AC3E}">
        <p14:creationId xmlns:p14="http://schemas.microsoft.com/office/powerpoint/2010/main" val="22254278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ipse 4">
            <a:extLst>
              <a:ext uri="{FF2B5EF4-FFF2-40B4-BE49-F238E27FC236}">
                <a16:creationId xmlns:a16="http://schemas.microsoft.com/office/drawing/2014/main" id="{8FE77331-FE2F-C219-1932-92087BC99FEE}"/>
              </a:ext>
            </a:extLst>
          </p:cNvPr>
          <p:cNvSpPr/>
          <p:nvPr/>
        </p:nvSpPr>
        <p:spPr>
          <a:xfrm>
            <a:off x="10224247" y="5100917"/>
            <a:ext cx="2259106" cy="2034988"/>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Marcador de pie de página 1">
            <a:extLst>
              <a:ext uri="{FF2B5EF4-FFF2-40B4-BE49-F238E27FC236}">
                <a16:creationId xmlns:a16="http://schemas.microsoft.com/office/drawing/2014/main" id="{19F97C7B-E8AB-7ADA-7482-E30DAFBABAB7}"/>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5843B587-F476-D2C5-D20E-0AF6A1B0C24C}"/>
              </a:ext>
            </a:extLst>
          </p:cNvPr>
          <p:cNvSpPr>
            <a:spLocks noGrp="1"/>
          </p:cNvSpPr>
          <p:nvPr>
            <p:ph type="sldNum" sz="quarter" idx="12"/>
          </p:nvPr>
        </p:nvSpPr>
        <p:spPr/>
        <p:txBody>
          <a:bodyPr/>
          <a:lstStyle/>
          <a:p>
            <a:fld id="{98F75276-FA71-44F8-B7AD-531B860B9505}" type="slidenum">
              <a:rPr lang="es-MX" smtClean="0"/>
              <a:t>31</a:t>
            </a:fld>
            <a:endParaRPr lang="es-MX"/>
          </a:p>
        </p:txBody>
      </p:sp>
      <p:sp>
        <p:nvSpPr>
          <p:cNvPr id="4" name="Elipse 3">
            <a:extLst>
              <a:ext uri="{FF2B5EF4-FFF2-40B4-BE49-F238E27FC236}">
                <a16:creationId xmlns:a16="http://schemas.microsoft.com/office/drawing/2014/main" id="{AFDF6602-7369-59F9-0DC7-C127600657FB}"/>
              </a:ext>
            </a:extLst>
          </p:cNvPr>
          <p:cNvSpPr/>
          <p:nvPr/>
        </p:nvSpPr>
        <p:spPr>
          <a:xfrm>
            <a:off x="-618565" y="-188259"/>
            <a:ext cx="2259106" cy="2034988"/>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Elipse 5">
            <a:extLst>
              <a:ext uri="{FF2B5EF4-FFF2-40B4-BE49-F238E27FC236}">
                <a16:creationId xmlns:a16="http://schemas.microsoft.com/office/drawing/2014/main" id="{597BB45A-DA7D-31F7-2074-29B0A6A91AA3}"/>
              </a:ext>
            </a:extLst>
          </p:cNvPr>
          <p:cNvSpPr/>
          <p:nvPr/>
        </p:nvSpPr>
        <p:spPr>
          <a:xfrm>
            <a:off x="1156447" y="0"/>
            <a:ext cx="914400" cy="914400"/>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Elipse 6">
            <a:extLst>
              <a:ext uri="{FF2B5EF4-FFF2-40B4-BE49-F238E27FC236}">
                <a16:creationId xmlns:a16="http://schemas.microsoft.com/office/drawing/2014/main" id="{1B61653F-1193-AC03-D127-B6C09062904F}"/>
              </a:ext>
            </a:extLst>
          </p:cNvPr>
          <p:cNvSpPr/>
          <p:nvPr/>
        </p:nvSpPr>
        <p:spPr>
          <a:xfrm>
            <a:off x="11277600" y="4527176"/>
            <a:ext cx="914400" cy="914400"/>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Elipse 7">
            <a:extLst>
              <a:ext uri="{FF2B5EF4-FFF2-40B4-BE49-F238E27FC236}">
                <a16:creationId xmlns:a16="http://schemas.microsoft.com/office/drawing/2014/main" id="{07C59DC3-4A18-1792-24B6-44F84CD10065}"/>
              </a:ext>
            </a:extLst>
          </p:cNvPr>
          <p:cNvSpPr/>
          <p:nvPr/>
        </p:nvSpPr>
        <p:spPr>
          <a:xfrm>
            <a:off x="1649506" y="1290918"/>
            <a:ext cx="618564" cy="555811"/>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Elipse 8">
            <a:extLst>
              <a:ext uri="{FF2B5EF4-FFF2-40B4-BE49-F238E27FC236}">
                <a16:creationId xmlns:a16="http://schemas.microsoft.com/office/drawing/2014/main" id="{E30C414A-254A-6674-A7C5-FC97D2102042}"/>
              </a:ext>
            </a:extLst>
          </p:cNvPr>
          <p:cNvSpPr/>
          <p:nvPr/>
        </p:nvSpPr>
        <p:spPr>
          <a:xfrm>
            <a:off x="9672918" y="4984376"/>
            <a:ext cx="618564" cy="555811"/>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CuadroTexto 10">
            <a:extLst>
              <a:ext uri="{FF2B5EF4-FFF2-40B4-BE49-F238E27FC236}">
                <a16:creationId xmlns:a16="http://schemas.microsoft.com/office/drawing/2014/main" id="{96A84EBC-2A08-9ED4-27B2-6FCEDC5D05C1}"/>
              </a:ext>
            </a:extLst>
          </p:cNvPr>
          <p:cNvSpPr txBox="1"/>
          <p:nvPr/>
        </p:nvSpPr>
        <p:spPr>
          <a:xfrm>
            <a:off x="2886634" y="818609"/>
            <a:ext cx="7120218" cy="369332"/>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a:effectLst/>
                <a:latin typeface="Georgia" panose="02040502050405020303" pitchFamily="18" charset="0"/>
                <a:ea typeface="Times New Roman" panose="02020603050405020304" pitchFamily="18" charset="0"/>
              </a:defRPr>
            </a:lvl1pPr>
          </a:lstStyle>
          <a:p>
            <a:r>
              <a:rPr lang="es-NI" dirty="0"/>
              <a:t>Los esposos recién casados no podían ir a la guerra por un año</a:t>
            </a:r>
            <a:endParaRPr lang="es-MX" dirty="0"/>
          </a:p>
        </p:txBody>
      </p:sp>
      <p:sp>
        <p:nvSpPr>
          <p:cNvPr id="13" name="CuadroTexto 12">
            <a:extLst>
              <a:ext uri="{FF2B5EF4-FFF2-40B4-BE49-F238E27FC236}">
                <a16:creationId xmlns:a16="http://schemas.microsoft.com/office/drawing/2014/main" id="{8D6B4BB7-FB0F-4D71-0BD2-604B3796201E}"/>
              </a:ext>
            </a:extLst>
          </p:cNvPr>
          <p:cNvSpPr txBox="1"/>
          <p:nvPr/>
        </p:nvSpPr>
        <p:spPr>
          <a:xfrm>
            <a:off x="1958788" y="2169833"/>
            <a:ext cx="8048065" cy="969496"/>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rPr>
              <a:t>Deut</a:t>
            </a:r>
            <a:r>
              <a:rPr lang="es-NI" sz="2100" b="1" dirty="0">
                <a:latin typeface="Georgia" panose="02040502050405020303" pitchFamily="18" charset="0"/>
                <a:ea typeface="Times New Roman" panose="02020603050405020304" pitchFamily="18" charset="0"/>
              </a:rPr>
              <a:t>eronomio.</a:t>
            </a:r>
            <a:r>
              <a:rPr lang="es-NI" sz="2100" b="1" dirty="0">
                <a:effectLst/>
                <a:latin typeface="Georgia" panose="02040502050405020303" pitchFamily="18" charset="0"/>
                <a:ea typeface="Times New Roman" panose="02020603050405020304" pitchFamily="18" charset="0"/>
              </a:rPr>
              <a:t>20:7. </a:t>
            </a:r>
            <a:r>
              <a:rPr lang="es-MX" b="0" i="0" dirty="0">
                <a:solidFill>
                  <a:srgbClr val="000000"/>
                </a:solidFill>
                <a:effectLst/>
                <a:latin typeface="Georgia" panose="02040502050405020303" pitchFamily="18" charset="0"/>
              </a:rPr>
              <a:t>¿Y quién es el hombre que está comprometido con una mujer y no se ha casado? Que salga y regrese a su casa, no sea que muera en la batalla y otro se case con ella”. </a:t>
            </a:r>
            <a:endParaRPr lang="es-MX" dirty="0">
              <a:latin typeface="Georgia" panose="02040502050405020303" pitchFamily="18" charset="0"/>
            </a:endParaRPr>
          </a:p>
        </p:txBody>
      </p:sp>
      <p:sp>
        <p:nvSpPr>
          <p:cNvPr id="15" name="CuadroTexto 14">
            <a:extLst>
              <a:ext uri="{FF2B5EF4-FFF2-40B4-BE49-F238E27FC236}">
                <a16:creationId xmlns:a16="http://schemas.microsoft.com/office/drawing/2014/main" id="{8CD81F7E-0317-9B88-7D10-A6D5B84A2581}"/>
              </a:ext>
            </a:extLst>
          </p:cNvPr>
          <p:cNvSpPr txBox="1"/>
          <p:nvPr/>
        </p:nvSpPr>
        <p:spPr>
          <a:xfrm>
            <a:off x="1958787" y="3810513"/>
            <a:ext cx="8048065" cy="969496"/>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rPr>
              <a:t>Deut</a:t>
            </a:r>
            <a:r>
              <a:rPr lang="es-NI" sz="2100" b="1" dirty="0">
                <a:latin typeface="Georgia" panose="02040502050405020303" pitchFamily="18" charset="0"/>
                <a:ea typeface="Times New Roman" panose="02020603050405020304" pitchFamily="18" charset="0"/>
              </a:rPr>
              <a:t>eronomio.</a:t>
            </a:r>
            <a:r>
              <a:rPr lang="es-NI" sz="2100" b="1" dirty="0">
                <a:effectLst/>
                <a:latin typeface="Georgia" panose="02040502050405020303" pitchFamily="18" charset="0"/>
                <a:ea typeface="Times New Roman" panose="02020603050405020304" pitchFamily="18" charset="0"/>
              </a:rPr>
              <a:t>24:5-7. </a:t>
            </a:r>
            <a:r>
              <a:rPr lang="es-MX" b="0" i="0" dirty="0">
                <a:solidFill>
                  <a:srgbClr val="000000"/>
                </a:solidFill>
                <a:effectLst/>
                <a:latin typeface="Georgia" panose="02040502050405020303" pitchFamily="18" charset="0"/>
              </a:rPr>
              <a:t>»Cuando un hombre es recién casado, no saldrá con el ejército ni se le impondrá ningún deber; quedará libre en su casa por un año para hacer feliz a la mujer que ha tomado.</a:t>
            </a:r>
            <a:endParaRPr lang="es-MX" dirty="0">
              <a:latin typeface="Georgia" panose="02040502050405020303" pitchFamily="18" charset="0"/>
            </a:endParaRPr>
          </a:p>
        </p:txBody>
      </p:sp>
    </p:spTree>
    <p:extLst>
      <p:ext uri="{BB962C8B-B14F-4D97-AF65-F5344CB8AC3E}">
        <p14:creationId xmlns:p14="http://schemas.microsoft.com/office/powerpoint/2010/main" val="33528553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ipse 4">
            <a:extLst>
              <a:ext uri="{FF2B5EF4-FFF2-40B4-BE49-F238E27FC236}">
                <a16:creationId xmlns:a16="http://schemas.microsoft.com/office/drawing/2014/main" id="{8FE77331-FE2F-C219-1932-92087BC99FEE}"/>
              </a:ext>
            </a:extLst>
          </p:cNvPr>
          <p:cNvSpPr/>
          <p:nvPr/>
        </p:nvSpPr>
        <p:spPr>
          <a:xfrm>
            <a:off x="10224247" y="5100917"/>
            <a:ext cx="2259106" cy="2034988"/>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Marcador de pie de página 1">
            <a:extLst>
              <a:ext uri="{FF2B5EF4-FFF2-40B4-BE49-F238E27FC236}">
                <a16:creationId xmlns:a16="http://schemas.microsoft.com/office/drawing/2014/main" id="{19F97C7B-E8AB-7ADA-7482-E30DAFBABAB7}"/>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5843B587-F476-D2C5-D20E-0AF6A1B0C24C}"/>
              </a:ext>
            </a:extLst>
          </p:cNvPr>
          <p:cNvSpPr>
            <a:spLocks noGrp="1"/>
          </p:cNvSpPr>
          <p:nvPr>
            <p:ph type="sldNum" sz="quarter" idx="12"/>
          </p:nvPr>
        </p:nvSpPr>
        <p:spPr/>
        <p:txBody>
          <a:bodyPr/>
          <a:lstStyle/>
          <a:p>
            <a:fld id="{98F75276-FA71-44F8-B7AD-531B860B9505}" type="slidenum">
              <a:rPr lang="es-MX" smtClean="0"/>
              <a:t>32</a:t>
            </a:fld>
            <a:endParaRPr lang="es-MX"/>
          </a:p>
        </p:txBody>
      </p:sp>
      <p:sp>
        <p:nvSpPr>
          <p:cNvPr id="4" name="Elipse 3">
            <a:extLst>
              <a:ext uri="{FF2B5EF4-FFF2-40B4-BE49-F238E27FC236}">
                <a16:creationId xmlns:a16="http://schemas.microsoft.com/office/drawing/2014/main" id="{AFDF6602-7369-59F9-0DC7-C127600657FB}"/>
              </a:ext>
            </a:extLst>
          </p:cNvPr>
          <p:cNvSpPr/>
          <p:nvPr/>
        </p:nvSpPr>
        <p:spPr>
          <a:xfrm>
            <a:off x="-618565" y="-188259"/>
            <a:ext cx="2259106" cy="2034988"/>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Elipse 5">
            <a:extLst>
              <a:ext uri="{FF2B5EF4-FFF2-40B4-BE49-F238E27FC236}">
                <a16:creationId xmlns:a16="http://schemas.microsoft.com/office/drawing/2014/main" id="{597BB45A-DA7D-31F7-2074-29B0A6A91AA3}"/>
              </a:ext>
            </a:extLst>
          </p:cNvPr>
          <p:cNvSpPr/>
          <p:nvPr/>
        </p:nvSpPr>
        <p:spPr>
          <a:xfrm>
            <a:off x="1156447" y="0"/>
            <a:ext cx="914400" cy="914400"/>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Elipse 6">
            <a:extLst>
              <a:ext uri="{FF2B5EF4-FFF2-40B4-BE49-F238E27FC236}">
                <a16:creationId xmlns:a16="http://schemas.microsoft.com/office/drawing/2014/main" id="{1B61653F-1193-AC03-D127-B6C09062904F}"/>
              </a:ext>
            </a:extLst>
          </p:cNvPr>
          <p:cNvSpPr/>
          <p:nvPr/>
        </p:nvSpPr>
        <p:spPr>
          <a:xfrm>
            <a:off x="11277600" y="4527176"/>
            <a:ext cx="914400" cy="914400"/>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Elipse 7">
            <a:extLst>
              <a:ext uri="{FF2B5EF4-FFF2-40B4-BE49-F238E27FC236}">
                <a16:creationId xmlns:a16="http://schemas.microsoft.com/office/drawing/2014/main" id="{07C59DC3-4A18-1792-24B6-44F84CD10065}"/>
              </a:ext>
            </a:extLst>
          </p:cNvPr>
          <p:cNvSpPr/>
          <p:nvPr/>
        </p:nvSpPr>
        <p:spPr>
          <a:xfrm>
            <a:off x="1649506" y="1290918"/>
            <a:ext cx="618564" cy="555811"/>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Elipse 8">
            <a:extLst>
              <a:ext uri="{FF2B5EF4-FFF2-40B4-BE49-F238E27FC236}">
                <a16:creationId xmlns:a16="http://schemas.microsoft.com/office/drawing/2014/main" id="{E30C414A-254A-6674-A7C5-FC97D2102042}"/>
              </a:ext>
            </a:extLst>
          </p:cNvPr>
          <p:cNvSpPr/>
          <p:nvPr/>
        </p:nvSpPr>
        <p:spPr>
          <a:xfrm>
            <a:off x="9672918" y="4984376"/>
            <a:ext cx="618564" cy="555811"/>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7" name="CuadroTexto 16">
            <a:extLst>
              <a:ext uri="{FF2B5EF4-FFF2-40B4-BE49-F238E27FC236}">
                <a16:creationId xmlns:a16="http://schemas.microsoft.com/office/drawing/2014/main" id="{473A8F7F-3839-E7D9-16B3-2A7B5E1F1EA4}"/>
              </a:ext>
            </a:extLst>
          </p:cNvPr>
          <p:cNvSpPr txBox="1"/>
          <p:nvPr/>
        </p:nvSpPr>
        <p:spPr>
          <a:xfrm>
            <a:off x="2268070" y="2034476"/>
            <a:ext cx="7749987" cy="692497"/>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V.6. </a:t>
            </a:r>
            <a:r>
              <a:rPr lang="es-MX" b="0" i="0" dirty="0">
                <a:solidFill>
                  <a:srgbClr val="000000"/>
                </a:solidFill>
                <a:effectLst/>
                <a:latin typeface="Georgia" panose="02040502050405020303" pitchFamily="18" charset="0"/>
              </a:rPr>
              <a:t>»Ninguno tomará en prenda el molino de mano ni la muela del molino, porque sería tomar en prenda la vida </a:t>
            </a:r>
            <a:r>
              <a:rPr lang="es-MX" b="0" i="1" dirty="0">
                <a:solidFill>
                  <a:srgbClr val="000000"/>
                </a:solidFill>
                <a:effectLst/>
                <a:latin typeface="Georgia" panose="02040502050405020303" pitchFamily="18" charset="0"/>
              </a:rPr>
              <a:t>del hombre</a:t>
            </a:r>
            <a:r>
              <a:rPr lang="es-MX" b="0" i="0" dirty="0">
                <a:solidFill>
                  <a:srgbClr val="000000"/>
                </a:solidFill>
                <a:effectLst/>
                <a:latin typeface="Georgia" panose="02040502050405020303" pitchFamily="18" charset="0"/>
              </a:rPr>
              <a:t>.</a:t>
            </a:r>
            <a:endParaRPr lang="es-MX" dirty="0">
              <a:latin typeface="Georgia" panose="02040502050405020303" pitchFamily="18" charset="0"/>
            </a:endParaRPr>
          </a:p>
        </p:txBody>
      </p:sp>
      <p:sp>
        <p:nvSpPr>
          <p:cNvPr id="19" name="CuadroTexto 18">
            <a:extLst>
              <a:ext uri="{FF2B5EF4-FFF2-40B4-BE49-F238E27FC236}">
                <a16:creationId xmlns:a16="http://schemas.microsoft.com/office/drawing/2014/main" id="{FF13B5AF-882D-DDF4-91C2-568195C5EE72}"/>
              </a:ext>
            </a:extLst>
          </p:cNvPr>
          <p:cNvSpPr txBox="1"/>
          <p:nvPr/>
        </p:nvSpPr>
        <p:spPr>
          <a:xfrm>
            <a:off x="1479177" y="3361961"/>
            <a:ext cx="7799293" cy="969496"/>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V.7. </a:t>
            </a:r>
            <a:r>
              <a:rPr lang="es-MX" b="0" i="0" dirty="0">
                <a:solidFill>
                  <a:srgbClr val="000000"/>
                </a:solidFill>
                <a:effectLst/>
                <a:latin typeface="Georgia" panose="02040502050405020303" pitchFamily="18" charset="0"/>
              </a:rPr>
              <a:t>»Si se encuentra a un hombre que haya secuestrado a alguien de sus hermanos de los israelitas, y lo haya tratado con violencia, o lo haya vendido, entonces ese ladrón morirá. Así quitarás el mal de en medio de ti.</a:t>
            </a:r>
            <a:endParaRPr lang="es-MX" dirty="0">
              <a:latin typeface="Georgia" panose="02040502050405020303" pitchFamily="18" charset="0"/>
            </a:endParaRPr>
          </a:p>
        </p:txBody>
      </p:sp>
      <p:sp>
        <p:nvSpPr>
          <p:cNvPr id="21" name="CuadroTexto 20">
            <a:extLst>
              <a:ext uri="{FF2B5EF4-FFF2-40B4-BE49-F238E27FC236}">
                <a16:creationId xmlns:a16="http://schemas.microsoft.com/office/drawing/2014/main" id="{7FDEF9C1-9F02-8FEB-4E51-B900F19A3ADD}"/>
              </a:ext>
            </a:extLst>
          </p:cNvPr>
          <p:cNvSpPr txBox="1"/>
          <p:nvPr/>
        </p:nvSpPr>
        <p:spPr>
          <a:xfrm>
            <a:off x="2268070" y="4751866"/>
            <a:ext cx="7236760" cy="369332"/>
          </a:xfrm>
          <a:prstGeom prst="rect">
            <a:avLst/>
          </a:prstGeom>
          <a:noFill/>
        </p:spPr>
        <p:txBody>
          <a:bodyPr wrap="square">
            <a:spAutoFit/>
          </a:bodyPr>
          <a:lstStyle/>
          <a:p>
            <a:r>
              <a:rPr lang="es-NI" sz="1800" dirty="0">
                <a:effectLst/>
                <a:latin typeface="Georgia" panose="02040502050405020303" pitchFamily="18" charset="0"/>
                <a:ea typeface="Times New Roman" panose="02020603050405020304" pitchFamily="18" charset="0"/>
                <a:cs typeface="Times New Roman" panose="02020603050405020304" pitchFamily="18" charset="0"/>
              </a:rPr>
              <a:t>Para hacer feliz y gozar con la mujer que había tomado como esposa.</a:t>
            </a:r>
            <a:endParaRPr lang="es-MX" sz="1800" dirty="0">
              <a:effectLst/>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133420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barn(inVertical)">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additive="base">
                                        <p:cTn id="17" dur="500" fill="hold"/>
                                        <p:tgtEl>
                                          <p:spTgt spid="21"/>
                                        </p:tgtEl>
                                        <p:attrNameLst>
                                          <p:attrName>ppt_x</p:attrName>
                                        </p:attrNameLst>
                                      </p:cBhvr>
                                      <p:tavLst>
                                        <p:tav tm="0">
                                          <p:val>
                                            <p:strVal val="#ppt_x"/>
                                          </p:val>
                                        </p:tav>
                                        <p:tav tm="100000">
                                          <p:val>
                                            <p:strVal val="#ppt_x"/>
                                          </p:val>
                                        </p:tav>
                                      </p:tavLst>
                                    </p:anim>
                                    <p:anim calcmode="lin" valueType="num">
                                      <p:cBhvr additive="base">
                                        <p:cTn id="1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p:bldP spid="21"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F2639310-9833-D299-4C2F-FC3AEB5876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965"/>
            <a:ext cx="12192000" cy="6858000"/>
          </a:xfrm>
          <a:prstGeom prst="rect">
            <a:avLst/>
          </a:prstGeom>
        </p:spPr>
      </p:pic>
      <p:sp>
        <p:nvSpPr>
          <p:cNvPr id="2" name="Marcador de número de diapositiva 1">
            <a:extLst>
              <a:ext uri="{FF2B5EF4-FFF2-40B4-BE49-F238E27FC236}">
                <a16:creationId xmlns:a16="http://schemas.microsoft.com/office/drawing/2014/main" id="{3272233D-AD34-9676-8008-D046360CCEF7}"/>
              </a:ext>
            </a:extLst>
          </p:cNvPr>
          <p:cNvSpPr>
            <a:spLocks noGrp="1"/>
          </p:cNvSpPr>
          <p:nvPr>
            <p:ph type="sldNum" sz="quarter" idx="12"/>
          </p:nvPr>
        </p:nvSpPr>
        <p:spPr/>
        <p:txBody>
          <a:bodyPr/>
          <a:lstStyle/>
          <a:p>
            <a:fld id="{98F75276-FA71-44F8-B7AD-531B860B9505}" type="slidenum">
              <a:rPr lang="es-MX" smtClean="0"/>
              <a:t>33</a:t>
            </a:fld>
            <a:endParaRPr lang="es-MX"/>
          </a:p>
        </p:txBody>
      </p:sp>
      <p:pic>
        <p:nvPicPr>
          <p:cNvPr id="5" name="Gráfico 4" descr="Casa">
            <a:hlinkClick r:id="rId3" action="ppaction://hlinksldjump"/>
            <a:extLst>
              <a:ext uri="{FF2B5EF4-FFF2-40B4-BE49-F238E27FC236}">
                <a16:creationId xmlns:a16="http://schemas.microsoft.com/office/drawing/2014/main" id="{0E5644FB-B5CD-760C-E4BF-4AEA3B827EC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991407" y="5899150"/>
            <a:ext cx="457200" cy="457200"/>
          </a:xfrm>
          <a:prstGeom prst="rect">
            <a:avLst/>
          </a:prstGeom>
        </p:spPr>
      </p:pic>
    </p:spTree>
    <p:extLst>
      <p:ext uri="{BB962C8B-B14F-4D97-AF65-F5344CB8AC3E}">
        <p14:creationId xmlns:p14="http://schemas.microsoft.com/office/powerpoint/2010/main" val="28337511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F699E6F7-A5A2-18B9-6636-BBC2ADD9E770}"/>
              </a:ext>
            </a:extLst>
          </p:cNvPr>
          <p:cNvSpPr/>
          <p:nvPr/>
        </p:nvSpPr>
        <p:spPr>
          <a:xfrm>
            <a:off x="8360382" y="5633476"/>
            <a:ext cx="4096870" cy="90543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7" name="Rectángulo 6">
            <a:extLst>
              <a:ext uri="{FF2B5EF4-FFF2-40B4-BE49-F238E27FC236}">
                <a16:creationId xmlns:a16="http://schemas.microsoft.com/office/drawing/2014/main" id="{4FB9776C-B4D1-0FB0-7AB6-4C6A431E5974}"/>
              </a:ext>
            </a:extLst>
          </p:cNvPr>
          <p:cNvSpPr/>
          <p:nvPr/>
        </p:nvSpPr>
        <p:spPr>
          <a:xfrm>
            <a:off x="8987346" y="6086194"/>
            <a:ext cx="4096870" cy="905435"/>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2" name="Marcador de pie de página 1">
            <a:extLst>
              <a:ext uri="{FF2B5EF4-FFF2-40B4-BE49-F238E27FC236}">
                <a16:creationId xmlns:a16="http://schemas.microsoft.com/office/drawing/2014/main" id="{AF2F029D-A32D-8250-84BE-0A5617698B69}"/>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E0425CA9-591A-9EFB-B524-BBFC0C03E1D6}"/>
              </a:ext>
            </a:extLst>
          </p:cNvPr>
          <p:cNvSpPr>
            <a:spLocks noGrp="1"/>
          </p:cNvSpPr>
          <p:nvPr>
            <p:ph type="sldNum" sz="quarter" idx="12"/>
          </p:nvPr>
        </p:nvSpPr>
        <p:spPr/>
        <p:txBody>
          <a:bodyPr/>
          <a:lstStyle/>
          <a:p>
            <a:fld id="{98F75276-FA71-44F8-B7AD-531B860B9505}" type="slidenum">
              <a:rPr lang="es-MX" smtClean="0"/>
              <a:t>34</a:t>
            </a:fld>
            <a:endParaRPr lang="es-MX"/>
          </a:p>
        </p:txBody>
      </p:sp>
      <p:sp>
        <p:nvSpPr>
          <p:cNvPr id="5" name="Rectángulo 4">
            <a:extLst>
              <a:ext uri="{FF2B5EF4-FFF2-40B4-BE49-F238E27FC236}">
                <a16:creationId xmlns:a16="http://schemas.microsoft.com/office/drawing/2014/main" id="{B8112DF9-97A9-21DB-0572-989C712C0EE2}"/>
              </a:ext>
            </a:extLst>
          </p:cNvPr>
          <p:cNvSpPr/>
          <p:nvPr/>
        </p:nvSpPr>
        <p:spPr>
          <a:xfrm>
            <a:off x="362277" y="319721"/>
            <a:ext cx="4096870" cy="905435"/>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4" name="Rectángulo 3">
            <a:extLst>
              <a:ext uri="{FF2B5EF4-FFF2-40B4-BE49-F238E27FC236}">
                <a16:creationId xmlns:a16="http://schemas.microsoft.com/office/drawing/2014/main" id="{B616CCF6-ED92-990B-5649-8FE14B34B7E6}"/>
              </a:ext>
            </a:extLst>
          </p:cNvPr>
          <p:cNvSpPr/>
          <p:nvPr/>
        </p:nvSpPr>
        <p:spPr>
          <a:xfrm>
            <a:off x="-656182" y="-184970"/>
            <a:ext cx="4096870" cy="90543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9" name="CuadroTexto 8">
            <a:extLst>
              <a:ext uri="{FF2B5EF4-FFF2-40B4-BE49-F238E27FC236}">
                <a16:creationId xmlns:a16="http://schemas.microsoft.com/office/drawing/2014/main" id="{EC73AB1E-0F4A-FFC8-6FFC-C4F77D3D09BD}"/>
              </a:ext>
            </a:extLst>
          </p:cNvPr>
          <p:cNvSpPr txBox="1"/>
          <p:nvPr/>
        </p:nvSpPr>
        <p:spPr>
          <a:xfrm>
            <a:off x="1857934" y="1607359"/>
            <a:ext cx="8386483" cy="923330"/>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a:effectLst/>
                <a:latin typeface="Georgia" panose="02040502050405020303" pitchFamily="18" charset="0"/>
                <a:ea typeface="Times New Roman" panose="02020603050405020304" pitchFamily="18" charset="0"/>
              </a:defRPr>
            </a:lvl1pPr>
          </a:lstStyle>
          <a:p>
            <a:r>
              <a:rPr lang="es-NI" dirty="0"/>
              <a:t>El tema del noviazgo es un tema de mucho interés entre los jóvenes, ya que muchas veces hemos cometido grandes errores por no seguir la voluntad de Dios en nuestra vida para el noviazgo.</a:t>
            </a:r>
            <a:endParaRPr lang="es-MX" dirty="0"/>
          </a:p>
        </p:txBody>
      </p:sp>
      <p:sp>
        <p:nvSpPr>
          <p:cNvPr id="11" name="CuadroTexto 10">
            <a:extLst>
              <a:ext uri="{FF2B5EF4-FFF2-40B4-BE49-F238E27FC236}">
                <a16:creationId xmlns:a16="http://schemas.microsoft.com/office/drawing/2014/main" id="{C0792232-F070-BC3E-FFCE-EA51A8041A29}"/>
              </a:ext>
            </a:extLst>
          </p:cNvPr>
          <p:cNvSpPr txBox="1"/>
          <p:nvPr/>
        </p:nvSpPr>
        <p:spPr>
          <a:xfrm>
            <a:off x="1857934" y="2800845"/>
            <a:ext cx="8386482" cy="1200329"/>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a:effectLst/>
                <a:latin typeface="Georgia" panose="02040502050405020303" pitchFamily="18" charset="0"/>
                <a:ea typeface="Times New Roman" panose="02020603050405020304" pitchFamily="18" charset="0"/>
              </a:defRPr>
            </a:lvl1pPr>
          </a:lstStyle>
          <a:p>
            <a:r>
              <a:rPr lang="es-NI" dirty="0"/>
              <a:t>Muchos jóvenes quisieran que s e les diera la fórmula mágica para saber quién es la persona indicada para ellos, pero eso no es así, lo único que tenemos que hacer es seguir la voluntad de El sin apartarnos y esperar el tiempo indicado para que esto ocurra.</a:t>
            </a:r>
            <a:endParaRPr lang="es-MX" dirty="0"/>
          </a:p>
        </p:txBody>
      </p:sp>
      <p:sp>
        <p:nvSpPr>
          <p:cNvPr id="13" name="CuadroTexto 12">
            <a:extLst>
              <a:ext uri="{FF2B5EF4-FFF2-40B4-BE49-F238E27FC236}">
                <a16:creationId xmlns:a16="http://schemas.microsoft.com/office/drawing/2014/main" id="{B20947C1-7689-ED61-33D6-4E015D4A80AC}"/>
              </a:ext>
            </a:extLst>
          </p:cNvPr>
          <p:cNvSpPr txBox="1"/>
          <p:nvPr/>
        </p:nvSpPr>
        <p:spPr>
          <a:xfrm>
            <a:off x="1857934" y="4271330"/>
            <a:ext cx="8296835" cy="1477328"/>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a:effectLst/>
                <a:latin typeface="Georgia" panose="02040502050405020303" pitchFamily="18" charset="0"/>
                <a:ea typeface="Times New Roman" panose="02020603050405020304" pitchFamily="18" charset="0"/>
              </a:defRPr>
            </a:lvl1pPr>
          </a:lstStyle>
          <a:p>
            <a:r>
              <a:rPr lang="es-NI" dirty="0"/>
              <a:t>Pero la mayoría de jóvenes esperan que una voz del cielo se escuche y les diga: “Esta es la mujer o el hombre que te envío”, claro que eso difícilmente ocurrirá, pero lo que si te puedo decir es que habrá muchas situaciones a tu alrededor que te harán entender cuál es la voluntad de Dios y es por ello que quiero hablar de este interesante tema.</a:t>
            </a:r>
            <a:endParaRPr lang="es-MX" dirty="0"/>
          </a:p>
        </p:txBody>
      </p:sp>
    </p:spTree>
    <p:extLst>
      <p:ext uri="{BB962C8B-B14F-4D97-AF65-F5344CB8AC3E}">
        <p14:creationId xmlns:p14="http://schemas.microsoft.com/office/powerpoint/2010/main" val="14089173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F699E6F7-A5A2-18B9-6636-BBC2ADD9E770}"/>
              </a:ext>
            </a:extLst>
          </p:cNvPr>
          <p:cNvSpPr/>
          <p:nvPr/>
        </p:nvSpPr>
        <p:spPr>
          <a:xfrm>
            <a:off x="8360382" y="5633476"/>
            <a:ext cx="4096870" cy="90543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7" name="Rectángulo 6">
            <a:extLst>
              <a:ext uri="{FF2B5EF4-FFF2-40B4-BE49-F238E27FC236}">
                <a16:creationId xmlns:a16="http://schemas.microsoft.com/office/drawing/2014/main" id="{4FB9776C-B4D1-0FB0-7AB6-4C6A431E5974}"/>
              </a:ext>
            </a:extLst>
          </p:cNvPr>
          <p:cNvSpPr/>
          <p:nvPr/>
        </p:nvSpPr>
        <p:spPr>
          <a:xfrm>
            <a:off x="8987346" y="6086194"/>
            <a:ext cx="4096870" cy="905435"/>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2" name="Marcador de pie de página 1">
            <a:extLst>
              <a:ext uri="{FF2B5EF4-FFF2-40B4-BE49-F238E27FC236}">
                <a16:creationId xmlns:a16="http://schemas.microsoft.com/office/drawing/2014/main" id="{AF2F029D-A32D-8250-84BE-0A5617698B69}"/>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E0425CA9-591A-9EFB-B524-BBFC0C03E1D6}"/>
              </a:ext>
            </a:extLst>
          </p:cNvPr>
          <p:cNvSpPr>
            <a:spLocks noGrp="1"/>
          </p:cNvSpPr>
          <p:nvPr>
            <p:ph type="sldNum" sz="quarter" idx="12"/>
          </p:nvPr>
        </p:nvSpPr>
        <p:spPr/>
        <p:txBody>
          <a:bodyPr/>
          <a:lstStyle/>
          <a:p>
            <a:fld id="{98F75276-FA71-44F8-B7AD-531B860B9505}" type="slidenum">
              <a:rPr lang="es-MX" smtClean="0"/>
              <a:t>35</a:t>
            </a:fld>
            <a:endParaRPr lang="es-MX"/>
          </a:p>
        </p:txBody>
      </p:sp>
      <p:sp>
        <p:nvSpPr>
          <p:cNvPr id="5" name="Rectángulo 4">
            <a:extLst>
              <a:ext uri="{FF2B5EF4-FFF2-40B4-BE49-F238E27FC236}">
                <a16:creationId xmlns:a16="http://schemas.microsoft.com/office/drawing/2014/main" id="{B8112DF9-97A9-21DB-0572-989C712C0EE2}"/>
              </a:ext>
            </a:extLst>
          </p:cNvPr>
          <p:cNvSpPr/>
          <p:nvPr/>
        </p:nvSpPr>
        <p:spPr>
          <a:xfrm>
            <a:off x="362277" y="319721"/>
            <a:ext cx="4096870" cy="905435"/>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4" name="Rectángulo 3">
            <a:extLst>
              <a:ext uri="{FF2B5EF4-FFF2-40B4-BE49-F238E27FC236}">
                <a16:creationId xmlns:a16="http://schemas.microsoft.com/office/drawing/2014/main" id="{B616CCF6-ED92-990B-5649-8FE14B34B7E6}"/>
              </a:ext>
            </a:extLst>
          </p:cNvPr>
          <p:cNvSpPr/>
          <p:nvPr/>
        </p:nvSpPr>
        <p:spPr>
          <a:xfrm>
            <a:off x="-656182" y="-184970"/>
            <a:ext cx="4096870" cy="90543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9" name="CuadroTexto 8">
            <a:extLst>
              <a:ext uri="{FF2B5EF4-FFF2-40B4-BE49-F238E27FC236}">
                <a16:creationId xmlns:a16="http://schemas.microsoft.com/office/drawing/2014/main" id="{103B6833-8C5E-ADB9-A62D-F15A9A5B82FB}"/>
              </a:ext>
            </a:extLst>
          </p:cNvPr>
          <p:cNvSpPr txBox="1"/>
          <p:nvPr/>
        </p:nvSpPr>
        <p:spPr>
          <a:xfrm>
            <a:off x="2478741" y="1948030"/>
            <a:ext cx="6875928" cy="646331"/>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a:effectLst/>
                <a:latin typeface="Georgia" panose="02040502050405020303" pitchFamily="18" charset="0"/>
                <a:ea typeface="Times New Roman" panose="02020603050405020304" pitchFamily="18" charset="0"/>
              </a:defRPr>
            </a:lvl1pPr>
          </a:lstStyle>
          <a:p>
            <a:r>
              <a:rPr lang="es-NI" dirty="0"/>
              <a:t>Hay varios consejos que debes seguir para saber si estás listo para un noviazgo entre ellos:</a:t>
            </a:r>
            <a:endParaRPr lang="es-MX" dirty="0"/>
          </a:p>
        </p:txBody>
      </p:sp>
      <p:sp>
        <p:nvSpPr>
          <p:cNvPr id="10" name="CuadroTexto 9">
            <a:extLst>
              <a:ext uri="{FF2B5EF4-FFF2-40B4-BE49-F238E27FC236}">
                <a16:creationId xmlns:a16="http://schemas.microsoft.com/office/drawing/2014/main" id="{8AAF8A6F-86C0-0E23-05EC-BDFE29F904DC}"/>
              </a:ext>
            </a:extLst>
          </p:cNvPr>
          <p:cNvSpPr txBox="1"/>
          <p:nvPr/>
        </p:nvSpPr>
        <p:spPr>
          <a:xfrm>
            <a:off x="4038600" y="3317235"/>
            <a:ext cx="4195483" cy="1477328"/>
          </a:xfrm>
          <a:prstGeom prst="rect">
            <a:avLst/>
          </a:prstGeom>
          <a:noFill/>
        </p:spPr>
        <p:txBody>
          <a:bodyPr wrap="square">
            <a:spAutoFit/>
          </a:bodyPr>
          <a:lstStyle/>
          <a:p>
            <a:pPr marL="342900" indent="-342900">
              <a:buAutoNum type="arabicPeriod"/>
            </a:pPr>
            <a:r>
              <a:rPr lang="es-NI" dirty="0">
                <a:latin typeface="Georgia" panose="02040502050405020303" pitchFamily="18" charset="0"/>
                <a:ea typeface="Times New Roman" panose="02020603050405020304" pitchFamily="18" charset="0"/>
                <a:cs typeface="Times New Roman" panose="02020603050405020304" pitchFamily="18" charset="0"/>
              </a:rPr>
              <a:t>No te desesperes</a:t>
            </a:r>
          </a:p>
          <a:p>
            <a:pPr marL="342900" indent="-342900">
              <a:buAutoNum type="arabicPeriod"/>
            </a:pPr>
            <a:r>
              <a:rPr lang="es-NI" sz="1800" dirty="0">
                <a:effectLst/>
                <a:latin typeface="Georgia" panose="02040502050405020303" pitchFamily="18" charset="0"/>
                <a:ea typeface="Times New Roman" panose="02020603050405020304" pitchFamily="18" charset="0"/>
                <a:cs typeface="Times New Roman" panose="02020603050405020304" pitchFamily="18" charset="0"/>
              </a:rPr>
              <a:t>Tu edad juega un papel importante</a:t>
            </a:r>
          </a:p>
          <a:p>
            <a:pPr marL="342900" indent="-342900">
              <a:buAutoNum type="arabicPeriod"/>
            </a:pPr>
            <a:r>
              <a:rPr lang="es-NI" dirty="0">
                <a:latin typeface="Georgia" panose="02040502050405020303" pitchFamily="18" charset="0"/>
                <a:ea typeface="Times New Roman" panose="02020603050405020304" pitchFamily="18" charset="0"/>
                <a:cs typeface="Times New Roman" panose="02020603050405020304" pitchFamily="18" charset="0"/>
              </a:rPr>
              <a:t>Los que te rodean estarán a favor</a:t>
            </a:r>
          </a:p>
          <a:p>
            <a:pPr marL="342900" indent="-342900">
              <a:buAutoNum type="arabicPeriod"/>
            </a:pPr>
            <a:r>
              <a:rPr lang="es-NI" sz="1800" dirty="0">
                <a:effectLst/>
                <a:latin typeface="Georgia" panose="02040502050405020303" pitchFamily="18" charset="0"/>
                <a:ea typeface="Times New Roman" panose="02020603050405020304" pitchFamily="18" charset="0"/>
                <a:cs typeface="Times New Roman" panose="02020603050405020304" pitchFamily="18" charset="0"/>
              </a:rPr>
              <a:t>Tu relación con Dios</a:t>
            </a:r>
          </a:p>
          <a:p>
            <a:pPr marL="342900" indent="-342900">
              <a:buAutoNum type="arabicPeriod"/>
            </a:pPr>
            <a:r>
              <a:rPr lang="es-NI" dirty="0">
                <a:latin typeface="Georgia" panose="02040502050405020303" pitchFamily="18" charset="0"/>
                <a:ea typeface="Times New Roman" panose="02020603050405020304" pitchFamily="18" charset="0"/>
                <a:cs typeface="Times New Roman" panose="02020603050405020304" pitchFamily="18" charset="0"/>
              </a:rPr>
              <a:t>La respuesta</a:t>
            </a:r>
            <a:endParaRPr lang="es-MX" sz="1800" dirty="0">
              <a:effectLst/>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21194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barn(inVertical)">
                                      <p:cBhvr>
                                        <p:cTn id="13" dur="500"/>
                                        <p:tgtEl>
                                          <p:spTgt spid="10">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0">
                                            <p:txEl>
                                              <p:pRg st="1" end="1"/>
                                            </p:txEl>
                                          </p:spTgt>
                                        </p:tgtEl>
                                        <p:attrNameLst>
                                          <p:attrName>style.visibility</p:attrName>
                                        </p:attrNameLst>
                                      </p:cBhvr>
                                      <p:to>
                                        <p:strVal val="visible"/>
                                      </p:to>
                                    </p:set>
                                    <p:animEffect transition="in" filter="barn(inVertical)">
                                      <p:cBhvr>
                                        <p:cTn id="18" dur="500"/>
                                        <p:tgtEl>
                                          <p:spTgt spid="10">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0">
                                            <p:txEl>
                                              <p:pRg st="2" end="2"/>
                                            </p:txEl>
                                          </p:spTgt>
                                        </p:tgtEl>
                                        <p:attrNameLst>
                                          <p:attrName>style.visibility</p:attrName>
                                        </p:attrNameLst>
                                      </p:cBhvr>
                                      <p:to>
                                        <p:strVal val="visible"/>
                                      </p:to>
                                    </p:set>
                                    <p:animEffect transition="in" filter="barn(inVertical)">
                                      <p:cBhvr>
                                        <p:cTn id="23" dur="500"/>
                                        <p:tgtEl>
                                          <p:spTgt spid="10">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10">
                                            <p:txEl>
                                              <p:pRg st="3" end="3"/>
                                            </p:txEl>
                                          </p:spTgt>
                                        </p:tgtEl>
                                        <p:attrNameLst>
                                          <p:attrName>style.visibility</p:attrName>
                                        </p:attrNameLst>
                                      </p:cBhvr>
                                      <p:to>
                                        <p:strVal val="visible"/>
                                      </p:to>
                                    </p:set>
                                    <p:animEffect transition="in" filter="barn(inVertical)">
                                      <p:cBhvr>
                                        <p:cTn id="28" dur="500"/>
                                        <p:tgtEl>
                                          <p:spTgt spid="10">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10">
                                            <p:txEl>
                                              <p:pRg st="4" end="4"/>
                                            </p:txEl>
                                          </p:spTgt>
                                        </p:tgtEl>
                                        <p:attrNameLst>
                                          <p:attrName>style.visibility</p:attrName>
                                        </p:attrNameLst>
                                      </p:cBhvr>
                                      <p:to>
                                        <p:strVal val="visible"/>
                                      </p:to>
                                    </p:set>
                                    <p:animEffect transition="in" filter="barn(inVertical)">
                                      <p:cBhvr>
                                        <p:cTn id="33"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F699E6F7-A5A2-18B9-6636-BBC2ADD9E770}"/>
              </a:ext>
            </a:extLst>
          </p:cNvPr>
          <p:cNvSpPr/>
          <p:nvPr/>
        </p:nvSpPr>
        <p:spPr>
          <a:xfrm>
            <a:off x="8360382" y="5633476"/>
            <a:ext cx="4096870" cy="90543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7" name="Rectángulo 6">
            <a:extLst>
              <a:ext uri="{FF2B5EF4-FFF2-40B4-BE49-F238E27FC236}">
                <a16:creationId xmlns:a16="http://schemas.microsoft.com/office/drawing/2014/main" id="{4FB9776C-B4D1-0FB0-7AB6-4C6A431E5974}"/>
              </a:ext>
            </a:extLst>
          </p:cNvPr>
          <p:cNvSpPr/>
          <p:nvPr/>
        </p:nvSpPr>
        <p:spPr>
          <a:xfrm>
            <a:off x="8987346" y="6086194"/>
            <a:ext cx="4096870" cy="905435"/>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2" name="Marcador de pie de página 1">
            <a:extLst>
              <a:ext uri="{FF2B5EF4-FFF2-40B4-BE49-F238E27FC236}">
                <a16:creationId xmlns:a16="http://schemas.microsoft.com/office/drawing/2014/main" id="{AF2F029D-A32D-8250-84BE-0A5617698B69}"/>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E0425CA9-591A-9EFB-B524-BBFC0C03E1D6}"/>
              </a:ext>
            </a:extLst>
          </p:cNvPr>
          <p:cNvSpPr>
            <a:spLocks noGrp="1"/>
          </p:cNvSpPr>
          <p:nvPr>
            <p:ph type="sldNum" sz="quarter" idx="12"/>
          </p:nvPr>
        </p:nvSpPr>
        <p:spPr/>
        <p:txBody>
          <a:bodyPr/>
          <a:lstStyle/>
          <a:p>
            <a:fld id="{98F75276-FA71-44F8-B7AD-531B860B9505}" type="slidenum">
              <a:rPr lang="es-MX" smtClean="0"/>
              <a:t>36</a:t>
            </a:fld>
            <a:endParaRPr lang="es-MX"/>
          </a:p>
        </p:txBody>
      </p:sp>
      <p:sp>
        <p:nvSpPr>
          <p:cNvPr id="5" name="Rectángulo 4">
            <a:extLst>
              <a:ext uri="{FF2B5EF4-FFF2-40B4-BE49-F238E27FC236}">
                <a16:creationId xmlns:a16="http://schemas.microsoft.com/office/drawing/2014/main" id="{B8112DF9-97A9-21DB-0572-989C712C0EE2}"/>
              </a:ext>
            </a:extLst>
          </p:cNvPr>
          <p:cNvSpPr/>
          <p:nvPr/>
        </p:nvSpPr>
        <p:spPr>
          <a:xfrm>
            <a:off x="362277" y="319721"/>
            <a:ext cx="4096870" cy="905435"/>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4" name="Rectángulo 3">
            <a:extLst>
              <a:ext uri="{FF2B5EF4-FFF2-40B4-BE49-F238E27FC236}">
                <a16:creationId xmlns:a16="http://schemas.microsoft.com/office/drawing/2014/main" id="{B616CCF6-ED92-990B-5649-8FE14B34B7E6}"/>
              </a:ext>
            </a:extLst>
          </p:cNvPr>
          <p:cNvSpPr/>
          <p:nvPr/>
        </p:nvSpPr>
        <p:spPr>
          <a:xfrm>
            <a:off x="-656182" y="-184970"/>
            <a:ext cx="4096870" cy="90543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8" name="Rectángulo 7">
            <a:extLst>
              <a:ext uri="{FF2B5EF4-FFF2-40B4-BE49-F238E27FC236}">
                <a16:creationId xmlns:a16="http://schemas.microsoft.com/office/drawing/2014/main" id="{1120FC2C-9C96-E451-B37B-0ECD583CF12E}"/>
              </a:ext>
            </a:extLst>
          </p:cNvPr>
          <p:cNvSpPr/>
          <p:nvPr/>
        </p:nvSpPr>
        <p:spPr>
          <a:xfrm>
            <a:off x="5708960" y="136525"/>
            <a:ext cx="5166800" cy="830997"/>
          </a:xfrm>
          <a:prstGeom prst="rect">
            <a:avLst/>
          </a:prstGeom>
          <a:noFill/>
        </p:spPr>
        <p:txBody>
          <a:bodyPr wrap="none" lIns="91440" tIns="45720" rIns="91440" bIns="45720">
            <a:spAutoFit/>
          </a:bodyPr>
          <a:lstStyle/>
          <a:p>
            <a:pPr algn="ctr"/>
            <a:r>
              <a:rPr lang="es-MX" sz="4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No te Desesperes</a:t>
            </a:r>
            <a:endParaRPr lang="es-MX" sz="4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
        <p:nvSpPr>
          <p:cNvPr id="10" name="CuadroTexto 9">
            <a:extLst>
              <a:ext uri="{FF2B5EF4-FFF2-40B4-BE49-F238E27FC236}">
                <a16:creationId xmlns:a16="http://schemas.microsoft.com/office/drawing/2014/main" id="{39813C22-F4B4-F48A-25EB-56B3142857B0}"/>
              </a:ext>
            </a:extLst>
          </p:cNvPr>
          <p:cNvSpPr txBox="1"/>
          <p:nvPr/>
        </p:nvSpPr>
        <p:spPr>
          <a:xfrm>
            <a:off x="1392253" y="1917124"/>
            <a:ext cx="9108141" cy="2031325"/>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a:effectLst/>
                <a:latin typeface="Georgia" panose="02040502050405020303" pitchFamily="18" charset="0"/>
                <a:ea typeface="Times New Roman" panose="02020603050405020304" pitchFamily="18" charset="0"/>
              </a:defRPr>
            </a:lvl1pPr>
          </a:lstStyle>
          <a:p>
            <a:r>
              <a:rPr lang="es-NI" dirty="0"/>
              <a:t>Definitivamente este consejo para la mayoría de jóvenes no hace efecto, ya que la mayoría lo primero que hace antes de esperar la voluntad de Dios es desesperarse. </a:t>
            </a:r>
            <a:r>
              <a:rPr lang="es-NI" b="1" dirty="0"/>
              <a:t>¿Por qué desesperarse si Dios ya tiene la persona indicada para ti? </a:t>
            </a:r>
            <a:r>
              <a:rPr lang="es-NI" dirty="0"/>
              <a:t>Lo que tienes que hacer es no solo entender con tu espíritu que esto pasara sino también discernirlo con tu mente y corazón para no precipitarse, pueden pasar meses o años, pero lo que tienes que saber es que Dios te dará la persona indicada en un tiempo perfecto, indicado para entablar un noviazgo.</a:t>
            </a:r>
            <a:endParaRPr lang="es-MX" dirty="0"/>
          </a:p>
        </p:txBody>
      </p:sp>
      <p:sp>
        <p:nvSpPr>
          <p:cNvPr id="12" name="CuadroTexto 11">
            <a:extLst>
              <a:ext uri="{FF2B5EF4-FFF2-40B4-BE49-F238E27FC236}">
                <a16:creationId xmlns:a16="http://schemas.microsoft.com/office/drawing/2014/main" id="{EB926C78-59F8-3D1E-50BD-C1815543F456}"/>
              </a:ext>
            </a:extLst>
          </p:cNvPr>
          <p:cNvSpPr txBox="1"/>
          <p:nvPr/>
        </p:nvSpPr>
        <p:spPr>
          <a:xfrm>
            <a:off x="1391458" y="4516798"/>
            <a:ext cx="9108141" cy="923330"/>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a:effectLst/>
                <a:latin typeface="Georgia" panose="02040502050405020303" pitchFamily="18" charset="0"/>
                <a:ea typeface="Times New Roman" panose="02020603050405020304" pitchFamily="18" charset="0"/>
              </a:defRPr>
            </a:lvl1pPr>
          </a:lstStyle>
          <a:p>
            <a:r>
              <a:rPr lang="es-NI" dirty="0"/>
              <a:t>Las consecuencias de desesperarse son </a:t>
            </a:r>
            <a:r>
              <a:rPr lang="es-NI" i="1" dirty="0"/>
              <a:t>corazones heridos y sentimientos destrozados </a:t>
            </a:r>
            <a:r>
              <a:rPr lang="es-NI" dirty="0"/>
              <a:t>o como popularmente lo llamamos: “Darnos en la cara” esto quiere decir tropezar en nuestro intento de entablar un noviazgo y todo por desesperarnos.</a:t>
            </a:r>
            <a:endParaRPr lang="es-MX" dirty="0"/>
          </a:p>
        </p:txBody>
      </p:sp>
    </p:spTree>
    <p:extLst>
      <p:ext uri="{BB962C8B-B14F-4D97-AF65-F5344CB8AC3E}">
        <p14:creationId xmlns:p14="http://schemas.microsoft.com/office/powerpoint/2010/main" val="2298037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arn(inVertical)">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F699E6F7-A5A2-18B9-6636-BBC2ADD9E770}"/>
              </a:ext>
            </a:extLst>
          </p:cNvPr>
          <p:cNvSpPr/>
          <p:nvPr/>
        </p:nvSpPr>
        <p:spPr>
          <a:xfrm>
            <a:off x="8360382" y="5633476"/>
            <a:ext cx="4096870" cy="90543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7" name="Rectángulo 6">
            <a:extLst>
              <a:ext uri="{FF2B5EF4-FFF2-40B4-BE49-F238E27FC236}">
                <a16:creationId xmlns:a16="http://schemas.microsoft.com/office/drawing/2014/main" id="{4FB9776C-B4D1-0FB0-7AB6-4C6A431E5974}"/>
              </a:ext>
            </a:extLst>
          </p:cNvPr>
          <p:cNvSpPr/>
          <p:nvPr/>
        </p:nvSpPr>
        <p:spPr>
          <a:xfrm>
            <a:off x="8987346" y="6086194"/>
            <a:ext cx="4096870" cy="905435"/>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2" name="Marcador de pie de página 1">
            <a:extLst>
              <a:ext uri="{FF2B5EF4-FFF2-40B4-BE49-F238E27FC236}">
                <a16:creationId xmlns:a16="http://schemas.microsoft.com/office/drawing/2014/main" id="{AF2F029D-A32D-8250-84BE-0A5617698B69}"/>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E0425CA9-591A-9EFB-B524-BBFC0C03E1D6}"/>
              </a:ext>
            </a:extLst>
          </p:cNvPr>
          <p:cNvSpPr>
            <a:spLocks noGrp="1"/>
          </p:cNvSpPr>
          <p:nvPr>
            <p:ph type="sldNum" sz="quarter" idx="12"/>
          </p:nvPr>
        </p:nvSpPr>
        <p:spPr/>
        <p:txBody>
          <a:bodyPr/>
          <a:lstStyle/>
          <a:p>
            <a:fld id="{98F75276-FA71-44F8-B7AD-531B860B9505}" type="slidenum">
              <a:rPr lang="es-MX" smtClean="0"/>
              <a:t>37</a:t>
            </a:fld>
            <a:endParaRPr lang="es-MX"/>
          </a:p>
        </p:txBody>
      </p:sp>
      <p:sp>
        <p:nvSpPr>
          <p:cNvPr id="5" name="Rectángulo 4">
            <a:extLst>
              <a:ext uri="{FF2B5EF4-FFF2-40B4-BE49-F238E27FC236}">
                <a16:creationId xmlns:a16="http://schemas.microsoft.com/office/drawing/2014/main" id="{B8112DF9-97A9-21DB-0572-989C712C0EE2}"/>
              </a:ext>
            </a:extLst>
          </p:cNvPr>
          <p:cNvSpPr/>
          <p:nvPr/>
        </p:nvSpPr>
        <p:spPr>
          <a:xfrm>
            <a:off x="362277" y="319721"/>
            <a:ext cx="4096870" cy="905435"/>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4" name="Rectángulo 3">
            <a:extLst>
              <a:ext uri="{FF2B5EF4-FFF2-40B4-BE49-F238E27FC236}">
                <a16:creationId xmlns:a16="http://schemas.microsoft.com/office/drawing/2014/main" id="{B616CCF6-ED92-990B-5649-8FE14B34B7E6}"/>
              </a:ext>
            </a:extLst>
          </p:cNvPr>
          <p:cNvSpPr/>
          <p:nvPr/>
        </p:nvSpPr>
        <p:spPr>
          <a:xfrm>
            <a:off x="-656182" y="-184970"/>
            <a:ext cx="4096870" cy="90543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8" name="Rectángulo 7">
            <a:extLst>
              <a:ext uri="{FF2B5EF4-FFF2-40B4-BE49-F238E27FC236}">
                <a16:creationId xmlns:a16="http://schemas.microsoft.com/office/drawing/2014/main" id="{7E6D40BD-D669-AEF6-C410-8939632BEAC6}"/>
              </a:ext>
            </a:extLst>
          </p:cNvPr>
          <p:cNvSpPr/>
          <p:nvPr/>
        </p:nvSpPr>
        <p:spPr>
          <a:xfrm>
            <a:off x="2419796" y="6431190"/>
            <a:ext cx="1156955" cy="338554"/>
          </a:xfrm>
          <a:prstGeom prst="rect">
            <a:avLst/>
          </a:prstGeom>
          <a:noFill/>
        </p:spPr>
        <p:txBody>
          <a:bodyPr wrap="square" lIns="91440" tIns="45720" rIns="91440" bIns="45720">
            <a:spAutoFit/>
          </a:bodyPr>
          <a:lstStyle/>
          <a:p>
            <a:pPr algn="ctr"/>
            <a:r>
              <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NO TE DESPERES</a:t>
            </a:r>
          </a:p>
        </p:txBody>
      </p:sp>
      <p:sp>
        <p:nvSpPr>
          <p:cNvPr id="10" name="CuadroTexto 9">
            <a:extLst>
              <a:ext uri="{FF2B5EF4-FFF2-40B4-BE49-F238E27FC236}">
                <a16:creationId xmlns:a16="http://schemas.microsoft.com/office/drawing/2014/main" id="{63851B2B-1C82-D531-3A22-0F9D18C2F4AD}"/>
              </a:ext>
            </a:extLst>
          </p:cNvPr>
          <p:cNvSpPr txBox="1"/>
          <p:nvPr/>
        </p:nvSpPr>
        <p:spPr>
          <a:xfrm>
            <a:off x="1550894" y="1675869"/>
            <a:ext cx="8758517" cy="1200329"/>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a:effectLst/>
                <a:latin typeface="Georgia" panose="02040502050405020303" pitchFamily="18" charset="0"/>
                <a:ea typeface="Times New Roman" panose="02020603050405020304" pitchFamily="18" charset="0"/>
              </a:defRPr>
            </a:lvl1pPr>
          </a:lstStyle>
          <a:p>
            <a:r>
              <a:rPr lang="es-NI" dirty="0"/>
              <a:t>Tenemos que </a:t>
            </a:r>
            <a:r>
              <a:rPr lang="es-NI" b="1" dirty="0"/>
              <a:t>TENER PACIENCIA </a:t>
            </a:r>
            <a:r>
              <a:rPr lang="es-NI" dirty="0"/>
              <a:t>lamentablemente muchos jóvenes se desesperan por tener novia o novio y por eso no escogen bien su novia o novio, sino que cualquiera que les ofrezca una relación la aceptan sin ver las cualidades de la otra persona.</a:t>
            </a:r>
            <a:endParaRPr lang="es-MX" dirty="0"/>
          </a:p>
        </p:txBody>
      </p:sp>
      <p:sp>
        <p:nvSpPr>
          <p:cNvPr id="12" name="CuadroTexto 11">
            <a:extLst>
              <a:ext uri="{FF2B5EF4-FFF2-40B4-BE49-F238E27FC236}">
                <a16:creationId xmlns:a16="http://schemas.microsoft.com/office/drawing/2014/main" id="{3A3D9222-A0B0-2D21-F815-CBD6030463C0}"/>
              </a:ext>
            </a:extLst>
          </p:cNvPr>
          <p:cNvSpPr txBox="1"/>
          <p:nvPr/>
        </p:nvSpPr>
        <p:spPr>
          <a:xfrm>
            <a:off x="1550894" y="3146354"/>
            <a:ext cx="8758516" cy="646331"/>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a:effectLst/>
                <a:latin typeface="Georgia" panose="02040502050405020303" pitchFamily="18" charset="0"/>
                <a:ea typeface="Times New Roman" panose="02020603050405020304" pitchFamily="18" charset="0"/>
              </a:defRPr>
            </a:lvl1pPr>
          </a:lstStyle>
          <a:p>
            <a:r>
              <a:rPr lang="es-NI" dirty="0"/>
              <a:t>La </a:t>
            </a:r>
            <a:r>
              <a:rPr lang="es-NI" i="1" dirty="0"/>
              <a:t>desesperación</a:t>
            </a:r>
            <a:r>
              <a:rPr lang="es-NI" dirty="0"/>
              <a:t> no nos llevara a nada bueno al contrario nos va a perjudicar. Tenga paciencia, la paciencia es muy importante.</a:t>
            </a:r>
            <a:endParaRPr lang="es-MX" dirty="0"/>
          </a:p>
        </p:txBody>
      </p:sp>
      <p:sp>
        <p:nvSpPr>
          <p:cNvPr id="14" name="CuadroTexto 13">
            <a:extLst>
              <a:ext uri="{FF2B5EF4-FFF2-40B4-BE49-F238E27FC236}">
                <a16:creationId xmlns:a16="http://schemas.microsoft.com/office/drawing/2014/main" id="{F67F1246-DCCC-E4D8-11C9-0E9B9DD764B8}"/>
              </a:ext>
            </a:extLst>
          </p:cNvPr>
          <p:cNvSpPr txBox="1"/>
          <p:nvPr/>
        </p:nvSpPr>
        <p:spPr>
          <a:xfrm>
            <a:off x="1550893" y="4314374"/>
            <a:ext cx="8758515" cy="1200329"/>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a:effectLst/>
                <a:latin typeface="Georgia" panose="02040502050405020303" pitchFamily="18" charset="0"/>
                <a:ea typeface="Times New Roman" panose="02020603050405020304" pitchFamily="18" charset="0"/>
              </a:defRPr>
            </a:lvl1pPr>
          </a:lstStyle>
          <a:p>
            <a:r>
              <a:rPr lang="es-NI" dirty="0"/>
              <a:t>Muchos jóvenes están muy bien en su casa, pero se desesperan por querer salir de ella, y por eso buscan una relación y después se lamentan cuando vienen las consecuencias de una relación rota, un embarazo. Tenga paciencia para poder escoger a la persona indicada.</a:t>
            </a:r>
            <a:endParaRPr lang="es-MX" dirty="0"/>
          </a:p>
        </p:txBody>
      </p:sp>
    </p:spTree>
    <p:extLst>
      <p:ext uri="{BB962C8B-B14F-4D97-AF65-F5344CB8AC3E}">
        <p14:creationId xmlns:p14="http://schemas.microsoft.com/office/powerpoint/2010/main" val="32279925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F699E6F7-A5A2-18B9-6636-BBC2ADD9E770}"/>
              </a:ext>
            </a:extLst>
          </p:cNvPr>
          <p:cNvSpPr/>
          <p:nvPr/>
        </p:nvSpPr>
        <p:spPr>
          <a:xfrm>
            <a:off x="8360382" y="5633476"/>
            <a:ext cx="4096870" cy="90543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7" name="Rectángulo 6">
            <a:extLst>
              <a:ext uri="{FF2B5EF4-FFF2-40B4-BE49-F238E27FC236}">
                <a16:creationId xmlns:a16="http://schemas.microsoft.com/office/drawing/2014/main" id="{4FB9776C-B4D1-0FB0-7AB6-4C6A431E5974}"/>
              </a:ext>
            </a:extLst>
          </p:cNvPr>
          <p:cNvSpPr/>
          <p:nvPr/>
        </p:nvSpPr>
        <p:spPr>
          <a:xfrm>
            <a:off x="8987346" y="6086194"/>
            <a:ext cx="4096870" cy="905435"/>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2" name="Marcador de pie de página 1">
            <a:extLst>
              <a:ext uri="{FF2B5EF4-FFF2-40B4-BE49-F238E27FC236}">
                <a16:creationId xmlns:a16="http://schemas.microsoft.com/office/drawing/2014/main" id="{AF2F029D-A32D-8250-84BE-0A5617698B69}"/>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E0425CA9-591A-9EFB-B524-BBFC0C03E1D6}"/>
              </a:ext>
            </a:extLst>
          </p:cNvPr>
          <p:cNvSpPr>
            <a:spLocks noGrp="1"/>
          </p:cNvSpPr>
          <p:nvPr>
            <p:ph type="sldNum" sz="quarter" idx="12"/>
          </p:nvPr>
        </p:nvSpPr>
        <p:spPr/>
        <p:txBody>
          <a:bodyPr/>
          <a:lstStyle/>
          <a:p>
            <a:fld id="{98F75276-FA71-44F8-B7AD-531B860B9505}" type="slidenum">
              <a:rPr lang="es-MX" smtClean="0"/>
              <a:t>38</a:t>
            </a:fld>
            <a:endParaRPr lang="es-MX"/>
          </a:p>
        </p:txBody>
      </p:sp>
      <p:sp>
        <p:nvSpPr>
          <p:cNvPr id="5" name="Rectángulo 4">
            <a:extLst>
              <a:ext uri="{FF2B5EF4-FFF2-40B4-BE49-F238E27FC236}">
                <a16:creationId xmlns:a16="http://schemas.microsoft.com/office/drawing/2014/main" id="{B8112DF9-97A9-21DB-0572-989C712C0EE2}"/>
              </a:ext>
            </a:extLst>
          </p:cNvPr>
          <p:cNvSpPr/>
          <p:nvPr/>
        </p:nvSpPr>
        <p:spPr>
          <a:xfrm>
            <a:off x="362277" y="319721"/>
            <a:ext cx="4096870" cy="905435"/>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4" name="Rectángulo 3">
            <a:extLst>
              <a:ext uri="{FF2B5EF4-FFF2-40B4-BE49-F238E27FC236}">
                <a16:creationId xmlns:a16="http://schemas.microsoft.com/office/drawing/2014/main" id="{B616CCF6-ED92-990B-5649-8FE14B34B7E6}"/>
              </a:ext>
            </a:extLst>
          </p:cNvPr>
          <p:cNvSpPr/>
          <p:nvPr/>
        </p:nvSpPr>
        <p:spPr>
          <a:xfrm>
            <a:off x="-656182" y="-184970"/>
            <a:ext cx="4096870" cy="90543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9" name="CuadroTexto 8">
            <a:extLst>
              <a:ext uri="{FF2B5EF4-FFF2-40B4-BE49-F238E27FC236}">
                <a16:creationId xmlns:a16="http://schemas.microsoft.com/office/drawing/2014/main" id="{9F053C0F-81FF-0F09-F9AF-23967A62CEE4}"/>
              </a:ext>
            </a:extLst>
          </p:cNvPr>
          <p:cNvSpPr txBox="1"/>
          <p:nvPr/>
        </p:nvSpPr>
        <p:spPr>
          <a:xfrm>
            <a:off x="2658036" y="1578698"/>
            <a:ext cx="6875928" cy="369332"/>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a:effectLst/>
                <a:latin typeface="Georgia" panose="02040502050405020303" pitchFamily="18" charset="0"/>
                <a:ea typeface="Times New Roman" panose="02020603050405020304" pitchFamily="18" charset="0"/>
              </a:defRPr>
            </a:lvl1pPr>
          </a:lstStyle>
          <a:p>
            <a:r>
              <a:rPr lang="es-NI" dirty="0"/>
              <a:t>El apóstol Pablo dijo que para Él era mejor quedarse como Él</a:t>
            </a:r>
            <a:endParaRPr lang="es-MX" dirty="0"/>
          </a:p>
        </p:txBody>
      </p:sp>
      <p:sp>
        <p:nvSpPr>
          <p:cNvPr id="11" name="CuadroTexto 10">
            <a:extLst>
              <a:ext uri="{FF2B5EF4-FFF2-40B4-BE49-F238E27FC236}">
                <a16:creationId xmlns:a16="http://schemas.microsoft.com/office/drawing/2014/main" id="{C2F3557B-B8E8-5214-511F-2E2467B4924A}"/>
              </a:ext>
            </a:extLst>
          </p:cNvPr>
          <p:cNvSpPr txBox="1"/>
          <p:nvPr/>
        </p:nvSpPr>
        <p:spPr>
          <a:xfrm>
            <a:off x="1586753" y="2301572"/>
            <a:ext cx="8650941" cy="969496"/>
          </a:xfrm>
          <a:prstGeom prst="rect">
            <a:avLst/>
          </a:prstGeom>
          <a:noFill/>
        </p:spPr>
        <p:txBody>
          <a:bodyPr wrap="square">
            <a:spAutoFit/>
          </a:bodyPr>
          <a:lstStyle/>
          <a:p>
            <a:pPr algn="just"/>
            <a:r>
              <a:rPr lang="es-NI" sz="2100" b="1" dirty="0">
                <a:latin typeface="Georgia" panose="02040502050405020303" pitchFamily="18" charset="0"/>
                <a:ea typeface="Times New Roman" panose="02020603050405020304" pitchFamily="18" charset="0"/>
              </a:rPr>
              <a:t>I</a:t>
            </a:r>
            <a:r>
              <a:rPr lang="es-NI" sz="2100" b="1" dirty="0">
                <a:effectLst/>
                <a:latin typeface="Georgia" panose="02040502050405020303" pitchFamily="18" charset="0"/>
                <a:ea typeface="Times New Roman" panose="02020603050405020304" pitchFamily="18" charset="0"/>
              </a:rPr>
              <a:t> Corintios.7:7-8. </a:t>
            </a:r>
            <a:r>
              <a:rPr lang="es-MX" b="0" i="0" dirty="0">
                <a:solidFill>
                  <a:srgbClr val="000000"/>
                </a:solidFill>
                <a:effectLst/>
                <a:latin typeface="Georgia" panose="02040502050405020303" pitchFamily="18" charset="0"/>
              </a:rPr>
              <a:t>Sin embargo, yo desearía que todos los hombres fueran como yo. No obstante, cada cual ha recibido</a:t>
            </a:r>
            <a:r>
              <a:rPr lang="es-MX" b="0" i="0" baseline="30000" dirty="0">
                <a:solidFill>
                  <a:srgbClr val="000000"/>
                </a:solidFill>
                <a:effectLst/>
                <a:latin typeface="Georgia" panose="02040502050405020303" pitchFamily="18" charset="0"/>
              </a:rPr>
              <a:t>[</a:t>
            </a:r>
            <a:r>
              <a:rPr lang="es-MX" b="0" i="0" dirty="0">
                <a:solidFill>
                  <a:srgbClr val="000000"/>
                </a:solidFill>
                <a:effectLst/>
                <a:latin typeface="Georgia" panose="02040502050405020303" pitchFamily="18" charset="0"/>
              </a:rPr>
              <a:t>de Dios su propio don, unos de una manera y otros de otra.</a:t>
            </a:r>
            <a:endParaRPr lang="es-MX" dirty="0">
              <a:latin typeface="Georgia" panose="02040502050405020303" pitchFamily="18" charset="0"/>
            </a:endParaRPr>
          </a:p>
        </p:txBody>
      </p:sp>
      <p:sp>
        <p:nvSpPr>
          <p:cNvPr id="13" name="CuadroTexto 12">
            <a:extLst>
              <a:ext uri="{FF2B5EF4-FFF2-40B4-BE49-F238E27FC236}">
                <a16:creationId xmlns:a16="http://schemas.microsoft.com/office/drawing/2014/main" id="{14DAEC56-4C16-7B80-ED7D-6F4ED3C61132}"/>
              </a:ext>
            </a:extLst>
          </p:cNvPr>
          <p:cNvSpPr txBox="1"/>
          <p:nvPr/>
        </p:nvSpPr>
        <p:spPr>
          <a:xfrm>
            <a:off x="2410712" y="3504808"/>
            <a:ext cx="7714130" cy="692497"/>
          </a:xfrm>
          <a:prstGeom prst="rect">
            <a:avLst/>
          </a:prstGeom>
          <a:noFill/>
        </p:spPr>
        <p:txBody>
          <a:bodyPr wrap="square">
            <a:spAutoFit/>
          </a:bodyPr>
          <a:lstStyle/>
          <a:p>
            <a:r>
              <a:rPr lang="es-MX" sz="2100" b="1" i="0" dirty="0">
                <a:solidFill>
                  <a:srgbClr val="000000"/>
                </a:solidFill>
                <a:effectLst/>
                <a:latin typeface="Georgia" panose="02040502050405020303" pitchFamily="18" charset="0"/>
              </a:rPr>
              <a:t>V.8. </a:t>
            </a:r>
            <a:r>
              <a:rPr lang="es-MX" b="0" i="0" dirty="0">
                <a:solidFill>
                  <a:srgbClr val="000000"/>
                </a:solidFill>
                <a:effectLst/>
                <a:latin typeface="Georgia" panose="02040502050405020303" pitchFamily="18" charset="0"/>
              </a:rPr>
              <a:t>A los solteros y a las viudas digo que es bueno para ellos si se quedan como yo.</a:t>
            </a:r>
            <a:endParaRPr lang="es-MX" dirty="0">
              <a:latin typeface="Georgia" panose="02040502050405020303" pitchFamily="18" charset="0"/>
            </a:endParaRPr>
          </a:p>
        </p:txBody>
      </p:sp>
      <p:sp>
        <p:nvSpPr>
          <p:cNvPr id="15" name="CuadroTexto 14">
            <a:extLst>
              <a:ext uri="{FF2B5EF4-FFF2-40B4-BE49-F238E27FC236}">
                <a16:creationId xmlns:a16="http://schemas.microsoft.com/office/drawing/2014/main" id="{FD27157F-7E53-1978-2EF7-E33D68507425}"/>
              </a:ext>
            </a:extLst>
          </p:cNvPr>
          <p:cNvSpPr txBox="1"/>
          <p:nvPr/>
        </p:nvSpPr>
        <p:spPr>
          <a:xfrm>
            <a:off x="2410711" y="4683506"/>
            <a:ext cx="7208418" cy="923330"/>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a:effectLst/>
                <a:latin typeface="Georgia" panose="02040502050405020303" pitchFamily="18" charset="0"/>
                <a:ea typeface="Times New Roman" panose="02020603050405020304" pitchFamily="18" charset="0"/>
              </a:defRPr>
            </a:lvl1pPr>
          </a:lstStyle>
          <a:p>
            <a:r>
              <a:rPr lang="es-NI" dirty="0"/>
              <a:t>Pero sabemos que no todos tenemos el mismo don que tenía el apóstol Pablo. Pero es bueno tener </a:t>
            </a:r>
            <a:r>
              <a:rPr lang="es-NI" b="1" dirty="0"/>
              <a:t>PACIENCIA</a:t>
            </a:r>
            <a:r>
              <a:rPr lang="es-NI" dirty="0"/>
              <a:t> para saber </a:t>
            </a:r>
            <a:r>
              <a:rPr lang="es-NI" b="1" dirty="0"/>
              <a:t>ESCOGER </a:t>
            </a:r>
            <a:r>
              <a:rPr lang="es-NI" dirty="0"/>
              <a:t>a la persona indicada.</a:t>
            </a:r>
            <a:endParaRPr lang="es-MX" dirty="0"/>
          </a:p>
        </p:txBody>
      </p:sp>
      <p:sp>
        <p:nvSpPr>
          <p:cNvPr id="16" name="Rectángulo 15">
            <a:extLst>
              <a:ext uri="{FF2B5EF4-FFF2-40B4-BE49-F238E27FC236}">
                <a16:creationId xmlns:a16="http://schemas.microsoft.com/office/drawing/2014/main" id="{9F17EDBA-6C31-1978-DF9C-6391D1B0ED79}"/>
              </a:ext>
            </a:extLst>
          </p:cNvPr>
          <p:cNvSpPr/>
          <p:nvPr/>
        </p:nvSpPr>
        <p:spPr>
          <a:xfrm>
            <a:off x="2419796" y="6431190"/>
            <a:ext cx="1156955" cy="338554"/>
          </a:xfrm>
          <a:prstGeom prst="rect">
            <a:avLst/>
          </a:prstGeom>
          <a:noFill/>
        </p:spPr>
        <p:txBody>
          <a:bodyPr wrap="square" lIns="91440" tIns="45720" rIns="91440" bIns="45720">
            <a:spAutoFit/>
          </a:bodyPr>
          <a:lstStyle/>
          <a:p>
            <a:pPr algn="ctr"/>
            <a:r>
              <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NO TE DESPERES</a:t>
            </a:r>
          </a:p>
        </p:txBody>
      </p:sp>
    </p:spTree>
    <p:extLst>
      <p:ext uri="{BB962C8B-B14F-4D97-AF65-F5344CB8AC3E}">
        <p14:creationId xmlns:p14="http://schemas.microsoft.com/office/powerpoint/2010/main" val="32133035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barn(inVertical)">
                                      <p:cBhvr>
                                        <p:cTn id="13" dur="5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barn(inVertical)">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barn(inVertical)">
                                      <p:cBhvr>
                                        <p:cTn id="2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p:bldP spid="1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F699E6F7-A5A2-18B9-6636-BBC2ADD9E770}"/>
              </a:ext>
            </a:extLst>
          </p:cNvPr>
          <p:cNvSpPr/>
          <p:nvPr/>
        </p:nvSpPr>
        <p:spPr>
          <a:xfrm>
            <a:off x="8360382" y="5633476"/>
            <a:ext cx="4096870" cy="90543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7" name="Rectángulo 6">
            <a:extLst>
              <a:ext uri="{FF2B5EF4-FFF2-40B4-BE49-F238E27FC236}">
                <a16:creationId xmlns:a16="http://schemas.microsoft.com/office/drawing/2014/main" id="{4FB9776C-B4D1-0FB0-7AB6-4C6A431E5974}"/>
              </a:ext>
            </a:extLst>
          </p:cNvPr>
          <p:cNvSpPr/>
          <p:nvPr/>
        </p:nvSpPr>
        <p:spPr>
          <a:xfrm>
            <a:off x="8987346" y="6086194"/>
            <a:ext cx="4096870" cy="905435"/>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2" name="Marcador de pie de página 1">
            <a:extLst>
              <a:ext uri="{FF2B5EF4-FFF2-40B4-BE49-F238E27FC236}">
                <a16:creationId xmlns:a16="http://schemas.microsoft.com/office/drawing/2014/main" id="{AF2F029D-A32D-8250-84BE-0A5617698B69}"/>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E0425CA9-591A-9EFB-B524-BBFC0C03E1D6}"/>
              </a:ext>
            </a:extLst>
          </p:cNvPr>
          <p:cNvSpPr>
            <a:spLocks noGrp="1"/>
          </p:cNvSpPr>
          <p:nvPr>
            <p:ph type="sldNum" sz="quarter" idx="12"/>
          </p:nvPr>
        </p:nvSpPr>
        <p:spPr/>
        <p:txBody>
          <a:bodyPr/>
          <a:lstStyle/>
          <a:p>
            <a:fld id="{98F75276-FA71-44F8-B7AD-531B860B9505}" type="slidenum">
              <a:rPr lang="es-MX" smtClean="0"/>
              <a:t>39</a:t>
            </a:fld>
            <a:endParaRPr lang="es-MX"/>
          </a:p>
        </p:txBody>
      </p:sp>
      <p:sp>
        <p:nvSpPr>
          <p:cNvPr id="5" name="Rectángulo 4">
            <a:extLst>
              <a:ext uri="{FF2B5EF4-FFF2-40B4-BE49-F238E27FC236}">
                <a16:creationId xmlns:a16="http://schemas.microsoft.com/office/drawing/2014/main" id="{B8112DF9-97A9-21DB-0572-989C712C0EE2}"/>
              </a:ext>
            </a:extLst>
          </p:cNvPr>
          <p:cNvSpPr/>
          <p:nvPr/>
        </p:nvSpPr>
        <p:spPr>
          <a:xfrm>
            <a:off x="362277" y="319721"/>
            <a:ext cx="4096870" cy="905435"/>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4" name="Rectángulo 3">
            <a:extLst>
              <a:ext uri="{FF2B5EF4-FFF2-40B4-BE49-F238E27FC236}">
                <a16:creationId xmlns:a16="http://schemas.microsoft.com/office/drawing/2014/main" id="{B616CCF6-ED92-990B-5649-8FE14B34B7E6}"/>
              </a:ext>
            </a:extLst>
          </p:cNvPr>
          <p:cNvSpPr/>
          <p:nvPr/>
        </p:nvSpPr>
        <p:spPr>
          <a:xfrm>
            <a:off x="-656182" y="-184970"/>
            <a:ext cx="4096870" cy="90543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8" name="Rectángulo 7">
            <a:extLst>
              <a:ext uri="{FF2B5EF4-FFF2-40B4-BE49-F238E27FC236}">
                <a16:creationId xmlns:a16="http://schemas.microsoft.com/office/drawing/2014/main" id="{118A0FF3-A5B2-2F98-1AE3-F9F156896C1F}"/>
              </a:ext>
            </a:extLst>
          </p:cNvPr>
          <p:cNvSpPr/>
          <p:nvPr/>
        </p:nvSpPr>
        <p:spPr>
          <a:xfrm>
            <a:off x="4304738" y="136525"/>
            <a:ext cx="7975261" cy="830997"/>
          </a:xfrm>
          <a:prstGeom prst="rect">
            <a:avLst/>
          </a:prstGeom>
          <a:noFill/>
        </p:spPr>
        <p:txBody>
          <a:bodyPr wrap="none" lIns="91440" tIns="45720" rIns="91440" bIns="45720">
            <a:spAutoFit/>
          </a:bodyPr>
          <a:lstStyle/>
          <a:p>
            <a:pPr algn="ctr"/>
            <a:r>
              <a:rPr lang="es-MX" sz="4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Tu edad: un papel importante</a:t>
            </a:r>
            <a:endParaRPr lang="es-MX" sz="4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
        <p:nvSpPr>
          <p:cNvPr id="10" name="CuadroTexto 9">
            <a:extLst>
              <a:ext uri="{FF2B5EF4-FFF2-40B4-BE49-F238E27FC236}">
                <a16:creationId xmlns:a16="http://schemas.microsoft.com/office/drawing/2014/main" id="{6C3217FD-AD9F-9697-8D56-D616176E9976}"/>
              </a:ext>
            </a:extLst>
          </p:cNvPr>
          <p:cNvSpPr txBox="1"/>
          <p:nvPr/>
        </p:nvSpPr>
        <p:spPr>
          <a:xfrm>
            <a:off x="1392252" y="1576114"/>
            <a:ext cx="8901953" cy="1477328"/>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a:effectLst/>
                <a:latin typeface="Georgia" panose="02040502050405020303" pitchFamily="18" charset="0"/>
                <a:ea typeface="Times New Roman" panose="02020603050405020304" pitchFamily="18" charset="0"/>
              </a:defRPr>
            </a:lvl1pPr>
          </a:lstStyle>
          <a:p>
            <a:r>
              <a:rPr lang="es-NI" dirty="0"/>
              <a:t>Claro que para el amor </a:t>
            </a:r>
            <a:r>
              <a:rPr lang="es-NI" b="1" i="1" dirty="0"/>
              <a:t>no</a:t>
            </a:r>
            <a:r>
              <a:rPr lang="es-NI" b="1" dirty="0"/>
              <a:t> </a:t>
            </a:r>
            <a:r>
              <a:rPr lang="es-NI" b="1" i="1" dirty="0"/>
              <a:t>hay</a:t>
            </a:r>
            <a:r>
              <a:rPr lang="es-NI" b="1" dirty="0"/>
              <a:t> </a:t>
            </a:r>
            <a:r>
              <a:rPr lang="es-NI" dirty="0"/>
              <a:t>edad, pero si lo hay para el noviazgo, no queremos dogmatizar este tema pero si hacer énfasis en la importancia que tiene la edad en un noviazgo, puesto que vemos a muchos jovencitos de 13 o 14 años queriendo entablar un noviazgo cuando a lo mejor están cursando su 6 grado o su primer año de secundaria.</a:t>
            </a:r>
            <a:endParaRPr lang="es-MX" dirty="0"/>
          </a:p>
        </p:txBody>
      </p:sp>
      <p:sp>
        <p:nvSpPr>
          <p:cNvPr id="12" name="CuadroTexto 11">
            <a:extLst>
              <a:ext uri="{FF2B5EF4-FFF2-40B4-BE49-F238E27FC236}">
                <a16:creationId xmlns:a16="http://schemas.microsoft.com/office/drawing/2014/main" id="{2AF06F4F-4EDD-07D2-3815-B83EC06C0B0B}"/>
              </a:ext>
            </a:extLst>
          </p:cNvPr>
          <p:cNvSpPr txBox="1"/>
          <p:nvPr/>
        </p:nvSpPr>
        <p:spPr>
          <a:xfrm>
            <a:off x="1392251" y="3373819"/>
            <a:ext cx="9006805" cy="923330"/>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a:effectLst/>
                <a:latin typeface="Georgia" panose="02040502050405020303" pitchFamily="18" charset="0"/>
                <a:ea typeface="Times New Roman" panose="02020603050405020304" pitchFamily="18" charset="0"/>
              </a:defRPr>
            </a:lvl1pPr>
          </a:lstStyle>
          <a:p>
            <a:r>
              <a:rPr lang="es-NI" dirty="0"/>
              <a:t>No estamos en contra de los noviazgos prematuros, pero las estadísticas muestran que el 90% de estos noviazgos terminan en dolorosas separaciones que marcan la vida de estos jóvenes.</a:t>
            </a:r>
            <a:endParaRPr lang="es-MX" dirty="0"/>
          </a:p>
        </p:txBody>
      </p:sp>
      <p:sp>
        <p:nvSpPr>
          <p:cNvPr id="14" name="CuadroTexto 13">
            <a:extLst>
              <a:ext uri="{FF2B5EF4-FFF2-40B4-BE49-F238E27FC236}">
                <a16:creationId xmlns:a16="http://schemas.microsoft.com/office/drawing/2014/main" id="{16CA6881-A01C-54D0-8FD7-5FA34F167B72}"/>
              </a:ext>
            </a:extLst>
          </p:cNvPr>
          <p:cNvSpPr txBox="1"/>
          <p:nvPr/>
        </p:nvSpPr>
        <p:spPr>
          <a:xfrm>
            <a:off x="1392251" y="4617527"/>
            <a:ext cx="9006804" cy="1200329"/>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a:effectLst/>
                <a:latin typeface="Georgia" panose="02040502050405020303" pitchFamily="18" charset="0"/>
                <a:ea typeface="Times New Roman" panose="02020603050405020304" pitchFamily="18" charset="0"/>
              </a:defRPr>
            </a:lvl1pPr>
          </a:lstStyle>
          <a:p>
            <a:r>
              <a:rPr lang="es-NI" dirty="0"/>
              <a:t>¿Porque hay tantos jóvenes que hoy en día no creen en el amor? Porque un día trataron de entablar un noviazgo a corta edad y fracasaron y esa decepción causo en ellos un ideal de que todos los noviazgos terminaran en fracasos, cosa que es Falsa y lo vemos desde la perspectiva divina.</a:t>
            </a:r>
            <a:endParaRPr lang="es-MX" dirty="0"/>
          </a:p>
        </p:txBody>
      </p:sp>
    </p:spTree>
    <p:extLst>
      <p:ext uri="{BB962C8B-B14F-4D97-AF65-F5344CB8AC3E}">
        <p14:creationId xmlns:p14="http://schemas.microsoft.com/office/powerpoint/2010/main" val="41678847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arn(inVertical)">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barn(inVertical)">
                                      <p:cBhvr>
                                        <p:cTn id="2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ipse 4">
            <a:extLst>
              <a:ext uri="{FF2B5EF4-FFF2-40B4-BE49-F238E27FC236}">
                <a16:creationId xmlns:a16="http://schemas.microsoft.com/office/drawing/2014/main" id="{8FE77331-FE2F-C219-1932-92087BC99FEE}"/>
              </a:ext>
            </a:extLst>
          </p:cNvPr>
          <p:cNvSpPr/>
          <p:nvPr/>
        </p:nvSpPr>
        <p:spPr>
          <a:xfrm>
            <a:off x="10224247" y="5100917"/>
            <a:ext cx="2259106" cy="2034988"/>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Marcador de pie de página 1">
            <a:extLst>
              <a:ext uri="{FF2B5EF4-FFF2-40B4-BE49-F238E27FC236}">
                <a16:creationId xmlns:a16="http://schemas.microsoft.com/office/drawing/2014/main" id="{19F97C7B-E8AB-7ADA-7482-E30DAFBABAB7}"/>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5843B587-F476-D2C5-D20E-0AF6A1B0C24C}"/>
              </a:ext>
            </a:extLst>
          </p:cNvPr>
          <p:cNvSpPr>
            <a:spLocks noGrp="1"/>
          </p:cNvSpPr>
          <p:nvPr>
            <p:ph type="sldNum" sz="quarter" idx="12"/>
          </p:nvPr>
        </p:nvSpPr>
        <p:spPr/>
        <p:txBody>
          <a:bodyPr/>
          <a:lstStyle/>
          <a:p>
            <a:fld id="{98F75276-FA71-44F8-B7AD-531B860B9505}" type="slidenum">
              <a:rPr lang="es-MX" smtClean="0"/>
              <a:t>4</a:t>
            </a:fld>
            <a:endParaRPr lang="es-MX"/>
          </a:p>
        </p:txBody>
      </p:sp>
      <p:sp>
        <p:nvSpPr>
          <p:cNvPr id="4" name="Elipse 3">
            <a:extLst>
              <a:ext uri="{FF2B5EF4-FFF2-40B4-BE49-F238E27FC236}">
                <a16:creationId xmlns:a16="http://schemas.microsoft.com/office/drawing/2014/main" id="{AFDF6602-7369-59F9-0DC7-C127600657FB}"/>
              </a:ext>
            </a:extLst>
          </p:cNvPr>
          <p:cNvSpPr/>
          <p:nvPr/>
        </p:nvSpPr>
        <p:spPr>
          <a:xfrm>
            <a:off x="-618565" y="-188259"/>
            <a:ext cx="2259106" cy="2034988"/>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Elipse 5">
            <a:extLst>
              <a:ext uri="{FF2B5EF4-FFF2-40B4-BE49-F238E27FC236}">
                <a16:creationId xmlns:a16="http://schemas.microsoft.com/office/drawing/2014/main" id="{597BB45A-DA7D-31F7-2074-29B0A6A91AA3}"/>
              </a:ext>
            </a:extLst>
          </p:cNvPr>
          <p:cNvSpPr/>
          <p:nvPr/>
        </p:nvSpPr>
        <p:spPr>
          <a:xfrm>
            <a:off x="1156447" y="0"/>
            <a:ext cx="914400" cy="914400"/>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Elipse 6">
            <a:extLst>
              <a:ext uri="{FF2B5EF4-FFF2-40B4-BE49-F238E27FC236}">
                <a16:creationId xmlns:a16="http://schemas.microsoft.com/office/drawing/2014/main" id="{1B61653F-1193-AC03-D127-B6C09062904F}"/>
              </a:ext>
            </a:extLst>
          </p:cNvPr>
          <p:cNvSpPr/>
          <p:nvPr/>
        </p:nvSpPr>
        <p:spPr>
          <a:xfrm>
            <a:off x="11277600" y="4527176"/>
            <a:ext cx="914400" cy="914400"/>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Elipse 7">
            <a:extLst>
              <a:ext uri="{FF2B5EF4-FFF2-40B4-BE49-F238E27FC236}">
                <a16:creationId xmlns:a16="http://schemas.microsoft.com/office/drawing/2014/main" id="{07C59DC3-4A18-1792-24B6-44F84CD10065}"/>
              </a:ext>
            </a:extLst>
          </p:cNvPr>
          <p:cNvSpPr/>
          <p:nvPr/>
        </p:nvSpPr>
        <p:spPr>
          <a:xfrm>
            <a:off x="1649506" y="1290918"/>
            <a:ext cx="618564" cy="555811"/>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Elipse 8">
            <a:extLst>
              <a:ext uri="{FF2B5EF4-FFF2-40B4-BE49-F238E27FC236}">
                <a16:creationId xmlns:a16="http://schemas.microsoft.com/office/drawing/2014/main" id="{E30C414A-254A-6674-A7C5-FC97D2102042}"/>
              </a:ext>
            </a:extLst>
          </p:cNvPr>
          <p:cNvSpPr/>
          <p:nvPr/>
        </p:nvSpPr>
        <p:spPr>
          <a:xfrm>
            <a:off x="9672918" y="4984376"/>
            <a:ext cx="618564" cy="555811"/>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 name="CuadroTexto 12">
            <a:extLst>
              <a:ext uri="{FF2B5EF4-FFF2-40B4-BE49-F238E27FC236}">
                <a16:creationId xmlns:a16="http://schemas.microsoft.com/office/drawing/2014/main" id="{1BA08F20-1E35-DBFB-E256-C42B542263E9}"/>
              </a:ext>
            </a:extLst>
          </p:cNvPr>
          <p:cNvSpPr txBox="1"/>
          <p:nvPr/>
        </p:nvSpPr>
        <p:spPr>
          <a:xfrm>
            <a:off x="2382399" y="1093258"/>
            <a:ext cx="8971401" cy="646331"/>
          </a:xfrm>
          <a:prstGeom prst="rect">
            <a:avLst/>
          </a:prstGeom>
          <a:noFill/>
        </p:spPr>
        <p:txBody>
          <a:bodyPr wrap="square">
            <a:spAutoFit/>
          </a:bodyPr>
          <a:lstStyle/>
          <a:p>
            <a:pPr algn="just"/>
            <a:r>
              <a:rPr lang="es-NI" sz="1800" dirty="0">
                <a:effectLst/>
                <a:latin typeface="Georgia" panose="02040502050405020303" pitchFamily="18" charset="0"/>
                <a:ea typeface="Times New Roman" panose="02020603050405020304" pitchFamily="18" charset="0"/>
              </a:rPr>
              <a:t>Entre los Judíos los padres de familia acostumbran a arreglar entre si los matrimonios de sus respectivos hijos.</a:t>
            </a:r>
            <a:endParaRPr lang="es-MX" dirty="0">
              <a:latin typeface="Georgia" panose="02040502050405020303" pitchFamily="18" charset="0"/>
            </a:endParaRPr>
          </a:p>
        </p:txBody>
      </p:sp>
      <p:sp>
        <p:nvSpPr>
          <p:cNvPr id="15" name="CuadroTexto 14">
            <a:extLst>
              <a:ext uri="{FF2B5EF4-FFF2-40B4-BE49-F238E27FC236}">
                <a16:creationId xmlns:a16="http://schemas.microsoft.com/office/drawing/2014/main" id="{33270809-CE66-71A6-EFAC-259D795C3201}"/>
              </a:ext>
            </a:extLst>
          </p:cNvPr>
          <p:cNvSpPr txBox="1"/>
          <p:nvPr/>
        </p:nvSpPr>
        <p:spPr>
          <a:xfrm>
            <a:off x="1156447" y="2285018"/>
            <a:ext cx="8682034" cy="969496"/>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rPr>
              <a:t>Genesis.24:3-6. </a:t>
            </a:r>
            <a:r>
              <a:rPr lang="es-MX" sz="2100" b="1" i="0" baseline="30000" dirty="0">
                <a:solidFill>
                  <a:srgbClr val="000000"/>
                </a:solidFill>
                <a:effectLst/>
                <a:latin typeface="Georgia" panose="02040502050405020303" pitchFamily="18" charset="0"/>
              </a:rPr>
              <a:t> </a:t>
            </a:r>
            <a:r>
              <a:rPr lang="es-MX" b="0" i="0" dirty="0">
                <a:solidFill>
                  <a:srgbClr val="000000"/>
                </a:solidFill>
                <a:effectLst/>
                <a:latin typeface="Georgia" panose="02040502050405020303" pitchFamily="18" charset="0"/>
              </a:rPr>
              <a:t>y te haré jurar por el </a:t>
            </a:r>
            <a:r>
              <a:rPr lang="es-MX" b="0" i="0" cap="small" dirty="0">
                <a:solidFill>
                  <a:srgbClr val="000000"/>
                </a:solidFill>
                <a:effectLst/>
                <a:latin typeface="Georgia" panose="02040502050405020303" pitchFamily="18" charset="0"/>
              </a:rPr>
              <a:t>Señor</a:t>
            </a:r>
            <a:r>
              <a:rPr lang="es-MX" b="0" i="0" dirty="0">
                <a:solidFill>
                  <a:srgbClr val="000000"/>
                </a:solidFill>
                <a:effectLst/>
                <a:latin typeface="Georgia" panose="02040502050405020303" pitchFamily="18" charset="0"/>
              </a:rPr>
              <a:t>, Dios de los cielos y Dios de la tierra, que no tomarás mujer para mi hijo de las hijas de los cananeos, entre los cuales yo habito,</a:t>
            </a:r>
            <a:endParaRPr lang="es-MX" dirty="0">
              <a:latin typeface="Georgia" panose="02040502050405020303" pitchFamily="18" charset="0"/>
            </a:endParaRPr>
          </a:p>
        </p:txBody>
      </p:sp>
      <p:sp>
        <p:nvSpPr>
          <p:cNvPr id="17" name="CuadroTexto 16">
            <a:extLst>
              <a:ext uri="{FF2B5EF4-FFF2-40B4-BE49-F238E27FC236}">
                <a16:creationId xmlns:a16="http://schemas.microsoft.com/office/drawing/2014/main" id="{0863EF07-ECC5-E255-6080-DCFF497999C0}"/>
              </a:ext>
            </a:extLst>
          </p:cNvPr>
          <p:cNvSpPr txBox="1"/>
          <p:nvPr/>
        </p:nvSpPr>
        <p:spPr>
          <a:xfrm>
            <a:off x="3171464" y="3403970"/>
            <a:ext cx="7789762" cy="692497"/>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V.4. </a:t>
            </a:r>
            <a:r>
              <a:rPr lang="es-MX" dirty="0">
                <a:solidFill>
                  <a:srgbClr val="000000"/>
                </a:solidFill>
                <a:latin typeface="Georgia" panose="02040502050405020303" pitchFamily="18" charset="0"/>
              </a:rPr>
              <a:t>S</a:t>
            </a:r>
            <a:r>
              <a:rPr lang="es-MX" b="0" i="0" dirty="0">
                <a:solidFill>
                  <a:srgbClr val="000000"/>
                </a:solidFill>
                <a:effectLst/>
                <a:latin typeface="Georgia" panose="02040502050405020303" pitchFamily="18" charset="0"/>
              </a:rPr>
              <a:t>ino que irás a mi tierra y a mis parientes, y tomarás mujer para mi hijo Isaac.</a:t>
            </a:r>
            <a:endParaRPr lang="es-MX" dirty="0">
              <a:latin typeface="Georgia" panose="02040502050405020303" pitchFamily="18" charset="0"/>
            </a:endParaRPr>
          </a:p>
        </p:txBody>
      </p:sp>
      <p:sp>
        <p:nvSpPr>
          <p:cNvPr id="19" name="CuadroTexto 18">
            <a:extLst>
              <a:ext uri="{FF2B5EF4-FFF2-40B4-BE49-F238E27FC236}">
                <a16:creationId xmlns:a16="http://schemas.microsoft.com/office/drawing/2014/main" id="{EE40B8D2-A713-77D7-63C8-528ABEE05589}"/>
              </a:ext>
            </a:extLst>
          </p:cNvPr>
          <p:cNvSpPr txBox="1"/>
          <p:nvPr/>
        </p:nvSpPr>
        <p:spPr>
          <a:xfrm>
            <a:off x="1221696" y="4282685"/>
            <a:ext cx="6557058" cy="969496"/>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V.5. </a:t>
            </a:r>
            <a:r>
              <a:rPr lang="es-MX" b="0" i="0" dirty="0">
                <a:solidFill>
                  <a:srgbClr val="000000"/>
                </a:solidFill>
                <a:effectLst/>
                <a:latin typeface="Georgia" panose="02040502050405020303" pitchFamily="18" charset="0"/>
              </a:rPr>
              <a:t>Y el siervo le dijo: Tal vez la mujer no quiera seguirme a esta tierra. ¿Debo volver </a:t>
            </a:r>
            <a:r>
              <a:rPr lang="es-MX" b="0" i="1" dirty="0">
                <a:solidFill>
                  <a:srgbClr val="000000"/>
                </a:solidFill>
                <a:effectLst/>
                <a:latin typeface="Georgia" panose="02040502050405020303" pitchFamily="18" charset="0"/>
              </a:rPr>
              <a:t>y</a:t>
            </a:r>
            <a:r>
              <a:rPr lang="es-MX" b="0" i="0" dirty="0">
                <a:solidFill>
                  <a:srgbClr val="000000"/>
                </a:solidFill>
                <a:effectLst/>
                <a:latin typeface="Georgia" panose="02040502050405020303" pitchFamily="18" charset="0"/>
              </a:rPr>
              <a:t> llevar a su hijo a la tierra de donde usted vino? </a:t>
            </a:r>
            <a:endParaRPr lang="es-MX" dirty="0">
              <a:latin typeface="Georgia" panose="02040502050405020303" pitchFamily="18" charset="0"/>
            </a:endParaRPr>
          </a:p>
        </p:txBody>
      </p:sp>
      <p:sp>
        <p:nvSpPr>
          <p:cNvPr id="21" name="CuadroTexto 20">
            <a:extLst>
              <a:ext uri="{FF2B5EF4-FFF2-40B4-BE49-F238E27FC236}">
                <a16:creationId xmlns:a16="http://schemas.microsoft.com/office/drawing/2014/main" id="{1A196D28-7928-AC3D-4A9C-9D1DA9C6036B}"/>
              </a:ext>
            </a:extLst>
          </p:cNvPr>
          <p:cNvSpPr txBox="1"/>
          <p:nvPr/>
        </p:nvSpPr>
        <p:spPr>
          <a:xfrm>
            <a:off x="2200155" y="5624617"/>
            <a:ext cx="7638326" cy="692497"/>
          </a:xfrm>
          <a:prstGeom prst="rect">
            <a:avLst/>
          </a:prstGeom>
          <a:noFill/>
        </p:spPr>
        <p:txBody>
          <a:bodyPr wrap="square">
            <a:spAutoFit/>
          </a:bodyPr>
          <a:lstStyle/>
          <a:p>
            <a:r>
              <a:rPr lang="es-MX" sz="2100" b="1" i="0" dirty="0">
                <a:solidFill>
                  <a:srgbClr val="000000"/>
                </a:solidFill>
                <a:effectLst/>
                <a:latin typeface="Georgia" panose="02040502050405020303" pitchFamily="18" charset="0"/>
              </a:rPr>
              <a:t>V.6. </a:t>
            </a:r>
            <a:r>
              <a:rPr lang="es-MX" b="0" i="0" dirty="0">
                <a:solidFill>
                  <a:srgbClr val="000000"/>
                </a:solidFill>
                <a:effectLst/>
                <a:latin typeface="Georgia" panose="02040502050405020303" pitchFamily="18" charset="0"/>
              </a:rPr>
              <a:t>De ningún modo debes llevar allá a mi hijo», le respondió Abraham.</a:t>
            </a:r>
            <a:endParaRPr lang="es-MX" dirty="0">
              <a:latin typeface="Georgia" panose="02040502050405020303" pitchFamily="18" charset="0"/>
            </a:endParaRPr>
          </a:p>
        </p:txBody>
      </p:sp>
    </p:spTree>
    <p:extLst>
      <p:ext uri="{BB962C8B-B14F-4D97-AF65-F5344CB8AC3E}">
        <p14:creationId xmlns:p14="http://schemas.microsoft.com/office/powerpoint/2010/main" val="21911993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arn(inVertical)">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barn(inVertical)">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barn(inVertical)">
                                      <p:cBhvr>
                                        <p:cTn id="2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7" grpId="0"/>
      <p:bldP spid="19" grpId="0"/>
      <p:bldP spid="21"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F699E6F7-A5A2-18B9-6636-BBC2ADD9E770}"/>
              </a:ext>
            </a:extLst>
          </p:cNvPr>
          <p:cNvSpPr/>
          <p:nvPr/>
        </p:nvSpPr>
        <p:spPr>
          <a:xfrm>
            <a:off x="8360382" y="5633476"/>
            <a:ext cx="4096870" cy="90543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7" name="Rectángulo 6">
            <a:extLst>
              <a:ext uri="{FF2B5EF4-FFF2-40B4-BE49-F238E27FC236}">
                <a16:creationId xmlns:a16="http://schemas.microsoft.com/office/drawing/2014/main" id="{4FB9776C-B4D1-0FB0-7AB6-4C6A431E5974}"/>
              </a:ext>
            </a:extLst>
          </p:cNvPr>
          <p:cNvSpPr/>
          <p:nvPr/>
        </p:nvSpPr>
        <p:spPr>
          <a:xfrm>
            <a:off x="8987346" y="6086194"/>
            <a:ext cx="4096870" cy="905435"/>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2" name="Marcador de pie de página 1">
            <a:extLst>
              <a:ext uri="{FF2B5EF4-FFF2-40B4-BE49-F238E27FC236}">
                <a16:creationId xmlns:a16="http://schemas.microsoft.com/office/drawing/2014/main" id="{AF2F029D-A32D-8250-84BE-0A5617698B69}"/>
              </a:ext>
            </a:extLst>
          </p:cNvPr>
          <p:cNvSpPr>
            <a:spLocks noGrp="1"/>
          </p:cNvSpPr>
          <p:nvPr>
            <p:ph type="ftr" sz="quarter" idx="11"/>
          </p:nvPr>
        </p:nvSpPr>
        <p:spPr/>
        <p:txBody>
          <a:bodyPr/>
          <a:lstStyle/>
          <a:p>
            <a:r>
              <a:rPr lang="es-MX" dirty="0"/>
              <a:t>PROBLEMAS QUE LOS JOVENES ENFRENTAN HOY EN DIA </a:t>
            </a:r>
          </a:p>
        </p:txBody>
      </p:sp>
      <p:sp>
        <p:nvSpPr>
          <p:cNvPr id="3" name="Marcador de número de diapositiva 2">
            <a:extLst>
              <a:ext uri="{FF2B5EF4-FFF2-40B4-BE49-F238E27FC236}">
                <a16:creationId xmlns:a16="http://schemas.microsoft.com/office/drawing/2014/main" id="{E0425CA9-591A-9EFB-B524-BBFC0C03E1D6}"/>
              </a:ext>
            </a:extLst>
          </p:cNvPr>
          <p:cNvSpPr>
            <a:spLocks noGrp="1"/>
          </p:cNvSpPr>
          <p:nvPr>
            <p:ph type="sldNum" sz="quarter" idx="12"/>
          </p:nvPr>
        </p:nvSpPr>
        <p:spPr/>
        <p:txBody>
          <a:bodyPr/>
          <a:lstStyle/>
          <a:p>
            <a:fld id="{98F75276-FA71-44F8-B7AD-531B860B9505}" type="slidenum">
              <a:rPr lang="es-MX" smtClean="0"/>
              <a:t>40</a:t>
            </a:fld>
            <a:endParaRPr lang="es-MX"/>
          </a:p>
        </p:txBody>
      </p:sp>
      <p:sp>
        <p:nvSpPr>
          <p:cNvPr id="5" name="Rectángulo 4">
            <a:extLst>
              <a:ext uri="{FF2B5EF4-FFF2-40B4-BE49-F238E27FC236}">
                <a16:creationId xmlns:a16="http://schemas.microsoft.com/office/drawing/2014/main" id="{B8112DF9-97A9-21DB-0572-989C712C0EE2}"/>
              </a:ext>
            </a:extLst>
          </p:cNvPr>
          <p:cNvSpPr/>
          <p:nvPr/>
        </p:nvSpPr>
        <p:spPr>
          <a:xfrm>
            <a:off x="362277" y="319721"/>
            <a:ext cx="4096870" cy="905435"/>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4" name="Rectángulo 3">
            <a:extLst>
              <a:ext uri="{FF2B5EF4-FFF2-40B4-BE49-F238E27FC236}">
                <a16:creationId xmlns:a16="http://schemas.microsoft.com/office/drawing/2014/main" id="{B616CCF6-ED92-990B-5649-8FE14B34B7E6}"/>
              </a:ext>
            </a:extLst>
          </p:cNvPr>
          <p:cNvSpPr/>
          <p:nvPr/>
        </p:nvSpPr>
        <p:spPr>
          <a:xfrm>
            <a:off x="-656182" y="-184970"/>
            <a:ext cx="4096870" cy="90543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8" name="Rectángulo 7">
            <a:extLst>
              <a:ext uri="{FF2B5EF4-FFF2-40B4-BE49-F238E27FC236}">
                <a16:creationId xmlns:a16="http://schemas.microsoft.com/office/drawing/2014/main" id="{8EAB4ADC-4213-B987-20F5-439B6B49C611}"/>
              </a:ext>
            </a:extLst>
          </p:cNvPr>
          <p:cNvSpPr/>
          <p:nvPr/>
        </p:nvSpPr>
        <p:spPr>
          <a:xfrm>
            <a:off x="2419796" y="6431190"/>
            <a:ext cx="1156955" cy="338554"/>
          </a:xfrm>
          <a:prstGeom prst="rect">
            <a:avLst/>
          </a:prstGeom>
          <a:noFill/>
        </p:spPr>
        <p:txBody>
          <a:bodyPr wrap="square" lIns="91440" tIns="45720" rIns="91440" bIns="45720">
            <a:spAutoFit/>
          </a:bodyPr>
          <a:lstStyle/>
          <a:p>
            <a:pPr algn="ctr"/>
            <a:r>
              <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Tu edad: un papel importante</a:t>
            </a:r>
          </a:p>
        </p:txBody>
      </p:sp>
      <p:sp>
        <p:nvSpPr>
          <p:cNvPr id="10" name="CuadroTexto 9">
            <a:extLst>
              <a:ext uri="{FF2B5EF4-FFF2-40B4-BE49-F238E27FC236}">
                <a16:creationId xmlns:a16="http://schemas.microsoft.com/office/drawing/2014/main" id="{ACB551DC-82F4-2A55-F6F6-21632D287847}"/>
              </a:ext>
            </a:extLst>
          </p:cNvPr>
          <p:cNvSpPr txBox="1"/>
          <p:nvPr/>
        </p:nvSpPr>
        <p:spPr>
          <a:xfrm>
            <a:off x="1334211" y="1901067"/>
            <a:ext cx="9338500" cy="923330"/>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a:effectLst/>
                <a:latin typeface="Georgia" panose="02040502050405020303" pitchFamily="18" charset="0"/>
                <a:ea typeface="Times New Roman" panose="02020603050405020304" pitchFamily="18" charset="0"/>
              </a:defRPr>
            </a:lvl1pPr>
          </a:lstStyle>
          <a:p>
            <a:r>
              <a:rPr lang="es-NI" dirty="0"/>
              <a:t>No creo que sea correcto que un joven o de 13, 14, 15, 16 años este pensando en un noviazgo, por que el noviazgo no es un juego de niño es algo muy importante que cambiara tu vida para bien o para mal de acuerdo a lo que tu escoja como novio o novia.</a:t>
            </a:r>
            <a:endParaRPr lang="es-MX" dirty="0"/>
          </a:p>
        </p:txBody>
      </p:sp>
      <p:sp>
        <p:nvSpPr>
          <p:cNvPr id="12" name="CuadroTexto 11">
            <a:extLst>
              <a:ext uri="{FF2B5EF4-FFF2-40B4-BE49-F238E27FC236}">
                <a16:creationId xmlns:a16="http://schemas.microsoft.com/office/drawing/2014/main" id="{EFCE64A0-C472-46C6-3389-C046CC64F130}"/>
              </a:ext>
            </a:extLst>
          </p:cNvPr>
          <p:cNvSpPr txBox="1"/>
          <p:nvPr/>
        </p:nvSpPr>
        <p:spPr>
          <a:xfrm>
            <a:off x="1334211" y="2953195"/>
            <a:ext cx="9338500" cy="923330"/>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a:effectLst/>
                <a:latin typeface="Georgia" panose="02040502050405020303" pitchFamily="18" charset="0"/>
                <a:ea typeface="Times New Roman" panose="02020603050405020304" pitchFamily="18" charset="0"/>
              </a:defRPr>
            </a:lvl1pPr>
          </a:lstStyle>
          <a:p>
            <a:r>
              <a:rPr lang="es-NI" dirty="0"/>
              <a:t>Esa edad es para jugar todavía no para andar de novio o novia, </a:t>
            </a:r>
            <a:r>
              <a:rPr lang="es-NI" b="1" i="1" dirty="0"/>
              <a:t>mejor sigue estudiando, </a:t>
            </a:r>
            <a:r>
              <a:rPr lang="es-NI" b="1" dirty="0"/>
              <a:t>DEDICATE A DIOS </a:t>
            </a:r>
            <a:r>
              <a:rPr lang="es-NI" dirty="0"/>
              <a:t>y no estar pensando en un novio o novia ya que no está preparado o preparada para este tipo de relación.</a:t>
            </a:r>
            <a:endParaRPr lang="es-MX" dirty="0"/>
          </a:p>
        </p:txBody>
      </p:sp>
      <p:sp>
        <p:nvSpPr>
          <p:cNvPr id="14" name="CuadroTexto 13">
            <a:extLst>
              <a:ext uri="{FF2B5EF4-FFF2-40B4-BE49-F238E27FC236}">
                <a16:creationId xmlns:a16="http://schemas.microsoft.com/office/drawing/2014/main" id="{370CD28C-D67D-6957-7773-0C28598B151B}"/>
              </a:ext>
            </a:extLst>
          </p:cNvPr>
          <p:cNvSpPr txBox="1"/>
          <p:nvPr/>
        </p:nvSpPr>
        <p:spPr>
          <a:xfrm>
            <a:off x="1334211" y="4193107"/>
            <a:ext cx="9395239" cy="923330"/>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a:effectLst/>
                <a:latin typeface="Georgia" panose="02040502050405020303" pitchFamily="18" charset="0"/>
                <a:ea typeface="Times New Roman" panose="02020603050405020304" pitchFamily="18" charset="0"/>
              </a:defRPr>
            </a:lvl1pPr>
          </a:lstStyle>
          <a:p>
            <a:r>
              <a:rPr lang="es-NI" dirty="0"/>
              <a:t>Es una pena ver niñas y niños de esa edad andar de la mano con alguien o besándose en las calles para que los vean que tienen novio o novia, no saben que es un noviazgo, o para que es, muchos menos sabrán que hacer en el.</a:t>
            </a:r>
            <a:endParaRPr lang="es-MX" dirty="0"/>
          </a:p>
        </p:txBody>
      </p:sp>
    </p:spTree>
    <p:extLst>
      <p:ext uri="{BB962C8B-B14F-4D97-AF65-F5344CB8AC3E}">
        <p14:creationId xmlns:p14="http://schemas.microsoft.com/office/powerpoint/2010/main" val="41307162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F699E6F7-A5A2-18B9-6636-BBC2ADD9E770}"/>
              </a:ext>
            </a:extLst>
          </p:cNvPr>
          <p:cNvSpPr/>
          <p:nvPr/>
        </p:nvSpPr>
        <p:spPr>
          <a:xfrm>
            <a:off x="8360382" y="5633476"/>
            <a:ext cx="4096870" cy="90543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7" name="Rectángulo 6">
            <a:extLst>
              <a:ext uri="{FF2B5EF4-FFF2-40B4-BE49-F238E27FC236}">
                <a16:creationId xmlns:a16="http://schemas.microsoft.com/office/drawing/2014/main" id="{4FB9776C-B4D1-0FB0-7AB6-4C6A431E5974}"/>
              </a:ext>
            </a:extLst>
          </p:cNvPr>
          <p:cNvSpPr/>
          <p:nvPr/>
        </p:nvSpPr>
        <p:spPr>
          <a:xfrm>
            <a:off x="8987346" y="6086194"/>
            <a:ext cx="4096870" cy="905435"/>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2" name="Marcador de pie de página 1">
            <a:extLst>
              <a:ext uri="{FF2B5EF4-FFF2-40B4-BE49-F238E27FC236}">
                <a16:creationId xmlns:a16="http://schemas.microsoft.com/office/drawing/2014/main" id="{AF2F029D-A32D-8250-84BE-0A5617698B69}"/>
              </a:ext>
            </a:extLst>
          </p:cNvPr>
          <p:cNvSpPr>
            <a:spLocks noGrp="1"/>
          </p:cNvSpPr>
          <p:nvPr>
            <p:ph type="ftr" sz="quarter" idx="11"/>
          </p:nvPr>
        </p:nvSpPr>
        <p:spPr/>
        <p:txBody>
          <a:bodyPr/>
          <a:lstStyle/>
          <a:p>
            <a:r>
              <a:rPr lang="es-MX" dirty="0"/>
              <a:t>PROBLEMAS QUE LOS JOVENES ENFRENTAN HOY EN DIA </a:t>
            </a:r>
          </a:p>
        </p:txBody>
      </p:sp>
      <p:sp>
        <p:nvSpPr>
          <p:cNvPr id="3" name="Marcador de número de diapositiva 2">
            <a:extLst>
              <a:ext uri="{FF2B5EF4-FFF2-40B4-BE49-F238E27FC236}">
                <a16:creationId xmlns:a16="http://schemas.microsoft.com/office/drawing/2014/main" id="{E0425CA9-591A-9EFB-B524-BBFC0C03E1D6}"/>
              </a:ext>
            </a:extLst>
          </p:cNvPr>
          <p:cNvSpPr>
            <a:spLocks noGrp="1"/>
          </p:cNvSpPr>
          <p:nvPr>
            <p:ph type="sldNum" sz="quarter" idx="12"/>
          </p:nvPr>
        </p:nvSpPr>
        <p:spPr/>
        <p:txBody>
          <a:bodyPr/>
          <a:lstStyle/>
          <a:p>
            <a:fld id="{98F75276-FA71-44F8-B7AD-531B860B9505}" type="slidenum">
              <a:rPr lang="es-MX" smtClean="0"/>
              <a:t>41</a:t>
            </a:fld>
            <a:endParaRPr lang="es-MX"/>
          </a:p>
        </p:txBody>
      </p:sp>
      <p:sp>
        <p:nvSpPr>
          <p:cNvPr id="5" name="Rectángulo 4">
            <a:extLst>
              <a:ext uri="{FF2B5EF4-FFF2-40B4-BE49-F238E27FC236}">
                <a16:creationId xmlns:a16="http://schemas.microsoft.com/office/drawing/2014/main" id="{B8112DF9-97A9-21DB-0572-989C712C0EE2}"/>
              </a:ext>
            </a:extLst>
          </p:cNvPr>
          <p:cNvSpPr/>
          <p:nvPr/>
        </p:nvSpPr>
        <p:spPr>
          <a:xfrm>
            <a:off x="362277" y="319721"/>
            <a:ext cx="4096870" cy="905435"/>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4" name="Rectángulo 3">
            <a:extLst>
              <a:ext uri="{FF2B5EF4-FFF2-40B4-BE49-F238E27FC236}">
                <a16:creationId xmlns:a16="http://schemas.microsoft.com/office/drawing/2014/main" id="{B616CCF6-ED92-990B-5649-8FE14B34B7E6}"/>
              </a:ext>
            </a:extLst>
          </p:cNvPr>
          <p:cNvSpPr/>
          <p:nvPr/>
        </p:nvSpPr>
        <p:spPr>
          <a:xfrm>
            <a:off x="-656182" y="-184970"/>
            <a:ext cx="4096870" cy="90543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8" name="Rectángulo 7">
            <a:extLst>
              <a:ext uri="{FF2B5EF4-FFF2-40B4-BE49-F238E27FC236}">
                <a16:creationId xmlns:a16="http://schemas.microsoft.com/office/drawing/2014/main" id="{041D89B2-2149-6704-4086-EBE034583875}"/>
              </a:ext>
            </a:extLst>
          </p:cNvPr>
          <p:cNvSpPr/>
          <p:nvPr/>
        </p:nvSpPr>
        <p:spPr>
          <a:xfrm>
            <a:off x="2419796" y="6431190"/>
            <a:ext cx="1156955" cy="338554"/>
          </a:xfrm>
          <a:prstGeom prst="rect">
            <a:avLst/>
          </a:prstGeom>
          <a:noFill/>
        </p:spPr>
        <p:txBody>
          <a:bodyPr wrap="square" lIns="91440" tIns="45720" rIns="91440" bIns="45720">
            <a:spAutoFit/>
          </a:bodyPr>
          <a:lstStyle/>
          <a:p>
            <a:pPr algn="ctr"/>
            <a:r>
              <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Tu edad: un papel importante</a:t>
            </a:r>
          </a:p>
        </p:txBody>
      </p:sp>
      <p:sp>
        <p:nvSpPr>
          <p:cNvPr id="10" name="CuadroTexto 9">
            <a:extLst>
              <a:ext uri="{FF2B5EF4-FFF2-40B4-BE49-F238E27FC236}">
                <a16:creationId xmlns:a16="http://schemas.microsoft.com/office/drawing/2014/main" id="{22F1A7C1-117F-818E-9EF0-A38066E5C569}"/>
              </a:ext>
            </a:extLst>
          </p:cNvPr>
          <p:cNvSpPr txBox="1"/>
          <p:nvPr/>
        </p:nvSpPr>
        <p:spPr>
          <a:xfrm>
            <a:off x="1429870" y="1859339"/>
            <a:ext cx="9332259" cy="3139321"/>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a:effectLst/>
                <a:latin typeface="Georgia" panose="02040502050405020303" pitchFamily="18" charset="0"/>
                <a:ea typeface="Times New Roman" panose="02020603050405020304" pitchFamily="18" charset="0"/>
              </a:defRPr>
            </a:lvl1pPr>
          </a:lstStyle>
          <a:p>
            <a:r>
              <a:rPr lang="es-NI" dirty="0"/>
              <a:t>Muchos creen que el noviazgo es para andar de la mano besarse y tener relaciones, pero están equivocados, el noviazgo no tiene nada que ver con eso. El noviazgo es un lazo de tiempo para conocer a la persona que podrá ser tu esposa o esposo, es el tiempo antes del matrimonio. </a:t>
            </a:r>
          </a:p>
          <a:p>
            <a:pPr marL="0" indent="0">
              <a:buNone/>
            </a:pPr>
            <a:endParaRPr lang="es-NI" dirty="0"/>
          </a:p>
          <a:p>
            <a:endParaRPr lang="es-NI" dirty="0"/>
          </a:p>
          <a:p>
            <a:r>
              <a:rPr lang="es-NI" dirty="0"/>
              <a:t>Piensa primero:</a:t>
            </a:r>
          </a:p>
          <a:p>
            <a:pPr marL="0" indent="0">
              <a:buNone/>
            </a:pPr>
            <a:r>
              <a:rPr lang="es-NI" dirty="0"/>
              <a:t>				¿Para qué quiero un noviazgo? </a:t>
            </a:r>
          </a:p>
          <a:p>
            <a:pPr marL="0" indent="0">
              <a:buNone/>
            </a:pPr>
            <a:r>
              <a:rPr lang="es-NI" dirty="0"/>
              <a:t>				¿Me quiero casar ya? </a:t>
            </a:r>
          </a:p>
          <a:p>
            <a:pPr marL="0" indent="0">
              <a:buNone/>
            </a:pPr>
            <a:endParaRPr lang="es-NI" dirty="0"/>
          </a:p>
          <a:p>
            <a:pPr marL="0" indent="0">
              <a:buNone/>
            </a:pPr>
            <a:r>
              <a:rPr lang="es-NI" dirty="0"/>
              <a:t>Estas preguntas </a:t>
            </a:r>
            <a:r>
              <a:rPr lang="es-NI" b="1" dirty="0"/>
              <a:t>SON IMPORTANTES </a:t>
            </a:r>
            <a:r>
              <a:rPr lang="es-NI" dirty="0"/>
              <a:t>porque ellas demuestran que es lo que quiero.</a:t>
            </a:r>
            <a:endParaRPr lang="es-MX" dirty="0"/>
          </a:p>
        </p:txBody>
      </p:sp>
    </p:spTree>
    <p:extLst>
      <p:ext uri="{BB962C8B-B14F-4D97-AF65-F5344CB8AC3E}">
        <p14:creationId xmlns:p14="http://schemas.microsoft.com/office/powerpoint/2010/main" val="30442077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barn(inVertical)">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xEl>
                                              <p:pRg st="3" end="3"/>
                                            </p:txEl>
                                          </p:spTgt>
                                        </p:tgtEl>
                                        <p:attrNameLst>
                                          <p:attrName>style.visibility</p:attrName>
                                        </p:attrNameLst>
                                      </p:cBhvr>
                                      <p:to>
                                        <p:strVal val="visible"/>
                                      </p:to>
                                    </p:set>
                                    <p:animEffect transition="in" filter="barn(inVertical)">
                                      <p:cBhvr>
                                        <p:cTn id="12" dur="500"/>
                                        <p:tgtEl>
                                          <p:spTgt spid="10">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xEl>
                                              <p:pRg st="4" end="4"/>
                                            </p:txEl>
                                          </p:spTgt>
                                        </p:tgtEl>
                                        <p:attrNameLst>
                                          <p:attrName>style.visibility</p:attrName>
                                        </p:attrNameLst>
                                      </p:cBhvr>
                                      <p:to>
                                        <p:strVal val="visible"/>
                                      </p:to>
                                    </p:set>
                                    <p:animEffect transition="in" filter="barn(inVertical)">
                                      <p:cBhvr>
                                        <p:cTn id="17" dur="500"/>
                                        <p:tgtEl>
                                          <p:spTgt spid="10">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0">
                                            <p:txEl>
                                              <p:pRg st="5" end="5"/>
                                            </p:txEl>
                                          </p:spTgt>
                                        </p:tgtEl>
                                        <p:attrNameLst>
                                          <p:attrName>style.visibility</p:attrName>
                                        </p:attrNameLst>
                                      </p:cBhvr>
                                      <p:to>
                                        <p:strVal val="visible"/>
                                      </p:to>
                                    </p:set>
                                    <p:animEffect transition="in" filter="barn(inVertical)">
                                      <p:cBhvr>
                                        <p:cTn id="22" dur="500"/>
                                        <p:tgtEl>
                                          <p:spTgt spid="10">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0">
                                            <p:txEl>
                                              <p:pRg st="7" end="7"/>
                                            </p:txEl>
                                          </p:spTgt>
                                        </p:tgtEl>
                                        <p:attrNameLst>
                                          <p:attrName>style.visibility</p:attrName>
                                        </p:attrNameLst>
                                      </p:cBhvr>
                                      <p:to>
                                        <p:strVal val="visible"/>
                                      </p:to>
                                    </p:set>
                                    <p:animEffect transition="in" filter="barn(inVertical)">
                                      <p:cBhvr>
                                        <p:cTn id="27" dur="500"/>
                                        <p:tgtEl>
                                          <p:spTgt spid="10">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F699E6F7-A5A2-18B9-6636-BBC2ADD9E770}"/>
              </a:ext>
            </a:extLst>
          </p:cNvPr>
          <p:cNvSpPr/>
          <p:nvPr/>
        </p:nvSpPr>
        <p:spPr>
          <a:xfrm>
            <a:off x="8360382" y="5633476"/>
            <a:ext cx="4096870" cy="90543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7" name="Rectángulo 6">
            <a:extLst>
              <a:ext uri="{FF2B5EF4-FFF2-40B4-BE49-F238E27FC236}">
                <a16:creationId xmlns:a16="http://schemas.microsoft.com/office/drawing/2014/main" id="{4FB9776C-B4D1-0FB0-7AB6-4C6A431E5974}"/>
              </a:ext>
            </a:extLst>
          </p:cNvPr>
          <p:cNvSpPr/>
          <p:nvPr/>
        </p:nvSpPr>
        <p:spPr>
          <a:xfrm>
            <a:off x="8987346" y="6086194"/>
            <a:ext cx="4096870" cy="905435"/>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2" name="Marcador de pie de página 1">
            <a:extLst>
              <a:ext uri="{FF2B5EF4-FFF2-40B4-BE49-F238E27FC236}">
                <a16:creationId xmlns:a16="http://schemas.microsoft.com/office/drawing/2014/main" id="{AF2F029D-A32D-8250-84BE-0A5617698B69}"/>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E0425CA9-591A-9EFB-B524-BBFC0C03E1D6}"/>
              </a:ext>
            </a:extLst>
          </p:cNvPr>
          <p:cNvSpPr>
            <a:spLocks noGrp="1"/>
          </p:cNvSpPr>
          <p:nvPr>
            <p:ph type="sldNum" sz="quarter" idx="12"/>
          </p:nvPr>
        </p:nvSpPr>
        <p:spPr/>
        <p:txBody>
          <a:bodyPr/>
          <a:lstStyle/>
          <a:p>
            <a:fld id="{98F75276-FA71-44F8-B7AD-531B860B9505}" type="slidenum">
              <a:rPr lang="es-MX" smtClean="0"/>
              <a:t>42</a:t>
            </a:fld>
            <a:endParaRPr lang="es-MX"/>
          </a:p>
        </p:txBody>
      </p:sp>
      <p:sp>
        <p:nvSpPr>
          <p:cNvPr id="5" name="Rectángulo 4">
            <a:extLst>
              <a:ext uri="{FF2B5EF4-FFF2-40B4-BE49-F238E27FC236}">
                <a16:creationId xmlns:a16="http://schemas.microsoft.com/office/drawing/2014/main" id="{B8112DF9-97A9-21DB-0572-989C712C0EE2}"/>
              </a:ext>
            </a:extLst>
          </p:cNvPr>
          <p:cNvSpPr/>
          <p:nvPr/>
        </p:nvSpPr>
        <p:spPr>
          <a:xfrm>
            <a:off x="362277" y="319721"/>
            <a:ext cx="4096870" cy="905435"/>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4" name="Rectángulo 3">
            <a:extLst>
              <a:ext uri="{FF2B5EF4-FFF2-40B4-BE49-F238E27FC236}">
                <a16:creationId xmlns:a16="http://schemas.microsoft.com/office/drawing/2014/main" id="{B616CCF6-ED92-990B-5649-8FE14B34B7E6}"/>
              </a:ext>
            </a:extLst>
          </p:cNvPr>
          <p:cNvSpPr/>
          <p:nvPr/>
        </p:nvSpPr>
        <p:spPr>
          <a:xfrm>
            <a:off x="-656182" y="-184970"/>
            <a:ext cx="4096870" cy="90543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8" name="Rectángulo 7">
            <a:extLst>
              <a:ext uri="{FF2B5EF4-FFF2-40B4-BE49-F238E27FC236}">
                <a16:creationId xmlns:a16="http://schemas.microsoft.com/office/drawing/2014/main" id="{151E4EA7-8302-1BCB-A009-22DB79F2A26E}"/>
              </a:ext>
            </a:extLst>
          </p:cNvPr>
          <p:cNvSpPr/>
          <p:nvPr/>
        </p:nvSpPr>
        <p:spPr>
          <a:xfrm>
            <a:off x="4421504" y="0"/>
            <a:ext cx="7877756" cy="1569660"/>
          </a:xfrm>
          <a:prstGeom prst="rect">
            <a:avLst/>
          </a:prstGeom>
          <a:noFill/>
        </p:spPr>
        <p:txBody>
          <a:bodyPr wrap="square" lIns="91440" tIns="45720" rIns="91440" bIns="45720">
            <a:spAutoFit/>
          </a:bodyPr>
          <a:lstStyle/>
          <a:p>
            <a:pPr algn="ctr"/>
            <a:r>
              <a:rPr lang="es-MX" sz="4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Los que te rodean estarán a favor</a:t>
            </a:r>
            <a:endParaRPr lang="es-MX" sz="4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
        <p:nvSpPr>
          <p:cNvPr id="10" name="CuadroTexto 9">
            <a:extLst>
              <a:ext uri="{FF2B5EF4-FFF2-40B4-BE49-F238E27FC236}">
                <a16:creationId xmlns:a16="http://schemas.microsoft.com/office/drawing/2014/main" id="{9444E4A4-D7AA-A96C-EC34-760642D7B3CA}"/>
              </a:ext>
            </a:extLst>
          </p:cNvPr>
          <p:cNvSpPr txBox="1"/>
          <p:nvPr/>
        </p:nvSpPr>
        <p:spPr>
          <a:xfrm>
            <a:off x="1392253" y="1951672"/>
            <a:ext cx="9114382" cy="1200329"/>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a:effectLst/>
                <a:latin typeface="Georgia" panose="02040502050405020303" pitchFamily="18" charset="0"/>
                <a:ea typeface="Times New Roman" panose="02020603050405020304" pitchFamily="18" charset="0"/>
              </a:defRPr>
            </a:lvl1pPr>
          </a:lstStyle>
          <a:p>
            <a:r>
              <a:rPr lang="es-NI" dirty="0"/>
              <a:t>Siempre he creído que </a:t>
            </a:r>
            <a:r>
              <a:rPr lang="es-NI" b="1" i="1" dirty="0"/>
              <a:t>si un noviazgo es de Dios tendrás todo a tu favor</a:t>
            </a:r>
            <a:r>
              <a:rPr lang="es-NI" dirty="0"/>
              <a:t>, ¿Qué quiero decir con esto? Que tus padres estarán de acuerdo con tu relación, Claro que siempre habrá alguien que aunque un noviazgo sea de Dios querrá interponerse, pero personalmente creo que Dios te ayudar en ello</a:t>
            </a:r>
            <a:endParaRPr lang="es-MX" dirty="0"/>
          </a:p>
        </p:txBody>
      </p:sp>
      <p:sp>
        <p:nvSpPr>
          <p:cNvPr id="12" name="CuadroTexto 11">
            <a:extLst>
              <a:ext uri="{FF2B5EF4-FFF2-40B4-BE49-F238E27FC236}">
                <a16:creationId xmlns:a16="http://schemas.microsoft.com/office/drawing/2014/main" id="{30010ADE-0021-8755-3BDF-BEB2A8ED4152}"/>
              </a:ext>
            </a:extLst>
          </p:cNvPr>
          <p:cNvSpPr txBox="1"/>
          <p:nvPr/>
        </p:nvSpPr>
        <p:spPr>
          <a:xfrm>
            <a:off x="1392252" y="3608996"/>
            <a:ext cx="9204029" cy="1477328"/>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a:effectLst/>
                <a:latin typeface="Georgia" panose="02040502050405020303" pitchFamily="18" charset="0"/>
                <a:ea typeface="Times New Roman" panose="02020603050405020304" pitchFamily="18" charset="0"/>
              </a:defRPr>
            </a:lvl1pPr>
          </a:lstStyle>
          <a:p>
            <a:r>
              <a:rPr lang="es-NI" dirty="0"/>
              <a:t>¿Cuántos jóvenes están en una relación de noviazgo sin el consentimiento de sus padres?, ¿Cuántos jóvenes tienen noviazgo que no han sido notificados a su iglesia?, desde el momento </a:t>
            </a:r>
            <a:r>
              <a:rPr lang="es-NI" b="1" dirty="0"/>
              <a:t>QUE DECIDISTE </a:t>
            </a:r>
            <a:r>
              <a:rPr lang="es-NI" dirty="0"/>
              <a:t>mantenerlo en lo oculto desde ese momento cometiste el primer error, porque aunque no nos guste admitirlo, la opinión de tus padres en cuanto a tu noviazgo tiene mucho valor para Dios. </a:t>
            </a:r>
            <a:endParaRPr lang="es-MX" dirty="0"/>
          </a:p>
        </p:txBody>
      </p:sp>
    </p:spTree>
    <p:extLst>
      <p:ext uri="{BB962C8B-B14F-4D97-AF65-F5344CB8AC3E}">
        <p14:creationId xmlns:p14="http://schemas.microsoft.com/office/powerpoint/2010/main" val="19634984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arn(inVertical)">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F699E6F7-A5A2-18B9-6636-BBC2ADD9E770}"/>
              </a:ext>
            </a:extLst>
          </p:cNvPr>
          <p:cNvSpPr/>
          <p:nvPr/>
        </p:nvSpPr>
        <p:spPr>
          <a:xfrm>
            <a:off x="8360382" y="5633476"/>
            <a:ext cx="4096870" cy="90543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7" name="Rectángulo 6">
            <a:extLst>
              <a:ext uri="{FF2B5EF4-FFF2-40B4-BE49-F238E27FC236}">
                <a16:creationId xmlns:a16="http://schemas.microsoft.com/office/drawing/2014/main" id="{4FB9776C-B4D1-0FB0-7AB6-4C6A431E5974}"/>
              </a:ext>
            </a:extLst>
          </p:cNvPr>
          <p:cNvSpPr/>
          <p:nvPr/>
        </p:nvSpPr>
        <p:spPr>
          <a:xfrm>
            <a:off x="8987346" y="6086194"/>
            <a:ext cx="4096870" cy="905435"/>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2" name="Marcador de pie de página 1">
            <a:extLst>
              <a:ext uri="{FF2B5EF4-FFF2-40B4-BE49-F238E27FC236}">
                <a16:creationId xmlns:a16="http://schemas.microsoft.com/office/drawing/2014/main" id="{AF2F029D-A32D-8250-84BE-0A5617698B69}"/>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E0425CA9-591A-9EFB-B524-BBFC0C03E1D6}"/>
              </a:ext>
            </a:extLst>
          </p:cNvPr>
          <p:cNvSpPr>
            <a:spLocks noGrp="1"/>
          </p:cNvSpPr>
          <p:nvPr>
            <p:ph type="sldNum" sz="quarter" idx="12"/>
          </p:nvPr>
        </p:nvSpPr>
        <p:spPr/>
        <p:txBody>
          <a:bodyPr/>
          <a:lstStyle/>
          <a:p>
            <a:fld id="{98F75276-FA71-44F8-B7AD-531B860B9505}" type="slidenum">
              <a:rPr lang="es-MX" smtClean="0"/>
              <a:t>43</a:t>
            </a:fld>
            <a:endParaRPr lang="es-MX"/>
          </a:p>
        </p:txBody>
      </p:sp>
      <p:sp>
        <p:nvSpPr>
          <p:cNvPr id="5" name="Rectángulo 4">
            <a:extLst>
              <a:ext uri="{FF2B5EF4-FFF2-40B4-BE49-F238E27FC236}">
                <a16:creationId xmlns:a16="http://schemas.microsoft.com/office/drawing/2014/main" id="{B8112DF9-97A9-21DB-0572-989C712C0EE2}"/>
              </a:ext>
            </a:extLst>
          </p:cNvPr>
          <p:cNvSpPr/>
          <p:nvPr/>
        </p:nvSpPr>
        <p:spPr>
          <a:xfrm>
            <a:off x="362277" y="319721"/>
            <a:ext cx="4096870" cy="905435"/>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4" name="Rectángulo 3">
            <a:extLst>
              <a:ext uri="{FF2B5EF4-FFF2-40B4-BE49-F238E27FC236}">
                <a16:creationId xmlns:a16="http://schemas.microsoft.com/office/drawing/2014/main" id="{B616CCF6-ED92-990B-5649-8FE14B34B7E6}"/>
              </a:ext>
            </a:extLst>
          </p:cNvPr>
          <p:cNvSpPr/>
          <p:nvPr/>
        </p:nvSpPr>
        <p:spPr>
          <a:xfrm>
            <a:off x="-656182" y="-177859"/>
            <a:ext cx="4096870" cy="90543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8" name="Rectángulo 7">
            <a:extLst>
              <a:ext uri="{FF2B5EF4-FFF2-40B4-BE49-F238E27FC236}">
                <a16:creationId xmlns:a16="http://schemas.microsoft.com/office/drawing/2014/main" id="{275E3E8A-4339-F3B0-AA0F-BDBEC977CB21}"/>
              </a:ext>
            </a:extLst>
          </p:cNvPr>
          <p:cNvSpPr/>
          <p:nvPr/>
        </p:nvSpPr>
        <p:spPr>
          <a:xfrm>
            <a:off x="2419796" y="6431190"/>
            <a:ext cx="1156955" cy="33855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Los que te rodean estarán a favor</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
        <p:nvSpPr>
          <p:cNvPr id="10" name="CuadroTexto 9">
            <a:extLst>
              <a:ext uri="{FF2B5EF4-FFF2-40B4-BE49-F238E27FC236}">
                <a16:creationId xmlns:a16="http://schemas.microsoft.com/office/drawing/2014/main" id="{4177D1A6-DEEA-8B69-E38D-7DD8EC82F2B9}"/>
              </a:ext>
            </a:extLst>
          </p:cNvPr>
          <p:cNvSpPr txBox="1"/>
          <p:nvPr/>
        </p:nvSpPr>
        <p:spPr>
          <a:xfrm>
            <a:off x="1686157" y="1830130"/>
            <a:ext cx="8722660" cy="1200329"/>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a:effectLst/>
                <a:latin typeface="Georgia" panose="02040502050405020303" pitchFamily="18" charset="0"/>
                <a:ea typeface="Times New Roman" panose="02020603050405020304" pitchFamily="18" charset="0"/>
              </a:defRPr>
            </a:lvl1pPr>
          </a:lstStyle>
          <a:p>
            <a:r>
              <a:rPr lang="es-NI" dirty="0"/>
              <a:t>La Biblia nos habla de </a:t>
            </a:r>
            <a:r>
              <a:rPr lang="es-NI" b="1" dirty="0"/>
              <a:t>HONRAR</a:t>
            </a:r>
            <a:r>
              <a:rPr lang="es-NI" dirty="0"/>
              <a:t> a nuestro padres y una buena manera seria hacerlos participes de nuestros actos. Aunque sea difícil de admitir nuestros padres en la mayoría de veces tienen la razón puesto que ellos tienen más experiencia que nosotros.</a:t>
            </a:r>
            <a:endParaRPr lang="es-MX" dirty="0"/>
          </a:p>
        </p:txBody>
      </p:sp>
      <p:sp>
        <p:nvSpPr>
          <p:cNvPr id="12" name="CuadroTexto 11">
            <a:extLst>
              <a:ext uri="{FF2B5EF4-FFF2-40B4-BE49-F238E27FC236}">
                <a16:creationId xmlns:a16="http://schemas.microsoft.com/office/drawing/2014/main" id="{3DD51786-BF2F-B7E6-5DA9-46F6C5EE0DA1}"/>
              </a:ext>
            </a:extLst>
          </p:cNvPr>
          <p:cNvSpPr txBox="1"/>
          <p:nvPr/>
        </p:nvSpPr>
        <p:spPr>
          <a:xfrm>
            <a:off x="1686157" y="3827542"/>
            <a:ext cx="8722660" cy="923330"/>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a:effectLst/>
                <a:latin typeface="Georgia" panose="02040502050405020303" pitchFamily="18" charset="0"/>
                <a:ea typeface="Times New Roman" panose="02020603050405020304" pitchFamily="18" charset="0"/>
              </a:defRPr>
            </a:lvl1pPr>
          </a:lstStyle>
          <a:p>
            <a:r>
              <a:rPr lang="es-NI" dirty="0"/>
              <a:t>Si un noviazgo es de Dios entonces tus padres </a:t>
            </a:r>
            <a:r>
              <a:rPr lang="es-NI" b="1" i="1" dirty="0"/>
              <a:t>te respaldaran</a:t>
            </a:r>
            <a:r>
              <a:rPr lang="es-NI" dirty="0"/>
              <a:t>, y tus amigos o gente que te rodea te aceptara, es una señal de que las cosas van como Dios quiere que caminen</a:t>
            </a:r>
            <a:endParaRPr lang="es-MX" dirty="0"/>
          </a:p>
        </p:txBody>
      </p:sp>
    </p:spTree>
    <p:extLst>
      <p:ext uri="{BB962C8B-B14F-4D97-AF65-F5344CB8AC3E}">
        <p14:creationId xmlns:p14="http://schemas.microsoft.com/office/powerpoint/2010/main" val="8020573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F699E6F7-A5A2-18B9-6636-BBC2ADD9E770}"/>
              </a:ext>
            </a:extLst>
          </p:cNvPr>
          <p:cNvSpPr/>
          <p:nvPr/>
        </p:nvSpPr>
        <p:spPr>
          <a:xfrm>
            <a:off x="8360382" y="5633476"/>
            <a:ext cx="4096870" cy="90543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7" name="Rectángulo 6">
            <a:extLst>
              <a:ext uri="{FF2B5EF4-FFF2-40B4-BE49-F238E27FC236}">
                <a16:creationId xmlns:a16="http://schemas.microsoft.com/office/drawing/2014/main" id="{4FB9776C-B4D1-0FB0-7AB6-4C6A431E5974}"/>
              </a:ext>
            </a:extLst>
          </p:cNvPr>
          <p:cNvSpPr/>
          <p:nvPr/>
        </p:nvSpPr>
        <p:spPr>
          <a:xfrm>
            <a:off x="8987346" y="6086194"/>
            <a:ext cx="4096870" cy="905435"/>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2" name="Marcador de pie de página 1">
            <a:extLst>
              <a:ext uri="{FF2B5EF4-FFF2-40B4-BE49-F238E27FC236}">
                <a16:creationId xmlns:a16="http://schemas.microsoft.com/office/drawing/2014/main" id="{AF2F029D-A32D-8250-84BE-0A5617698B69}"/>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E0425CA9-591A-9EFB-B524-BBFC0C03E1D6}"/>
              </a:ext>
            </a:extLst>
          </p:cNvPr>
          <p:cNvSpPr>
            <a:spLocks noGrp="1"/>
          </p:cNvSpPr>
          <p:nvPr>
            <p:ph type="sldNum" sz="quarter" idx="12"/>
          </p:nvPr>
        </p:nvSpPr>
        <p:spPr/>
        <p:txBody>
          <a:bodyPr/>
          <a:lstStyle/>
          <a:p>
            <a:fld id="{98F75276-FA71-44F8-B7AD-531B860B9505}" type="slidenum">
              <a:rPr lang="es-MX" smtClean="0"/>
              <a:t>44</a:t>
            </a:fld>
            <a:endParaRPr lang="es-MX"/>
          </a:p>
        </p:txBody>
      </p:sp>
      <p:sp>
        <p:nvSpPr>
          <p:cNvPr id="5" name="Rectángulo 4">
            <a:extLst>
              <a:ext uri="{FF2B5EF4-FFF2-40B4-BE49-F238E27FC236}">
                <a16:creationId xmlns:a16="http://schemas.microsoft.com/office/drawing/2014/main" id="{B8112DF9-97A9-21DB-0572-989C712C0EE2}"/>
              </a:ext>
            </a:extLst>
          </p:cNvPr>
          <p:cNvSpPr/>
          <p:nvPr/>
        </p:nvSpPr>
        <p:spPr>
          <a:xfrm>
            <a:off x="362277" y="319721"/>
            <a:ext cx="4096870" cy="905435"/>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4" name="Rectángulo 3">
            <a:extLst>
              <a:ext uri="{FF2B5EF4-FFF2-40B4-BE49-F238E27FC236}">
                <a16:creationId xmlns:a16="http://schemas.microsoft.com/office/drawing/2014/main" id="{B616CCF6-ED92-990B-5649-8FE14B34B7E6}"/>
              </a:ext>
            </a:extLst>
          </p:cNvPr>
          <p:cNvSpPr/>
          <p:nvPr/>
        </p:nvSpPr>
        <p:spPr>
          <a:xfrm>
            <a:off x="-656182" y="-184970"/>
            <a:ext cx="4096870" cy="90543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8" name="Rectángulo 7">
            <a:extLst>
              <a:ext uri="{FF2B5EF4-FFF2-40B4-BE49-F238E27FC236}">
                <a16:creationId xmlns:a16="http://schemas.microsoft.com/office/drawing/2014/main" id="{D2811E07-315F-564E-8B1A-C275BAE45723}"/>
              </a:ext>
            </a:extLst>
          </p:cNvPr>
          <p:cNvSpPr/>
          <p:nvPr/>
        </p:nvSpPr>
        <p:spPr>
          <a:xfrm>
            <a:off x="4421504" y="0"/>
            <a:ext cx="7877756" cy="830997"/>
          </a:xfrm>
          <a:prstGeom prst="rect">
            <a:avLst/>
          </a:prstGeom>
          <a:noFill/>
        </p:spPr>
        <p:txBody>
          <a:bodyPr wrap="square" lIns="91440" tIns="45720" rIns="91440" bIns="45720">
            <a:spAutoFit/>
          </a:bodyPr>
          <a:lstStyle/>
          <a:p>
            <a:pPr algn="ctr"/>
            <a:r>
              <a:rPr lang="es-MX" sz="4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Tu Relación con Dios</a:t>
            </a:r>
            <a:endParaRPr lang="es-MX" sz="4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
        <p:nvSpPr>
          <p:cNvPr id="10" name="CuadroTexto 9">
            <a:extLst>
              <a:ext uri="{FF2B5EF4-FFF2-40B4-BE49-F238E27FC236}">
                <a16:creationId xmlns:a16="http://schemas.microsoft.com/office/drawing/2014/main" id="{4E49476B-69E0-E271-C40C-2F1F4E192CE6}"/>
              </a:ext>
            </a:extLst>
          </p:cNvPr>
          <p:cNvSpPr txBox="1"/>
          <p:nvPr/>
        </p:nvSpPr>
        <p:spPr>
          <a:xfrm>
            <a:off x="1174376" y="1990303"/>
            <a:ext cx="10067365" cy="1477328"/>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a:effectLst/>
                <a:latin typeface="Georgia" panose="02040502050405020303" pitchFamily="18" charset="0"/>
                <a:ea typeface="Times New Roman" panose="02020603050405020304" pitchFamily="18" charset="0"/>
              </a:defRPr>
            </a:lvl1pPr>
          </a:lstStyle>
          <a:p>
            <a:r>
              <a:rPr lang="es-NI" dirty="0"/>
              <a:t>No puedes decir que Dios te hablo y te dio el permiso o aval para tu noviazgo si ni siquiera apartas 10 minutos diarios para buscarlo, preguntemos algo: </a:t>
            </a:r>
          </a:p>
          <a:p>
            <a:pPr marL="0" indent="0">
              <a:buNone/>
            </a:pPr>
            <a:r>
              <a:rPr lang="es-NI" dirty="0"/>
              <a:t>		</a:t>
            </a:r>
          </a:p>
          <a:p>
            <a:pPr marL="0" indent="0" algn="ctr">
              <a:buNone/>
            </a:pPr>
            <a:r>
              <a:rPr lang="es-NI" dirty="0"/>
              <a:t>¿Cómo puedes decir ser guiado por Dios cuando ni siquiera eres </a:t>
            </a:r>
            <a:r>
              <a:rPr lang="es-NI" b="1" i="1" dirty="0"/>
              <a:t>un conocido </a:t>
            </a:r>
            <a:r>
              <a:rPr lang="es-NI" dirty="0"/>
              <a:t>de Él? </a:t>
            </a:r>
          </a:p>
          <a:p>
            <a:pPr marL="0" indent="0">
              <a:buNone/>
            </a:pPr>
            <a:r>
              <a:rPr lang="es-NI" dirty="0"/>
              <a:t>            </a:t>
            </a:r>
          </a:p>
        </p:txBody>
      </p:sp>
      <p:sp>
        <p:nvSpPr>
          <p:cNvPr id="12" name="CuadroTexto 11">
            <a:extLst>
              <a:ext uri="{FF2B5EF4-FFF2-40B4-BE49-F238E27FC236}">
                <a16:creationId xmlns:a16="http://schemas.microsoft.com/office/drawing/2014/main" id="{93F1B117-36A4-CA0A-1756-7C3632821449}"/>
              </a:ext>
            </a:extLst>
          </p:cNvPr>
          <p:cNvSpPr txBox="1"/>
          <p:nvPr/>
        </p:nvSpPr>
        <p:spPr>
          <a:xfrm>
            <a:off x="1215511" y="3737787"/>
            <a:ext cx="9986682" cy="1200329"/>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a:effectLst/>
                <a:latin typeface="Georgia" panose="02040502050405020303" pitchFamily="18" charset="0"/>
                <a:ea typeface="Times New Roman" panose="02020603050405020304" pitchFamily="18" charset="0"/>
              </a:defRPr>
            </a:lvl1pPr>
          </a:lstStyle>
          <a:p>
            <a:r>
              <a:rPr lang="es-NI" dirty="0"/>
              <a:t>¿Qué quiero decir con esto? Que muchos jóvenes disfrazan sus propias decisiones como que si fuera Dios quien los está mandando a hacer algo. ¿Cuantos de nosotros hemos escuchado estas frases?: “Dios me dijo que estaba bien”, “Dios ya me contesto y me dio un SI”, “Yo siento de parte de Dios que está bien” “Ya ore y pedí dirección y estoy bien”.</a:t>
            </a:r>
            <a:endParaRPr lang="es-MX" dirty="0"/>
          </a:p>
        </p:txBody>
      </p:sp>
    </p:spTree>
    <p:extLst>
      <p:ext uri="{BB962C8B-B14F-4D97-AF65-F5344CB8AC3E}">
        <p14:creationId xmlns:p14="http://schemas.microsoft.com/office/powerpoint/2010/main" val="31799456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barn(inVertical)">
                                      <p:cBhvr>
                                        <p:cTn id="13" dur="500"/>
                                        <p:tgtEl>
                                          <p:spTgt spid="10">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0">
                                            <p:txEl>
                                              <p:pRg st="2" end="2"/>
                                            </p:txEl>
                                          </p:spTgt>
                                        </p:tgtEl>
                                        <p:attrNameLst>
                                          <p:attrName>style.visibility</p:attrName>
                                        </p:attrNameLst>
                                      </p:cBhvr>
                                      <p:to>
                                        <p:strVal val="visible"/>
                                      </p:to>
                                    </p:set>
                                    <p:animEffect transition="in" filter="barn(inVertical)">
                                      <p:cBhvr>
                                        <p:cTn id="18" dur="500"/>
                                        <p:tgtEl>
                                          <p:spTgt spid="10">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barn(inVertical)">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F699E6F7-A5A2-18B9-6636-BBC2ADD9E770}"/>
              </a:ext>
            </a:extLst>
          </p:cNvPr>
          <p:cNvSpPr/>
          <p:nvPr/>
        </p:nvSpPr>
        <p:spPr>
          <a:xfrm>
            <a:off x="8360382" y="5633476"/>
            <a:ext cx="4096870" cy="90543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7" name="Rectángulo 6">
            <a:extLst>
              <a:ext uri="{FF2B5EF4-FFF2-40B4-BE49-F238E27FC236}">
                <a16:creationId xmlns:a16="http://schemas.microsoft.com/office/drawing/2014/main" id="{4FB9776C-B4D1-0FB0-7AB6-4C6A431E5974}"/>
              </a:ext>
            </a:extLst>
          </p:cNvPr>
          <p:cNvSpPr/>
          <p:nvPr/>
        </p:nvSpPr>
        <p:spPr>
          <a:xfrm>
            <a:off x="8987346" y="6086194"/>
            <a:ext cx="4096870" cy="905435"/>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2" name="Marcador de pie de página 1">
            <a:extLst>
              <a:ext uri="{FF2B5EF4-FFF2-40B4-BE49-F238E27FC236}">
                <a16:creationId xmlns:a16="http://schemas.microsoft.com/office/drawing/2014/main" id="{AF2F029D-A32D-8250-84BE-0A5617698B69}"/>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E0425CA9-591A-9EFB-B524-BBFC0C03E1D6}"/>
              </a:ext>
            </a:extLst>
          </p:cNvPr>
          <p:cNvSpPr>
            <a:spLocks noGrp="1"/>
          </p:cNvSpPr>
          <p:nvPr>
            <p:ph type="sldNum" sz="quarter" idx="12"/>
          </p:nvPr>
        </p:nvSpPr>
        <p:spPr/>
        <p:txBody>
          <a:bodyPr/>
          <a:lstStyle/>
          <a:p>
            <a:fld id="{98F75276-FA71-44F8-B7AD-531B860B9505}" type="slidenum">
              <a:rPr lang="es-MX" smtClean="0"/>
              <a:t>45</a:t>
            </a:fld>
            <a:endParaRPr lang="es-MX"/>
          </a:p>
        </p:txBody>
      </p:sp>
      <p:sp>
        <p:nvSpPr>
          <p:cNvPr id="5" name="Rectángulo 4">
            <a:extLst>
              <a:ext uri="{FF2B5EF4-FFF2-40B4-BE49-F238E27FC236}">
                <a16:creationId xmlns:a16="http://schemas.microsoft.com/office/drawing/2014/main" id="{B8112DF9-97A9-21DB-0572-989C712C0EE2}"/>
              </a:ext>
            </a:extLst>
          </p:cNvPr>
          <p:cNvSpPr/>
          <p:nvPr/>
        </p:nvSpPr>
        <p:spPr>
          <a:xfrm>
            <a:off x="362277" y="319721"/>
            <a:ext cx="4096870" cy="905435"/>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4" name="Rectángulo 3">
            <a:extLst>
              <a:ext uri="{FF2B5EF4-FFF2-40B4-BE49-F238E27FC236}">
                <a16:creationId xmlns:a16="http://schemas.microsoft.com/office/drawing/2014/main" id="{B616CCF6-ED92-990B-5649-8FE14B34B7E6}"/>
              </a:ext>
            </a:extLst>
          </p:cNvPr>
          <p:cNvSpPr/>
          <p:nvPr/>
        </p:nvSpPr>
        <p:spPr>
          <a:xfrm>
            <a:off x="-656182" y="-184970"/>
            <a:ext cx="4096870" cy="90543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9" name="CuadroTexto 8">
            <a:extLst>
              <a:ext uri="{FF2B5EF4-FFF2-40B4-BE49-F238E27FC236}">
                <a16:creationId xmlns:a16="http://schemas.microsoft.com/office/drawing/2014/main" id="{270F5E8A-C1C9-D9DF-54A3-942539249080}"/>
              </a:ext>
            </a:extLst>
          </p:cNvPr>
          <p:cNvSpPr txBox="1"/>
          <p:nvPr/>
        </p:nvSpPr>
        <p:spPr>
          <a:xfrm>
            <a:off x="1622611" y="2690336"/>
            <a:ext cx="8946777" cy="1477328"/>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a:effectLst/>
                <a:latin typeface="Georgia" panose="02040502050405020303" pitchFamily="18" charset="0"/>
                <a:ea typeface="Times New Roman" panose="02020603050405020304" pitchFamily="18" charset="0"/>
              </a:defRPr>
            </a:lvl1pPr>
          </a:lstStyle>
          <a:p>
            <a:r>
              <a:rPr lang="es-NI" dirty="0"/>
              <a:t>Nada de eso existe Dios no te va a hablar y decir eso está bien, Dios te habla atreves de su palabra y por eso tienes que ir a la palabra de Dios para saber que El quiere de ti, pero debes entregarte a Él, no a tus emociones, las emociones no nos ayudan en nada para entablar un noviazgo, al contrario muchas veces nos engañamos con nuestros sentimientos.</a:t>
            </a:r>
            <a:endParaRPr lang="es-MX" dirty="0"/>
          </a:p>
        </p:txBody>
      </p:sp>
      <p:sp>
        <p:nvSpPr>
          <p:cNvPr id="10" name="Rectángulo 9">
            <a:extLst>
              <a:ext uri="{FF2B5EF4-FFF2-40B4-BE49-F238E27FC236}">
                <a16:creationId xmlns:a16="http://schemas.microsoft.com/office/drawing/2014/main" id="{4CDE1BCE-F80B-8867-F058-9763EECE2EBB}"/>
              </a:ext>
            </a:extLst>
          </p:cNvPr>
          <p:cNvSpPr/>
          <p:nvPr/>
        </p:nvSpPr>
        <p:spPr>
          <a:xfrm>
            <a:off x="2419796" y="6431190"/>
            <a:ext cx="1156955" cy="215444"/>
          </a:xfrm>
          <a:prstGeom prst="rect">
            <a:avLst/>
          </a:prstGeom>
          <a:noFill/>
        </p:spPr>
        <p:txBody>
          <a:bodyPr wrap="square" lIns="91440" tIns="45720" rIns="91440" bIns="45720">
            <a:spAutoFit/>
          </a:bodyPr>
          <a:lstStyle/>
          <a:p>
            <a:pPr algn="ctr"/>
            <a:r>
              <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Tu relación con Dios</a:t>
            </a:r>
          </a:p>
        </p:txBody>
      </p:sp>
    </p:spTree>
    <p:extLst>
      <p:ext uri="{BB962C8B-B14F-4D97-AF65-F5344CB8AC3E}">
        <p14:creationId xmlns:p14="http://schemas.microsoft.com/office/powerpoint/2010/main" val="21617512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F699E6F7-A5A2-18B9-6636-BBC2ADD9E770}"/>
              </a:ext>
            </a:extLst>
          </p:cNvPr>
          <p:cNvSpPr/>
          <p:nvPr/>
        </p:nvSpPr>
        <p:spPr>
          <a:xfrm>
            <a:off x="8360382" y="5633476"/>
            <a:ext cx="4096870" cy="90543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7" name="Rectángulo 6">
            <a:extLst>
              <a:ext uri="{FF2B5EF4-FFF2-40B4-BE49-F238E27FC236}">
                <a16:creationId xmlns:a16="http://schemas.microsoft.com/office/drawing/2014/main" id="{4FB9776C-B4D1-0FB0-7AB6-4C6A431E5974}"/>
              </a:ext>
            </a:extLst>
          </p:cNvPr>
          <p:cNvSpPr/>
          <p:nvPr/>
        </p:nvSpPr>
        <p:spPr>
          <a:xfrm>
            <a:off x="8987346" y="6086194"/>
            <a:ext cx="4096870" cy="905435"/>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2" name="Marcador de pie de página 1">
            <a:extLst>
              <a:ext uri="{FF2B5EF4-FFF2-40B4-BE49-F238E27FC236}">
                <a16:creationId xmlns:a16="http://schemas.microsoft.com/office/drawing/2014/main" id="{AF2F029D-A32D-8250-84BE-0A5617698B69}"/>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E0425CA9-591A-9EFB-B524-BBFC0C03E1D6}"/>
              </a:ext>
            </a:extLst>
          </p:cNvPr>
          <p:cNvSpPr>
            <a:spLocks noGrp="1"/>
          </p:cNvSpPr>
          <p:nvPr>
            <p:ph type="sldNum" sz="quarter" idx="12"/>
          </p:nvPr>
        </p:nvSpPr>
        <p:spPr/>
        <p:txBody>
          <a:bodyPr/>
          <a:lstStyle/>
          <a:p>
            <a:fld id="{98F75276-FA71-44F8-B7AD-531B860B9505}" type="slidenum">
              <a:rPr lang="es-MX" smtClean="0"/>
              <a:t>46</a:t>
            </a:fld>
            <a:endParaRPr lang="es-MX"/>
          </a:p>
        </p:txBody>
      </p:sp>
      <p:sp>
        <p:nvSpPr>
          <p:cNvPr id="5" name="Rectángulo 4">
            <a:extLst>
              <a:ext uri="{FF2B5EF4-FFF2-40B4-BE49-F238E27FC236}">
                <a16:creationId xmlns:a16="http://schemas.microsoft.com/office/drawing/2014/main" id="{B8112DF9-97A9-21DB-0572-989C712C0EE2}"/>
              </a:ext>
            </a:extLst>
          </p:cNvPr>
          <p:cNvSpPr/>
          <p:nvPr/>
        </p:nvSpPr>
        <p:spPr>
          <a:xfrm>
            <a:off x="362277" y="319721"/>
            <a:ext cx="4096870" cy="905435"/>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4" name="Rectángulo 3">
            <a:extLst>
              <a:ext uri="{FF2B5EF4-FFF2-40B4-BE49-F238E27FC236}">
                <a16:creationId xmlns:a16="http://schemas.microsoft.com/office/drawing/2014/main" id="{B616CCF6-ED92-990B-5649-8FE14B34B7E6}"/>
              </a:ext>
            </a:extLst>
          </p:cNvPr>
          <p:cNvSpPr/>
          <p:nvPr/>
        </p:nvSpPr>
        <p:spPr>
          <a:xfrm>
            <a:off x="-656182" y="-184970"/>
            <a:ext cx="4096870" cy="90543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8" name="Rectángulo 7">
            <a:extLst>
              <a:ext uri="{FF2B5EF4-FFF2-40B4-BE49-F238E27FC236}">
                <a16:creationId xmlns:a16="http://schemas.microsoft.com/office/drawing/2014/main" id="{5707D9D5-D566-1240-576E-2DEA7F00800F}"/>
              </a:ext>
            </a:extLst>
          </p:cNvPr>
          <p:cNvSpPr/>
          <p:nvPr/>
        </p:nvSpPr>
        <p:spPr>
          <a:xfrm>
            <a:off x="4421504" y="0"/>
            <a:ext cx="7877756" cy="830997"/>
          </a:xfrm>
          <a:prstGeom prst="rect">
            <a:avLst/>
          </a:prstGeom>
          <a:noFill/>
        </p:spPr>
        <p:txBody>
          <a:bodyPr wrap="square" lIns="91440" tIns="45720" rIns="91440" bIns="45720">
            <a:spAutoFit/>
          </a:bodyPr>
          <a:lstStyle/>
          <a:p>
            <a:pPr algn="ctr"/>
            <a:r>
              <a:rPr lang="es-MX" sz="4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La Respuesta</a:t>
            </a:r>
            <a:endParaRPr lang="es-MX" sz="4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
        <p:nvSpPr>
          <p:cNvPr id="10" name="CuadroTexto 9">
            <a:extLst>
              <a:ext uri="{FF2B5EF4-FFF2-40B4-BE49-F238E27FC236}">
                <a16:creationId xmlns:a16="http://schemas.microsoft.com/office/drawing/2014/main" id="{B1B845D1-C101-1224-9CF2-876D6D755D20}"/>
              </a:ext>
            </a:extLst>
          </p:cNvPr>
          <p:cNvSpPr txBox="1"/>
          <p:nvPr/>
        </p:nvSpPr>
        <p:spPr>
          <a:xfrm>
            <a:off x="1255059" y="1930379"/>
            <a:ext cx="9305364" cy="369332"/>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a:effectLst/>
                <a:latin typeface="Georgia" panose="02040502050405020303" pitchFamily="18" charset="0"/>
                <a:ea typeface="Times New Roman" panose="02020603050405020304" pitchFamily="18" charset="0"/>
              </a:defRPr>
            </a:lvl1pPr>
          </a:lstStyle>
          <a:p>
            <a:r>
              <a:rPr lang="es-NI" dirty="0"/>
              <a:t>Ahora bien llegamos al punto más importante que sería la respuesta al tema. </a:t>
            </a:r>
            <a:endParaRPr lang="es-MX" dirty="0"/>
          </a:p>
        </p:txBody>
      </p:sp>
      <p:sp>
        <p:nvSpPr>
          <p:cNvPr id="14" name="CuadroTexto 13">
            <a:extLst>
              <a:ext uri="{FF2B5EF4-FFF2-40B4-BE49-F238E27FC236}">
                <a16:creationId xmlns:a16="http://schemas.microsoft.com/office/drawing/2014/main" id="{1D2CB154-21AB-817C-D688-1BEED9B9013E}"/>
              </a:ext>
            </a:extLst>
          </p:cNvPr>
          <p:cNvSpPr txBox="1"/>
          <p:nvPr/>
        </p:nvSpPr>
        <p:spPr>
          <a:xfrm>
            <a:off x="1837764" y="4268876"/>
            <a:ext cx="7543801" cy="692497"/>
          </a:xfrm>
          <a:prstGeom prst="rect">
            <a:avLst/>
          </a:prstGeom>
          <a:noFill/>
        </p:spPr>
        <p:txBody>
          <a:bodyPr wrap="square">
            <a:spAutoFit/>
          </a:bodyPr>
          <a:lstStyle/>
          <a:p>
            <a:pPr algn="just"/>
            <a:r>
              <a:rPr lang="es-NI" sz="2100" b="1" dirty="0">
                <a:latin typeface="Georgia" panose="02040502050405020303" pitchFamily="18" charset="0"/>
              </a:rPr>
              <a:t>I Tesalonicenses.5:21. </a:t>
            </a:r>
            <a:r>
              <a:rPr lang="es-MX" i="0" dirty="0">
                <a:solidFill>
                  <a:srgbClr val="000000"/>
                </a:solidFill>
                <a:effectLst/>
                <a:latin typeface="Georgia" panose="02040502050405020303" pitchFamily="18" charset="0"/>
              </a:rPr>
              <a:t>Antes bien, examínenlo todo </a:t>
            </a:r>
            <a:r>
              <a:rPr lang="es-MX" i="1" dirty="0">
                <a:solidFill>
                  <a:srgbClr val="000000"/>
                </a:solidFill>
                <a:effectLst/>
                <a:latin typeface="Georgia" panose="02040502050405020303" pitchFamily="18" charset="0"/>
              </a:rPr>
              <a:t>cuidadosamente</a:t>
            </a:r>
            <a:r>
              <a:rPr lang="es-MX" i="0" dirty="0">
                <a:solidFill>
                  <a:srgbClr val="000000"/>
                </a:solidFill>
                <a:effectLst/>
                <a:latin typeface="Georgia" panose="02040502050405020303" pitchFamily="18" charset="0"/>
              </a:rPr>
              <a:t>, retengan lo bueno.</a:t>
            </a:r>
            <a:endParaRPr lang="es-MX" dirty="0">
              <a:latin typeface="Georgia" panose="02040502050405020303" pitchFamily="18" charset="0"/>
            </a:endParaRPr>
          </a:p>
        </p:txBody>
      </p:sp>
      <p:sp>
        <p:nvSpPr>
          <p:cNvPr id="16" name="CuadroTexto 15">
            <a:extLst>
              <a:ext uri="{FF2B5EF4-FFF2-40B4-BE49-F238E27FC236}">
                <a16:creationId xmlns:a16="http://schemas.microsoft.com/office/drawing/2014/main" id="{F622FD94-BC89-F30C-7936-0E89E13A578B}"/>
              </a:ext>
            </a:extLst>
          </p:cNvPr>
          <p:cNvSpPr txBox="1"/>
          <p:nvPr/>
        </p:nvSpPr>
        <p:spPr>
          <a:xfrm>
            <a:off x="1255059" y="2782669"/>
            <a:ext cx="8650940" cy="646331"/>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a:effectLst/>
                <a:latin typeface="Georgia" panose="02040502050405020303" pitchFamily="18" charset="0"/>
                <a:ea typeface="Times New Roman" panose="02020603050405020304" pitchFamily="18" charset="0"/>
              </a:defRPr>
            </a:lvl1pPr>
          </a:lstStyle>
          <a:p>
            <a:r>
              <a:rPr lang="es-NI" dirty="0"/>
              <a:t>Las siguientes respuestas son muy personales y no son una norma a seguir pero como dice la Biblia: “Retened lo bueno”. </a:t>
            </a:r>
            <a:endParaRPr lang="es-MX" dirty="0"/>
          </a:p>
        </p:txBody>
      </p:sp>
    </p:spTree>
    <p:extLst>
      <p:ext uri="{BB962C8B-B14F-4D97-AF65-F5344CB8AC3E}">
        <p14:creationId xmlns:p14="http://schemas.microsoft.com/office/powerpoint/2010/main" val="7947377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barn(inVertical)">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barn(inVertical)">
                                      <p:cBhvr>
                                        <p:cTn id="2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4" grpId="0"/>
      <p:bldP spid="16"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F699E6F7-A5A2-18B9-6636-BBC2ADD9E770}"/>
              </a:ext>
            </a:extLst>
          </p:cNvPr>
          <p:cNvSpPr/>
          <p:nvPr/>
        </p:nvSpPr>
        <p:spPr>
          <a:xfrm>
            <a:off x="8360382" y="5633476"/>
            <a:ext cx="4096870" cy="90543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7" name="Rectángulo 6">
            <a:extLst>
              <a:ext uri="{FF2B5EF4-FFF2-40B4-BE49-F238E27FC236}">
                <a16:creationId xmlns:a16="http://schemas.microsoft.com/office/drawing/2014/main" id="{4FB9776C-B4D1-0FB0-7AB6-4C6A431E5974}"/>
              </a:ext>
            </a:extLst>
          </p:cNvPr>
          <p:cNvSpPr/>
          <p:nvPr/>
        </p:nvSpPr>
        <p:spPr>
          <a:xfrm>
            <a:off x="8987346" y="6086194"/>
            <a:ext cx="4096870" cy="905435"/>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2" name="Marcador de pie de página 1">
            <a:extLst>
              <a:ext uri="{FF2B5EF4-FFF2-40B4-BE49-F238E27FC236}">
                <a16:creationId xmlns:a16="http://schemas.microsoft.com/office/drawing/2014/main" id="{AF2F029D-A32D-8250-84BE-0A5617698B69}"/>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E0425CA9-591A-9EFB-B524-BBFC0C03E1D6}"/>
              </a:ext>
            </a:extLst>
          </p:cNvPr>
          <p:cNvSpPr>
            <a:spLocks noGrp="1"/>
          </p:cNvSpPr>
          <p:nvPr>
            <p:ph type="sldNum" sz="quarter" idx="12"/>
          </p:nvPr>
        </p:nvSpPr>
        <p:spPr/>
        <p:txBody>
          <a:bodyPr/>
          <a:lstStyle/>
          <a:p>
            <a:fld id="{98F75276-FA71-44F8-B7AD-531B860B9505}" type="slidenum">
              <a:rPr lang="es-MX" smtClean="0"/>
              <a:t>47</a:t>
            </a:fld>
            <a:endParaRPr lang="es-MX"/>
          </a:p>
        </p:txBody>
      </p:sp>
      <p:sp>
        <p:nvSpPr>
          <p:cNvPr id="5" name="Rectángulo 4">
            <a:extLst>
              <a:ext uri="{FF2B5EF4-FFF2-40B4-BE49-F238E27FC236}">
                <a16:creationId xmlns:a16="http://schemas.microsoft.com/office/drawing/2014/main" id="{B8112DF9-97A9-21DB-0572-989C712C0EE2}"/>
              </a:ext>
            </a:extLst>
          </p:cNvPr>
          <p:cNvSpPr/>
          <p:nvPr/>
        </p:nvSpPr>
        <p:spPr>
          <a:xfrm>
            <a:off x="362277" y="319721"/>
            <a:ext cx="4096870" cy="905435"/>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4" name="Rectángulo 3">
            <a:extLst>
              <a:ext uri="{FF2B5EF4-FFF2-40B4-BE49-F238E27FC236}">
                <a16:creationId xmlns:a16="http://schemas.microsoft.com/office/drawing/2014/main" id="{B616CCF6-ED92-990B-5649-8FE14B34B7E6}"/>
              </a:ext>
            </a:extLst>
          </p:cNvPr>
          <p:cNvSpPr/>
          <p:nvPr/>
        </p:nvSpPr>
        <p:spPr>
          <a:xfrm>
            <a:off x="-656182" y="-184970"/>
            <a:ext cx="4096870" cy="90543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8" name="CuadroTexto 7">
            <a:extLst>
              <a:ext uri="{FF2B5EF4-FFF2-40B4-BE49-F238E27FC236}">
                <a16:creationId xmlns:a16="http://schemas.microsoft.com/office/drawing/2014/main" id="{EE372494-F571-6E4F-7B4A-012EF700CE73}"/>
              </a:ext>
            </a:extLst>
          </p:cNvPr>
          <p:cNvSpPr txBox="1"/>
          <p:nvPr/>
        </p:nvSpPr>
        <p:spPr>
          <a:xfrm>
            <a:off x="4787150" y="895751"/>
            <a:ext cx="5513297" cy="369332"/>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a:effectLst/>
                <a:latin typeface="Georgia" panose="02040502050405020303" pitchFamily="18" charset="0"/>
                <a:ea typeface="Times New Roman" panose="02020603050405020304" pitchFamily="18" charset="0"/>
              </a:defRPr>
            </a:lvl1pPr>
          </a:lstStyle>
          <a:p>
            <a:r>
              <a:rPr lang="es-NI" dirty="0"/>
              <a:t>¿Cómo saber </a:t>
            </a:r>
            <a:r>
              <a:rPr lang="es-NI" b="1" dirty="0"/>
              <a:t>SÍ</a:t>
            </a:r>
            <a:r>
              <a:rPr lang="es-NI" dirty="0"/>
              <a:t> </a:t>
            </a:r>
            <a:r>
              <a:rPr lang="es-NI" b="1" dirty="0"/>
              <a:t>ESTOY</a:t>
            </a:r>
            <a:r>
              <a:rPr lang="es-NI" dirty="0"/>
              <a:t> listo para un noviazgo?</a:t>
            </a:r>
            <a:endParaRPr lang="es-MX" dirty="0"/>
          </a:p>
        </p:txBody>
      </p:sp>
      <p:sp>
        <p:nvSpPr>
          <p:cNvPr id="9" name="Rectángulo 8">
            <a:extLst>
              <a:ext uri="{FF2B5EF4-FFF2-40B4-BE49-F238E27FC236}">
                <a16:creationId xmlns:a16="http://schemas.microsoft.com/office/drawing/2014/main" id="{1B0C73D4-6BB4-0D7D-898B-F22A8417F558}"/>
              </a:ext>
            </a:extLst>
          </p:cNvPr>
          <p:cNvSpPr/>
          <p:nvPr/>
        </p:nvSpPr>
        <p:spPr>
          <a:xfrm>
            <a:off x="2419796" y="6431190"/>
            <a:ext cx="1156955" cy="21544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La Respuesta</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
        <p:nvSpPr>
          <p:cNvPr id="11" name="CuadroTexto 10">
            <a:extLst>
              <a:ext uri="{FF2B5EF4-FFF2-40B4-BE49-F238E27FC236}">
                <a16:creationId xmlns:a16="http://schemas.microsoft.com/office/drawing/2014/main" id="{253E3230-AB94-D28B-2BFF-09CAC25AF044}"/>
              </a:ext>
            </a:extLst>
          </p:cNvPr>
          <p:cNvSpPr txBox="1"/>
          <p:nvPr/>
        </p:nvSpPr>
        <p:spPr>
          <a:xfrm>
            <a:off x="1901255" y="1549296"/>
            <a:ext cx="6875928" cy="390684"/>
          </a:xfrm>
          <a:prstGeom prst="rect">
            <a:avLst/>
          </a:prstGeom>
          <a:noFill/>
        </p:spPr>
        <p:txBody>
          <a:bodyPr wrap="square">
            <a:spAutoFit/>
          </a:bodyPr>
          <a:lstStyle>
            <a:defPPr>
              <a:defRPr lang="es-MX"/>
            </a:defPPr>
            <a:lvl1pPr marL="285750" indent="-285750" algn="just">
              <a:lnSpc>
                <a:spcPct val="115000"/>
              </a:lnSpc>
              <a:spcAft>
                <a:spcPts val="1000"/>
              </a:spcAft>
              <a:buClr>
                <a:srgbClr val="FF0000"/>
              </a:buClr>
              <a:buFont typeface="Wingdings" panose="05000000000000000000" pitchFamily="2" charset="2"/>
              <a:buChar char="ü"/>
              <a:defRPr>
                <a:effectLst/>
                <a:latin typeface="Georgia" panose="02040502050405020303" pitchFamily="18" charset="0"/>
                <a:ea typeface="Times New Roman" panose="02020603050405020304" pitchFamily="18" charset="0"/>
                <a:cs typeface="Times New Roman" panose="02020603050405020304" pitchFamily="18" charset="0"/>
              </a:defRPr>
            </a:lvl1pPr>
          </a:lstStyle>
          <a:p>
            <a:r>
              <a:rPr lang="es-NI" dirty="0"/>
              <a:t>Tener paciencia para saber esperar el tiempo perfecto de Dios. </a:t>
            </a:r>
            <a:endParaRPr lang="es-MX" dirty="0"/>
          </a:p>
        </p:txBody>
      </p:sp>
      <p:sp>
        <p:nvSpPr>
          <p:cNvPr id="13" name="CuadroTexto 12">
            <a:extLst>
              <a:ext uri="{FF2B5EF4-FFF2-40B4-BE49-F238E27FC236}">
                <a16:creationId xmlns:a16="http://schemas.microsoft.com/office/drawing/2014/main" id="{3B2D4F28-8BAB-A1CD-E2AC-1423BD555EE1}"/>
              </a:ext>
            </a:extLst>
          </p:cNvPr>
          <p:cNvSpPr txBox="1"/>
          <p:nvPr/>
        </p:nvSpPr>
        <p:spPr>
          <a:xfrm>
            <a:off x="1901255" y="2064170"/>
            <a:ext cx="8323500" cy="709233"/>
          </a:xfrm>
          <a:prstGeom prst="rect">
            <a:avLst/>
          </a:prstGeom>
          <a:noFill/>
        </p:spPr>
        <p:txBody>
          <a:bodyPr wrap="square">
            <a:spAutoFit/>
          </a:bodyPr>
          <a:lstStyle>
            <a:defPPr>
              <a:defRPr lang="es-MX"/>
            </a:defPPr>
            <a:lvl1pPr marL="285750" indent="-285750" algn="just">
              <a:lnSpc>
                <a:spcPct val="115000"/>
              </a:lnSpc>
              <a:spcAft>
                <a:spcPts val="1000"/>
              </a:spcAft>
              <a:buClr>
                <a:srgbClr val="FF0000"/>
              </a:buClr>
              <a:buFont typeface="Wingdings" panose="05000000000000000000" pitchFamily="2" charset="2"/>
              <a:buChar char="ü"/>
              <a:defRPr>
                <a:effectLst/>
                <a:latin typeface="Georgia" panose="02040502050405020303" pitchFamily="18" charset="0"/>
                <a:ea typeface="Times New Roman" panose="02020603050405020304" pitchFamily="18" charset="0"/>
                <a:cs typeface="Times New Roman" panose="02020603050405020304" pitchFamily="18" charset="0"/>
              </a:defRPr>
            </a:lvl1pPr>
          </a:lstStyle>
          <a:p>
            <a:r>
              <a:rPr lang="es-NI" dirty="0"/>
              <a:t>Tener una edad adecuada en donde abra madurez y conciencia de que el noviazgo es un preámbulo para el matrimonio.</a:t>
            </a:r>
            <a:endParaRPr lang="es-MX" dirty="0"/>
          </a:p>
        </p:txBody>
      </p:sp>
      <p:sp>
        <p:nvSpPr>
          <p:cNvPr id="15" name="CuadroTexto 14">
            <a:extLst>
              <a:ext uri="{FF2B5EF4-FFF2-40B4-BE49-F238E27FC236}">
                <a16:creationId xmlns:a16="http://schemas.microsoft.com/office/drawing/2014/main" id="{371F8145-BE00-F789-61D7-6300D9C08EDB}"/>
              </a:ext>
            </a:extLst>
          </p:cNvPr>
          <p:cNvSpPr txBox="1"/>
          <p:nvPr/>
        </p:nvSpPr>
        <p:spPr>
          <a:xfrm>
            <a:off x="1893564" y="2789692"/>
            <a:ext cx="8301853" cy="384657"/>
          </a:xfrm>
          <a:prstGeom prst="rect">
            <a:avLst/>
          </a:prstGeom>
          <a:noFill/>
        </p:spPr>
        <p:txBody>
          <a:bodyPr wrap="square">
            <a:spAutoFit/>
          </a:bodyPr>
          <a:lstStyle>
            <a:defPPr>
              <a:defRPr lang="es-MX"/>
            </a:defPPr>
            <a:lvl1pPr marL="285750" indent="-285750" algn="just">
              <a:lnSpc>
                <a:spcPct val="115000"/>
              </a:lnSpc>
              <a:spcAft>
                <a:spcPts val="1000"/>
              </a:spcAft>
              <a:buClr>
                <a:srgbClr val="FF0000"/>
              </a:buClr>
              <a:buFont typeface="Wingdings" panose="05000000000000000000" pitchFamily="2" charset="2"/>
              <a:buChar char="ü"/>
              <a:defRPr>
                <a:effectLst/>
                <a:latin typeface="Georgia" panose="02040502050405020303" pitchFamily="18" charset="0"/>
                <a:ea typeface="Times New Roman" panose="02020603050405020304" pitchFamily="18" charset="0"/>
                <a:cs typeface="Times New Roman" panose="02020603050405020304" pitchFamily="18" charset="0"/>
              </a:defRPr>
            </a:lvl1pPr>
          </a:lstStyle>
          <a:p>
            <a:r>
              <a:rPr lang="es-NI" dirty="0"/>
              <a:t>Pondrás a Dios en primer lugar en tu vida sujetándote a lo que él te dirija.</a:t>
            </a:r>
            <a:endParaRPr lang="es-MX" dirty="0"/>
          </a:p>
        </p:txBody>
      </p:sp>
      <p:sp>
        <p:nvSpPr>
          <p:cNvPr id="17" name="CuadroTexto 16">
            <a:extLst>
              <a:ext uri="{FF2B5EF4-FFF2-40B4-BE49-F238E27FC236}">
                <a16:creationId xmlns:a16="http://schemas.microsoft.com/office/drawing/2014/main" id="{4140BE72-04A7-21B3-2CFB-517514B6FF2C}"/>
              </a:ext>
            </a:extLst>
          </p:cNvPr>
          <p:cNvSpPr txBox="1"/>
          <p:nvPr/>
        </p:nvSpPr>
        <p:spPr>
          <a:xfrm>
            <a:off x="1901255" y="3300554"/>
            <a:ext cx="8399192" cy="709233"/>
          </a:xfrm>
          <a:prstGeom prst="rect">
            <a:avLst/>
          </a:prstGeom>
          <a:noFill/>
        </p:spPr>
        <p:txBody>
          <a:bodyPr wrap="square">
            <a:spAutoFit/>
          </a:bodyPr>
          <a:lstStyle>
            <a:defPPr>
              <a:defRPr lang="es-MX"/>
            </a:defPPr>
            <a:lvl1pPr marL="285750" indent="-285750" algn="just">
              <a:lnSpc>
                <a:spcPct val="115000"/>
              </a:lnSpc>
              <a:spcAft>
                <a:spcPts val="1000"/>
              </a:spcAft>
              <a:buClr>
                <a:srgbClr val="FF0000"/>
              </a:buClr>
              <a:buFont typeface="Wingdings" panose="05000000000000000000" pitchFamily="2" charset="2"/>
              <a:buChar char="ü"/>
              <a:defRPr>
                <a:effectLst/>
                <a:latin typeface="Georgia" panose="02040502050405020303" pitchFamily="18" charset="0"/>
                <a:ea typeface="Times New Roman" panose="02020603050405020304" pitchFamily="18" charset="0"/>
                <a:cs typeface="Times New Roman" panose="02020603050405020304" pitchFamily="18" charset="0"/>
              </a:defRPr>
            </a:lvl1pPr>
          </a:lstStyle>
          <a:p>
            <a:r>
              <a:rPr lang="es-NI" dirty="0"/>
              <a:t>Tendrías que haber orado mucho para que Dios te guiara por lo cual tendrás paz en tu corazón para llevar a cabo esa relación.</a:t>
            </a:r>
            <a:endParaRPr lang="es-MX" dirty="0"/>
          </a:p>
        </p:txBody>
      </p:sp>
      <p:sp>
        <p:nvSpPr>
          <p:cNvPr id="19" name="CuadroTexto 18">
            <a:extLst>
              <a:ext uri="{FF2B5EF4-FFF2-40B4-BE49-F238E27FC236}">
                <a16:creationId xmlns:a16="http://schemas.microsoft.com/office/drawing/2014/main" id="{375E8075-595B-7114-6415-0F4A070A478E}"/>
              </a:ext>
            </a:extLst>
          </p:cNvPr>
          <p:cNvSpPr txBox="1"/>
          <p:nvPr/>
        </p:nvSpPr>
        <p:spPr>
          <a:xfrm>
            <a:off x="1901255" y="4135992"/>
            <a:ext cx="8301854" cy="703206"/>
          </a:xfrm>
          <a:prstGeom prst="rect">
            <a:avLst/>
          </a:prstGeom>
          <a:noFill/>
        </p:spPr>
        <p:txBody>
          <a:bodyPr wrap="square">
            <a:spAutoFit/>
          </a:bodyPr>
          <a:lstStyle>
            <a:defPPr>
              <a:defRPr lang="es-MX"/>
            </a:defPPr>
            <a:lvl1pPr marL="285750" indent="-285750" algn="just">
              <a:lnSpc>
                <a:spcPct val="115000"/>
              </a:lnSpc>
              <a:spcAft>
                <a:spcPts val="1000"/>
              </a:spcAft>
              <a:buClr>
                <a:srgbClr val="FF0000"/>
              </a:buClr>
              <a:buFont typeface="Wingdings" panose="05000000000000000000" pitchFamily="2" charset="2"/>
              <a:buChar char="ü"/>
              <a:defRPr>
                <a:effectLst/>
                <a:latin typeface="Georgia" panose="02040502050405020303" pitchFamily="18" charset="0"/>
                <a:ea typeface="Times New Roman" panose="02020603050405020304" pitchFamily="18" charset="0"/>
                <a:cs typeface="Times New Roman" panose="02020603050405020304" pitchFamily="18" charset="0"/>
              </a:defRPr>
            </a:lvl1pPr>
          </a:lstStyle>
          <a:p>
            <a:r>
              <a:rPr lang="es-NI" dirty="0"/>
              <a:t>Cuando no tengas ni una pizca de duda en tu corazón sobre entablar la relación.</a:t>
            </a:r>
            <a:endParaRPr lang="es-MX" dirty="0"/>
          </a:p>
        </p:txBody>
      </p:sp>
      <p:sp>
        <p:nvSpPr>
          <p:cNvPr id="21" name="CuadroTexto 20">
            <a:extLst>
              <a:ext uri="{FF2B5EF4-FFF2-40B4-BE49-F238E27FC236}">
                <a16:creationId xmlns:a16="http://schemas.microsoft.com/office/drawing/2014/main" id="{B0D4A8AD-24D9-1876-AD20-49E378D16EE4}"/>
              </a:ext>
            </a:extLst>
          </p:cNvPr>
          <p:cNvSpPr txBox="1"/>
          <p:nvPr/>
        </p:nvSpPr>
        <p:spPr>
          <a:xfrm>
            <a:off x="1893564" y="4937885"/>
            <a:ext cx="8309545" cy="709233"/>
          </a:xfrm>
          <a:prstGeom prst="rect">
            <a:avLst/>
          </a:prstGeom>
          <a:noFill/>
        </p:spPr>
        <p:txBody>
          <a:bodyPr wrap="square">
            <a:spAutoFit/>
          </a:bodyPr>
          <a:lstStyle>
            <a:defPPr>
              <a:defRPr lang="es-MX"/>
            </a:defPPr>
            <a:lvl1pPr marL="285750" indent="-285750" algn="just">
              <a:lnSpc>
                <a:spcPct val="115000"/>
              </a:lnSpc>
              <a:spcAft>
                <a:spcPts val="1000"/>
              </a:spcAft>
              <a:buClr>
                <a:srgbClr val="FF0000"/>
              </a:buClr>
              <a:buFont typeface="Wingdings" panose="05000000000000000000" pitchFamily="2" charset="2"/>
              <a:buChar char="ü"/>
              <a:defRPr>
                <a:effectLst/>
                <a:latin typeface="Times" panose="02020603050405020304" pitchFamily="18" charset="0"/>
                <a:ea typeface="Times New Roman" panose="02020603050405020304" pitchFamily="18" charset="0"/>
                <a:cs typeface="Times New Roman" panose="02020603050405020304" pitchFamily="18" charset="0"/>
              </a:defRPr>
            </a:lvl1pPr>
          </a:lstStyle>
          <a:p>
            <a:r>
              <a:rPr lang="es-NI" dirty="0">
                <a:latin typeface="Georgia" panose="02040502050405020303" pitchFamily="18" charset="0"/>
              </a:rPr>
              <a:t>Cuando no tengas que esconderte sino que harás participe a tu familia y a la iglesia de la decisión que has tomado.</a:t>
            </a:r>
            <a:endParaRPr lang="es-MX" dirty="0">
              <a:latin typeface="Georgia" panose="02040502050405020303" pitchFamily="18" charset="0"/>
            </a:endParaRPr>
          </a:p>
        </p:txBody>
      </p:sp>
    </p:spTree>
    <p:extLst>
      <p:ext uri="{BB962C8B-B14F-4D97-AF65-F5344CB8AC3E}">
        <p14:creationId xmlns:p14="http://schemas.microsoft.com/office/powerpoint/2010/main" val="37836046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barn(inVertical)">
                                      <p:cBhvr>
                                        <p:cTn id="13" dur="5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barn(inVertical)">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barn(inVertical)">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barn(inVertical)">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barn(inVertical)">
                                      <p:cBhvr>
                                        <p:cTn id="33" dur="500"/>
                                        <p:tgtEl>
                                          <p:spTgt spid="19"/>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barn(inVertical)">
                                      <p:cBhvr>
                                        <p:cTn id="3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13" grpId="0"/>
      <p:bldP spid="15" grpId="0"/>
      <p:bldP spid="17" grpId="0"/>
      <p:bldP spid="19" grpId="0"/>
      <p:bldP spid="21"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F699E6F7-A5A2-18B9-6636-BBC2ADD9E770}"/>
              </a:ext>
            </a:extLst>
          </p:cNvPr>
          <p:cNvSpPr/>
          <p:nvPr/>
        </p:nvSpPr>
        <p:spPr>
          <a:xfrm>
            <a:off x="8360382" y="5633476"/>
            <a:ext cx="4096870" cy="90543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7" name="Rectángulo 6">
            <a:extLst>
              <a:ext uri="{FF2B5EF4-FFF2-40B4-BE49-F238E27FC236}">
                <a16:creationId xmlns:a16="http://schemas.microsoft.com/office/drawing/2014/main" id="{4FB9776C-B4D1-0FB0-7AB6-4C6A431E5974}"/>
              </a:ext>
            </a:extLst>
          </p:cNvPr>
          <p:cNvSpPr/>
          <p:nvPr/>
        </p:nvSpPr>
        <p:spPr>
          <a:xfrm>
            <a:off x="8987346" y="6086194"/>
            <a:ext cx="4096870" cy="905435"/>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2" name="Marcador de pie de página 1">
            <a:extLst>
              <a:ext uri="{FF2B5EF4-FFF2-40B4-BE49-F238E27FC236}">
                <a16:creationId xmlns:a16="http://schemas.microsoft.com/office/drawing/2014/main" id="{AF2F029D-A32D-8250-84BE-0A5617698B69}"/>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E0425CA9-591A-9EFB-B524-BBFC0C03E1D6}"/>
              </a:ext>
            </a:extLst>
          </p:cNvPr>
          <p:cNvSpPr>
            <a:spLocks noGrp="1"/>
          </p:cNvSpPr>
          <p:nvPr>
            <p:ph type="sldNum" sz="quarter" idx="12"/>
          </p:nvPr>
        </p:nvSpPr>
        <p:spPr/>
        <p:txBody>
          <a:bodyPr/>
          <a:lstStyle/>
          <a:p>
            <a:fld id="{98F75276-FA71-44F8-B7AD-531B860B9505}" type="slidenum">
              <a:rPr lang="es-MX" smtClean="0"/>
              <a:t>48</a:t>
            </a:fld>
            <a:endParaRPr lang="es-MX"/>
          </a:p>
        </p:txBody>
      </p:sp>
      <p:sp>
        <p:nvSpPr>
          <p:cNvPr id="5" name="Rectángulo 4">
            <a:extLst>
              <a:ext uri="{FF2B5EF4-FFF2-40B4-BE49-F238E27FC236}">
                <a16:creationId xmlns:a16="http://schemas.microsoft.com/office/drawing/2014/main" id="{B8112DF9-97A9-21DB-0572-989C712C0EE2}"/>
              </a:ext>
            </a:extLst>
          </p:cNvPr>
          <p:cNvSpPr/>
          <p:nvPr/>
        </p:nvSpPr>
        <p:spPr>
          <a:xfrm>
            <a:off x="362277" y="319721"/>
            <a:ext cx="4096870" cy="905435"/>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4" name="Rectángulo 3">
            <a:extLst>
              <a:ext uri="{FF2B5EF4-FFF2-40B4-BE49-F238E27FC236}">
                <a16:creationId xmlns:a16="http://schemas.microsoft.com/office/drawing/2014/main" id="{B616CCF6-ED92-990B-5649-8FE14B34B7E6}"/>
              </a:ext>
            </a:extLst>
          </p:cNvPr>
          <p:cNvSpPr/>
          <p:nvPr/>
        </p:nvSpPr>
        <p:spPr>
          <a:xfrm>
            <a:off x="-656182" y="-184970"/>
            <a:ext cx="4096870" cy="90543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9" name="CuadroTexto 8">
            <a:extLst>
              <a:ext uri="{FF2B5EF4-FFF2-40B4-BE49-F238E27FC236}">
                <a16:creationId xmlns:a16="http://schemas.microsoft.com/office/drawing/2014/main" id="{B87DEDE7-7CA7-1CFE-6406-9132D3B056FA}"/>
              </a:ext>
            </a:extLst>
          </p:cNvPr>
          <p:cNvSpPr txBox="1"/>
          <p:nvPr/>
        </p:nvSpPr>
        <p:spPr>
          <a:xfrm>
            <a:off x="1392253" y="1802377"/>
            <a:ext cx="9090212" cy="923330"/>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a:effectLst/>
                <a:latin typeface="Georgia" panose="02040502050405020303" pitchFamily="18" charset="0"/>
                <a:ea typeface="Times New Roman" panose="02020603050405020304" pitchFamily="18" charset="0"/>
              </a:defRPr>
            </a:lvl1pPr>
          </a:lstStyle>
          <a:p>
            <a:r>
              <a:rPr lang="es-NI" dirty="0"/>
              <a:t>Definitivamente que una de las decisiones más importantes de la vida es ¿Con quién me casare? Ya que todos queremos casarnos con la persona indicada, pero para que esto ocurra tenemos que ponerlo todo en las manos de Dios.</a:t>
            </a:r>
            <a:endParaRPr lang="es-MX" dirty="0"/>
          </a:p>
        </p:txBody>
      </p:sp>
      <p:sp>
        <p:nvSpPr>
          <p:cNvPr id="10" name="Rectángulo 9">
            <a:extLst>
              <a:ext uri="{FF2B5EF4-FFF2-40B4-BE49-F238E27FC236}">
                <a16:creationId xmlns:a16="http://schemas.microsoft.com/office/drawing/2014/main" id="{1C9AD345-D67A-D28D-B9A8-DE042FE05E34}"/>
              </a:ext>
            </a:extLst>
          </p:cNvPr>
          <p:cNvSpPr/>
          <p:nvPr/>
        </p:nvSpPr>
        <p:spPr>
          <a:xfrm>
            <a:off x="2419796" y="6431190"/>
            <a:ext cx="1156955" cy="21544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La Respuesta</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
        <p:nvSpPr>
          <p:cNvPr id="12" name="CuadroTexto 11">
            <a:extLst>
              <a:ext uri="{FF2B5EF4-FFF2-40B4-BE49-F238E27FC236}">
                <a16:creationId xmlns:a16="http://schemas.microsoft.com/office/drawing/2014/main" id="{5978BE77-6F8D-30FD-7074-92D727932AE0}"/>
              </a:ext>
            </a:extLst>
          </p:cNvPr>
          <p:cNvSpPr txBox="1"/>
          <p:nvPr/>
        </p:nvSpPr>
        <p:spPr>
          <a:xfrm>
            <a:off x="2783541" y="3221922"/>
            <a:ext cx="6875928" cy="692497"/>
          </a:xfrm>
          <a:prstGeom prst="rect">
            <a:avLst/>
          </a:prstGeom>
          <a:noFill/>
        </p:spPr>
        <p:txBody>
          <a:bodyPr wrap="square">
            <a:spAutoFit/>
          </a:bodyPr>
          <a:lstStyle/>
          <a:p>
            <a:pPr algn="just"/>
            <a:r>
              <a:rPr lang="es-MX" sz="2100" b="1" dirty="0">
                <a:latin typeface="Georgia" panose="02040502050405020303" pitchFamily="18" charset="0"/>
                <a:ea typeface="Times New Roman" panose="02020603050405020304" pitchFamily="18" charset="0"/>
              </a:rPr>
              <a:t>I</a:t>
            </a:r>
            <a:r>
              <a:rPr lang="es-MX" sz="2100" b="1" dirty="0">
                <a:effectLst/>
                <a:latin typeface="Georgia" panose="02040502050405020303" pitchFamily="18" charset="0"/>
                <a:ea typeface="Times New Roman" panose="02020603050405020304" pitchFamily="18" charset="0"/>
              </a:rPr>
              <a:t> Pedro.5:7. </a:t>
            </a:r>
            <a:r>
              <a:rPr lang="es-MX" sz="1800" dirty="0">
                <a:effectLst/>
                <a:latin typeface="Georgia" panose="02040502050405020303" pitchFamily="18" charset="0"/>
                <a:ea typeface="Times New Roman" panose="02020603050405020304" pitchFamily="18" charset="0"/>
              </a:rPr>
              <a:t>E</a:t>
            </a:r>
            <a:r>
              <a:rPr lang="es-MX" b="0" i="0" dirty="0">
                <a:solidFill>
                  <a:srgbClr val="000000"/>
                </a:solidFill>
                <a:effectLst/>
                <a:latin typeface="Georgia" panose="02040502050405020303" pitchFamily="18" charset="0"/>
              </a:rPr>
              <a:t>chando toda su ansiedad sobre Él, porque Él tiene cuidado de ustedes.</a:t>
            </a:r>
            <a:endParaRPr lang="es-MX" dirty="0">
              <a:latin typeface="Georgia" panose="02040502050405020303" pitchFamily="18" charset="0"/>
            </a:endParaRPr>
          </a:p>
        </p:txBody>
      </p:sp>
      <p:sp>
        <p:nvSpPr>
          <p:cNvPr id="14" name="CuadroTexto 13">
            <a:extLst>
              <a:ext uri="{FF2B5EF4-FFF2-40B4-BE49-F238E27FC236}">
                <a16:creationId xmlns:a16="http://schemas.microsoft.com/office/drawing/2014/main" id="{A862A348-B432-97B8-46FB-3543BF93ECAB}"/>
              </a:ext>
            </a:extLst>
          </p:cNvPr>
          <p:cNvSpPr txBox="1"/>
          <p:nvPr/>
        </p:nvSpPr>
        <p:spPr>
          <a:xfrm>
            <a:off x="1392253" y="4339762"/>
            <a:ext cx="9090212" cy="923330"/>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a:effectLst/>
                <a:latin typeface="Georgia" panose="02040502050405020303" pitchFamily="18" charset="0"/>
                <a:ea typeface="Times New Roman" panose="02020603050405020304" pitchFamily="18" charset="0"/>
              </a:defRPr>
            </a:lvl1pPr>
          </a:lstStyle>
          <a:p>
            <a:r>
              <a:rPr lang="es-NI" dirty="0"/>
              <a:t>Para que el sea quien ponga las cartas sobre la mesa y ya puestas, pedirle que nos ilumine para saber tomar una buena decisión que contribuya a nuestro bienestar sentimental y espiritual</a:t>
            </a:r>
            <a:endParaRPr lang="es-MX" dirty="0"/>
          </a:p>
        </p:txBody>
      </p:sp>
    </p:spTree>
    <p:extLst>
      <p:ext uri="{BB962C8B-B14F-4D97-AF65-F5344CB8AC3E}">
        <p14:creationId xmlns:p14="http://schemas.microsoft.com/office/powerpoint/2010/main" val="11237849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14"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F699E6F7-A5A2-18B9-6636-BBC2ADD9E770}"/>
              </a:ext>
            </a:extLst>
          </p:cNvPr>
          <p:cNvSpPr/>
          <p:nvPr/>
        </p:nvSpPr>
        <p:spPr>
          <a:xfrm>
            <a:off x="8360382" y="5633476"/>
            <a:ext cx="4096870" cy="90543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7" name="Rectángulo 6">
            <a:extLst>
              <a:ext uri="{FF2B5EF4-FFF2-40B4-BE49-F238E27FC236}">
                <a16:creationId xmlns:a16="http://schemas.microsoft.com/office/drawing/2014/main" id="{4FB9776C-B4D1-0FB0-7AB6-4C6A431E5974}"/>
              </a:ext>
            </a:extLst>
          </p:cNvPr>
          <p:cNvSpPr/>
          <p:nvPr/>
        </p:nvSpPr>
        <p:spPr>
          <a:xfrm>
            <a:off x="8987346" y="6086194"/>
            <a:ext cx="4096870" cy="905435"/>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2" name="Marcador de pie de página 1">
            <a:extLst>
              <a:ext uri="{FF2B5EF4-FFF2-40B4-BE49-F238E27FC236}">
                <a16:creationId xmlns:a16="http://schemas.microsoft.com/office/drawing/2014/main" id="{AF2F029D-A32D-8250-84BE-0A5617698B69}"/>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E0425CA9-591A-9EFB-B524-BBFC0C03E1D6}"/>
              </a:ext>
            </a:extLst>
          </p:cNvPr>
          <p:cNvSpPr>
            <a:spLocks noGrp="1"/>
          </p:cNvSpPr>
          <p:nvPr>
            <p:ph type="sldNum" sz="quarter" idx="12"/>
          </p:nvPr>
        </p:nvSpPr>
        <p:spPr/>
        <p:txBody>
          <a:bodyPr/>
          <a:lstStyle/>
          <a:p>
            <a:fld id="{98F75276-FA71-44F8-B7AD-531B860B9505}" type="slidenum">
              <a:rPr lang="es-MX" smtClean="0"/>
              <a:t>49</a:t>
            </a:fld>
            <a:endParaRPr lang="es-MX"/>
          </a:p>
        </p:txBody>
      </p:sp>
      <p:sp>
        <p:nvSpPr>
          <p:cNvPr id="5" name="Rectángulo 4">
            <a:extLst>
              <a:ext uri="{FF2B5EF4-FFF2-40B4-BE49-F238E27FC236}">
                <a16:creationId xmlns:a16="http://schemas.microsoft.com/office/drawing/2014/main" id="{B8112DF9-97A9-21DB-0572-989C712C0EE2}"/>
              </a:ext>
            </a:extLst>
          </p:cNvPr>
          <p:cNvSpPr/>
          <p:nvPr/>
        </p:nvSpPr>
        <p:spPr>
          <a:xfrm>
            <a:off x="362277" y="319721"/>
            <a:ext cx="4096870" cy="905435"/>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4" name="Rectángulo 3">
            <a:extLst>
              <a:ext uri="{FF2B5EF4-FFF2-40B4-BE49-F238E27FC236}">
                <a16:creationId xmlns:a16="http://schemas.microsoft.com/office/drawing/2014/main" id="{B616CCF6-ED92-990B-5649-8FE14B34B7E6}"/>
              </a:ext>
            </a:extLst>
          </p:cNvPr>
          <p:cNvSpPr/>
          <p:nvPr/>
        </p:nvSpPr>
        <p:spPr>
          <a:xfrm>
            <a:off x="-656182" y="-184970"/>
            <a:ext cx="4096870" cy="90543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FF0000"/>
              </a:solidFill>
            </a:endParaRPr>
          </a:p>
        </p:txBody>
      </p:sp>
      <p:sp>
        <p:nvSpPr>
          <p:cNvPr id="8" name="Rectángulo 7">
            <a:extLst>
              <a:ext uri="{FF2B5EF4-FFF2-40B4-BE49-F238E27FC236}">
                <a16:creationId xmlns:a16="http://schemas.microsoft.com/office/drawing/2014/main" id="{0FB01CF9-4804-3B27-8813-1E12D8DFC97C}"/>
              </a:ext>
            </a:extLst>
          </p:cNvPr>
          <p:cNvSpPr/>
          <p:nvPr/>
        </p:nvSpPr>
        <p:spPr>
          <a:xfrm>
            <a:off x="2419796" y="6431190"/>
            <a:ext cx="1156955" cy="21544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La Respuesta</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
        <p:nvSpPr>
          <p:cNvPr id="10" name="CuadroTexto 9">
            <a:extLst>
              <a:ext uri="{FF2B5EF4-FFF2-40B4-BE49-F238E27FC236}">
                <a16:creationId xmlns:a16="http://schemas.microsoft.com/office/drawing/2014/main" id="{35F9887D-414D-0213-80CB-7A72D35CA3BD}"/>
              </a:ext>
            </a:extLst>
          </p:cNvPr>
          <p:cNvSpPr txBox="1"/>
          <p:nvPr/>
        </p:nvSpPr>
        <p:spPr>
          <a:xfrm>
            <a:off x="2410712" y="2747699"/>
            <a:ext cx="7647688" cy="923330"/>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a:effectLst/>
                <a:latin typeface="Georgia" panose="02040502050405020303" pitchFamily="18" charset="0"/>
                <a:ea typeface="Times New Roman" panose="02020603050405020304" pitchFamily="18" charset="0"/>
              </a:defRPr>
            </a:lvl1pPr>
          </a:lstStyle>
          <a:p>
            <a:r>
              <a:rPr lang="es-NI" b="1" dirty="0"/>
              <a:t>NUNCA</a:t>
            </a:r>
            <a:r>
              <a:rPr lang="es-NI" dirty="0"/>
              <a:t> te desesperes por más que pase el tiempo, recuerda que </a:t>
            </a:r>
            <a:r>
              <a:rPr lang="es-NI" b="1" dirty="0"/>
              <a:t>Dios tiene todo bajo control</a:t>
            </a:r>
            <a:r>
              <a:rPr lang="es-NI" dirty="0"/>
              <a:t>, solo sé sabio en saber esperar el momento y no te precipites.</a:t>
            </a:r>
            <a:endParaRPr lang="es-MX" dirty="0"/>
          </a:p>
        </p:txBody>
      </p:sp>
    </p:spTree>
    <p:extLst>
      <p:ext uri="{BB962C8B-B14F-4D97-AF65-F5344CB8AC3E}">
        <p14:creationId xmlns:p14="http://schemas.microsoft.com/office/powerpoint/2010/main" val="5610102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ipse 4">
            <a:extLst>
              <a:ext uri="{FF2B5EF4-FFF2-40B4-BE49-F238E27FC236}">
                <a16:creationId xmlns:a16="http://schemas.microsoft.com/office/drawing/2014/main" id="{8FE77331-FE2F-C219-1932-92087BC99FEE}"/>
              </a:ext>
            </a:extLst>
          </p:cNvPr>
          <p:cNvSpPr/>
          <p:nvPr/>
        </p:nvSpPr>
        <p:spPr>
          <a:xfrm>
            <a:off x="10224247" y="5100917"/>
            <a:ext cx="2259106" cy="2034988"/>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Marcador de pie de página 1">
            <a:extLst>
              <a:ext uri="{FF2B5EF4-FFF2-40B4-BE49-F238E27FC236}">
                <a16:creationId xmlns:a16="http://schemas.microsoft.com/office/drawing/2014/main" id="{19F97C7B-E8AB-7ADA-7482-E30DAFBABAB7}"/>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5843B587-F476-D2C5-D20E-0AF6A1B0C24C}"/>
              </a:ext>
            </a:extLst>
          </p:cNvPr>
          <p:cNvSpPr>
            <a:spLocks noGrp="1"/>
          </p:cNvSpPr>
          <p:nvPr>
            <p:ph type="sldNum" sz="quarter" idx="12"/>
          </p:nvPr>
        </p:nvSpPr>
        <p:spPr/>
        <p:txBody>
          <a:bodyPr/>
          <a:lstStyle/>
          <a:p>
            <a:fld id="{98F75276-FA71-44F8-B7AD-531B860B9505}" type="slidenum">
              <a:rPr lang="es-MX" smtClean="0"/>
              <a:t>5</a:t>
            </a:fld>
            <a:endParaRPr lang="es-MX"/>
          </a:p>
        </p:txBody>
      </p:sp>
      <p:sp>
        <p:nvSpPr>
          <p:cNvPr id="4" name="Elipse 3">
            <a:extLst>
              <a:ext uri="{FF2B5EF4-FFF2-40B4-BE49-F238E27FC236}">
                <a16:creationId xmlns:a16="http://schemas.microsoft.com/office/drawing/2014/main" id="{AFDF6602-7369-59F9-0DC7-C127600657FB}"/>
              </a:ext>
            </a:extLst>
          </p:cNvPr>
          <p:cNvSpPr/>
          <p:nvPr/>
        </p:nvSpPr>
        <p:spPr>
          <a:xfrm>
            <a:off x="-618565" y="-188259"/>
            <a:ext cx="2259106" cy="2034988"/>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Elipse 5">
            <a:extLst>
              <a:ext uri="{FF2B5EF4-FFF2-40B4-BE49-F238E27FC236}">
                <a16:creationId xmlns:a16="http://schemas.microsoft.com/office/drawing/2014/main" id="{597BB45A-DA7D-31F7-2074-29B0A6A91AA3}"/>
              </a:ext>
            </a:extLst>
          </p:cNvPr>
          <p:cNvSpPr/>
          <p:nvPr/>
        </p:nvSpPr>
        <p:spPr>
          <a:xfrm>
            <a:off x="1156447" y="0"/>
            <a:ext cx="914400" cy="914400"/>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Elipse 6">
            <a:extLst>
              <a:ext uri="{FF2B5EF4-FFF2-40B4-BE49-F238E27FC236}">
                <a16:creationId xmlns:a16="http://schemas.microsoft.com/office/drawing/2014/main" id="{1B61653F-1193-AC03-D127-B6C09062904F}"/>
              </a:ext>
            </a:extLst>
          </p:cNvPr>
          <p:cNvSpPr/>
          <p:nvPr/>
        </p:nvSpPr>
        <p:spPr>
          <a:xfrm>
            <a:off x="11277600" y="4527176"/>
            <a:ext cx="914400" cy="914400"/>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Elipse 7">
            <a:extLst>
              <a:ext uri="{FF2B5EF4-FFF2-40B4-BE49-F238E27FC236}">
                <a16:creationId xmlns:a16="http://schemas.microsoft.com/office/drawing/2014/main" id="{07C59DC3-4A18-1792-24B6-44F84CD10065}"/>
              </a:ext>
            </a:extLst>
          </p:cNvPr>
          <p:cNvSpPr/>
          <p:nvPr/>
        </p:nvSpPr>
        <p:spPr>
          <a:xfrm>
            <a:off x="1649506" y="1290918"/>
            <a:ext cx="618564" cy="555811"/>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Elipse 8">
            <a:extLst>
              <a:ext uri="{FF2B5EF4-FFF2-40B4-BE49-F238E27FC236}">
                <a16:creationId xmlns:a16="http://schemas.microsoft.com/office/drawing/2014/main" id="{E30C414A-254A-6674-A7C5-FC97D2102042}"/>
              </a:ext>
            </a:extLst>
          </p:cNvPr>
          <p:cNvSpPr/>
          <p:nvPr/>
        </p:nvSpPr>
        <p:spPr>
          <a:xfrm>
            <a:off x="9672918" y="4984376"/>
            <a:ext cx="618564" cy="555811"/>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CuadroTexto 10">
            <a:extLst>
              <a:ext uri="{FF2B5EF4-FFF2-40B4-BE49-F238E27FC236}">
                <a16:creationId xmlns:a16="http://schemas.microsoft.com/office/drawing/2014/main" id="{265E008D-3DC7-1522-668B-9D14B609C3BB}"/>
              </a:ext>
            </a:extLst>
          </p:cNvPr>
          <p:cNvSpPr txBox="1"/>
          <p:nvPr/>
        </p:nvSpPr>
        <p:spPr>
          <a:xfrm>
            <a:off x="2588871" y="1154232"/>
            <a:ext cx="8688729" cy="692497"/>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rPr>
              <a:t>Genesis.21:21. </a:t>
            </a:r>
            <a:r>
              <a:rPr lang="es-MX" b="0" i="0" dirty="0">
                <a:solidFill>
                  <a:srgbClr val="000000"/>
                </a:solidFill>
                <a:effectLst/>
                <a:latin typeface="Georgia" panose="02040502050405020303" pitchFamily="18" charset="0"/>
              </a:rPr>
              <a:t>Y habitó en el desierto de Parán, y su madre tomó para él una mujer de la tierra de Egipto.</a:t>
            </a:r>
            <a:endParaRPr lang="es-MX" dirty="0">
              <a:latin typeface="Georgia" panose="02040502050405020303" pitchFamily="18" charset="0"/>
            </a:endParaRPr>
          </a:p>
        </p:txBody>
      </p:sp>
      <p:sp>
        <p:nvSpPr>
          <p:cNvPr id="12" name="CuadroTexto 11">
            <a:extLst>
              <a:ext uri="{FF2B5EF4-FFF2-40B4-BE49-F238E27FC236}">
                <a16:creationId xmlns:a16="http://schemas.microsoft.com/office/drawing/2014/main" id="{C7629A82-BB36-2F38-2442-D4BBA4935903}"/>
              </a:ext>
            </a:extLst>
          </p:cNvPr>
          <p:cNvSpPr txBox="1"/>
          <p:nvPr/>
        </p:nvSpPr>
        <p:spPr>
          <a:xfrm>
            <a:off x="1004047" y="2463777"/>
            <a:ext cx="9574306" cy="692497"/>
          </a:xfrm>
          <a:prstGeom prst="rect">
            <a:avLst/>
          </a:prstGeom>
          <a:noFill/>
        </p:spPr>
        <p:txBody>
          <a:bodyPr wrap="square">
            <a:spAutoFit/>
          </a:bodyPr>
          <a:lstStyle/>
          <a:p>
            <a:pPr algn="just"/>
            <a:r>
              <a:rPr lang="es-MX" sz="2100" b="1" dirty="0">
                <a:solidFill>
                  <a:srgbClr val="000000"/>
                </a:solidFill>
                <a:latin typeface="Georgia" panose="02040502050405020303" pitchFamily="18" charset="0"/>
              </a:rPr>
              <a:t>Genesis.38:6. </a:t>
            </a:r>
            <a:r>
              <a:rPr lang="es-MX" b="0" i="0" dirty="0">
                <a:solidFill>
                  <a:srgbClr val="000000"/>
                </a:solidFill>
                <a:effectLst/>
                <a:latin typeface="Georgia" panose="02040502050405020303" pitchFamily="18" charset="0"/>
              </a:rPr>
              <a:t>Entonces Judá tomó mujer para Er su primogénito, la cual se llamaba Tamar.</a:t>
            </a:r>
            <a:endParaRPr lang="es-MX" dirty="0">
              <a:latin typeface="Georgia" panose="02040502050405020303" pitchFamily="18" charset="0"/>
            </a:endParaRPr>
          </a:p>
        </p:txBody>
      </p:sp>
      <p:sp>
        <p:nvSpPr>
          <p:cNvPr id="14" name="CuadroTexto 13">
            <a:extLst>
              <a:ext uri="{FF2B5EF4-FFF2-40B4-BE49-F238E27FC236}">
                <a16:creationId xmlns:a16="http://schemas.microsoft.com/office/drawing/2014/main" id="{28C31102-3820-9B91-97BA-427FC1BBC282}"/>
              </a:ext>
            </a:extLst>
          </p:cNvPr>
          <p:cNvSpPr txBox="1"/>
          <p:nvPr/>
        </p:nvSpPr>
        <p:spPr>
          <a:xfrm>
            <a:off x="2817158" y="3550763"/>
            <a:ext cx="8460442" cy="692497"/>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rPr>
              <a:t>Éxodo.2:21. </a:t>
            </a:r>
            <a:r>
              <a:rPr lang="es-MX" sz="2100" b="1" i="0" baseline="30000" dirty="0">
                <a:solidFill>
                  <a:srgbClr val="000000"/>
                </a:solidFill>
                <a:effectLst/>
                <a:latin typeface="Georgia" panose="02040502050405020303" pitchFamily="18" charset="0"/>
              </a:rPr>
              <a:t> </a:t>
            </a:r>
            <a:r>
              <a:rPr lang="es-MX" b="0" i="0" dirty="0">
                <a:solidFill>
                  <a:srgbClr val="000000"/>
                </a:solidFill>
                <a:effectLst/>
                <a:latin typeface="Georgia" panose="02040502050405020303" pitchFamily="18" charset="0"/>
              </a:rPr>
              <a:t>Moisés accedió a morar con </a:t>
            </a:r>
            <a:r>
              <a:rPr lang="es-MX" b="0" i="1" dirty="0">
                <a:solidFill>
                  <a:srgbClr val="000000"/>
                </a:solidFill>
                <a:effectLst/>
                <a:latin typeface="Georgia" panose="02040502050405020303" pitchFamily="18" charset="0"/>
              </a:rPr>
              <a:t>aquel</a:t>
            </a:r>
            <a:r>
              <a:rPr lang="es-MX" b="0" i="0" dirty="0">
                <a:solidFill>
                  <a:srgbClr val="000000"/>
                </a:solidFill>
                <a:effectLst/>
                <a:latin typeface="Georgia" panose="02040502050405020303" pitchFamily="18" charset="0"/>
              </a:rPr>
              <a:t> hombre, y este le dio su hija </a:t>
            </a:r>
            <a:r>
              <a:rPr lang="es-MX" b="0" i="0" dirty="0" err="1">
                <a:solidFill>
                  <a:srgbClr val="000000"/>
                </a:solidFill>
                <a:effectLst/>
                <a:latin typeface="Georgia" panose="02040502050405020303" pitchFamily="18" charset="0"/>
              </a:rPr>
              <a:t>Séfora</a:t>
            </a:r>
            <a:r>
              <a:rPr lang="es-MX" b="0" i="0" dirty="0">
                <a:solidFill>
                  <a:srgbClr val="000000"/>
                </a:solidFill>
                <a:effectLst/>
                <a:latin typeface="Georgia" panose="02040502050405020303" pitchFamily="18" charset="0"/>
              </a:rPr>
              <a:t> por mujer a Moisés.</a:t>
            </a:r>
            <a:endParaRPr lang="es-MX" dirty="0">
              <a:latin typeface="Georgia" panose="02040502050405020303" pitchFamily="18" charset="0"/>
            </a:endParaRPr>
          </a:p>
        </p:txBody>
      </p:sp>
      <p:sp>
        <p:nvSpPr>
          <p:cNvPr id="16" name="CuadroTexto 15">
            <a:extLst>
              <a:ext uri="{FF2B5EF4-FFF2-40B4-BE49-F238E27FC236}">
                <a16:creationId xmlns:a16="http://schemas.microsoft.com/office/drawing/2014/main" id="{2A8F5D0D-4469-04EA-5562-0008C72FCA60}"/>
              </a:ext>
            </a:extLst>
          </p:cNvPr>
          <p:cNvSpPr txBox="1"/>
          <p:nvPr/>
        </p:nvSpPr>
        <p:spPr>
          <a:xfrm>
            <a:off x="1165412" y="4972424"/>
            <a:ext cx="8023411" cy="969496"/>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Éxodo.34:16. </a:t>
            </a:r>
            <a:r>
              <a:rPr lang="es-MX" b="0" i="0" dirty="0">
                <a:solidFill>
                  <a:srgbClr val="000000"/>
                </a:solidFill>
                <a:effectLst/>
                <a:latin typeface="Georgia" panose="02040502050405020303" pitchFamily="18" charset="0"/>
              </a:rPr>
              <a:t>y tomes de sus hijas para tus hijos, y ellas se prostituyan con sus dioses, y hagan que </a:t>
            </a:r>
            <a:r>
              <a:rPr lang="es-MX" b="0" i="1" dirty="0">
                <a:solidFill>
                  <a:srgbClr val="000000"/>
                </a:solidFill>
                <a:effectLst/>
                <a:latin typeface="Georgia" panose="02040502050405020303" pitchFamily="18" charset="0"/>
              </a:rPr>
              <a:t>también</a:t>
            </a:r>
            <a:r>
              <a:rPr lang="es-MX" b="0" i="0" dirty="0">
                <a:solidFill>
                  <a:srgbClr val="000000"/>
                </a:solidFill>
                <a:effectLst/>
                <a:latin typeface="Georgia" panose="02040502050405020303" pitchFamily="18" charset="0"/>
              </a:rPr>
              <a:t> tus hijos se prostituyan con los dioses de ellas.</a:t>
            </a:r>
            <a:endParaRPr lang="es-MX" dirty="0">
              <a:latin typeface="Georgia" panose="02040502050405020303" pitchFamily="18" charset="0"/>
            </a:endParaRPr>
          </a:p>
        </p:txBody>
      </p:sp>
    </p:spTree>
    <p:extLst>
      <p:ext uri="{BB962C8B-B14F-4D97-AF65-F5344CB8AC3E}">
        <p14:creationId xmlns:p14="http://schemas.microsoft.com/office/powerpoint/2010/main" val="16744955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barn(inVertical)">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4" grpId="0"/>
      <p:bldP spid="16"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702360BE-20A6-161C-6264-C81A287348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Marcador de número de diapositiva 1">
            <a:extLst>
              <a:ext uri="{FF2B5EF4-FFF2-40B4-BE49-F238E27FC236}">
                <a16:creationId xmlns:a16="http://schemas.microsoft.com/office/drawing/2014/main" id="{D3CD2367-BD48-2EBE-3151-5A38E2CAE5EA}"/>
              </a:ext>
            </a:extLst>
          </p:cNvPr>
          <p:cNvSpPr>
            <a:spLocks noGrp="1"/>
          </p:cNvSpPr>
          <p:nvPr>
            <p:ph type="sldNum" sz="quarter" idx="12"/>
          </p:nvPr>
        </p:nvSpPr>
        <p:spPr/>
        <p:txBody>
          <a:bodyPr/>
          <a:lstStyle/>
          <a:p>
            <a:fld id="{98F75276-FA71-44F8-B7AD-531B860B9505}" type="slidenum">
              <a:rPr lang="es-MX" smtClean="0"/>
              <a:t>50</a:t>
            </a:fld>
            <a:endParaRPr lang="es-MX"/>
          </a:p>
        </p:txBody>
      </p:sp>
      <p:pic>
        <p:nvPicPr>
          <p:cNvPr id="5" name="Gráfico 4" descr="Casa">
            <a:hlinkClick r:id="rId3" action="ppaction://hlinksldjump"/>
            <a:extLst>
              <a:ext uri="{FF2B5EF4-FFF2-40B4-BE49-F238E27FC236}">
                <a16:creationId xmlns:a16="http://schemas.microsoft.com/office/drawing/2014/main" id="{24B99E83-FA2D-F775-1009-299B2867783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949765" y="5899150"/>
            <a:ext cx="457200" cy="457200"/>
          </a:xfrm>
          <a:prstGeom prst="rect">
            <a:avLst/>
          </a:prstGeom>
        </p:spPr>
      </p:pic>
    </p:spTree>
    <p:extLst>
      <p:ext uri="{BB962C8B-B14F-4D97-AF65-F5344CB8AC3E}">
        <p14:creationId xmlns:p14="http://schemas.microsoft.com/office/powerpoint/2010/main" val="8390336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51</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2F38CF24-EB2C-D273-E630-8DE149F2768A}"/>
              </a:ext>
            </a:extLst>
          </p:cNvPr>
          <p:cNvSpPr txBox="1"/>
          <p:nvPr/>
        </p:nvSpPr>
        <p:spPr>
          <a:xfrm>
            <a:off x="2474259" y="1484583"/>
            <a:ext cx="7799294" cy="1477328"/>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1">
                <a:effectLst/>
                <a:latin typeface="Georgia" panose="02040502050405020303" pitchFamily="18" charset="0"/>
                <a:ea typeface="Times New Roman" panose="02020603050405020304" pitchFamily="18" charset="0"/>
              </a:defRPr>
            </a:lvl1pPr>
          </a:lstStyle>
          <a:p>
            <a:r>
              <a:rPr lang="es-NI" b="0" dirty="0"/>
              <a:t>Muchos jóvenes cristianos siempre tienen sus dudas en cuanto al noviazgo y es por eso que surgen muchas preguntas en cuanto al tema, es bueno que los jóvenes estén bien informados en cuanto al tema para que no cometan errores y fracasen en cuando al noviazgo y el matrimonio.</a:t>
            </a:r>
            <a:endParaRPr lang="es-MX" b="0" dirty="0"/>
          </a:p>
        </p:txBody>
      </p:sp>
      <p:sp>
        <p:nvSpPr>
          <p:cNvPr id="9" name="CuadroTexto 8">
            <a:extLst>
              <a:ext uri="{FF2B5EF4-FFF2-40B4-BE49-F238E27FC236}">
                <a16:creationId xmlns:a16="http://schemas.microsoft.com/office/drawing/2014/main" id="{90C21A87-13DD-1B10-BBE1-6DD66FAE3BC0}"/>
              </a:ext>
            </a:extLst>
          </p:cNvPr>
          <p:cNvSpPr txBox="1"/>
          <p:nvPr/>
        </p:nvSpPr>
        <p:spPr>
          <a:xfrm>
            <a:off x="2514599" y="4029653"/>
            <a:ext cx="7758953" cy="646331"/>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Siempre debemos de ir a las escrituras para ver lo que ellas dicen en cuanto al tema, para poder agradar a Dios y así cumplir su voluntad.</a:t>
            </a:r>
            <a:endParaRPr lang="es-MX" dirty="0"/>
          </a:p>
        </p:txBody>
      </p:sp>
    </p:spTree>
    <p:extLst>
      <p:ext uri="{BB962C8B-B14F-4D97-AF65-F5344CB8AC3E}">
        <p14:creationId xmlns:p14="http://schemas.microsoft.com/office/powerpoint/2010/main" val="7345869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52</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DCB007AB-BF73-BA92-A4A6-F8EBBE1FBF95}"/>
              </a:ext>
            </a:extLst>
          </p:cNvPr>
          <p:cNvSpPr txBox="1"/>
          <p:nvPr/>
        </p:nvSpPr>
        <p:spPr>
          <a:xfrm>
            <a:off x="2354356" y="2274838"/>
            <a:ext cx="7483288" cy="2123658"/>
          </a:xfrm>
          <a:prstGeom prst="rect">
            <a:avLst/>
          </a:prstGeom>
          <a:noFill/>
        </p:spPr>
        <p:txBody>
          <a:bodyPr wrap="square">
            <a:spAutoFit/>
          </a:bodyPr>
          <a:lstStyle/>
          <a:p>
            <a:pPr algn="ctr"/>
            <a:r>
              <a:rPr lang="es-NI" sz="4400" dirty="0">
                <a:solidFill>
                  <a:srgbClr val="FF0000"/>
                </a:solidFill>
                <a:effectLst/>
                <a:latin typeface="Georgia" panose="02040502050405020303" pitchFamily="18" charset="0"/>
                <a:ea typeface="Times New Roman" panose="02020603050405020304" pitchFamily="18" charset="0"/>
              </a:rPr>
              <a:t>¿Puedo tener un noviazgo </a:t>
            </a:r>
          </a:p>
          <a:p>
            <a:pPr algn="ctr"/>
            <a:r>
              <a:rPr lang="es-NI" sz="4400" dirty="0">
                <a:solidFill>
                  <a:srgbClr val="FF0000"/>
                </a:solidFill>
                <a:effectLst/>
                <a:latin typeface="Georgia" panose="02040502050405020303" pitchFamily="18" charset="0"/>
                <a:ea typeface="Times New Roman" panose="02020603050405020304" pitchFamily="18" charset="0"/>
              </a:rPr>
              <a:t>con alguien que </a:t>
            </a:r>
          </a:p>
          <a:p>
            <a:pPr algn="ctr"/>
            <a:r>
              <a:rPr lang="es-NI" sz="4400" b="1" dirty="0">
                <a:solidFill>
                  <a:srgbClr val="FF0000"/>
                </a:solidFill>
                <a:effectLst/>
                <a:latin typeface="Georgia" panose="02040502050405020303" pitchFamily="18" charset="0"/>
                <a:ea typeface="Times New Roman" panose="02020603050405020304" pitchFamily="18" charset="0"/>
              </a:rPr>
              <a:t>NO SEA </a:t>
            </a:r>
            <a:r>
              <a:rPr lang="es-NI" sz="4400" dirty="0">
                <a:solidFill>
                  <a:srgbClr val="FF0000"/>
                </a:solidFill>
                <a:effectLst/>
                <a:latin typeface="Georgia" panose="02040502050405020303" pitchFamily="18" charset="0"/>
                <a:ea typeface="Times New Roman" panose="02020603050405020304" pitchFamily="18" charset="0"/>
              </a:rPr>
              <a:t>cristiano?</a:t>
            </a:r>
            <a:endParaRPr lang="es-MX" sz="4400" dirty="0">
              <a:solidFill>
                <a:srgbClr val="FF0000"/>
              </a:solidFill>
              <a:latin typeface="Georgia" panose="02040502050405020303" pitchFamily="18" charset="0"/>
            </a:endParaRPr>
          </a:p>
        </p:txBody>
      </p:sp>
    </p:spTree>
    <p:extLst>
      <p:ext uri="{BB962C8B-B14F-4D97-AF65-F5344CB8AC3E}">
        <p14:creationId xmlns:p14="http://schemas.microsoft.com/office/powerpoint/2010/main" val="3039641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53</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F75CF4E-08DD-4B9B-E18C-44F059D3E934}"/>
              </a:ext>
            </a:extLst>
          </p:cNvPr>
          <p:cNvSpPr txBox="1"/>
          <p:nvPr/>
        </p:nvSpPr>
        <p:spPr>
          <a:xfrm>
            <a:off x="1676398" y="1472633"/>
            <a:ext cx="9278471" cy="1200329"/>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Muchos dirán que NO, pero tenemos que ir a las escrituras para ver lo que ellas dicen en cuanto a este tema, lo primero que podemos decir es que las escrituras no dicen nada en cuanto al Noviazgo, habla mucho del matrimonio pero del noviazgo no hallamos mucho, por eso no podemos tomar una posición tan rápida. </a:t>
            </a:r>
            <a:endParaRPr lang="es-MX" dirty="0"/>
          </a:p>
        </p:txBody>
      </p:sp>
      <p:sp>
        <p:nvSpPr>
          <p:cNvPr id="8" name="Rectángulo 7">
            <a:extLst>
              <a:ext uri="{FF2B5EF4-FFF2-40B4-BE49-F238E27FC236}">
                <a16:creationId xmlns:a16="http://schemas.microsoft.com/office/drawing/2014/main" id="{240DBF8E-501F-58A2-4DC9-2DF1177BDC1B}"/>
              </a:ext>
            </a:extLst>
          </p:cNvPr>
          <p:cNvSpPr/>
          <p:nvPr/>
        </p:nvSpPr>
        <p:spPr>
          <a:xfrm>
            <a:off x="2008094" y="6431190"/>
            <a:ext cx="1819835" cy="33855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¿Puedo tener un noviazgo con alguien que NO SEA cristiano?</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
        <p:nvSpPr>
          <p:cNvPr id="10" name="CuadroTexto 9">
            <a:extLst>
              <a:ext uri="{FF2B5EF4-FFF2-40B4-BE49-F238E27FC236}">
                <a16:creationId xmlns:a16="http://schemas.microsoft.com/office/drawing/2014/main" id="{A95550A4-3EAE-98CB-5C9A-2281DF2C79DD}"/>
              </a:ext>
            </a:extLst>
          </p:cNvPr>
          <p:cNvSpPr txBox="1"/>
          <p:nvPr/>
        </p:nvSpPr>
        <p:spPr>
          <a:xfrm>
            <a:off x="1676398" y="3200208"/>
            <a:ext cx="9278471" cy="646331"/>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Muchos que dicen que no es correcto que un cristiano o una cristiana puedan tener un noviazgo con un no cristiano. </a:t>
            </a:r>
            <a:endParaRPr lang="es-MX" dirty="0"/>
          </a:p>
        </p:txBody>
      </p:sp>
      <p:sp>
        <p:nvSpPr>
          <p:cNvPr id="12" name="CuadroTexto 11">
            <a:extLst>
              <a:ext uri="{FF2B5EF4-FFF2-40B4-BE49-F238E27FC236}">
                <a16:creationId xmlns:a16="http://schemas.microsoft.com/office/drawing/2014/main" id="{E42A7667-FE3F-85FE-B05E-5AED121A57F4}"/>
              </a:ext>
            </a:extLst>
          </p:cNvPr>
          <p:cNvSpPr txBox="1"/>
          <p:nvPr/>
        </p:nvSpPr>
        <p:spPr>
          <a:xfrm>
            <a:off x="3048000" y="4189119"/>
            <a:ext cx="6096000" cy="369332"/>
          </a:xfrm>
          <a:prstGeom prst="rect">
            <a:avLst/>
          </a:prstGeom>
          <a:noFill/>
        </p:spPr>
        <p:txBody>
          <a:bodyPr wrap="square">
            <a:spAutoFit/>
          </a:bodyPr>
          <a:lstStyle/>
          <a:p>
            <a:pPr algn="ctr"/>
            <a:r>
              <a:rPr lang="es-NI" sz="1800" dirty="0">
                <a:effectLst/>
                <a:latin typeface="Georgia" panose="02040502050405020303" pitchFamily="18" charset="0"/>
                <a:ea typeface="Times New Roman" panose="02020603050405020304" pitchFamily="18" charset="0"/>
              </a:rPr>
              <a:t>Citan:</a:t>
            </a:r>
            <a:endParaRPr lang="es-MX" dirty="0">
              <a:latin typeface="Georgia" panose="02040502050405020303" pitchFamily="18" charset="0"/>
            </a:endParaRPr>
          </a:p>
        </p:txBody>
      </p:sp>
      <p:sp>
        <p:nvSpPr>
          <p:cNvPr id="14" name="CuadroTexto 13">
            <a:extLst>
              <a:ext uri="{FF2B5EF4-FFF2-40B4-BE49-F238E27FC236}">
                <a16:creationId xmlns:a16="http://schemas.microsoft.com/office/drawing/2014/main" id="{1C7FB366-6006-C6F7-66EE-F93304AB66BB}"/>
              </a:ext>
            </a:extLst>
          </p:cNvPr>
          <p:cNvSpPr txBox="1"/>
          <p:nvPr/>
        </p:nvSpPr>
        <p:spPr>
          <a:xfrm>
            <a:off x="2599764" y="4695653"/>
            <a:ext cx="7100047" cy="1523494"/>
          </a:xfrm>
          <a:prstGeom prst="rect">
            <a:avLst/>
          </a:prstGeom>
          <a:noFill/>
        </p:spPr>
        <p:txBody>
          <a:bodyPr wrap="square">
            <a:spAutoFit/>
          </a:bodyPr>
          <a:lstStyle/>
          <a:p>
            <a:pPr algn="just"/>
            <a:r>
              <a:rPr lang="es-NI" sz="2100" b="1" dirty="0">
                <a:latin typeface="Georgia" panose="02040502050405020303" pitchFamily="18" charset="0"/>
                <a:ea typeface="Times New Roman" panose="02020603050405020304" pitchFamily="18" charset="0"/>
              </a:rPr>
              <a:t>II</a:t>
            </a:r>
            <a:r>
              <a:rPr lang="es-NI" sz="2100" b="1" dirty="0">
                <a:effectLst/>
                <a:latin typeface="Georgia" panose="02040502050405020303" pitchFamily="18" charset="0"/>
                <a:ea typeface="Times New Roman" panose="02020603050405020304" pitchFamily="18" charset="0"/>
              </a:rPr>
              <a:t> Corintios.6:16. </a:t>
            </a:r>
            <a:r>
              <a:rPr lang="es-MX" b="0" i="0" dirty="0">
                <a:solidFill>
                  <a:srgbClr val="000000"/>
                </a:solidFill>
                <a:effectLst/>
                <a:latin typeface="Georgia" panose="02040502050405020303" pitchFamily="18" charset="0"/>
              </a:rPr>
              <a:t>¿O qué acuerdo tiene el templo</a:t>
            </a:r>
            <a:r>
              <a:rPr lang="es-MX" baseline="30000" dirty="0">
                <a:solidFill>
                  <a:srgbClr val="000000"/>
                </a:solidFill>
                <a:latin typeface="Georgia" panose="02040502050405020303" pitchFamily="18" charset="0"/>
              </a:rPr>
              <a:t> </a:t>
            </a:r>
            <a:r>
              <a:rPr lang="es-MX" b="0" i="0" dirty="0">
                <a:solidFill>
                  <a:srgbClr val="000000"/>
                </a:solidFill>
                <a:effectLst/>
                <a:latin typeface="Georgia" panose="02040502050405020303" pitchFamily="18" charset="0"/>
              </a:rPr>
              <a:t>de Dios con los ídolos? Porque nosotros somos el templo del Dios vivo, como Dios dijo: «</a:t>
            </a:r>
            <a:r>
              <a:rPr lang="es-MX" b="0" i="0" cap="small" dirty="0">
                <a:solidFill>
                  <a:srgbClr val="000000"/>
                </a:solidFill>
                <a:effectLst/>
                <a:latin typeface="Georgia" panose="02040502050405020303" pitchFamily="18" charset="0"/>
              </a:rPr>
              <a:t>Habitaré en ellos, y andaré entre ellos</a:t>
            </a:r>
            <a:r>
              <a:rPr lang="es-MX" b="0" i="0" dirty="0">
                <a:solidFill>
                  <a:srgbClr val="000000"/>
                </a:solidFill>
                <a:effectLst/>
                <a:latin typeface="Georgia" panose="02040502050405020303" pitchFamily="18" charset="0"/>
              </a:rPr>
              <a:t>;</a:t>
            </a:r>
            <a:br>
              <a:rPr lang="es-MX" b="0" i="0" dirty="0">
                <a:solidFill>
                  <a:srgbClr val="000000"/>
                </a:solidFill>
                <a:effectLst/>
                <a:latin typeface="Georgia" panose="02040502050405020303" pitchFamily="18" charset="0"/>
              </a:rPr>
            </a:br>
            <a:r>
              <a:rPr lang="es-MX" b="0" i="0" cap="small" dirty="0">
                <a:solidFill>
                  <a:srgbClr val="000000"/>
                </a:solidFill>
                <a:effectLst/>
                <a:latin typeface="Georgia" panose="02040502050405020303" pitchFamily="18" charset="0"/>
              </a:rPr>
              <a:t>Y seré su Dios, y ellos serán Mi pueblo</a:t>
            </a:r>
            <a:r>
              <a:rPr lang="es-MX" b="0" i="0" dirty="0">
                <a:solidFill>
                  <a:srgbClr val="000000"/>
                </a:solidFill>
                <a:effectLst/>
                <a:latin typeface="Georgia" panose="02040502050405020303" pitchFamily="18" charset="0"/>
              </a:rPr>
              <a:t>.</a:t>
            </a:r>
          </a:p>
          <a:p>
            <a:endParaRPr lang="es-MX" dirty="0">
              <a:latin typeface="Georgia" panose="02040502050405020303" pitchFamily="18" charset="0"/>
            </a:endParaRPr>
          </a:p>
        </p:txBody>
      </p:sp>
      <p:sp>
        <p:nvSpPr>
          <p:cNvPr id="6" name="CuadroTexto 5">
            <a:extLst>
              <a:ext uri="{FF2B5EF4-FFF2-40B4-BE49-F238E27FC236}">
                <a16:creationId xmlns:a16="http://schemas.microsoft.com/office/drawing/2014/main" id="{C5328200-8C17-CFF1-98D7-CDB45D3F5BF3}"/>
              </a:ext>
            </a:extLst>
          </p:cNvPr>
          <p:cNvSpPr txBox="1"/>
          <p:nvPr/>
        </p:nvSpPr>
        <p:spPr>
          <a:xfrm>
            <a:off x="2354356" y="550534"/>
            <a:ext cx="7483288" cy="584775"/>
          </a:xfrm>
          <a:prstGeom prst="rect">
            <a:avLst/>
          </a:prstGeom>
          <a:noFill/>
        </p:spPr>
        <p:txBody>
          <a:bodyPr wrap="square">
            <a:spAutoFit/>
          </a:bodyPr>
          <a:lstStyle/>
          <a:p>
            <a:pPr algn="ctr"/>
            <a:r>
              <a:rPr lang="es-NI" sz="3200" dirty="0">
                <a:solidFill>
                  <a:srgbClr val="FF0000"/>
                </a:solidFill>
                <a:effectLst/>
                <a:latin typeface="Papyrus" panose="03070502060502030205" pitchFamily="66" charset="0"/>
                <a:ea typeface="Times New Roman" panose="02020603050405020304" pitchFamily="18" charset="0"/>
              </a:rPr>
              <a:t>Respuesta</a:t>
            </a:r>
            <a:endParaRPr lang="es-MX" sz="3200" dirty="0">
              <a:solidFill>
                <a:srgbClr val="FF0000"/>
              </a:solidFill>
              <a:latin typeface="Papyrus" panose="03070502060502030205" pitchFamily="66" charset="0"/>
            </a:endParaRPr>
          </a:p>
        </p:txBody>
      </p:sp>
    </p:spTree>
    <p:extLst>
      <p:ext uri="{BB962C8B-B14F-4D97-AF65-F5344CB8AC3E}">
        <p14:creationId xmlns:p14="http://schemas.microsoft.com/office/powerpoint/2010/main" val="24052091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ppt_x"/>
                                          </p:val>
                                        </p:tav>
                                        <p:tav tm="100000">
                                          <p:val>
                                            <p:strVal val="#ppt_x"/>
                                          </p:val>
                                        </p:tav>
                                      </p:tavLst>
                                    </p:anim>
                                    <p:anim calcmode="lin" valueType="num">
                                      <p:cBhvr additive="base">
                                        <p:cTn id="2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barn(inVertical)">
                                      <p:cBhvr>
                                        <p:cTn id="2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2" grpId="0"/>
      <p:bldP spid="14" grpId="0"/>
      <p:bldP spid="6"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54</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685C70BA-E65B-D36C-334C-ECC86AEAF728}"/>
              </a:ext>
            </a:extLst>
          </p:cNvPr>
          <p:cNvSpPr txBox="1"/>
          <p:nvPr/>
        </p:nvSpPr>
        <p:spPr>
          <a:xfrm>
            <a:off x="1730187" y="1143017"/>
            <a:ext cx="8928847" cy="923330"/>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Pero este texto no tiene nada que ver con el tema por eso no podemos aplicar este texto para decir que el cristiano no puede tener un noviazgo con alguien que no es cristiano.</a:t>
            </a:r>
            <a:endParaRPr lang="es-MX" dirty="0"/>
          </a:p>
        </p:txBody>
      </p:sp>
      <p:sp>
        <p:nvSpPr>
          <p:cNvPr id="8" name="Rectángulo 7">
            <a:extLst>
              <a:ext uri="{FF2B5EF4-FFF2-40B4-BE49-F238E27FC236}">
                <a16:creationId xmlns:a16="http://schemas.microsoft.com/office/drawing/2014/main" id="{27F9F1B2-2140-AA69-6B87-FDECB9AEF5EF}"/>
              </a:ext>
            </a:extLst>
          </p:cNvPr>
          <p:cNvSpPr/>
          <p:nvPr/>
        </p:nvSpPr>
        <p:spPr>
          <a:xfrm>
            <a:off x="2008094" y="6431190"/>
            <a:ext cx="1819835" cy="33855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¿Puedo tener un noviazgo con alguien que NO SEA cristiano?</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
        <p:nvSpPr>
          <p:cNvPr id="10" name="CuadroTexto 9">
            <a:extLst>
              <a:ext uri="{FF2B5EF4-FFF2-40B4-BE49-F238E27FC236}">
                <a16:creationId xmlns:a16="http://schemas.microsoft.com/office/drawing/2014/main" id="{39D16AB6-B9E1-7DED-AEAF-975A7C5893CB}"/>
              </a:ext>
            </a:extLst>
          </p:cNvPr>
          <p:cNvSpPr txBox="1"/>
          <p:nvPr/>
        </p:nvSpPr>
        <p:spPr>
          <a:xfrm>
            <a:off x="1730187" y="2705154"/>
            <a:ext cx="8928847" cy="923330"/>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Ya que la Biblia </a:t>
            </a:r>
            <a:r>
              <a:rPr lang="es-NI" b="1" dirty="0"/>
              <a:t>NO HABLAN </a:t>
            </a:r>
            <a:r>
              <a:rPr lang="es-NI" dirty="0"/>
              <a:t>sobre el noviazgo, tenemos que tener mucho cuidado, para poder escoger al novio o la novia y más si esta no es cristiana, ya que podríamos poner en peligro nuestra salvación.</a:t>
            </a:r>
            <a:endParaRPr lang="es-MX" dirty="0"/>
          </a:p>
        </p:txBody>
      </p:sp>
      <p:sp>
        <p:nvSpPr>
          <p:cNvPr id="12" name="CuadroTexto 11">
            <a:extLst>
              <a:ext uri="{FF2B5EF4-FFF2-40B4-BE49-F238E27FC236}">
                <a16:creationId xmlns:a16="http://schemas.microsoft.com/office/drawing/2014/main" id="{F30B3469-80E4-9679-DB11-CFBB16F16067}"/>
              </a:ext>
            </a:extLst>
          </p:cNvPr>
          <p:cNvSpPr txBox="1"/>
          <p:nvPr/>
        </p:nvSpPr>
        <p:spPr>
          <a:xfrm>
            <a:off x="1730187" y="3960657"/>
            <a:ext cx="8928846" cy="1754326"/>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El noviazgo es el tiempo para conocerse, es el tiempo antes del matrimonio, </a:t>
            </a:r>
            <a:r>
              <a:rPr lang="es-NI" i="1" dirty="0"/>
              <a:t>por eso tendríamos que pensar en el noviazgo con un no cristiano nos puede poner en peligro nuestra salvación</a:t>
            </a:r>
            <a:r>
              <a:rPr lang="es-NI" dirty="0"/>
              <a:t>, es el tiempo para ver las cualidades de la otra persona, es el tiempo para poder predicar el evangelio y que ella o él se pueda convertir para ser cristiano, si no está interesado en el evangelio, pues tiene que tomar la decisión de dejar esa relación porque </a:t>
            </a:r>
            <a:r>
              <a:rPr lang="es-NI" b="1" dirty="0"/>
              <a:t>no le va a ayudar </a:t>
            </a:r>
            <a:r>
              <a:rPr lang="es-NI" dirty="0"/>
              <a:t>en su vida cristiana.</a:t>
            </a:r>
            <a:endParaRPr lang="es-MX" dirty="0"/>
          </a:p>
        </p:txBody>
      </p:sp>
    </p:spTree>
    <p:extLst>
      <p:ext uri="{BB962C8B-B14F-4D97-AF65-F5344CB8AC3E}">
        <p14:creationId xmlns:p14="http://schemas.microsoft.com/office/powerpoint/2010/main" val="14500937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2"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55</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Rectángulo 5">
            <a:extLst>
              <a:ext uri="{FF2B5EF4-FFF2-40B4-BE49-F238E27FC236}">
                <a16:creationId xmlns:a16="http://schemas.microsoft.com/office/drawing/2014/main" id="{90BA0EDD-DADC-95FB-B695-34A1CE47399B}"/>
              </a:ext>
            </a:extLst>
          </p:cNvPr>
          <p:cNvSpPr/>
          <p:nvPr/>
        </p:nvSpPr>
        <p:spPr>
          <a:xfrm>
            <a:off x="2008094" y="6449120"/>
            <a:ext cx="1819835" cy="33855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¿Puedo tener un noviazgo con alguien que NO SEA cristiano?</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
        <p:nvSpPr>
          <p:cNvPr id="8" name="CuadroTexto 7">
            <a:extLst>
              <a:ext uri="{FF2B5EF4-FFF2-40B4-BE49-F238E27FC236}">
                <a16:creationId xmlns:a16="http://schemas.microsoft.com/office/drawing/2014/main" id="{A9221E7E-B7B9-A7D1-B228-B52ABDE8A089}"/>
              </a:ext>
            </a:extLst>
          </p:cNvPr>
          <p:cNvSpPr txBox="1"/>
          <p:nvPr/>
        </p:nvSpPr>
        <p:spPr>
          <a:xfrm>
            <a:off x="1559858" y="1020233"/>
            <a:ext cx="9350189" cy="2031325"/>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Porque si el que no es cristiano o cristiana y/o le gusta la bebida o el fumar o el baile, él o ella tratara que tu lo hagas, y eso sería un gran problema porque siempre estarían en conflicto uno quera ir a la disco el otro a la iglesia, piensa nunca podrán estar mucho tiempo juntos por que tienen diferentes pensamientos y metas, tu como cristiano querrás agradar a Dios, él o ella que no es cristiana querrá agradar a sí mismo. </a:t>
            </a:r>
            <a:r>
              <a:rPr lang="es-NI" b="1" dirty="0"/>
              <a:t>Por eso no es muy sabio</a:t>
            </a:r>
            <a:r>
              <a:rPr lang="es-NI" dirty="0"/>
              <a:t> andar con alguien que </a:t>
            </a:r>
            <a:r>
              <a:rPr lang="es-NI" b="1" dirty="0"/>
              <a:t>NO ES CRISTIANO</a:t>
            </a:r>
            <a:r>
              <a:rPr lang="es-NI" dirty="0"/>
              <a:t>, pero no podemos decir que es pecado.</a:t>
            </a:r>
            <a:endParaRPr lang="es-MX" dirty="0"/>
          </a:p>
        </p:txBody>
      </p:sp>
      <p:sp>
        <p:nvSpPr>
          <p:cNvPr id="10" name="CuadroTexto 9">
            <a:extLst>
              <a:ext uri="{FF2B5EF4-FFF2-40B4-BE49-F238E27FC236}">
                <a16:creationId xmlns:a16="http://schemas.microsoft.com/office/drawing/2014/main" id="{E16AFC2C-7BDC-B0EB-B881-92CA67E89863}"/>
              </a:ext>
            </a:extLst>
          </p:cNvPr>
          <p:cNvSpPr txBox="1"/>
          <p:nvPr/>
        </p:nvSpPr>
        <p:spPr>
          <a:xfrm>
            <a:off x="1559857" y="3688073"/>
            <a:ext cx="9350189" cy="646331"/>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Porque si alguien lo hace no peca porque no hay ley en cuanto al noviazgo, y el </a:t>
            </a:r>
            <a:r>
              <a:rPr lang="es-NI" b="1" dirty="0"/>
              <a:t>PECADO ES VIOLAR LA LEY DE DIOS. </a:t>
            </a:r>
            <a:endParaRPr lang="es-MX" b="1" dirty="0"/>
          </a:p>
        </p:txBody>
      </p:sp>
      <p:sp>
        <p:nvSpPr>
          <p:cNvPr id="12" name="CuadroTexto 11">
            <a:extLst>
              <a:ext uri="{FF2B5EF4-FFF2-40B4-BE49-F238E27FC236}">
                <a16:creationId xmlns:a16="http://schemas.microsoft.com/office/drawing/2014/main" id="{1202D3FB-971F-32C5-26AC-6D949163A9B8}"/>
              </a:ext>
            </a:extLst>
          </p:cNvPr>
          <p:cNvSpPr txBox="1"/>
          <p:nvPr/>
        </p:nvSpPr>
        <p:spPr>
          <a:xfrm>
            <a:off x="2967316" y="4952744"/>
            <a:ext cx="6703458" cy="692497"/>
          </a:xfrm>
          <a:prstGeom prst="rect">
            <a:avLst/>
          </a:prstGeom>
          <a:noFill/>
        </p:spPr>
        <p:txBody>
          <a:bodyPr wrap="square">
            <a:spAutoFit/>
          </a:bodyPr>
          <a:lstStyle/>
          <a:p>
            <a:pPr algn="just"/>
            <a:r>
              <a:rPr lang="es-NI" sz="2100" b="1" dirty="0">
                <a:latin typeface="Georgia" panose="02040502050405020303" pitchFamily="18" charset="0"/>
                <a:ea typeface="Times New Roman" panose="02020603050405020304" pitchFamily="18" charset="0"/>
              </a:rPr>
              <a:t>I</a:t>
            </a:r>
            <a:r>
              <a:rPr lang="es-NI" sz="2100" b="1" dirty="0">
                <a:effectLst/>
                <a:latin typeface="Georgia" panose="02040502050405020303" pitchFamily="18" charset="0"/>
                <a:ea typeface="Times New Roman" panose="02020603050405020304" pitchFamily="18" charset="0"/>
              </a:rPr>
              <a:t> Juan.3:4. </a:t>
            </a:r>
            <a:r>
              <a:rPr lang="es-MX" b="0" i="0" dirty="0">
                <a:solidFill>
                  <a:srgbClr val="000000"/>
                </a:solidFill>
                <a:effectLst/>
                <a:latin typeface="Georgia" panose="02040502050405020303" pitchFamily="18" charset="0"/>
              </a:rPr>
              <a:t>Todo el que practica el pecado, practica también la infracción de la ley, pues el pecado es infracción de la ley.</a:t>
            </a:r>
            <a:endParaRPr lang="es-MX" dirty="0">
              <a:latin typeface="Georgia" panose="02040502050405020303" pitchFamily="18" charset="0"/>
            </a:endParaRPr>
          </a:p>
        </p:txBody>
      </p:sp>
    </p:spTree>
    <p:extLst>
      <p:ext uri="{BB962C8B-B14F-4D97-AF65-F5344CB8AC3E}">
        <p14:creationId xmlns:p14="http://schemas.microsoft.com/office/powerpoint/2010/main" val="11977917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56</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Rectángulo 5">
            <a:extLst>
              <a:ext uri="{FF2B5EF4-FFF2-40B4-BE49-F238E27FC236}">
                <a16:creationId xmlns:a16="http://schemas.microsoft.com/office/drawing/2014/main" id="{F226EBF1-00D9-AF7C-F130-6AA93EF25F0A}"/>
              </a:ext>
            </a:extLst>
          </p:cNvPr>
          <p:cNvSpPr/>
          <p:nvPr/>
        </p:nvSpPr>
        <p:spPr>
          <a:xfrm>
            <a:off x="2008094" y="6431190"/>
            <a:ext cx="1819835" cy="33855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¿Puedo tener un noviazgo con alguien que NO SEA cristiano?</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
        <p:nvSpPr>
          <p:cNvPr id="8" name="CuadroTexto 7">
            <a:extLst>
              <a:ext uri="{FF2B5EF4-FFF2-40B4-BE49-F238E27FC236}">
                <a16:creationId xmlns:a16="http://schemas.microsoft.com/office/drawing/2014/main" id="{45C1C5A8-563D-A246-7D44-59B85949DCF0}"/>
              </a:ext>
            </a:extLst>
          </p:cNvPr>
          <p:cNvSpPr txBox="1"/>
          <p:nvPr/>
        </p:nvSpPr>
        <p:spPr>
          <a:xfrm>
            <a:off x="1945341" y="2551837"/>
            <a:ext cx="8301318" cy="1754326"/>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Así que lo mejor que podemos hacer es aconsejar a los jóvenes cristianos para que puedan escoger a un noviazgo que sea cristiano pero no imponer una ley que no hay y excomulgar a quienes lo hacen pero muchas veces eso pasa, se excomulga a quien anda con una persona que no es cristiano y eso no es correcto por qué no estaríamos aplicando lo que Dios dice sino nuestros mandamientos.</a:t>
            </a:r>
            <a:endParaRPr lang="es-MX" dirty="0"/>
          </a:p>
        </p:txBody>
      </p:sp>
    </p:spTree>
    <p:extLst>
      <p:ext uri="{BB962C8B-B14F-4D97-AF65-F5344CB8AC3E}">
        <p14:creationId xmlns:p14="http://schemas.microsoft.com/office/powerpoint/2010/main" val="25942393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57</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53D904DB-1F2F-0BDB-5607-328E188E58B8}"/>
              </a:ext>
            </a:extLst>
          </p:cNvPr>
          <p:cNvSpPr txBox="1"/>
          <p:nvPr/>
        </p:nvSpPr>
        <p:spPr>
          <a:xfrm>
            <a:off x="2354356" y="2705725"/>
            <a:ext cx="7483288" cy="1446550"/>
          </a:xfrm>
          <a:prstGeom prst="rect">
            <a:avLst/>
          </a:prstGeom>
          <a:noFill/>
        </p:spPr>
        <p:txBody>
          <a:bodyPr wrap="square">
            <a:spAutoFit/>
          </a:bodyPr>
          <a:lstStyle/>
          <a:p>
            <a:pPr algn="ctr"/>
            <a:r>
              <a:rPr lang="es-NI" sz="4400" dirty="0">
                <a:solidFill>
                  <a:srgbClr val="FF0000"/>
                </a:solidFill>
                <a:effectLst/>
                <a:latin typeface="Georgia" panose="02040502050405020303" pitchFamily="18" charset="0"/>
                <a:ea typeface="Times New Roman" panose="02020603050405020304" pitchFamily="18" charset="0"/>
              </a:rPr>
              <a:t>¿A qué edad puedo tener Novia o Novio?</a:t>
            </a:r>
            <a:endParaRPr lang="es-MX" sz="4400" dirty="0">
              <a:solidFill>
                <a:srgbClr val="FF0000"/>
              </a:solidFill>
              <a:latin typeface="Georgia" panose="02040502050405020303" pitchFamily="18" charset="0"/>
            </a:endParaRPr>
          </a:p>
        </p:txBody>
      </p:sp>
    </p:spTree>
    <p:extLst>
      <p:ext uri="{BB962C8B-B14F-4D97-AF65-F5344CB8AC3E}">
        <p14:creationId xmlns:p14="http://schemas.microsoft.com/office/powerpoint/2010/main" val="25484472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58</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Rectángulo 6">
            <a:extLst>
              <a:ext uri="{FF2B5EF4-FFF2-40B4-BE49-F238E27FC236}">
                <a16:creationId xmlns:a16="http://schemas.microsoft.com/office/drawing/2014/main" id="{215B16E1-9D3D-9161-CA1B-B018757753EF}"/>
              </a:ext>
            </a:extLst>
          </p:cNvPr>
          <p:cNvSpPr/>
          <p:nvPr/>
        </p:nvSpPr>
        <p:spPr>
          <a:xfrm>
            <a:off x="2008094" y="6431190"/>
            <a:ext cx="1819835" cy="33855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¿A qué edad puedo tener Novia o Novio?</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
        <p:nvSpPr>
          <p:cNvPr id="8" name="CuadroTexto 7">
            <a:extLst>
              <a:ext uri="{FF2B5EF4-FFF2-40B4-BE49-F238E27FC236}">
                <a16:creationId xmlns:a16="http://schemas.microsoft.com/office/drawing/2014/main" id="{1BD021E1-DFE6-F7CF-E2AF-F68D4C059526}"/>
              </a:ext>
            </a:extLst>
          </p:cNvPr>
          <p:cNvSpPr txBox="1"/>
          <p:nvPr/>
        </p:nvSpPr>
        <p:spPr>
          <a:xfrm>
            <a:off x="2354356" y="550534"/>
            <a:ext cx="7483288" cy="584775"/>
          </a:xfrm>
          <a:prstGeom prst="rect">
            <a:avLst/>
          </a:prstGeom>
          <a:noFill/>
        </p:spPr>
        <p:txBody>
          <a:bodyPr wrap="square">
            <a:spAutoFit/>
          </a:bodyPr>
          <a:lstStyle/>
          <a:p>
            <a:pPr algn="ctr"/>
            <a:r>
              <a:rPr lang="es-NI" sz="3200" dirty="0">
                <a:solidFill>
                  <a:srgbClr val="FF0000"/>
                </a:solidFill>
                <a:effectLst/>
                <a:latin typeface="Papyrus" panose="03070502060502030205" pitchFamily="66" charset="0"/>
                <a:ea typeface="Times New Roman" panose="02020603050405020304" pitchFamily="18" charset="0"/>
              </a:rPr>
              <a:t>Respuesta</a:t>
            </a:r>
            <a:endParaRPr lang="es-MX" sz="3200" dirty="0">
              <a:solidFill>
                <a:srgbClr val="FF0000"/>
              </a:solidFill>
              <a:latin typeface="Papyrus" panose="03070502060502030205" pitchFamily="66" charset="0"/>
            </a:endParaRPr>
          </a:p>
        </p:txBody>
      </p:sp>
      <p:sp>
        <p:nvSpPr>
          <p:cNvPr id="10" name="CuadroTexto 9">
            <a:extLst>
              <a:ext uri="{FF2B5EF4-FFF2-40B4-BE49-F238E27FC236}">
                <a16:creationId xmlns:a16="http://schemas.microsoft.com/office/drawing/2014/main" id="{BF0AAA4F-A944-F4E7-B408-23023A8DB102}"/>
              </a:ext>
            </a:extLst>
          </p:cNvPr>
          <p:cNvSpPr txBox="1"/>
          <p:nvPr/>
        </p:nvSpPr>
        <p:spPr>
          <a:xfrm>
            <a:off x="1891552" y="1697073"/>
            <a:ext cx="8875059" cy="1477328"/>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La edad no tiene tanto que ver sino saber el propósito del noviazgo, lamentablemente hay muchos cristianos o cristianas que quieren tener novio o novia solo para pasar el tiempo, o por que otros los tienen, eso no es correcto, el noviazgo es la antesala para el matrimonio, por eso la pregunta que debemos de hacer es la siguiente:</a:t>
            </a:r>
            <a:endParaRPr lang="es-MX" dirty="0"/>
          </a:p>
        </p:txBody>
      </p:sp>
      <p:sp>
        <p:nvSpPr>
          <p:cNvPr id="12" name="CuadroTexto 11">
            <a:extLst>
              <a:ext uri="{FF2B5EF4-FFF2-40B4-BE49-F238E27FC236}">
                <a16:creationId xmlns:a16="http://schemas.microsoft.com/office/drawing/2014/main" id="{AC0914D4-C3EE-3B48-0AF4-50CA64F7E42F}"/>
              </a:ext>
            </a:extLst>
          </p:cNvPr>
          <p:cNvSpPr txBox="1"/>
          <p:nvPr/>
        </p:nvSpPr>
        <p:spPr>
          <a:xfrm>
            <a:off x="3048000" y="3760912"/>
            <a:ext cx="6096000" cy="369332"/>
          </a:xfrm>
          <a:prstGeom prst="rect">
            <a:avLst/>
          </a:prstGeom>
          <a:noFill/>
        </p:spPr>
        <p:txBody>
          <a:bodyPr wrap="square">
            <a:spAutoFit/>
          </a:bodyPr>
          <a:lstStyle/>
          <a:p>
            <a:pPr algn="ctr"/>
            <a:r>
              <a:rPr lang="es-NI" dirty="0">
                <a:latin typeface="Times" panose="02020603050405020304" pitchFamily="18" charset="0"/>
                <a:ea typeface="Times New Roman" panose="02020603050405020304" pitchFamily="18" charset="0"/>
              </a:rPr>
              <a:t>¿Ya</a:t>
            </a:r>
            <a:r>
              <a:rPr lang="es-NI" sz="1800" dirty="0">
                <a:effectLst/>
                <a:latin typeface="Times" panose="02020603050405020304" pitchFamily="18" charset="0"/>
                <a:ea typeface="Times New Roman" panose="02020603050405020304" pitchFamily="18" charset="0"/>
              </a:rPr>
              <a:t> quieres casarte?</a:t>
            </a:r>
            <a:endParaRPr lang="es-MX" dirty="0"/>
          </a:p>
        </p:txBody>
      </p:sp>
      <p:sp>
        <p:nvSpPr>
          <p:cNvPr id="16" name="CuadroTexto 15">
            <a:extLst>
              <a:ext uri="{FF2B5EF4-FFF2-40B4-BE49-F238E27FC236}">
                <a16:creationId xmlns:a16="http://schemas.microsoft.com/office/drawing/2014/main" id="{7956C187-71C5-82DF-FB1C-D6CD09A68843}"/>
              </a:ext>
            </a:extLst>
          </p:cNvPr>
          <p:cNvSpPr txBox="1"/>
          <p:nvPr/>
        </p:nvSpPr>
        <p:spPr>
          <a:xfrm>
            <a:off x="1891552" y="4716756"/>
            <a:ext cx="8875059" cy="646331"/>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Porque muchos quieren tener novio pero no quieren casarte entonces para que tener novio o novia sino quiere formar un hogar.</a:t>
            </a:r>
            <a:endParaRPr lang="es-MX" dirty="0"/>
          </a:p>
        </p:txBody>
      </p:sp>
    </p:spTree>
    <p:extLst>
      <p:ext uri="{BB962C8B-B14F-4D97-AF65-F5344CB8AC3E}">
        <p14:creationId xmlns:p14="http://schemas.microsoft.com/office/powerpoint/2010/main" val="3944692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500" fill="hold"/>
                                        <p:tgtEl>
                                          <p:spTgt spid="12"/>
                                        </p:tgtEl>
                                        <p:attrNameLst>
                                          <p:attrName>ppt_x</p:attrName>
                                        </p:attrNameLst>
                                      </p:cBhvr>
                                      <p:tavLst>
                                        <p:tav tm="0">
                                          <p:val>
                                            <p:strVal val="#ppt_x"/>
                                          </p:val>
                                        </p:tav>
                                        <p:tav tm="100000">
                                          <p:val>
                                            <p:strVal val="#ppt_x"/>
                                          </p:val>
                                        </p:tav>
                                      </p:tavLst>
                                    </p:anim>
                                    <p:anim calcmode="lin" valueType="num">
                                      <p:cBhvr additive="base">
                                        <p:cTn id="1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barn(inVertical)">
                                      <p:cBhvr>
                                        <p:cTn id="2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P spid="16"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59</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CuadroTexto 7">
            <a:extLst>
              <a:ext uri="{FF2B5EF4-FFF2-40B4-BE49-F238E27FC236}">
                <a16:creationId xmlns:a16="http://schemas.microsoft.com/office/drawing/2014/main" id="{4D4BB5C0-580F-1E20-A3B3-2E23FA50D1C1}"/>
              </a:ext>
            </a:extLst>
          </p:cNvPr>
          <p:cNvSpPr txBox="1"/>
          <p:nvPr/>
        </p:nvSpPr>
        <p:spPr>
          <a:xfrm>
            <a:off x="1703293" y="1614554"/>
            <a:ext cx="9188823" cy="1200329"/>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Personalmente creo que una de las mejores edades para entablar un noviazgo sincero y con madurez seria a partir de los 20 años porque a esa edad ya se sabe lo que se quiere ya se está en una universidad o en un trabajo lo cual quiera ser o no nos hace madurar. </a:t>
            </a:r>
            <a:endParaRPr lang="es-MX" dirty="0"/>
          </a:p>
        </p:txBody>
      </p:sp>
      <p:sp>
        <p:nvSpPr>
          <p:cNvPr id="10" name="CuadroTexto 9">
            <a:extLst>
              <a:ext uri="{FF2B5EF4-FFF2-40B4-BE49-F238E27FC236}">
                <a16:creationId xmlns:a16="http://schemas.microsoft.com/office/drawing/2014/main" id="{FFA84026-87EF-306C-B114-8D170C52B391}"/>
              </a:ext>
            </a:extLst>
          </p:cNvPr>
          <p:cNvSpPr txBox="1"/>
          <p:nvPr/>
        </p:nvSpPr>
        <p:spPr>
          <a:xfrm>
            <a:off x="1703294" y="3616120"/>
            <a:ext cx="9188823" cy="1200329"/>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Claro que también hay casos de persona que comenzaron su noviazgo a corta edad y termino en un feliz matrimonio, pero son casos aislados, siempre debemos de recordar que el noviazgo no es un juego ni un pasa tiempo, es el tiempo antes del matrimonio para conocer a la persona indicada con la cual va formal un hogar.</a:t>
            </a:r>
            <a:endParaRPr lang="es-MX" dirty="0"/>
          </a:p>
        </p:txBody>
      </p:sp>
      <p:sp>
        <p:nvSpPr>
          <p:cNvPr id="11" name="Rectángulo 10">
            <a:extLst>
              <a:ext uri="{FF2B5EF4-FFF2-40B4-BE49-F238E27FC236}">
                <a16:creationId xmlns:a16="http://schemas.microsoft.com/office/drawing/2014/main" id="{1C67FB9B-68F3-C45C-AD7F-DCBF67D118F8}"/>
              </a:ext>
            </a:extLst>
          </p:cNvPr>
          <p:cNvSpPr/>
          <p:nvPr/>
        </p:nvSpPr>
        <p:spPr>
          <a:xfrm>
            <a:off x="2008094" y="6431190"/>
            <a:ext cx="1819835" cy="33855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¿A qué edad puedo tener Novia o Novio?</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Tree>
    <p:extLst>
      <p:ext uri="{BB962C8B-B14F-4D97-AF65-F5344CB8AC3E}">
        <p14:creationId xmlns:p14="http://schemas.microsoft.com/office/powerpoint/2010/main" val="15241936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ipse 4">
            <a:extLst>
              <a:ext uri="{FF2B5EF4-FFF2-40B4-BE49-F238E27FC236}">
                <a16:creationId xmlns:a16="http://schemas.microsoft.com/office/drawing/2014/main" id="{8FE77331-FE2F-C219-1932-92087BC99FEE}"/>
              </a:ext>
            </a:extLst>
          </p:cNvPr>
          <p:cNvSpPr/>
          <p:nvPr/>
        </p:nvSpPr>
        <p:spPr>
          <a:xfrm>
            <a:off x="10224247" y="5100917"/>
            <a:ext cx="2259106" cy="2034988"/>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Marcador de pie de página 1">
            <a:extLst>
              <a:ext uri="{FF2B5EF4-FFF2-40B4-BE49-F238E27FC236}">
                <a16:creationId xmlns:a16="http://schemas.microsoft.com/office/drawing/2014/main" id="{19F97C7B-E8AB-7ADA-7482-E30DAFBABAB7}"/>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5843B587-F476-D2C5-D20E-0AF6A1B0C24C}"/>
              </a:ext>
            </a:extLst>
          </p:cNvPr>
          <p:cNvSpPr>
            <a:spLocks noGrp="1"/>
          </p:cNvSpPr>
          <p:nvPr>
            <p:ph type="sldNum" sz="quarter" idx="12"/>
          </p:nvPr>
        </p:nvSpPr>
        <p:spPr/>
        <p:txBody>
          <a:bodyPr/>
          <a:lstStyle/>
          <a:p>
            <a:fld id="{98F75276-FA71-44F8-B7AD-531B860B9505}" type="slidenum">
              <a:rPr lang="es-MX" smtClean="0"/>
              <a:t>6</a:t>
            </a:fld>
            <a:endParaRPr lang="es-MX"/>
          </a:p>
        </p:txBody>
      </p:sp>
      <p:sp>
        <p:nvSpPr>
          <p:cNvPr id="4" name="Elipse 3">
            <a:extLst>
              <a:ext uri="{FF2B5EF4-FFF2-40B4-BE49-F238E27FC236}">
                <a16:creationId xmlns:a16="http://schemas.microsoft.com/office/drawing/2014/main" id="{AFDF6602-7369-59F9-0DC7-C127600657FB}"/>
              </a:ext>
            </a:extLst>
          </p:cNvPr>
          <p:cNvSpPr/>
          <p:nvPr/>
        </p:nvSpPr>
        <p:spPr>
          <a:xfrm>
            <a:off x="-618565" y="-188259"/>
            <a:ext cx="2259106" cy="2034988"/>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Elipse 5">
            <a:extLst>
              <a:ext uri="{FF2B5EF4-FFF2-40B4-BE49-F238E27FC236}">
                <a16:creationId xmlns:a16="http://schemas.microsoft.com/office/drawing/2014/main" id="{597BB45A-DA7D-31F7-2074-29B0A6A91AA3}"/>
              </a:ext>
            </a:extLst>
          </p:cNvPr>
          <p:cNvSpPr/>
          <p:nvPr/>
        </p:nvSpPr>
        <p:spPr>
          <a:xfrm>
            <a:off x="1156447" y="0"/>
            <a:ext cx="914400" cy="914400"/>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Elipse 6">
            <a:extLst>
              <a:ext uri="{FF2B5EF4-FFF2-40B4-BE49-F238E27FC236}">
                <a16:creationId xmlns:a16="http://schemas.microsoft.com/office/drawing/2014/main" id="{1B61653F-1193-AC03-D127-B6C09062904F}"/>
              </a:ext>
            </a:extLst>
          </p:cNvPr>
          <p:cNvSpPr/>
          <p:nvPr/>
        </p:nvSpPr>
        <p:spPr>
          <a:xfrm>
            <a:off x="11277600" y="4527176"/>
            <a:ext cx="914400" cy="914400"/>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Elipse 7">
            <a:extLst>
              <a:ext uri="{FF2B5EF4-FFF2-40B4-BE49-F238E27FC236}">
                <a16:creationId xmlns:a16="http://schemas.microsoft.com/office/drawing/2014/main" id="{07C59DC3-4A18-1792-24B6-44F84CD10065}"/>
              </a:ext>
            </a:extLst>
          </p:cNvPr>
          <p:cNvSpPr/>
          <p:nvPr/>
        </p:nvSpPr>
        <p:spPr>
          <a:xfrm>
            <a:off x="1649506" y="1290918"/>
            <a:ext cx="618564" cy="555811"/>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Elipse 8">
            <a:extLst>
              <a:ext uri="{FF2B5EF4-FFF2-40B4-BE49-F238E27FC236}">
                <a16:creationId xmlns:a16="http://schemas.microsoft.com/office/drawing/2014/main" id="{E30C414A-254A-6674-A7C5-FC97D2102042}"/>
              </a:ext>
            </a:extLst>
          </p:cNvPr>
          <p:cNvSpPr/>
          <p:nvPr/>
        </p:nvSpPr>
        <p:spPr>
          <a:xfrm>
            <a:off x="9672918" y="4984376"/>
            <a:ext cx="618564" cy="555811"/>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CuadroTexto 9">
            <a:extLst>
              <a:ext uri="{FF2B5EF4-FFF2-40B4-BE49-F238E27FC236}">
                <a16:creationId xmlns:a16="http://schemas.microsoft.com/office/drawing/2014/main" id="{CCA0C1A9-F1EE-8944-8A95-3FF0B4118E51}"/>
              </a:ext>
            </a:extLst>
          </p:cNvPr>
          <p:cNvSpPr txBox="1"/>
          <p:nvPr/>
        </p:nvSpPr>
        <p:spPr>
          <a:xfrm>
            <a:off x="1824318" y="2276755"/>
            <a:ext cx="8610600" cy="969496"/>
          </a:xfrm>
          <a:prstGeom prst="rect">
            <a:avLst/>
          </a:prstGeom>
          <a:noFill/>
        </p:spPr>
        <p:txBody>
          <a:bodyPr wrap="square">
            <a:spAutoFit/>
          </a:bodyPr>
          <a:lstStyle/>
          <a:p>
            <a:pPr algn="just"/>
            <a:r>
              <a:rPr lang="es-NI" sz="2100" b="1" dirty="0">
                <a:latin typeface="Georgia" panose="02040502050405020303" pitchFamily="18" charset="0"/>
                <a:ea typeface="Times New Roman" panose="02020603050405020304" pitchFamily="18" charset="0"/>
              </a:rPr>
              <a:t>I</a:t>
            </a:r>
            <a:r>
              <a:rPr lang="es-NI" sz="2100" b="1" dirty="0">
                <a:effectLst/>
                <a:latin typeface="Georgia" panose="02040502050405020303" pitchFamily="18" charset="0"/>
                <a:ea typeface="Times New Roman" panose="02020603050405020304" pitchFamily="18" charset="0"/>
              </a:rPr>
              <a:t> Corintios.7:36-37. </a:t>
            </a:r>
            <a:r>
              <a:rPr lang="es-MX" b="0" i="0" dirty="0">
                <a:solidFill>
                  <a:srgbClr val="000000"/>
                </a:solidFill>
                <a:effectLst/>
                <a:latin typeface="Georgia" panose="02040502050405020303" pitchFamily="18" charset="0"/>
              </a:rPr>
              <a:t>Y si alguien cree que no está obrando correctamente con respecto a su </a:t>
            </a:r>
            <a:r>
              <a:rPr lang="es-MX" b="0" i="1" dirty="0">
                <a:solidFill>
                  <a:srgbClr val="000000"/>
                </a:solidFill>
                <a:effectLst/>
                <a:latin typeface="Georgia" panose="02040502050405020303" pitchFamily="18" charset="0"/>
              </a:rPr>
              <a:t>hija</a:t>
            </a:r>
            <a:r>
              <a:rPr lang="es-MX" b="0" i="0" dirty="0">
                <a:solidFill>
                  <a:srgbClr val="000000"/>
                </a:solidFill>
                <a:effectLst/>
                <a:latin typeface="Georgia" panose="02040502050405020303" pitchFamily="18" charset="0"/>
              </a:rPr>
              <a:t> virgen, si ella es de edad madura, y si es necesario que así se haga, que haga lo que quiera, no peca; que se case.</a:t>
            </a:r>
            <a:endParaRPr lang="es-MX" b="1" dirty="0">
              <a:latin typeface="Georgia" panose="02040502050405020303" pitchFamily="18" charset="0"/>
            </a:endParaRPr>
          </a:p>
        </p:txBody>
      </p:sp>
      <p:sp>
        <p:nvSpPr>
          <p:cNvPr id="11" name="CuadroTexto 10">
            <a:extLst>
              <a:ext uri="{FF2B5EF4-FFF2-40B4-BE49-F238E27FC236}">
                <a16:creationId xmlns:a16="http://schemas.microsoft.com/office/drawing/2014/main" id="{7E90FDEE-89E0-517A-7CB4-148BD9433D2F}"/>
              </a:ext>
            </a:extLst>
          </p:cNvPr>
          <p:cNvSpPr txBox="1"/>
          <p:nvPr/>
        </p:nvSpPr>
        <p:spPr>
          <a:xfrm>
            <a:off x="2695013" y="3880036"/>
            <a:ext cx="7430621" cy="969496"/>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V.37. </a:t>
            </a:r>
            <a:r>
              <a:rPr lang="es-MX" b="0" i="0" dirty="0">
                <a:solidFill>
                  <a:srgbClr val="000000"/>
                </a:solidFill>
                <a:effectLst/>
                <a:latin typeface="Georgia" panose="02040502050405020303" pitchFamily="18" charset="0"/>
              </a:rPr>
              <a:t>Pero el que está firme en su corazón, y sin presión alguna, y tiene control sobre</a:t>
            </a:r>
            <a:r>
              <a:rPr lang="es-MX" baseline="30000" dirty="0">
                <a:solidFill>
                  <a:srgbClr val="000000"/>
                </a:solidFill>
                <a:latin typeface="Georgia" panose="02040502050405020303" pitchFamily="18" charset="0"/>
              </a:rPr>
              <a:t> </a:t>
            </a:r>
            <a:r>
              <a:rPr lang="es-MX" b="0" i="0" dirty="0">
                <a:solidFill>
                  <a:srgbClr val="000000"/>
                </a:solidFill>
                <a:effectLst/>
                <a:latin typeface="Georgia" panose="02040502050405020303" pitchFamily="18" charset="0"/>
              </a:rPr>
              <a:t>su propia voluntad, y ha decidido en su corazón conservar virgen a su </a:t>
            </a:r>
            <a:r>
              <a:rPr lang="es-MX" b="0" i="1" dirty="0">
                <a:solidFill>
                  <a:srgbClr val="000000"/>
                </a:solidFill>
                <a:effectLst/>
                <a:latin typeface="Georgia" panose="02040502050405020303" pitchFamily="18" charset="0"/>
              </a:rPr>
              <a:t>hija</a:t>
            </a:r>
            <a:r>
              <a:rPr lang="es-MX" b="0" i="0" dirty="0">
                <a:solidFill>
                  <a:srgbClr val="000000"/>
                </a:solidFill>
                <a:effectLst/>
                <a:latin typeface="Georgia" panose="02040502050405020303" pitchFamily="18" charset="0"/>
              </a:rPr>
              <a:t>, bien hará.</a:t>
            </a:r>
            <a:endParaRPr lang="es-MX" dirty="0">
              <a:latin typeface="Georgia" panose="02040502050405020303" pitchFamily="18" charset="0"/>
            </a:endParaRPr>
          </a:p>
        </p:txBody>
      </p:sp>
    </p:spTree>
    <p:extLst>
      <p:ext uri="{BB962C8B-B14F-4D97-AF65-F5344CB8AC3E}">
        <p14:creationId xmlns:p14="http://schemas.microsoft.com/office/powerpoint/2010/main" val="5961617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60</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CuadroTexto 5">
            <a:extLst>
              <a:ext uri="{FF2B5EF4-FFF2-40B4-BE49-F238E27FC236}">
                <a16:creationId xmlns:a16="http://schemas.microsoft.com/office/drawing/2014/main" id="{1877E0CB-FDAF-247C-32C9-56E008DE8350}"/>
              </a:ext>
            </a:extLst>
          </p:cNvPr>
          <p:cNvSpPr txBox="1"/>
          <p:nvPr/>
        </p:nvSpPr>
        <p:spPr>
          <a:xfrm>
            <a:off x="2354356" y="2705725"/>
            <a:ext cx="7483288" cy="1446550"/>
          </a:xfrm>
          <a:prstGeom prst="rect">
            <a:avLst/>
          </a:prstGeom>
          <a:noFill/>
        </p:spPr>
        <p:txBody>
          <a:bodyPr wrap="square">
            <a:spAutoFit/>
          </a:bodyPr>
          <a:lstStyle/>
          <a:p>
            <a:pPr algn="ctr"/>
            <a:r>
              <a:rPr lang="es-NI" sz="4400" dirty="0">
                <a:solidFill>
                  <a:srgbClr val="FF0000"/>
                </a:solidFill>
                <a:effectLst/>
                <a:latin typeface="Georgia" panose="02040502050405020303" pitchFamily="18" charset="0"/>
                <a:ea typeface="Times New Roman" panose="02020603050405020304" pitchFamily="18" charset="0"/>
              </a:rPr>
              <a:t>¿</a:t>
            </a:r>
            <a:r>
              <a:rPr lang="es-NI" sz="4400" dirty="0">
                <a:solidFill>
                  <a:srgbClr val="FF0000"/>
                </a:solidFill>
                <a:latin typeface="Georgia" panose="02040502050405020303" pitchFamily="18" charset="0"/>
                <a:ea typeface="Times New Roman" panose="02020603050405020304" pitchFamily="18" charset="0"/>
              </a:rPr>
              <a:t>Es malo un</a:t>
            </a:r>
          </a:p>
          <a:p>
            <a:pPr algn="ctr"/>
            <a:r>
              <a:rPr lang="es-NI" sz="4400" dirty="0">
                <a:solidFill>
                  <a:srgbClr val="FF0000"/>
                </a:solidFill>
                <a:latin typeface="Georgia" panose="02040502050405020303" pitchFamily="18" charset="0"/>
                <a:ea typeface="Times New Roman" panose="02020603050405020304" pitchFamily="18" charset="0"/>
              </a:rPr>
              <a:t> beso</a:t>
            </a:r>
            <a:r>
              <a:rPr lang="es-NI" sz="4400" dirty="0">
                <a:solidFill>
                  <a:srgbClr val="FF0000"/>
                </a:solidFill>
                <a:effectLst/>
                <a:latin typeface="Georgia" panose="02040502050405020303" pitchFamily="18" charset="0"/>
                <a:ea typeface="Times New Roman" panose="02020603050405020304" pitchFamily="18" charset="0"/>
              </a:rPr>
              <a:t>?</a:t>
            </a:r>
            <a:endParaRPr lang="es-MX" sz="4400" dirty="0">
              <a:solidFill>
                <a:srgbClr val="FF0000"/>
              </a:solidFill>
              <a:latin typeface="Georgia" panose="02040502050405020303" pitchFamily="18" charset="0"/>
            </a:endParaRPr>
          </a:p>
        </p:txBody>
      </p:sp>
    </p:spTree>
    <p:extLst>
      <p:ext uri="{BB962C8B-B14F-4D97-AF65-F5344CB8AC3E}">
        <p14:creationId xmlns:p14="http://schemas.microsoft.com/office/powerpoint/2010/main" val="2515044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61</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Rectángulo 5">
            <a:extLst>
              <a:ext uri="{FF2B5EF4-FFF2-40B4-BE49-F238E27FC236}">
                <a16:creationId xmlns:a16="http://schemas.microsoft.com/office/drawing/2014/main" id="{8572B190-B091-448A-C1BB-6300A7EA3FD9}"/>
              </a:ext>
            </a:extLst>
          </p:cNvPr>
          <p:cNvSpPr/>
          <p:nvPr/>
        </p:nvSpPr>
        <p:spPr>
          <a:xfrm>
            <a:off x="2008094" y="6431190"/>
            <a:ext cx="1819835" cy="21544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¿Es malo un beso?</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
        <p:nvSpPr>
          <p:cNvPr id="8" name="CuadroTexto 7">
            <a:extLst>
              <a:ext uri="{FF2B5EF4-FFF2-40B4-BE49-F238E27FC236}">
                <a16:creationId xmlns:a16="http://schemas.microsoft.com/office/drawing/2014/main" id="{6B086ED2-FB1C-B536-8AA7-4DFE9F592051}"/>
              </a:ext>
            </a:extLst>
          </p:cNvPr>
          <p:cNvSpPr txBox="1"/>
          <p:nvPr/>
        </p:nvSpPr>
        <p:spPr>
          <a:xfrm>
            <a:off x="1739153" y="1878123"/>
            <a:ext cx="8713694" cy="646331"/>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Los besos son el efecto del cariño y el amor que ambas personas tienen el uno para el otro, </a:t>
            </a:r>
            <a:r>
              <a:rPr lang="es-NI" b="1" i="1" dirty="0"/>
              <a:t>es una forma</a:t>
            </a:r>
            <a:r>
              <a:rPr lang="es-NI" dirty="0"/>
              <a:t> de demostrar el cariño que ambos se tienen.</a:t>
            </a:r>
            <a:endParaRPr lang="es-MX" dirty="0"/>
          </a:p>
        </p:txBody>
      </p:sp>
      <p:sp>
        <p:nvSpPr>
          <p:cNvPr id="10" name="CuadroTexto 9">
            <a:extLst>
              <a:ext uri="{FF2B5EF4-FFF2-40B4-BE49-F238E27FC236}">
                <a16:creationId xmlns:a16="http://schemas.microsoft.com/office/drawing/2014/main" id="{B022583E-61E0-BF61-49E3-ACF70F24D5A8}"/>
              </a:ext>
            </a:extLst>
          </p:cNvPr>
          <p:cNvSpPr txBox="1"/>
          <p:nvPr/>
        </p:nvSpPr>
        <p:spPr>
          <a:xfrm>
            <a:off x="1828800" y="3739158"/>
            <a:ext cx="8624047" cy="1477328"/>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Pero </a:t>
            </a:r>
            <a:r>
              <a:rPr lang="es-NI" b="1" dirty="0"/>
              <a:t>¿Cuando un beso se convierte en impuro? </a:t>
            </a:r>
            <a:r>
              <a:rPr lang="es-NI" dirty="0"/>
              <a:t>Un beso se convierte en impuro dependiendo de la intención </a:t>
            </a:r>
            <a:r>
              <a:rPr lang="es-NI" b="1" dirty="0"/>
              <a:t>¿Para qué besar? ¿Para demostrar afecto, cariño amor?</a:t>
            </a:r>
            <a:r>
              <a:rPr lang="es-NI" dirty="0"/>
              <a:t> Se convierte en impuro cuando la intención del beso es la excitación de alguna u otra parte del cuerpo, ahí es donde se convierte en impuro puesto que se está fuera del matrimonio</a:t>
            </a:r>
            <a:endParaRPr lang="es-MX" dirty="0"/>
          </a:p>
        </p:txBody>
      </p:sp>
      <p:sp>
        <p:nvSpPr>
          <p:cNvPr id="11" name="CuadroTexto 10">
            <a:extLst>
              <a:ext uri="{FF2B5EF4-FFF2-40B4-BE49-F238E27FC236}">
                <a16:creationId xmlns:a16="http://schemas.microsoft.com/office/drawing/2014/main" id="{5E9A071B-7F63-97BC-988A-A678E8C53F2E}"/>
              </a:ext>
            </a:extLst>
          </p:cNvPr>
          <p:cNvSpPr txBox="1"/>
          <p:nvPr/>
        </p:nvSpPr>
        <p:spPr>
          <a:xfrm>
            <a:off x="2354356" y="550534"/>
            <a:ext cx="7483288" cy="584775"/>
          </a:xfrm>
          <a:prstGeom prst="rect">
            <a:avLst/>
          </a:prstGeom>
          <a:noFill/>
        </p:spPr>
        <p:txBody>
          <a:bodyPr wrap="square">
            <a:spAutoFit/>
          </a:bodyPr>
          <a:lstStyle/>
          <a:p>
            <a:pPr algn="ctr"/>
            <a:r>
              <a:rPr lang="es-NI" sz="3200" dirty="0">
                <a:solidFill>
                  <a:srgbClr val="FF0000"/>
                </a:solidFill>
                <a:effectLst/>
                <a:latin typeface="Papyrus" panose="03070502060502030205" pitchFamily="66" charset="0"/>
                <a:ea typeface="Times New Roman" panose="02020603050405020304" pitchFamily="18" charset="0"/>
              </a:rPr>
              <a:t>Respuesta</a:t>
            </a:r>
            <a:endParaRPr lang="es-MX" sz="3200" dirty="0">
              <a:solidFill>
                <a:srgbClr val="FF0000"/>
              </a:solidFill>
              <a:latin typeface="Papyrus" panose="03070502060502030205" pitchFamily="66" charset="0"/>
            </a:endParaRPr>
          </a:p>
        </p:txBody>
      </p:sp>
    </p:spTree>
    <p:extLst>
      <p:ext uri="{BB962C8B-B14F-4D97-AF65-F5344CB8AC3E}">
        <p14:creationId xmlns:p14="http://schemas.microsoft.com/office/powerpoint/2010/main" val="14375290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62</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CuadroTexto 5">
            <a:extLst>
              <a:ext uri="{FF2B5EF4-FFF2-40B4-BE49-F238E27FC236}">
                <a16:creationId xmlns:a16="http://schemas.microsoft.com/office/drawing/2014/main" id="{95BF6C00-0F26-B87B-42BB-057EEE87BBA4}"/>
              </a:ext>
            </a:extLst>
          </p:cNvPr>
          <p:cNvSpPr txBox="1"/>
          <p:nvPr/>
        </p:nvSpPr>
        <p:spPr>
          <a:xfrm>
            <a:off x="2354356" y="2705725"/>
            <a:ext cx="7483288" cy="1446550"/>
          </a:xfrm>
          <a:prstGeom prst="rect">
            <a:avLst/>
          </a:prstGeom>
          <a:noFill/>
        </p:spPr>
        <p:txBody>
          <a:bodyPr wrap="square">
            <a:spAutoFit/>
          </a:bodyPr>
          <a:lstStyle/>
          <a:p>
            <a:pPr algn="ctr"/>
            <a:r>
              <a:rPr lang="es-NI" sz="4400" dirty="0">
                <a:solidFill>
                  <a:srgbClr val="FF0000"/>
                </a:solidFill>
                <a:effectLst/>
                <a:latin typeface="Georgia" panose="02040502050405020303" pitchFamily="18" charset="0"/>
                <a:ea typeface="Times New Roman" panose="02020603050405020304" pitchFamily="18" charset="0"/>
              </a:rPr>
              <a:t>¿</a:t>
            </a:r>
            <a:r>
              <a:rPr lang="es-NI" sz="4400" dirty="0">
                <a:solidFill>
                  <a:srgbClr val="FF0000"/>
                </a:solidFill>
                <a:latin typeface="Georgia" panose="02040502050405020303" pitchFamily="18" charset="0"/>
                <a:ea typeface="Times New Roman" panose="02020603050405020304" pitchFamily="18" charset="0"/>
              </a:rPr>
              <a:t>Qué caricias son </a:t>
            </a:r>
          </a:p>
          <a:p>
            <a:pPr algn="ctr"/>
            <a:r>
              <a:rPr lang="es-NI" sz="4400" dirty="0">
                <a:solidFill>
                  <a:srgbClr val="FF0000"/>
                </a:solidFill>
                <a:latin typeface="Georgia" panose="02040502050405020303" pitchFamily="18" charset="0"/>
                <a:ea typeface="Times New Roman" panose="02020603050405020304" pitchFamily="18" charset="0"/>
              </a:rPr>
              <a:t>permitidas</a:t>
            </a:r>
            <a:r>
              <a:rPr lang="es-NI" sz="4400" dirty="0">
                <a:solidFill>
                  <a:srgbClr val="FF0000"/>
                </a:solidFill>
                <a:effectLst/>
                <a:latin typeface="Georgia" panose="02040502050405020303" pitchFamily="18" charset="0"/>
                <a:ea typeface="Times New Roman" panose="02020603050405020304" pitchFamily="18" charset="0"/>
              </a:rPr>
              <a:t>?</a:t>
            </a:r>
            <a:endParaRPr lang="es-MX" sz="4400" dirty="0">
              <a:solidFill>
                <a:srgbClr val="FF0000"/>
              </a:solidFill>
              <a:latin typeface="Georgia" panose="02040502050405020303" pitchFamily="18" charset="0"/>
            </a:endParaRPr>
          </a:p>
        </p:txBody>
      </p:sp>
    </p:spTree>
    <p:extLst>
      <p:ext uri="{BB962C8B-B14F-4D97-AF65-F5344CB8AC3E}">
        <p14:creationId xmlns:p14="http://schemas.microsoft.com/office/powerpoint/2010/main" val="17554426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63</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CuadroTexto 5">
            <a:extLst>
              <a:ext uri="{FF2B5EF4-FFF2-40B4-BE49-F238E27FC236}">
                <a16:creationId xmlns:a16="http://schemas.microsoft.com/office/drawing/2014/main" id="{856F0C4B-D903-FD85-A672-E8A45FDFDD74}"/>
              </a:ext>
            </a:extLst>
          </p:cNvPr>
          <p:cNvSpPr txBox="1"/>
          <p:nvPr/>
        </p:nvSpPr>
        <p:spPr>
          <a:xfrm>
            <a:off x="2354356" y="550534"/>
            <a:ext cx="7483288" cy="584775"/>
          </a:xfrm>
          <a:prstGeom prst="rect">
            <a:avLst/>
          </a:prstGeom>
          <a:noFill/>
        </p:spPr>
        <p:txBody>
          <a:bodyPr wrap="square">
            <a:spAutoFit/>
          </a:bodyPr>
          <a:lstStyle/>
          <a:p>
            <a:pPr algn="ctr"/>
            <a:r>
              <a:rPr lang="es-NI" sz="3200" dirty="0">
                <a:solidFill>
                  <a:srgbClr val="FF0000"/>
                </a:solidFill>
                <a:effectLst/>
                <a:latin typeface="Papyrus" panose="03070502060502030205" pitchFamily="66" charset="0"/>
                <a:ea typeface="Times New Roman" panose="02020603050405020304" pitchFamily="18" charset="0"/>
              </a:rPr>
              <a:t>Respuesta</a:t>
            </a:r>
            <a:endParaRPr lang="es-MX" sz="3200" dirty="0">
              <a:solidFill>
                <a:srgbClr val="FF0000"/>
              </a:solidFill>
              <a:latin typeface="Papyrus" panose="03070502060502030205" pitchFamily="66" charset="0"/>
            </a:endParaRPr>
          </a:p>
        </p:txBody>
      </p:sp>
      <p:sp>
        <p:nvSpPr>
          <p:cNvPr id="8" name="CuadroTexto 7">
            <a:extLst>
              <a:ext uri="{FF2B5EF4-FFF2-40B4-BE49-F238E27FC236}">
                <a16:creationId xmlns:a16="http://schemas.microsoft.com/office/drawing/2014/main" id="{E56F4C8F-74EB-5A9C-4FEF-7EC48B22B117}"/>
              </a:ext>
            </a:extLst>
          </p:cNvPr>
          <p:cNvSpPr txBox="1"/>
          <p:nvPr/>
        </p:nvSpPr>
        <p:spPr>
          <a:xfrm>
            <a:off x="1685365" y="1855258"/>
            <a:ext cx="9421906" cy="646331"/>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Ninguna en el noviazgo no hay caricias permitidas, que es un lazo para conocerse no para ir a la cama.</a:t>
            </a:r>
            <a:endParaRPr lang="es-MX" dirty="0"/>
          </a:p>
        </p:txBody>
      </p:sp>
      <p:sp>
        <p:nvSpPr>
          <p:cNvPr id="10" name="CuadroTexto 9">
            <a:extLst>
              <a:ext uri="{FF2B5EF4-FFF2-40B4-BE49-F238E27FC236}">
                <a16:creationId xmlns:a16="http://schemas.microsoft.com/office/drawing/2014/main" id="{DB3EE988-0E7F-E059-3B0B-B3AB3452ED42}"/>
              </a:ext>
            </a:extLst>
          </p:cNvPr>
          <p:cNvSpPr txBox="1"/>
          <p:nvPr/>
        </p:nvSpPr>
        <p:spPr>
          <a:xfrm>
            <a:off x="1685364" y="2981689"/>
            <a:ext cx="9538447" cy="1200329"/>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Es obvio que tu cuerpo responderá a las estimulaciones ya que son necesidades naturales las cuales son satisfechas en el matrimonio, pero en un noviazgo </a:t>
            </a:r>
            <a:r>
              <a:rPr lang="es-NI" b="1" i="1" dirty="0"/>
              <a:t>no tendría que existir </a:t>
            </a:r>
            <a:r>
              <a:rPr lang="es-NI" dirty="0"/>
              <a:t>ya que aun no están en un matrimonio unido por Dios, dichas caricias pueden llevarlos a la fornicación y lascivia.</a:t>
            </a:r>
            <a:endParaRPr lang="es-MX" dirty="0"/>
          </a:p>
        </p:txBody>
      </p:sp>
      <p:sp>
        <p:nvSpPr>
          <p:cNvPr id="12" name="CuadroTexto 11">
            <a:extLst>
              <a:ext uri="{FF2B5EF4-FFF2-40B4-BE49-F238E27FC236}">
                <a16:creationId xmlns:a16="http://schemas.microsoft.com/office/drawing/2014/main" id="{56AD541E-93AA-FE84-C424-C25B11B77ADE}"/>
              </a:ext>
            </a:extLst>
          </p:cNvPr>
          <p:cNvSpPr txBox="1"/>
          <p:nvPr/>
        </p:nvSpPr>
        <p:spPr>
          <a:xfrm>
            <a:off x="1763805" y="4662118"/>
            <a:ext cx="9343465" cy="646331"/>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Debemos de tener </a:t>
            </a:r>
            <a:r>
              <a:rPr lang="es-NI" b="1" dirty="0"/>
              <a:t>CUIDADO</a:t>
            </a:r>
            <a:r>
              <a:rPr lang="es-NI" dirty="0"/>
              <a:t> con las caricias, Chicas y Chicos porque nosotros somos moradas del Espíritu Santo de Dios.</a:t>
            </a:r>
            <a:endParaRPr lang="es-MX" dirty="0"/>
          </a:p>
        </p:txBody>
      </p:sp>
      <p:sp>
        <p:nvSpPr>
          <p:cNvPr id="13" name="Rectángulo 12">
            <a:extLst>
              <a:ext uri="{FF2B5EF4-FFF2-40B4-BE49-F238E27FC236}">
                <a16:creationId xmlns:a16="http://schemas.microsoft.com/office/drawing/2014/main" id="{1FA3AF8B-C2E1-40A2-496F-73F34750B1EE}"/>
              </a:ext>
            </a:extLst>
          </p:cNvPr>
          <p:cNvSpPr/>
          <p:nvPr/>
        </p:nvSpPr>
        <p:spPr>
          <a:xfrm>
            <a:off x="2008094" y="6431190"/>
            <a:ext cx="1819835" cy="21544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¿Qué caricias están permitidas?</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Tree>
    <p:extLst>
      <p:ext uri="{BB962C8B-B14F-4D97-AF65-F5344CB8AC3E}">
        <p14:creationId xmlns:p14="http://schemas.microsoft.com/office/powerpoint/2010/main" val="26946289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barn(inVertical)">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P spid="12"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64</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14F257BD-519E-8A88-9BE1-AFFE3FFCFDF5}"/>
              </a:ext>
            </a:extLst>
          </p:cNvPr>
          <p:cNvSpPr txBox="1"/>
          <p:nvPr/>
        </p:nvSpPr>
        <p:spPr>
          <a:xfrm>
            <a:off x="1604682" y="1094165"/>
            <a:ext cx="9395012" cy="646331"/>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Los novios y aún los no novios, tienen que evitar las caricias y toques incastos </a:t>
            </a:r>
            <a:r>
              <a:rPr lang="es-NI" b="1" dirty="0"/>
              <a:t>PORQUE ES CONDENADO POR LA BIBLIA.</a:t>
            </a:r>
            <a:endParaRPr lang="es-MX" b="1" dirty="0"/>
          </a:p>
        </p:txBody>
      </p:sp>
      <p:sp>
        <p:nvSpPr>
          <p:cNvPr id="9" name="CuadroTexto 8">
            <a:extLst>
              <a:ext uri="{FF2B5EF4-FFF2-40B4-BE49-F238E27FC236}">
                <a16:creationId xmlns:a16="http://schemas.microsoft.com/office/drawing/2014/main" id="{6018C561-6CAF-26C4-A89E-0AFB1216F752}"/>
              </a:ext>
            </a:extLst>
          </p:cNvPr>
          <p:cNvSpPr txBox="1"/>
          <p:nvPr/>
        </p:nvSpPr>
        <p:spPr>
          <a:xfrm>
            <a:off x="3254188" y="2155122"/>
            <a:ext cx="6096000" cy="369332"/>
          </a:xfrm>
          <a:prstGeom prst="rect">
            <a:avLst/>
          </a:prstGeom>
          <a:noFill/>
        </p:spPr>
        <p:txBody>
          <a:bodyPr wrap="square">
            <a:spAutoFit/>
          </a:bodyPr>
          <a:lstStyle/>
          <a:p>
            <a:pPr algn="ctr"/>
            <a:r>
              <a:rPr lang="es-NI" sz="1800" b="1" dirty="0">
                <a:effectLst/>
                <a:latin typeface="Georgia" panose="02040502050405020303" pitchFamily="18" charset="0"/>
                <a:ea typeface="Times New Roman" panose="02020603050405020304" pitchFamily="18" charset="0"/>
                <a:cs typeface="Times New Roman" panose="02020603050405020304" pitchFamily="18" charset="0"/>
              </a:rPr>
              <a:t>ES UNA OBRA DE LA CARNE.</a:t>
            </a:r>
            <a:endParaRPr lang="es-MX" b="1" dirty="0">
              <a:latin typeface="Georgia" panose="02040502050405020303" pitchFamily="18" charset="0"/>
            </a:endParaRPr>
          </a:p>
        </p:txBody>
      </p:sp>
      <p:sp>
        <p:nvSpPr>
          <p:cNvPr id="11" name="CuadroTexto 10">
            <a:extLst>
              <a:ext uri="{FF2B5EF4-FFF2-40B4-BE49-F238E27FC236}">
                <a16:creationId xmlns:a16="http://schemas.microsoft.com/office/drawing/2014/main" id="{19B96A21-DC4A-DAF5-A0A6-F5E36F74550C}"/>
              </a:ext>
            </a:extLst>
          </p:cNvPr>
          <p:cNvSpPr txBox="1"/>
          <p:nvPr/>
        </p:nvSpPr>
        <p:spPr>
          <a:xfrm>
            <a:off x="3195918" y="3228505"/>
            <a:ext cx="6786282" cy="692497"/>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cs typeface="Times New Roman" panose="02020603050405020304" pitchFamily="18" charset="0"/>
              </a:rPr>
              <a:t>Gálatas.5:19. </a:t>
            </a:r>
            <a:r>
              <a:rPr lang="es-MX" b="0" i="0" dirty="0">
                <a:solidFill>
                  <a:srgbClr val="000000"/>
                </a:solidFill>
                <a:effectLst/>
                <a:latin typeface="Georgia" panose="02040502050405020303" pitchFamily="18" charset="0"/>
              </a:rPr>
              <a:t>Ahora bien, las obras de la carne son evidentes, las cuales son: inmoralidad, impureza, sensualidad,</a:t>
            </a:r>
            <a:endParaRPr lang="es-MX" dirty="0">
              <a:latin typeface="Georgia" panose="02040502050405020303" pitchFamily="18" charset="0"/>
            </a:endParaRPr>
          </a:p>
        </p:txBody>
      </p:sp>
      <p:sp>
        <p:nvSpPr>
          <p:cNvPr id="13" name="CuadroTexto 12">
            <a:extLst>
              <a:ext uri="{FF2B5EF4-FFF2-40B4-BE49-F238E27FC236}">
                <a16:creationId xmlns:a16="http://schemas.microsoft.com/office/drawing/2014/main" id="{F6D94530-B4EB-4692-E22E-37C317F0A515}"/>
              </a:ext>
            </a:extLst>
          </p:cNvPr>
          <p:cNvSpPr txBox="1"/>
          <p:nvPr/>
        </p:nvSpPr>
        <p:spPr>
          <a:xfrm>
            <a:off x="1604682" y="4655840"/>
            <a:ext cx="9395011" cy="923330"/>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La palabra “Lascivia”, proviene del griego </a:t>
            </a:r>
            <a:r>
              <a:rPr lang="es-NI" i="1" dirty="0"/>
              <a:t>“</a:t>
            </a:r>
            <a:r>
              <a:rPr lang="es-NI" i="1" dirty="0" err="1"/>
              <a:t>Aselgeia</a:t>
            </a:r>
            <a:r>
              <a:rPr lang="es-NI" i="1" dirty="0"/>
              <a:t>”. </a:t>
            </a:r>
            <a:r>
              <a:rPr lang="es-NI" dirty="0"/>
              <a:t>W.E. VINE. La define de esta manera. </a:t>
            </a:r>
            <a:r>
              <a:rPr lang="es-NI" i="1" dirty="0"/>
              <a:t>“Denota exceso, licencia, ausencia de freno, indecencia, disolución, la idea a destacar es la de una conducta  desvergonzada”.  </a:t>
            </a:r>
            <a:endParaRPr lang="es-MX" dirty="0"/>
          </a:p>
        </p:txBody>
      </p:sp>
      <p:sp>
        <p:nvSpPr>
          <p:cNvPr id="16" name="Rectángulo 15">
            <a:extLst>
              <a:ext uri="{FF2B5EF4-FFF2-40B4-BE49-F238E27FC236}">
                <a16:creationId xmlns:a16="http://schemas.microsoft.com/office/drawing/2014/main" id="{E2BF09AF-59ED-9DB2-7EDD-222EC97C96E3}"/>
              </a:ext>
            </a:extLst>
          </p:cNvPr>
          <p:cNvSpPr/>
          <p:nvPr/>
        </p:nvSpPr>
        <p:spPr>
          <a:xfrm>
            <a:off x="2008094" y="6431190"/>
            <a:ext cx="1819835" cy="21544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¿Qué caricias están permitidas?</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Tree>
    <p:extLst>
      <p:ext uri="{BB962C8B-B14F-4D97-AF65-F5344CB8AC3E}">
        <p14:creationId xmlns:p14="http://schemas.microsoft.com/office/powerpoint/2010/main" val="22255998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arn(inVertical)">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13"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65</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CuadroTexto 5">
            <a:extLst>
              <a:ext uri="{FF2B5EF4-FFF2-40B4-BE49-F238E27FC236}">
                <a16:creationId xmlns:a16="http://schemas.microsoft.com/office/drawing/2014/main" id="{EE52886E-26ED-9DEF-39CF-1AE1613F95F3}"/>
              </a:ext>
            </a:extLst>
          </p:cNvPr>
          <p:cNvSpPr txBox="1"/>
          <p:nvPr/>
        </p:nvSpPr>
        <p:spPr>
          <a:xfrm>
            <a:off x="1712256" y="1179312"/>
            <a:ext cx="9395011" cy="1477328"/>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W.E. VINE.  Diccionario  Expositivo  de  Palabras  del  Nuevo</a:t>
            </a:r>
            <a:r>
              <a:rPr lang="es-MX" dirty="0"/>
              <a:t> </a:t>
            </a:r>
            <a:r>
              <a:rPr lang="es-NI" dirty="0"/>
              <a:t>testamento.</a:t>
            </a:r>
            <a:r>
              <a:rPr lang="es-MX" dirty="0"/>
              <a:t> </a:t>
            </a:r>
            <a:r>
              <a:rPr lang="es-NI" dirty="0"/>
              <a:t>Thayer define: “</a:t>
            </a:r>
            <a:r>
              <a:rPr lang="es-NI" dirty="0" err="1"/>
              <a:t>Aselgeia</a:t>
            </a:r>
            <a:r>
              <a:rPr lang="es-NI" dirty="0"/>
              <a:t>”. Y dan varios sinónimos todos los cuales describen una</a:t>
            </a:r>
            <a:r>
              <a:rPr lang="es-MX" dirty="0"/>
              <a:t> </a:t>
            </a:r>
            <a:r>
              <a:rPr lang="es-NI" dirty="0"/>
              <a:t>conducta considerable como ilícita ante Dios. Aquí está la lista de palabras. “</a:t>
            </a:r>
            <a:r>
              <a:rPr lang="es-NI" i="1" dirty="0"/>
              <a:t>Deseos</a:t>
            </a:r>
            <a:r>
              <a:rPr lang="es-MX" i="1" dirty="0"/>
              <a:t> </a:t>
            </a:r>
            <a:r>
              <a:rPr lang="es-NI" i="1" dirty="0"/>
              <a:t>desenfrenados, excesos, libertinajes, lascivia, disolución ultrajante, desvergonzadamente, insolencia”</a:t>
            </a:r>
            <a:r>
              <a:rPr lang="es-NI" dirty="0"/>
              <a:t>, también la llama carnalidad.</a:t>
            </a:r>
            <a:endParaRPr lang="es-MX" dirty="0"/>
          </a:p>
        </p:txBody>
      </p:sp>
      <p:sp>
        <p:nvSpPr>
          <p:cNvPr id="8" name="CuadroTexto 7">
            <a:extLst>
              <a:ext uri="{FF2B5EF4-FFF2-40B4-BE49-F238E27FC236}">
                <a16:creationId xmlns:a16="http://schemas.microsoft.com/office/drawing/2014/main" id="{4BD3E22E-FF9F-58ED-51D2-2899633F906B}"/>
              </a:ext>
            </a:extLst>
          </p:cNvPr>
          <p:cNvSpPr txBox="1"/>
          <p:nvPr/>
        </p:nvSpPr>
        <p:spPr>
          <a:xfrm>
            <a:off x="1712256" y="3700824"/>
            <a:ext cx="9314326" cy="369332"/>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Sin embargo la cosa más apropiada que él dice y que se aplica a nuestro estudio es:</a:t>
            </a:r>
            <a:endParaRPr lang="es-MX" dirty="0"/>
          </a:p>
        </p:txBody>
      </p:sp>
      <p:sp>
        <p:nvSpPr>
          <p:cNvPr id="10" name="CuadroTexto 9">
            <a:extLst>
              <a:ext uri="{FF2B5EF4-FFF2-40B4-BE49-F238E27FC236}">
                <a16:creationId xmlns:a16="http://schemas.microsoft.com/office/drawing/2014/main" id="{1FC1BE57-6C8F-5853-1B6B-27732EA59006}"/>
              </a:ext>
            </a:extLst>
          </p:cNvPr>
          <p:cNvSpPr txBox="1"/>
          <p:nvPr/>
        </p:nvSpPr>
        <p:spPr>
          <a:xfrm>
            <a:off x="2684929" y="4556009"/>
            <a:ext cx="6822141" cy="923330"/>
          </a:xfrm>
          <a:prstGeom prst="rect">
            <a:avLst/>
          </a:prstGeom>
          <a:noFill/>
        </p:spPr>
        <p:txBody>
          <a:bodyPr wrap="square">
            <a:spAutoFit/>
          </a:bodyPr>
          <a:lstStyle/>
          <a:p>
            <a:pPr algn="just"/>
            <a:r>
              <a:rPr lang="es-NI" sz="1800" b="1" i="1" dirty="0">
                <a:effectLst/>
                <a:latin typeface="Georgia" panose="02040502050405020303" pitchFamily="18" charset="0"/>
                <a:ea typeface="Times New Roman" panose="02020603050405020304" pitchFamily="18" charset="0"/>
              </a:rPr>
              <a:t>“Lascivia”</a:t>
            </a:r>
            <a:r>
              <a:rPr lang="es-NI" sz="1800" b="1" i="1" dirty="0">
                <a:effectLst/>
                <a:latin typeface="Georgia" panose="02040502050405020303" pitchFamily="18" charset="0"/>
                <a:ea typeface="Times New Roman" panose="02020603050405020304" pitchFamily="18" charset="0"/>
                <a:cs typeface="Times New Roman" panose="02020603050405020304" pitchFamily="18" charset="0"/>
              </a:rPr>
              <a:t>-</a:t>
            </a:r>
            <a:r>
              <a:rPr lang="es-NI" sz="1800" b="1" i="1" dirty="0">
                <a:effectLst/>
                <a:latin typeface="Georgia" panose="02040502050405020303" pitchFamily="18" charset="0"/>
                <a:ea typeface="Times New Roman" panose="02020603050405020304" pitchFamily="18" charset="0"/>
              </a:rPr>
              <a:t> </a:t>
            </a:r>
            <a:r>
              <a:rPr lang="es-NI" sz="1800" dirty="0">
                <a:effectLst/>
                <a:latin typeface="Georgia" panose="02040502050405020303" pitchFamily="18" charset="0"/>
                <a:ea typeface="Times New Roman" panose="02020603050405020304" pitchFamily="18" charset="0"/>
                <a:cs typeface="Times New Roman" panose="02020603050405020304" pitchFamily="18" charset="0"/>
              </a:rPr>
              <a:t>Es manera o actos libertinos, como palabras sucias o inmundas.</a:t>
            </a:r>
            <a:r>
              <a:rPr lang="es-NI" sz="1800" i="1" dirty="0">
                <a:effectLst/>
                <a:latin typeface="Georgia" panose="02040502050405020303" pitchFamily="18" charset="0"/>
                <a:ea typeface="Times New Roman" panose="02020603050405020304" pitchFamily="18" charset="0"/>
              </a:rPr>
              <a:t> </a:t>
            </a:r>
            <a:r>
              <a:rPr lang="es-NI" sz="1800" dirty="0">
                <a:effectLst/>
                <a:latin typeface="Georgia" panose="02040502050405020303" pitchFamily="18" charset="0"/>
                <a:ea typeface="Times New Roman" panose="02020603050405020304" pitchFamily="18" charset="0"/>
                <a:cs typeface="Times New Roman" panose="02020603050405020304" pitchFamily="18" charset="0"/>
              </a:rPr>
              <a:t>Movimientos físicos indecentes, toques o manoseos incastos de varones y hembras. Thayer </a:t>
            </a:r>
            <a:r>
              <a:rPr lang="es-NI" sz="1800" dirty="0" err="1">
                <a:effectLst/>
                <a:latin typeface="Georgia" panose="02040502050405020303" pitchFamily="18" charset="0"/>
                <a:ea typeface="Times New Roman" panose="02020603050405020304" pitchFamily="18" charset="0"/>
                <a:cs typeface="Times New Roman" panose="02020603050405020304" pitchFamily="18" charset="0"/>
              </a:rPr>
              <a:t>Greenk</a:t>
            </a:r>
            <a:r>
              <a:rPr lang="es-NI" sz="1800" dirty="0">
                <a:effectLst/>
                <a:latin typeface="Georgia" panose="02040502050405020303" pitchFamily="18" charset="0"/>
                <a:ea typeface="Times New Roman" panose="02020603050405020304" pitchFamily="18" charset="0"/>
                <a:cs typeface="Times New Roman" panose="02020603050405020304" pitchFamily="18" charset="0"/>
              </a:rPr>
              <a:t> </a:t>
            </a:r>
            <a:r>
              <a:rPr lang="es-NI" sz="1800" dirty="0" err="1">
                <a:effectLst/>
                <a:latin typeface="Georgia" panose="02040502050405020303" pitchFamily="18" charset="0"/>
                <a:ea typeface="Times New Roman" panose="02020603050405020304" pitchFamily="18" charset="0"/>
                <a:cs typeface="Times New Roman" panose="02020603050405020304" pitchFamily="18" charset="0"/>
              </a:rPr>
              <a:t>Englich</a:t>
            </a:r>
            <a:r>
              <a:rPr lang="es-NI" sz="1800" dirty="0">
                <a:effectLst/>
                <a:latin typeface="Georgia" panose="02040502050405020303" pitchFamily="18" charset="0"/>
                <a:ea typeface="Times New Roman" panose="02020603050405020304" pitchFamily="18" charset="0"/>
                <a:cs typeface="Times New Roman" panose="02020603050405020304" pitchFamily="18" charset="0"/>
              </a:rPr>
              <a:t>.</a:t>
            </a:r>
            <a:endParaRPr lang="es-MX" dirty="0">
              <a:latin typeface="Georgia" panose="02040502050405020303" pitchFamily="18" charset="0"/>
            </a:endParaRPr>
          </a:p>
        </p:txBody>
      </p:sp>
      <p:sp>
        <p:nvSpPr>
          <p:cNvPr id="11" name="Rectángulo 10">
            <a:extLst>
              <a:ext uri="{FF2B5EF4-FFF2-40B4-BE49-F238E27FC236}">
                <a16:creationId xmlns:a16="http://schemas.microsoft.com/office/drawing/2014/main" id="{9189923F-A43D-421C-19BD-95F69537C4D0}"/>
              </a:ext>
            </a:extLst>
          </p:cNvPr>
          <p:cNvSpPr/>
          <p:nvPr/>
        </p:nvSpPr>
        <p:spPr>
          <a:xfrm>
            <a:off x="2008094" y="6431190"/>
            <a:ext cx="1819835" cy="21544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¿Qué caricias están permitidas?</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Tree>
    <p:extLst>
      <p:ext uri="{BB962C8B-B14F-4D97-AF65-F5344CB8AC3E}">
        <p14:creationId xmlns:p14="http://schemas.microsoft.com/office/powerpoint/2010/main" val="29927175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66</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BEC8F34C-BB4D-D981-73D9-B1B47D51DC67}"/>
              </a:ext>
            </a:extLst>
          </p:cNvPr>
          <p:cNvSpPr txBox="1"/>
          <p:nvPr/>
        </p:nvSpPr>
        <p:spPr>
          <a:xfrm>
            <a:off x="1763805" y="1301260"/>
            <a:ext cx="8814547" cy="646331"/>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Los jóvenes deben de evitar este pecado de la </a:t>
            </a:r>
            <a:r>
              <a:rPr lang="es-NI" b="1" dirty="0"/>
              <a:t>“Lascivia”, </a:t>
            </a:r>
            <a:r>
              <a:rPr lang="es-NI" dirty="0"/>
              <a:t>al evitar toques o manoseos</a:t>
            </a:r>
            <a:r>
              <a:rPr lang="es-MX" dirty="0"/>
              <a:t> </a:t>
            </a:r>
            <a:r>
              <a:rPr lang="es-NI" dirty="0"/>
              <a:t>incastos. </a:t>
            </a:r>
            <a:endParaRPr lang="es-MX" dirty="0"/>
          </a:p>
        </p:txBody>
      </p:sp>
      <p:sp>
        <p:nvSpPr>
          <p:cNvPr id="9" name="CuadroTexto 8">
            <a:extLst>
              <a:ext uri="{FF2B5EF4-FFF2-40B4-BE49-F238E27FC236}">
                <a16:creationId xmlns:a16="http://schemas.microsoft.com/office/drawing/2014/main" id="{A27155E3-FF40-2AE0-333F-9E2AE77B6780}"/>
              </a:ext>
            </a:extLst>
          </p:cNvPr>
          <p:cNvSpPr txBox="1"/>
          <p:nvPr/>
        </p:nvSpPr>
        <p:spPr>
          <a:xfrm>
            <a:off x="1828800" y="2536576"/>
            <a:ext cx="8749552" cy="646331"/>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La Biblia hace mucha referencia a esta palabra “Lascivia”. Condenándola, consulte su Biblia en los siguientes pasajes:</a:t>
            </a:r>
            <a:endParaRPr lang="es-MX" dirty="0"/>
          </a:p>
        </p:txBody>
      </p:sp>
      <p:sp>
        <p:nvSpPr>
          <p:cNvPr id="11" name="CuadroTexto 10">
            <a:extLst>
              <a:ext uri="{FF2B5EF4-FFF2-40B4-BE49-F238E27FC236}">
                <a16:creationId xmlns:a16="http://schemas.microsoft.com/office/drawing/2014/main" id="{2F678035-5107-8886-1180-3CC4B14B339C}"/>
              </a:ext>
            </a:extLst>
          </p:cNvPr>
          <p:cNvSpPr txBox="1"/>
          <p:nvPr/>
        </p:nvSpPr>
        <p:spPr>
          <a:xfrm>
            <a:off x="2514600" y="3446680"/>
            <a:ext cx="6423212" cy="969496"/>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cs typeface="Times New Roman" panose="02020603050405020304" pitchFamily="18" charset="0"/>
              </a:rPr>
              <a:t>Marcos.7:21-23. </a:t>
            </a:r>
            <a:r>
              <a:rPr lang="es-MX" sz="2100" b="1" i="0" baseline="30000" dirty="0">
                <a:solidFill>
                  <a:srgbClr val="000000"/>
                </a:solidFill>
                <a:effectLst/>
                <a:latin typeface="Georgia" panose="02040502050405020303" pitchFamily="18" charset="0"/>
              </a:rPr>
              <a:t> </a:t>
            </a:r>
            <a:r>
              <a:rPr lang="es-MX" b="0" i="0" dirty="0">
                <a:solidFill>
                  <a:srgbClr val="000000"/>
                </a:solidFill>
                <a:effectLst/>
                <a:latin typeface="Georgia" panose="02040502050405020303" pitchFamily="18" charset="0"/>
              </a:rPr>
              <a:t>Porque de adentro, del corazón de los hombres, salen los malos pensamientos, fornicaciones, robos, homicidios, adulterios,</a:t>
            </a:r>
            <a:endParaRPr lang="es-MX" dirty="0">
              <a:latin typeface="Georgia" panose="02040502050405020303" pitchFamily="18" charset="0"/>
            </a:endParaRPr>
          </a:p>
        </p:txBody>
      </p:sp>
      <p:sp>
        <p:nvSpPr>
          <p:cNvPr id="13" name="CuadroTexto 12">
            <a:extLst>
              <a:ext uri="{FF2B5EF4-FFF2-40B4-BE49-F238E27FC236}">
                <a16:creationId xmlns:a16="http://schemas.microsoft.com/office/drawing/2014/main" id="{8F04411C-DF25-4616-0D5A-2A3CB476D616}"/>
              </a:ext>
            </a:extLst>
          </p:cNvPr>
          <p:cNvSpPr txBox="1"/>
          <p:nvPr/>
        </p:nvSpPr>
        <p:spPr>
          <a:xfrm>
            <a:off x="4482352" y="4599703"/>
            <a:ext cx="6096000" cy="692497"/>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V.22. </a:t>
            </a:r>
            <a:r>
              <a:rPr lang="es-MX" b="0" i="0" dirty="0">
                <a:solidFill>
                  <a:srgbClr val="000000"/>
                </a:solidFill>
                <a:effectLst/>
                <a:latin typeface="Georgia" panose="02040502050405020303" pitchFamily="18" charset="0"/>
              </a:rPr>
              <a:t>avaricias, maldades, engaños, sensualidad, envidia, calumnia, orgullo e insensatez.</a:t>
            </a:r>
            <a:endParaRPr lang="es-MX" dirty="0">
              <a:latin typeface="Georgia" panose="02040502050405020303" pitchFamily="18" charset="0"/>
            </a:endParaRPr>
          </a:p>
        </p:txBody>
      </p:sp>
      <p:sp>
        <p:nvSpPr>
          <p:cNvPr id="15" name="CuadroTexto 14">
            <a:extLst>
              <a:ext uri="{FF2B5EF4-FFF2-40B4-BE49-F238E27FC236}">
                <a16:creationId xmlns:a16="http://schemas.microsoft.com/office/drawing/2014/main" id="{91B7CE61-1C89-61E3-46BF-6AE8B6AA705F}"/>
              </a:ext>
            </a:extLst>
          </p:cNvPr>
          <p:cNvSpPr txBox="1"/>
          <p:nvPr/>
        </p:nvSpPr>
        <p:spPr>
          <a:xfrm>
            <a:off x="2514600" y="5389975"/>
            <a:ext cx="6423212" cy="692497"/>
          </a:xfrm>
          <a:prstGeom prst="rect">
            <a:avLst/>
          </a:prstGeom>
          <a:noFill/>
        </p:spPr>
        <p:txBody>
          <a:bodyPr wrap="square">
            <a:spAutoFit/>
          </a:bodyPr>
          <a:lstStyle/>
          <a:p>
            <a:pPr algn="just"/>
            <a:r>
              <a:rPr lang="es-MX" sz="2100" b="1" dirty="0">
                <a:solidFill>
                  <a:srgbClr val="000000"/>
                </a:solidFill>
                <a:latin typeface="Georgia" panose="02040502050405020303" pitchFamily="18" charset="0"/>
              </a:rPr>
              <a:t>V.23. </a:t>
            </a:r>
            <a:r>
              <a:rPr lang="es-MX" dirty="0">
                <a:solidFill>
                  <a:srgbClr val="000000"/>
                </a:solidFill>
                <a:latin typeface="Georgia" panose="02040502050405020303" pitchFamily="18" charset="0"/>
              </a:rPr>
              <a:t>T</a:t>
            </a:r>
            <a:r>
              <a:rPr lang="es-MX" b="0" i="0" dirty="0">
                <a:solidFill>
                  <a:srgbClr val="000000"/>
                </a:solidFill>
                <a:effectLst/>
                <a:latin typeface="Georgia" panose="02040502050405020303" pitchFamily="18" charset="0"/>
              </a:rPr>
              <a:t>odas estas maldades de adentro salen, y contaminan al hombre.</a:t>
            </a:r>
            <a:endParaRPr lang="es-MX" dirty="0">
              <a:latin typeface="Georgia" panose="02040502050405020303" pitchFamily="18" charset="0"/>
            </a:endParaRPr>
          </a:p>
        </p:txBody>
      </p:sp>
      <p:sp>
        <p:nvSpPr>
          <p:cNvPr id="16" name="Rectángulo 15">
            <a:extLst>
              <a:ext uri="{FF2B5EF4-FFF2-40B4-BE49-F238E27FC236}">
                <a16:creationId xmlns:a16="http://schemas.microsoft.com/office/drawing/2014/main" id="{3F380E3A-E779-62E8-EAB1-0C413078D2E8}"/>
              </a:ext>
            </a:extLst>
          </p:cNvPr>
          <p:cNvSpPr/>
          <p:nvPr/>
        </p:nvSpPr>
        <p:spPr>
          <a:xfrm>
            <a:off x="2008094" y="6431190"/>
            <a:ext cx="1819835" cy="21544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¿Qué caricias están permitidas?</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Tree>
    <p:extLst>
      <p:ext uri="{BB962C8B-B14F-4D97-AF65-F5344CB8AC3E}">
        <p14:creationId xmlns:p14="http://schemas.microsoft.com/office/powerpoint/2010/main" val="9831855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arn(inVertic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arn(inVertical)">
                                      <p:cBhvr>
                                        <p:cTn id="2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13" grpId="0"/>
      <p:bldP spid="15"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67</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FA1CEAE6-2458-F494-79D0-EF767DBFB553}"/>
              </a:ext>
            </a:extLst>
          </p:cNvPr>
          <p:cNvSpPr txBox="1"/>
          <p:nvPr/>
        </p:nvSpPr>
        <p:spPr>
          <a:xfrm>
            <a:off x="1922929" y="1106251"/>
            <a:ext cx="8780930" cy="1246495"/>
          </a:xfrm>
          <a:prstGeom prst="rect">
            <a:avLst/>
          </a:prstGeom>
          <a:noFill/>
        </p:spPr>
        <p:txBody>
          <a:bodyPr wrap="square">
            <a:spAutoFit/>
          </a:bodyPr>
          <a:lstStyle/>
          <a:p>
            <a:pPr algn="just"/>
            <a:r>
              <a:rPr lang="es-NI" sz="2100" b="1" dirty="0">
                <a:latin typeface="Georgia" panose="02040502050405020303" pitchFamily="18" charset="0"/>
                <a:ea typeface="Times New Roman" panose="02020603050405020304" pitchFamily="18" charset="0"/>
                <a:cs typeface="Times New Roman" panose="02020603050405020304" pitchFamily="18" charset="0"/>
              </a:rPr>
              <a:t>II</a:t>
            </a:r>
            <a:r>
              <a:rPr lang="es-NI" sz="2100" b="1" dirty="0">
                <a:effectLst/>
                <a:latin typeface="Georgia" panose="02040502050405020303" pitchFamily="18" charset="0"/>
                <a:ea typeface="Times New Roman" panose="02020603050405020304" pitchFamily="18" charset="0"/>
                <a:cs typeface="Times New Roman" panose="02020603050405020304" pitchFamily="18" charset="0"/>
              </a:rPr>
              <a:t> Corintios.12:21. </a:t>
            </a:r>
            <a:r>
              <a:rPr lang="es-MX" b="0" i="0" dirty="0">
                <a:solidFill>
                  <a:srgbClr val="000000"/>
                </a:solidFill>
                <a:effectLst/>
                <a:latin typeface="Georgia" panose="02040502050405020303" pitchFamily="18" charset="0"/>
              </a:rPr>
              <a:t>Temo que cuando los visite de nuevo, mi Dios me humille delante de ustedes, y yo tenga que llorar por muchos que han pecado anteriormente y no se han arrepentido de la impureza, inmoralidad y sensualidad que han practicado.</a:t>
            </a:r>
            <a:endParaRPr lang="es-MX" dirty="0">
              <a:latin typeface="Georgia" panose="02040502050405020303" pitchFamily="18" charset="0"/>
            </a:endParaRPr>
          </a:p>
        </p:txBody>
      </p:sp>
      <p:sp>
        <p:nvSpPr>
          <p:cNvPr id="11" name="CuadroTexto 10">
            <a:extLst>
              <a:ext uri="{FF2B5EF4-FFF2-40B4-BE49-F238E27FC236}">
                <a16:creationId xmlns:a16="http://schemas.microsoft.com/office/drawing/2014/main" id="{47D4AC6A-D94F-B9FA-9B0C-886AD764CA1A}"/>
              </a:ext>
            </a:extLst>
          </p:cNvPr>
          <p:cNvSpPr txBox="1"/>
          <p:nvPr/>
        </p:nvSpPr>
        <p:spPr>
          <a:xfrm>
            <a:off x="3312459" y="2776106"/>
            <a:ext cx="7032812" cy="969496"/>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cs typeface="Times New Roman" panose="02020603050405020304" pitchFamily="18" charset="0"/>
              </a:rPr>
              <a:t>Efesios.4:17-19. </a:t>
            </a:r>
            <a:r>
              <a:rPr lang="es-MX" b="0" i="0" dirty="0">
                <a:solidFill>
                  <a:srgbClr val="000000"/>
                </a:solidFill>
                <a:effectLst/>
                <a:latin typeface="Georgia" panose="02040502050405020303" pitchFamily="18" charset="0"/>
              </a:rPr>
              <a:t>Esto digo, pues, y afirmo juntamente con el Señor: que ustedes ya no anden así como andan también los gentiles, en la vanidad de su mente.</a:t>
            </a:r>
            <a:endParaRPr lang="es-MX" dirty="0">
              <a:latin typeface="Georgia" panose="02040502050405020303" pitchFamily="18" charset="0"/>
            </a:endParaRPr>
          </a:p>
        </p:txBody>
      </p:sp>
      <p:sp>
        <p:nvSpPr>
          <p:cNvPr id="13" name="CuadroTexto 12">
            <a:extLst>
              <a:ext uri="{FF2B5EF4-FFF2-40B4-BE49-F238E27FC236}">
                <a16:creationId xmlns:a16="http://schemas.microsoft.com/office/drawing/2014/main" id="{1214FA97-827A-2738-FC64-B380B85590FF}"/>
              </a:ext>
            </a:extLst>
          </p:cNvPr>
          <p:cNvSpPr txBox="1"/>
          <p:nvPr/>
        </p:nvSpPr>
        <p:spPr>
          <a:xfrm>
            <a:off x="2185147" y="3946819"/>
            <a:ext cx="6096000" cy="969496"/>
          </a:xfrm>
          <a:prstGeom prst="rect">
            <a:avLst/>
          </a:prstGeom>
          <a:noFill/>
        </p:spPr>
        <p:txBody>
          <a:bodyPr wrap="square">
            <a:spAutoFit/>
          </a:bodyPr>
          <a:lstStyle/>
          <a:p>
            <a:r>
              <a:rPr lang="es-MX" sz="2100" b="1" dirty="0">
                <a:solidFill>
                  <a:srgbClr val="000000"/>
                </a:solidFill>
                <a:latin typeface="Georgia" panose="02040502050405020303" pitchFamily="18" charset="0"/>
              </a:rPr>
              <a:t>.</a:t>
            </a:r>
            <a:r>
              <a:rPr lang="es-MX" sz="2100" b="1" i="0" dirty="0">
                <a:solidFill>
                  <a:srgbClr val="000000"/>
                </a:solidFill>
                <a:effectLst/>
                <a:latin typeface="Georgia" panose="02040502050405020303" pitchFamily="18" charset="0"/>
              </a:rPr>
              <a:t>18. </a:t>
            </a:r>
            <a:r>
              <a:rPr lang="es-MX" b="0" i="0" dirty="0">
                <a:solidFill>
                  <a:srgbClr val="000000"/>
                </a:solidFill>
                <a:effectLst/>
                <a:latin typeface="Georgia" panose="02040502050405020303" pitchFamily="18" charset="0"/>
              </a:rPr>
              <a:t>Ellos tienen entenebrecido su entendimiento, están excluidos de la vida de Dios por causa de la ignorancia que hay</a:t>
            </a:r>
            <a:r>
              <a:rPr lang="es-MX" b="0" i="0" baseline="30000" dirty="0">
                <a:solidFill>
                  <a:srgbClr val="000000"/>
                </a:solidFill>
                <a:effectLst/>
                <a:latin typeface="Georgia" panose="02040502050405020303" pitchFamily="18" charset="0"/>
              </a:rPr>
              <a:t>[</a:t>
            </a:r>
            <a:r>
              <a:rPr lang="es-MX" b="0" i="0" baseline="30000" dirty="0">
                <a:solidFill>
                  <a:srgbClr val="4A4A4A"/>
                </a:solidFill>
                <a:effectLst/>
                <a:latin typeface="Georgia" panose="02040502050405020303" pitchFamily="18" charset="0"/>
                <a:hlinkClick r:id="rId2" tooltip="See footnote i"/>
              </a:rPr>
              <a:t>i</a:t>
            </a:r>
            <a:r>
              <a:rPr lang="es-MX" b="0" i="0" baseline="30000" dirty="0">
                <a:solidFill>
                  <a:srgbClr val="000000"/>
                </a:solidFill>
                <a:effectLst/>
                <a:latin typeface="Georgia" panose="02040502050405020303" pitchFamily="18" charset="0"/>
              </a:rPr>
              <a:t>]</a:t>
            </a:r>
            <a:r>
              <a:rPr lang="es-MX" b="0" i="0" dirty="0">
                <a:solidFill>
                  <a:srgbClr val="000000"/>
                </a:solidFill>
                <a:effectLst/>
                <a:latin typeface="Georgia" panose="02040502050405020303" pitchFamily="18" charset="0"/>
              </a:rPr>
              <a:t> en ellos, por la dureza de su corazón.</a:t>
            </a:r>
            <a:endParaRPr lang="es-MX" dirty="0">
              <a:latin typeface="Georgia" panose="02040502050405020303" pitchFamily="18" charset="0"/>
            </a:endParaRPr>
          </a:p>
        </p:txBody>
      </p:sp>
      <p:sp>
        <p:nvSpPr>
          <p:cNvPr id="15" name="CuadroTexto 14">
            <a:extLst>
              <a:ext uri="{FF2B5EF4-FFF2-40B4-BE49-F238E27FC236}">
                <a16:creationId xmlns:a16="http://schemas.microsoft.com/office/drawing/2014/main" id="{92FF76EF-6736-A86B-F962-F7A2C2F61CE6}"/>
              </a:ext>
            </a:extLst>
          </p:cNvPr>
          <p:cNvSpPr txBox="1"/>
          <p:nvPr/>
        </p:nvSpPr>
        <p:spPr>
          <a:xfrm>
            <a:off x="3312459" y="5185637"/>
            <a:ext cx="7032811" cy="692497"/>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V.19. </a:t>
            </a:r>
            <a:r>
              <a:rPr lang="es-MX" b="0" i="0" dirty="0">
                <a:solidFill>
                  <a:srgbClr val="000000"/>
                </a:solidFill>
                <a:effectLst/>
                <a:latin typeface="Georgia" panose="02040502050405020303" pitchFamily="18" charset="0"/>
              </a:rPr>
              <a:t>Habiendo llegado a ser insensibles, se entregaron a la sensualidad para cometer con avidez toda clase de impurezas. </a:t>
            </a:r>
            <a:endParaRPr lang="es-MX" dirty="0">
              <a:latin typeface="Georgia" panose="02040502050405020303" pitchFamily="18" charset="0"/>
            </a:endParaRPr>
          </a:p>
        </p:txBody>
      </p:sp>
      <p:sp>
        <p:nvSpPr>
          <p:cNvPr id="16" name="Rectángulo 15">
            <a:extLst>
              <a:ext uri="{FF2B5EF4-FFF2-40B4-BE49-F238E27FC236}">
                <a16:creationId xmlns:a16="http://schemas.microsoft.com/office/drawing/2014/main" id="{C58AEFE4-AF77-6D18-083C-1B7563EC4BAB}"/>
              </a:ext>
            </a:extLst>
          </p:cNvPr>
          <p:cNvSpPr/>
          <p:nvPr/>
        </p:nvSpPr>
        <p:spPr>
          <a:xfrm>
            <a:off x="2008094" y="6431190"/>
            <a:ext cx="1819835" cy="21544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¿Qué caricias están permitidas?</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Tree>
    <p:extLst>
      <p:ext uri="{BB962C8B-B14F-4D97-AF65-F5344CB8AC3E}">
        <p14:creationId xmlns:p14="http://schemas.microsoft.com/office/powerpoint/2010/main" val="4543077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arn(inVertical)">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13" grpId="0"/>
      <p:bldP spid="15"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68</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CuadroTexto 5">
            <a:extLst>
              <a:ext uri="{FF2B5EF4-FFF2-40B4-BE49-F238E27FC236}">
                <a16:creationId xmlns:a16="http://schemas.microsoft.com/office/drawing/2014/main" id="{68E0EFC9-0F7E-4C16-E4DA-DC80D0EEE928}"/>
              </a:ext>
            </a:extLst>
          </p:cNvPr>
          <p:cNvSpPr txBox="1"/>
          <p:nvPr/>
        </p:nvSpPr>
        <p:spPr>
          <a:xfrm>
            <a:off x="2918011" y="2132541"/>
            <a:ext cx="6544235" cy="692497"/>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cs typeface="Times New Roman" panose="02020603050405020304" pitchFamily="18" charset="0"/>
              </a:rPr>
              <a:t>Gál</a:t>
            </a:r>
            <a:r>
              <a:rPr lang="es-NI" sz="2100" b="1" dirty="0">
                <a:latin typeface="Georgia" panose="02040502050405020303" pitchFamily="18" charset="0"/>
                <a:ea typeface="Times New Roman" panose="02020603050405020304" pitchFamily="18" charset="0"/>
                <a:cs typeface="Times New Roman" panose="02020603050405020304" pitchFamily="18" charset="0"/>
              </a:rPr>
              <a:t>atas.</a:t>
            </a:r>
            <a:r>
              <a:rPr lang="es-NI" sz="2100" b="1" dirty="0">
                <a:effectLst/>
                <a:latin typeface="Georgia" panose="02040502050405020303" pitchFamily="18" charset="0"/>
                <a:ea typeface="Times New Roman" panose="02020603050405020304" pitchFamily="18" charset="0"/>
                <a:cs typeface="Times New Roman" panose="02020603050405020304" pitchFamily="18" charset="0"/>
              </a:rPr>
              <a:t>5:19. </a:t>
            </a:r>
            <a:r>
              <a:rPr lang="es-MX" b="0" i="0" dirty="0">
                <a:solidFill>
                  <a:srgbClr val="000000"/>
                </a:solidFill>
                <a:effectLst/>
                <a:latin typeface="Georgia" panose="02040502050405020303" pitchFamily="18" charset="0"/>
              </a:rPr>
              <a:t>Ahora bien, las obras de la carne son evidentes, las cuales son: inmoralidad, impureza, sensualidad,</a:t>
            </a:r>
            <a:endParaRPr lang="es-MX" dirty="0">
              <a:latin typeface="Georgia" panose="02040502050405020303" pitchFamily="18" charset="0"/>
            </a:endParaRPr>
          </a:p>
        </p:txBody>
      </p:sp>
      <p:sp>
        <p:nvSpPr>
          <p:cNvPr id="7" name="Rectángulo 6">
            <a:extLst>
              <a:ext uri="{FF2B5EF4-FFF2-40B4-BE49-F238E27FC236}">
                <a16:creationId xmlns:a16="http://schemas.microsoft.com/office/drawing/2014/main" id="{07B7D84D-1697-C902-C932-7B6CA6D72562}"/>
              </a:ext>
            </a:extLst>
          </p:cNvPr>
          <p:cNvSpPr/>
          <p:nvPr/>
        </p:nvSpPr>
        <p:spPr>
          <a:xfrm>
            <a:off x="2008094" y="6431190"/>
            <a:ext cx="1819835" cy="21544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¿Qué caricias están permitidas?</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
        <p:nvSpPr>
          <p:cNvPr id="9" name="CuadroTexto 8">
            <a:extLst>
              <a:ext uri="{FF2B5EF4-FFF2-40B4-BE49-F238E27FC236}">
                <a16:creationId xmlns:a16="http://schemas.microsoft.com/office/drawing/2014/main" id="{46630675-6EB0-6493-4624-6F3AAD0D491C}"/>
              </a:ext>
            </a:extLst>
          </p:cNvPr>
          <p:cNvSpPr txBox="1"/>
          <p:nvPr/>
        </p:nvSpPr>
        <p:spPr>
          <a:xfrm>
            <a:off x="2985246" y="3643263"/>
            <a:ext cx="6476999" cy="1246495"/>
          </a:xfrm>
          <a:prstGeom prst="rect">
            <a:avLst/>
          </a:prstGeom>
          <a:noFill/>
        </p:spPr>
        <p:txBody>
          <a:bodyPr wrap="square">
            <a:spAutoFit/>
          </a:bodyPr>
          <a:lstStyle/>
          <a:p>
            <a:pPr algn="just"/>
            <a:r>
              <a:rPr lang="es-NI" sz="2100" b="1" dirty="0">
                <a:latin typeface="Georgia" panose="02040502050405020303" pitchFamily="18" charset="0"/>
                <a:ea typeface="Times New Roman" panose="02020603050405020304" pitchFamily="18" charset="0"/>
                <a:cs typeface="Times New Roman" panose="02020603050405020304" pitchFamily="18" charset="0"/>
              </a:rPr>
              <a:t>I</a:t>
            </a:r>
            <a:r>
              <a:rPr lang="es-NI" sz="2100" b="1" dirty="0">
                <a:effectLst/>
                <a:latin typeface="Georgia" panose="02040502050405020303" pitchFamily="18" charset="0"/>
                <a:ea typeface="Times New Roman" panose="02020603050405020304" pitchFamily="18" charset="0"/>
                <a:cs typeface="Times New Roman" panose="02020603050405020304" pitchFamily="18" charset="0"/>
              </a:rPr>
              <a:t> Pedro.4:3. </a:t>
            </a:r>
            <a:r>
              <a:rPr lang="es-MX" b="0" i="0" dirty="0">
                <a:solidFill>
                  <a:srgbClr val="000000"/>
                </a:solidFill>
                <a:effectLst/>
                <a:latin typeface="Georgia" panose="02040502050405020303" pitchFamily="18" charset="0"/>
              </a:rPr>
              <a:t>Porque el tiempo ya pasado </a:t>
            </a:r>
            <a:r>
              <a:rPr lang="es-MX" b="0" i="1" dirty="0">
                <a:solidFill>
                  <a:srgbClr val="000000"/>
                </a:solidFill>
                <a:effectLst/>
                <a:latin typeface="Georgia" panose="02040502050405020303" pitchFamily="18" charset="0"/>
              </a:rPr>
              <a:t>les</a:t>
            </a:r>
            <a:r>
              <a:rPr lang="es-MX" b="0" i="0" dirty="0">
                <a:solidFill>
                  <a:srgbClr val="000000"/>
                </a:solidFill>
                <a:effectLst/>
                <a:latin typeface="Georgia" panose="02040502050405020303" pitchFamily="18" charset="0"/>
              </a:rPr>
              <a:t> es suficiente para haber hecho lo que agrada a los gentiles, habiendo andado en sensualidad, lujurias, borracheras, orgías, embriagueces, y abominables idolatrías.</a:t>
            </a:r>
            <a:endParaRPr lang="es-MX" dirty="0">
              <a:latin typeface="Georgia" panose="02040502050405020303" pitchFamily="18" charset="0"/>
            </a:endParaRPr>
          </a:p>
        </p:txBody>
      </p:sp>
    </p:spTree>
    <p:extLst>
      <p:ext uri="{BB962C8B-B14F-4D97-AF65-F5344CB8AC3E}">
        <p14:creationId xmlns:p14="http://schemas.microsoft.com/office/powerpoint/2010/main" val="21773462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69</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Rectángulo 5">
            <a:extLst>
              <a:ext uri="{FF2B5EF4-FFF2-40B4-BE49-F238E27FC236}">
                <a16:creationId xmlns:a16="http://schemas.microsoft.com/office/drawing/2014/main" id="{AE759FA5-08A4-CE1B-12F2-216A42C1D035}"/>
              </a:ext>
            </a:extLst>
          </p:cNvPr>
          <p:cNvSpPr/>
          <p:nvPr/>
        </p:nvSpPr>
        <p:spPr>
          <a:xfrm>
            <a:off x="2008094" y="6431190"/>
            <a:ext cx="1819835" cy="21544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¿Qué caricias están permitidas?</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
        <p:nvSpPr>
          <p:cNvPr id="8" name="CuadroTexto 7">
            <a:extLst>
              <a:ext uri="{FF2B5EF4-FFF2-40B4-BE49-F238E27FC236}">
                <a16:creationId xmlns:a16="http://schemas.microsoft.com/office/drawing/2014/main" id="{2D23ED7C-6909-588F-4238-51FDB17EF98E}"/>
              </a:ext>
            </a:extLst>
          </p:cNvPr>
          <p:cNvSpPr txBox="1"/>
          <p:nvPr/>
        </p:nvSpPr>
        <p:spPr>
          <a:xfrm>
            <a:off x="1429870" y="1294956"/>
            <a:ext cx="9749118" cy="923330"/>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La columnista Anna </a:t>
            </a:r>
            <a:r>
              <a:rPr lang="es-NI" dirty="0" err="1"/>
              <a:t>Landers</a:t>
            </a:r>
            <a:r>
              <a:rPr lang="es-NI" dirty="0"/>
              <a:t>. Opina que aproximadamente la mitad de los diez millones de abortos que se han provocado en los Estados Unidos en los últimos años han sido hechos por mujeres solteras, </a:t>
            </a:r>
            <a:r>
              <a:rPr lang="es-NI" b="1" i="1" dirty="0"/>
              <a:t>menores</a:t>
            </a:r>
            <a:r>
              <a:rPr lang="es-NI" dirty="0"/>
              <a:t> de 24 años de edad. </a:t>
            </a:r>
            <a:endParaRPr lang="es-MX" dirty="0"/>
          </a:p>
        </p:txBody>
      </p:sp>
      <p:sp>
        <p:nvSpPr>
          <p:cNvPr id="10" name="CuadroTexto 9">
            <a:extLst>
              <a:ext uri="{FF2B5EF4-FFF2-40B4-BE49-F238E27FC236}">
                <a16:creationId xmlns:a16="http://schemas.microsoft.com/office/drawing/2014/main" id="{1D0C7010-D2A4-5D2F-C08A-0E013F35AB51}"/>
              </a:ext>
            </a:extLst>
          </p:cNvPr>
          <p:cNvSpPr txBox="1"/>
          <p:nvPr/>
        </p:nvSpPr>
        <p:spPr>
          <a:xfrm>
            <a:off x="1429870" y="3477076"/>
            <a:ext cx="9749118" cy="646331"/>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Esto quiere decir que cinco millones de bebe fueron sacrificados sobre el altar de la pasión humana. Probablemente a causa de caricias indebidas, toques o manoseos incastos.</a:t>
            </a:r>
            <a:endParaRPr lang="es-MX" dirty="0"/>
          </a:p>
        </p:txBody>
      </p:sp>
      <p:sp>
        <p:nvSpPr>
          <p:cNvPr id="12" name="CuadroTexto 11">
            <a:extLst>
              <a:ext uri="{FF2B5EF4-FFF2-40B4-BE49-F238E27FC236}">
                <a16:creationId xmlns:a16="http://schemas.microsoft.com/office/drawing/2014/main" id="{037E14B6-4633-FF52-99DB-A6E0B89AAFD3}"/>
              </a:ext>
            </a:extLst>
          </p:cNvPr>
          <p:cNvSpPr txBox="1"/>
          <p:nvPr/>
        </p:nvSpPr>
        <p:spPr>
          <a:xfrm>
            <a:off x="3063688" y="4916713"/>
            <a:ext cx="6481482" cy="646331"/>
          </a:xfrm>
          <a:prstGeom prst="rect">
            <a:avLst/>
          </a:prstGeom>
          <a:noFill/>
        </p:spPr>
        <p:txBody>
          <a:bodyPr wrap="square">
            <a:spAutoFit/>
          </a:bodyPr>
          <a:lstStyle/>
          <a:p>
            <a:pPr algn="ctr"/>
            <a:r>
              <a:rPr lang="es-NI" sz="1800" dirty="0">
                <a:effectLst/>
                <a:latin typeface="Georgia" panose="02040502050405020303" pitchFamily="18" charset="0"/>
                <a:ea typeface="Times New Roman" panose="02020603050405020304" pitchFamily="18" charset="0"/>
                <a:cs typeface="Times New Roman" panose="02020603050405020304" pitchFamily="18" charset="0"/>
              </a:rPr>
              <a:t>La pasión sexual del hombre </a:t>
            </a:r>
            <a:r>
              <a:rPr lang="es-NI" dirty="0">
                <a:latin typeface="Georgia" panose="02040502050405020303" pitchFamily="18" charset="0"/>
                <a:ea typeface="Times New Roman" panose="02020603050405020304" pitchFamily="18" charset="0"/>
                <a:cs typeface="Times New Roman" panose="02020603050405020304" pitchFamily="18" charset="0"/>
              </a:rPr>
              <a:t>se</a:t>
            </a:r>
            <a:r>
              <a:rPr lang="es-NI" sz="1800" dirty="0">
                <a:effectLst/>
                <a:latin typeface="Georgia" panose="02040502050405020303" pitchFamily="18" charset="0"/>
                <a:ea typeface="Times New Roman" panose="02020603050405020304" pitchFamily="18" charset="0"/>
                <a:cs typeface="Times New Roman" panose="02020603050405020304" pitchFamily="18" charset="0"/>
              </a:rPr>
              <a:t> estimula por </a:t>
            </a:r>
            <a:r>
              <a:rPr lang="es-NI" sz="1800" b="1" dirty="0">
                <a:effectLst/>
                <a:latin typeface="Georgia" panose="02040502050405020303" pitchFamily="18" charset="0"/>
                <a:ea typeface="Times New Roman" panose="02020603050405020304" pitchFamily="18" charset="0"/>
                <a:cs typeface="Times New Roman" panose="02020603050405020304" pitchFamily="18" charset="0"/>
              </a:rPr>
              <a:t>MEDIO</a:t>
            </a:r>
            <a:r>
              <a:rPr lang="es-NI" sz="1800" dirty="0">
                <a:effectLst/>
                <a:latin typeface="Georgia" panose="02040502050405020303" pitchFamily="18" charset="0"/>
                <a:ea typeface="Times New Roman" panose="02020603050405020304" pitchFamily="18" charset="0"/>
                <a:cs typeface="Times New Roman" panose="02020603050405020304" pitchFamily="18" charset="0"/>
              </a:rPr>
              <a:t> de la </a:t>
            </a:r>
            <a:r>
              <a:rPr lang="es-NI" sz="1800" b="1" dirty="0">
                <a:effectLst/>
                <a:latin typeface="Georgia" panose="02040502050405020303" pitchFamily="18" charset="0"/>
                <a:ea typeface="Times New Roman" panose="02020603050405020304" pitchFamily="18" charset="0"/>
                <a:cs typeface="Times New Roman" panose="02020603050405020304" pitchFamily="18" charset="0"/>
              </a:rPr>
              <a:t>mente y el contacto físico.</a:t>
            </a:r>
            <a:endParaRPr lang="es-MX" b="1" dirty="0">
              <a:latin typeface="Georgia" panose="02040502050405020303" pitchFamily="18" charset="0"/>
            </a:endParaRPr>
          </a:p>
        </p:txBody>
      </p:sp>
    </p:spTree>
    <p:extLst>
      <p:ext uri="{BB962C8B-B14F-4D97-AF65-F5344CB8AC3E}">
        <p14:creationId xmlns:p14="http://schemas.microsoft.com/office/powerpoint/2010/main" val="13192915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ipse 4">
            <a:extLst>
              <a:ext uri="{FF2B5EF4-FFF2-40B4-BE49-F238E27FC236}">
                <a16:creationId xmlns:a16="http://schemas.microsoft.com/office/drawing/2014/main" id="{8FE77331-FE2F-C219-1932-92087BC99FEE}"/>
              </a:ext>
            </a:extLst>
          </p:cNvPr>
          <p:cNvSpPr/>
          <p:nvPr/>
        </p:nvSpPr>
        <p:spPr>
          <a:xfrm>
            <a:off x="10224247" y="5100917"/>
            <a:ext cx="2259106" cy="2034988"/>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Marcador de pie de página 1">
            <a:extLst>
              <a:ext uri="{FF2B5EF4-FFF2-40B4-BE49-F238E27FC236}">
                <a16:creationId xmlns:a16="http://schemas.microsoft.com/office/drawing/2014/main" id="{19F97C7B-E8AB-7ADA-7482-E30DAFBABAB7}"/>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5843B587-F476-D2C5-D20E-0AF6A1B0C24C}"/>
              </a:ext>
            </a:extLst>
          </p:cNvPr>
          <p:cNvSpPr>
            <a:spLocks noGrp="1"/>
          </p:cNvSpPr>
          <p:nvPr>
            <p:ph type="sldNum" sz="quarter" idx="12"/>
          </p:nvPr>
        </p:nvSpPr>
        <p:spPr/>
        <p:txBody>
          <a:bodyPr/>
          <a:lstStyle/>
          <a:p>
            <a:fld id="{98F75276-FA71-44F8-B7AD-531B860B9505}" type="slidenum">
              <a:rPr lang="es-MX" smtClean="0"/>
              <a:t>7</a:t>
            </a:fld>
            <a:endParaRPr lang="es-MX"/>
          </a:p>
        </p:txBody>
      </p:sp>
      <p:sp>
        <p:nvSpPr>
          <p:cNvPr id="4" name="Elipse 3">
            <a:extLst>
              <a:ext uri="{FF2B5EF4-FFF2-40B4-BE49-F238E27FC236}">
                <a16:creationId xmlns:a16="http://schemas.microsoft.com/office/drawing/2014/main" id="{AFDF6602-7369-59F9-0DC7-C127600657FB}"/>
              </a:ext>
            </a:extLst>
          </p:cNvPr>
          <p:cNvSpPr/>
          <p:nvPr/>
        </p:nvSpPr>
        <p:spPr>
          <a:xfrm>
            <a:off x="-618565" y="-188259"/>
            <a:ext cx="2259106" cy="2034988"/>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Elipse 5">
            <a:extLst>
              <a:ext uri="{FF2B5EF4-FFF2-40B4-BE49-F238E27FC236}">
                <a16:creationId xmlns:a16="http://schemas.microsoft.com/office/drawing/2014/main" id="{597BB45A-DA7D-31F7-2074-29B0A6A91AA3}"/>
              </a:ext>
            </a:extLst>
          </p:cNvPr>
          <p:cNvSpPr/>
          <p:nvPr/>
        </p:nvSpPr>
        <p:spPr>
          <a:xfrm>
            <a:off x="1156447" y="0"/>
            <a:ext cx="914400" cy="914400"/>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Elipse 6">
            <a:extLst>
              <a:ext uri="{FF2B5EF4-FFF2-40B4-BE49-F238E27FC236}">
                <a16:creationId xmlns:a16="http://schemas.microsoft.com/office/drawing/2014/main" id="{1B61653F-1193-AC03-D127-B6C09062904F}"/>
              </a:ext>
            </a:extLst>
          </p:cNvPr>
          <p:cNvSpPr/>
          <p:nvPr/>
        </p:nvSpPr>
        <p:spPr>
          <a:xfrm>
            <a:off x="11277600" y="4527176"/>
            <a:ext cx="914400" cy="914400"/>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Elipse 7">
            <a:extLst>
              <a:ext uri="{FF2B5EF4-FFF2-40B4-BE49-F238E27FC236}">
                <a16:creationId xmlns:a16="http://schemas.microsoft.com/office/drawing/2014/main" id="{07C59DC3-4A18-1792-24B6-44F84CD10065}"/>
              </a:ext>
            </a:extLst>
          </p:cNvPr>
          <p:cNvSpPr/>
          <p:nvPr/>
        </p:nvSpPr>
        <p:spPr>
          <a:xfrm>
            <a:off x="1649506" y="1290918"/>
            <a:ext cx="618564" cy="555811"/>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Elipse 8">
            <a:extLst>
              <a:ext uri="{FF2B5EF4-FFF2-40B4-BE49-F238E27FC236}">
                <a16:creationId xmlns:a16="http://schemas.microsoft.com/office/drawing/2014/main" id="{E30C414A-254A-6674-A7C5-FC97D2102042}"/>
              </a:ext>
            </a:extLst>
          </p:cNvPr>
          <p:cNvSpPr/>
          <p:nvPr/>
        </p:nvSpPr>
        <p:spPr>
          <a:xfrm>
            <a:off x="9672918" y="4984376"/>
            <a:ext cx="618564" cy="555811"/>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5" name="CuadroTexto 14">
            <a:extLst>
              <a:ext uri="{FF2B5EF4-FFF2-40B4-BE49-F238E27FC236}">
                <a16:creationId xmlns:a16="http://schemas.microsoft.com/office/drawing/2014/main" id="{113E3129-6DD6-C89D-6B8F-B76AF6CBAF00}"/>
              </a:ext>
            </a:extLst>
          </p:cNvPr>
          <p:cNvSpPr txBox="1"/>
          <p:nvPr/>
        </p:nvSpPr>
        <p:spPr>
          <a:xfrm>
            <a:off x="2268070" y="1093258"/>
            <a:ext cx="9117106" cy="646331"/>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a:effectLst/>
                <a:latin typeface="Georgia" panose="02040502050405020303" pitchFamily="18" charset="0"/>
                <a:ea typeface="Times New Roman" panose="02020603050405020304" pitchFamily="18" charset="0"/>
              </a:defRPr>
            </a:lvl1pPr>
          </a:lstStyle>
          <a:p>
            <a:r>
              <a:rPr lang="es-NI" dirty="0"/>
              <a:t>Algunas veces en conformidad con la elección que hubiera hecho el hijo y no sin acatar hasta cierto punto el beneplácito de los padres.</a:t>
            </a:r>
            <a:endParaRPr lang="es-MX" dirty="0"/>
          </a:p>
        </p:txBody>
      </p:sp>
      <p:sp>
        <p:nvSpPr>
          <p:cNvPr id="17" name="CuadroTexto 16">
            <a:extLst>
              <a:ext uri="{FF2B5EF4-FFF2-40B4-BE49-F238E27FC236}">
                <a16:creationId xmlns:a16="http://schemas.microsoft.com/office/drawing/2014/main" id="{47FEDCB9-23E3-302F-5FA2-2A3F1453209A}"/>
              </a:ext>
            </a:extLst>
          </p:cNvPr>
          <p:cNvSpPr txBox="1"/>
          <p:nvPr/>
        </p:nvSpPr>
        <p:spPr>
          <a:xfrm>
            <a:off x="1297641" y="2541109"/>
            <a:ext cx="9596717" cy="692497"/>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rPr>
              <a:t>Jueces.14:1-3</a:t>
            </a:r>
            <a:r>
              <a:rPr lang="es-NI" sz="1800" dirty="0">
                <a:effectLst/>
                <a:latin typeface="Georgia" panose="02040502050405020303" pitchFamily="18" charset="0"/>
                <a:ea typeface="Times New Roman" panose="02020603050405020304" pitchFamily="18" charset="0"/>
              </a:rPr>
              <a:t>. </a:t>
            </a:r>
            <a:r>
              <a:rPr lang="es-MX" b="0" i="0" dirty="0">
                <a:solidFill>
                  <a:srgbClr val="000000"/>
                </a:solidFill>
                <a:effectLst/>
                <a:latin typeface="Georgia" panose="02040502050405020303" pitchFamily="18" charset="0"/>
              </a:rPr>
              <a:t>Sansón descendió a </a:t>
            </a:r>
            <a:r>
              <a:rPr lang="es-MX" b="0" i="0" dirty="0" err="1">
                <a:solidFill>
                  <a:srgbClr val="000000"/>
                </a:solidFill>
                <a:effectLst/>
                <a:latin typeface="Georgia" panose="02040502050405020303" pitchFamily="18" charset="0"/>
              </a:rPr>
              <a:t>Timnat</a:t>
            </a:r>
            <a:r>
              <a:rPr lang="es-MX" b="0" i="0" dirty="0">
                <a:solidFill>
                  <a:srgbClr val="000000"/>
                </a:solidFill>
                <a:effectLst/>
                <a:latin typeface="Georgia" panose="02040502050405020303" pitchFamily="18" charset="0"/>
              </a:rPr>
              <a:t> y vio allí a una mujer de las hijas de los filisteos.</a:t>
            </a:r>
            <a:endParaRPr lang="es-MX" dirty="0">
              <a:latin typeface="Georgia" panose="02040502050405020303" pitchFamily="18" charset="0"/>
            </a:endParaRPr>
          </a:p>
        </p:txBody>
      </p:sp>
      <p:sp>
        <p:nvSpPr>
          <p:cNvPr id="19" name="CuadroTexto 18">
            <a:extLst>
              <a:ext uri="{FF2B5EF4-FFF2-40B4-BE49-F238E27FC236}">
                <a16:creationId xmlns:a16="http://schemas.microsoft.com/office/drawing/2014/main" id="{9304E70C-3FC1-9A20-8E07-D7FAE5962CED}"/>
              </a:ext>
            </a:extLst>
          </p:cNvPr>
          <p:cNvSpPr txBox="1"/>
          <p:nvPr/>
        </p:nvSpPr>
        <p:spPr>
          <a:xfrm>
            <a:off x="2725271" y="3490359"/>
            <a:ext cx="7844117" cy="692497"/>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V.2. </a:t>
            </a:r>
            <a:r>
              <a:rPr lang="es-MX" b="0" i="0" dirty="0">
                <a:solidFill>
                  <a:srgbClr val="000000"/>
                </a:solidFill>
                <a:effectLst/>
                <a:latin typeface="Georgia" panose="02040502050405020303" pitchFamily="18" charset="0"/>
              </a:rPr>
              <a:t>Cuando regresó, se lo contó a su padre y a su madre: «Vi en </a:t>
            </a:r>
            <a:r>
              <a:rPr lang="es-MX" b="0" i="0" dirty="0" err="1">
                <a:solidFill>
                  <a:srgbClr val="000000"/>
                </a:solidFill>
                <a:effectLst/>
                <a:latin typeface="Georgia" panose="02040502050405020303" pitchFamily="18" charset="0"/>
              </a:rPr>
              <a:t>Timnat</a:t>
            </a:r>
            <a:r>
              <a:rPr lang="es-MX" b="0" i="0" dirty="0">
                <a:solidFill>
                  <a:srgbClr val="000000"/>
                </a:solidFill>
                <a:effectLst/>
                <a:latin typeface="Georgia" panose="02040502050405020303" pitchFamily="18" charset="0"/>
              </a:rPr>
              <a:t> a una mujer de las hijas de los filisteos. Ahora pues, tómenmela por mujer».</a:t>
            </a:r>
            <a:endParaRPr lang="es-MX" dirty="0">
              <a:latin typeface="Georgia" panose="02040502050405020303" pitchFamily="18" charset="0"/>
            </a:endParaRPr>
          </a:p>
        </p:txBody>
      </p:sp>
      <p:sp>
        <p:nvSpPr>
          <p:cNvPr id="20" name="CuadroTexto 19">
            <a:extLst>
              <a:ext uri="{FF2B5EF4-FFF2-40B4-BE49-F238E27FC236}">
                <a16:creationId xmlns:a16="http://schemas.microsoft.com/office/drawing/2014/main" id="{B4AF5CF8-15A6-EAC4-7A13-84CA5835A2D1}"/>
              </a:ext>
            </a:extLst>
          </p:cNvPr>
          <p:cNvSpPr txBox="1"/>
          <p:nvPr/>
        </p:nvSpPr>
        <p:spPr>
          <a:xfrm>
            <a:off x="1387289" y="4626007"/>
            <a:ext cx="7478806" cy="1246495"/>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V.3. </a:t>
            </a:r>
            <a:r>
              <a:rPr lang="es-MX" b="0" i="0" dirty="0">
                <a:solidFill>
                  <a:srgbClr val="000000"/>
                </a:solidFill>
                <a:effectLst/>
                <a:latin typeface="Georgia" panose="02040502050405020303" pitchFamily="18" charset="0"/>
              </a:rPr>
              <a:t>Le respondieron</a:t>
            </a:r>
            <a:r>
              <a:rPr lang="es-MX" baseline="30000" dirty="0">
                <a:solidFill>
                  <a:srgbClr val="000000"/>
                </a:solidFill>
                <a:latin typeface="Georgia" panose="02040502050405020303" pitchFamily="18" charset="0"/>
              </a:rPr>
              <a:t> </a:t>
            </a:r>
            <a:r>
              <a:rPr lang="es-MX" b="0" i="0" dirty="0">
                <a:solidFill>
                  <a:srgbClr val="000000"/>
                </a:solidFill>
                <a:effectLst/>
                <a:latin typeface="Georgia" panose="02040502050405020303" pitchFamily="18" charset="0"/>
              </a:rPr>
              <a:t>su padre y su madre: «¿No hay mujer entre las hijas de tus parientes</a:t>
            </a:r>
            <a:r>
              <a:rPr lang="es-MX" baseline="30000" dirty="0">
                <a:solidFill>
                  <a:srgbClr val="000000"/>
                </a:solidFill>
                <a:latin typeface="Georgia" panose="02040502050405020303" pitchFamily="18" charset="0"/>
              </a:rPr>
              <a:t> </a:t>
            </a:r>
            <a:r>
              <a:rPr lang="es-MX" b="0" i="0" dirty="0">
                <a:solidFill>
                  <a:srgbClr val="000000"/>
                </a:solidFill>
                <a:effectLst/>
                <a:latin typeface="Georgia" panose="02040502050405020303" pitchFamily="18" charset="0"/>
              </a:rPr>
              <a:t>o entre todo nuestro</a:t>
            </a:r>
            <a:r>
              <a:rPr lang="es-MX" baseline="30000" dirty="0">
                <a:solidFill>
                  <a:srgbClr val="000000"/>
                </a:solidFill>
                <a:latin typeface="Georgia" panose="02040502050405020303" pitchFamily="18" charset="0"/>
              </a:rPr>
              <a:t> </a:t>
            </a:r>
            <a:r>
              <a:rPr lang="es-MX" b="0" i="0" dirty="0">
                <a:solidFill>
                  <a:srgbClr val="000000"/>
                </a:solidFill>
                <a:effectLst/>
                <a:latin typeface="Georgia" panose="02040502050405020303" pitchFamily="18" charset="0"/>
              </a:rPr>
              <a:t>pueblo, para que vayas a tomar mujer de los filisteos incircuncisos?». Pero Sansón dijo a su padre: «Tómala para mí, porque ella me agrada». </a:t>
            </a:r>
            <a:endParaRPr lang="es-MX" dirty="0">
              <a:latin typeface="Georgia" panose="02040502050405020303" pitchFamily="18" charset="0"/>
            </a:endParaRPr>
          </a:p>
        </p:txBody>
      </p:sp>
    </p:spTree>
    <p:extLst>
      <p:ext uri="{BB962C8B-B14F-4D97-AF65-F5344CB8AC3E}">
        <p14:creationId xmlns:p14="http://schemas.microsoft.com/office/powerpoint/2010/main" val="31309479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barn(inVertical)">
                                      <p:cBhvr>
                                        <p:cTn id="18" dur="500"/>
                                        <p:tgtEl>
                                          <p:spTgt spid="19"/>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barn(inVertical)">
                                      <p:cBhvr>
                                        <p:cTn id="2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P spid="19" grpId="0"/>
      <p:bldP spid="20"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70</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98CF940F-6299-0698-88FA-44063BC64287}"/>
              </a:ext>
            </a:extLst>
          </p:cNvPr>
          <p:cNvSpPr txBox="1"/>
          <p:nvPr/>
        </p:nvSpPr>
        <p:spPr>
          <a:xfrm>
            <a:off x="1595716" y="925244"/>
            <a:ext cx="9000565" cy="369332"/>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Por ejemplo con solo ver a una mujer desnuda o semidesnuda, así le paso a David. </a:t>
            </a:r>
            <a:endParaRPr lang="es-MX" dirty="0"/>
          </a:p>
        </p:txBody>
      </p:sp>
      <p:sp>
        <p:nvSpPr>
          <p:cNvPr id="9" name="CuadroTexto 8">
            <a:extLst>
              <a:ext uri="{FF2B5EF4-FFF2-40B4-BE49-F238E27FC236}">
                <a16:creationId xmlns:a16="http://schemas.microsoft.com/office/drawing/2014/main" id="{D1C8A2DE-CCD2-14AF-FD7F-905125CE903F}"/>
              </a:ext>
            </a:extLst>
          </p:cNvPr>
          <p:cNvSpPr txBox="1"/>
          <p:nvPr/>
        </p:nvSpPr>
        <p:spPr>
          <a:xfrm>
            <a:off x="2716303" y="1503034"/>
            <a:ext cx="7333131" cy="969496"/>
          </a:xfrm>
          <a:prstGeom prst="rect">
            <a:avLst/>
          </a:prstGeom>
          <a:noFill/>
        </p:spPr>
        <p:txBody>
          <a:bodyPr wrap="square">
            <a:spAutoFit/>
          </a:bodyPr>
          <a:lstStyle/>
          <a:p>
            <a:pPr algn="just"/>
            <a:r>
              <a:rPr lang="es-NI" sz="2100" b="1" dirty="0">
                <a:latin typeface="Georgia" panose="02040502050405020303" pitchFamily="18" charset="0"/>
                <a:ea typeface="Times New Roman" panose="02020603050405020304" pitchFamily="18" charset="0"/>
                <a:cs typeface="Times New Roman" panose="02020603050405020304" pitchFamily="18" charset="0"/>
              </a:rPr>
              <a:t>II</a:t>
            </a:r>
            <a:r>
              <a:rPr lang="es-NI" sz="2100" b="1" dirty="0">
                <a:effectLst/>
                <a:latin typeface="Georgia" panose="02040502050405020303" pitchFamily="18" charset="0"/>
                <a:ea typeface="Times New Roman" panose="02020603050405020304" pitchFamily="18" charset="0"/>
                <a:cs typeface="Times New Roman" panose="02020603050405020304" pitchFamily="18" charset="0"/>
              </a:rPr>
              <a:t> Samuel.11:2. </a:t>
            </a:r>
            <a:r>
              <a:rPr lang="es-MX" b="0" i="0" dirty="0">
                <a:solidFill>
                  <a:srgbClr val="000000"/>
                </a:solidFill>
                <a:effectLst/>
                <a:latin typeface="Georgia" panose="02040502050405020303" pitchFamily="18" charset="0"/>
              </a:rPr>
              <a:t>Al atardecer David se levantó de su lecho y se paseaba por el terrado de la casa del rey, y desde el terrado vio a una mujer que se estaba bañando; y la mujer era de aspecto muy hermoso.</a:t>
            </a:r>
            <a:endParaRPr lang="es-MX" dirty="0">
              <a:latin typeface="Georgia" panose="02040502050405020303" pitchFamily="18" charset="0"/>
            </a:endParaRPr>
          </a:p>
        </p:txBody>
      </p:sp>
      <p:sp>
        <p:nvSpPr>
          <p:cNvPr id="11" name="CuadroTexto 10">
            <a:extLst>
              <a:ext uri="{FF2B5EF4-FFF2-40B4-BE49-F238E27FC236}">
                <a16:creationId xmlns:a16="http://schemas.microsoft.com/office/drawing/2014/main" id="{98EC460E-6777-4459-EC6B-52C1A77346AF}"/>
              </a:ext>
            </a:extLst>
          </p:cNvPr>
          <p:cNvSpPr txBox="1"/>
          <p:nvPr/>
        </p:nvSpPr>
        <p:spPr>
          <a:xfrm>
            <a:off x="1595716" y="3027024"/>
            <a:ext cx="9430871" cy="369332"/>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Con solo pensar en escenas pornográficas, lo que es pecado, porque estamos codiciando.</a:t>
            </a:r>
            <a:endParaRPr lang="es-MX" dirty="0"/>
          </a:p>
        </p:txBody>
      </p:sp>
      <p:sp>
        <p:nvSpPr>
          <p:cNvPr id="13" name="CuadroTexto 12">
            <a:extLst>
              <a:ext uri="{FF2B5EF4-FFF2-40B4-BE49-F238E27FC236}">
                <a16:creationId xmlns:a16="http://schemas.microsoft.com/office/drawing/2014/main" id="{36293D91-30AC-7C8F-8C48-50AA3F7873A4}"/>
              </a:ext>
            </a:extLst>
          </p:cNvPr>
          <p:cNvSpPr txBox="1"/>
          <p:nvPr/>
        </p:nvSpPr>
        <p:spPr>
          <a:xfrm>
            <a:off x="2716303" y="3619080"/>
            <a:ext cx="6893859" cy="692497"/>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cs typeface="Times New Roman" panose="02020603050405020304" pitchFamily="18" charset="0"/>
              </a:rPr>
              <a:t>Mateo.5:28. </a:t>
            </a:r>
            <a:r>
              <a:rPr lang="es-MX" b="0" i="0" dirty="0">
                <a:solidFill>
                  <a:srgbClr val="000000"/>
                </a:solidFill>
                <a:effectLst/>
                <a:latin typeface="Georgia" panose="02040502050405020303" pitchFamily="18" charset="0"/>
              </a:rPr>
              <a:t>Pero Yo les digo que todo el que mire a una mujer para codiciarla ya cometió adulterio con ella en su corazón.</a:t>
            </a:r>
            <a:endParaRPr lang="es-MX" dirty="0">
              <a:latin typeface="Georgia" panose="02040502050405020303" pitchFamily="18" charset="0"/>
            </a:endParaRPr>
          </a:p>
        </p:txBody>
      </p:sp>
      <p:sp>
        <p:nvSpPr>
          <p:cNvPr id="15" name="CuadroTexto 14">
            <a:extLst>
              <a:ext uri="{FF2B5EF4-FFF2-40B4-BE49-F238E27FC236}">
                <a16:creationId xmlns:a16="http://schemas.microsoft.com/office/drawing/2014/main" id="{B8ACABDA-D9E0-0040-0592-82D7FEF19B06}"/>
              </a:ext>
            </a:extLst>
          </p:cNvPr>
          <p:cNvSpPr txBox="1"/>
          <p:nvPr/>
        </p:nvSpPr>
        <p:spPr>
          <a:xfrm>
            <a:off x="1595716" y="5226799"/>
            <a:ext cx="9278471" cy="646331"/>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Por eso tenemos que </a:t>
            </a:r>
            <a:r>
              <a:rPr lang="es-NI" b="1" dirty="0"/>
              <a:t>TENER CUIDADO </a:t>
            </a:r>
            <a:r>
              <a:rPr lang="es-NI" dirty="0"/>
              <a:t>con las caricias la pasión del hombre se estimula más y más y va a caer en fornicación o Adulterio.</a:t>
            </a:r>
            <a:endParaRPr lang="es-MX" dirty="0"/>
          </a:p>
        </p:txBody>
      </p:sp>
      <p:sp>
        <p:nvSpPr>
          <p:cNvPr id="16" name="Rectángulo 15">
            <a:extLst>
              <a:ext uri="{FF2B5EF4-FFF2-40B4-BE49-F238E27FC236}">
                <a16:creationId xmlns:a16="http://schemas.microsoft.com/office/drawing/2014/main" id="{5D5F2633-E0A7-4A95-832F-0E9C9360C961}"/>
              </a:ext>
            </a:extLst>
          </p:cNvPr>
          <p:cNvSpPr/>
          <p:nvPr/>
        </p:nvSpPr>
        <p:spPr>
          <a:xfrm>
            <a:off x="2008094" y="6431190"/>
            <a:ext cx="1819835" cy="21544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¿Qué caricias están permitidas?</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Tree>
    <p:extLst>
      <p:ext uri="{BB962C8B-B14F-4D97-AF65-F5344CB8AC3E}">
        <p14:creationId xmlns:p14="http://schemas.microsoft.com/office/powerpoint/2010/main" val="38095666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arn(inVertic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arn(inVertical)">
                                      <p:cBhvr>
                                        <p:cTn id="2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13" grpId="0"/>
      <p:bldP spid="15"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71</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CuadroTexto 8">
            <a:extLst>
              <a:ext uri="{FF2B5EF4-FFF2-40B4-BE49-F238E27FC236}">
                <a16:creationId xmlns:a16="http://schemas.microsoft.com/office/drawing/2014/main" id="{5B5BB5B2-5A1C-430D-237C-19EE3E80E441}"/>
              </a:ext>
            </a:extLst>
          </p:cNvPr>
          <p:cNvSpPr txBox="1"/>
          <p:nvPr/>
        </p:nvSpPr>
        <p:spPr>
          <a:xfrm>
            <a:off x="1497106" y="964630"/>
            <a:ext cx="9520517" cy="923330"/>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Así que la sabiduría de los solteros que deseen un matrimonio feliz, libre de ansiedad, tensión culpa, abortos y divorcio esta en evitar cualquier cosa que nos lleve a las caricias, toques o manoseos. </a:t>
            </a:r>
            <a:endParaRPr lang="es-MX" dirty="0"/>
          </a:p>
        </p:txBody>
      </p:sp>
      <p:sp>
        <p:nvSpPr>
          <p:cNvPr id="11" name="CuadroTexto 10">
            <a:extLst>
              <a:ext uri="{FF2B5EF4-FFF2-40B4-BE49-F238E27FC236}">
                <a16:creationId xmlns:a16="http://schemas.microsoft.com/office/drawing/2014/main" id="{47A21F89-EEB6-75A6-221A-2A54E3649645}"/>
              </a:ext>
            </a:extLst>
          </p:cNvPr>
          <p:cNvSpPr txBox="1"/>
          <p:nvPr/>
        </p:nvSpPr>
        <p:spPr>
          <a:xfrm>
            <a:off x="1497106" y="2435356"/>
            <a:ext cx="8256494" cy="369332"/>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Es su deber quitar las manos, quitar los labios, quitar los brazos, los ojos.</a:t>
            </a:r>
            <a:endParaRPr lang="es-MX" dirty="0"/>
          </a:p>
        </p:txBody>
      </p:sp>
      <p:sp>
        <p:nvSpPr>
          <p:cNvPr id="13" name="CuadroTexto 12">
            <a:extLst>
              <a:ext uri="{FF2B5EF4-FFF2-40B4-BE49-F238E27FC236}">
                <a16:creationId xmlns:a16="http://schemas.microsoft.com/office/drawing/2014/main" id="{0FD9AB0C-A88A-EA67-D937-9454D272EDC8}"/>
              </a:ext>
            </a:extLst>
          </p:cNvPr>
          <p:cNvSpPr txBox="1"/>
          <p:nvPr/>
        </p:nvSpPr>
        <p:spPr>
          <a:xfrm>
            <a:off x="1497106" y="3429000"/>
            <a:ext cx="9520516" cy="369332"/>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Los pensamientos malos. </a:t>
            </a:r>
            <a:endParaRPr lang="es-MX" dirty="0"/>
          </a:p>
        </p:txBody>
      </p:sp>
      <p:sp>
        <p:nvSpPr>
          <p:cNvPr id="15" name="CuadroTexto 14">
            <a:extLst>
              <a:ext uri="{FF2B5EF4-FFF2-40B4-BE49-F238E27FC236}">
                <a16:creationId xmlns:a16="http://schemas.microsoft.com/office/drawing/2014/main" id="{7B5358DD-4F88-C238-032F-B877E1DC124A}"/>
              </a:ext>
            </a:extLst>
          </p:cNvPr>
          <p:cNvSpPr txBox="1"/>
          <p:nvPr/>
        </p:nvSpPr>
        <p:spPr>
          <a:xfrm>
            <a:off x="1497106" y="4680020"/>
            <a:ext cx="9520516" cy="646331"/>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Muchas desuniones siguen este orden Seducción </a:t>
            </a:r>
            <a:r>
              <a:rPr lang="es-NI" b="1" i="1" dirty="0"/>
              <a:t>(Caricias) - Matrimonio- Infelicidad- Divorcio.</a:t>
            </a:r>
            <a:endParaRPr lang="es-MX" b="1" i="1" dirty="0"/>
          </a:p>
        </p:txBody>
      </p:sp>
      <p:sp>
        <p:nvSpPr>
          <p:cNvPr id="16" name="Rectángulo 15">
            <a:extLst>
              <a:ext uri="{FF2B5EF4-FFF2-40B4-BE49-F238E27FC236}">
                <a16:creationId xmlns:a16="http://schemas.microsoft.com/office/drawing/2014/main" id="{A6776AC2-FA56-07DC-C665-CA819E25F836}"/>
              </a:ext>
            </a:extLst>
          </p:cNvPr>
          <p:cNvSpPr/>
          <p:nvPr/>
        </p:nvSpPr>
        <p:spPr>
          <a:xfrm>
            <a:off x="2008094" y="6431190"/>
            <a:ext cx="1819835" cy="21544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¿Qué caricias están permitidas?</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Tree>
    <p:extLst>
      <p:ext uri="{BB962C8B-B14F-4D97-AF65-F5344CB8AC3E}">
        <p14:creationId xmlns:p14="http://schemas.microsoft.com/office/powerpoint/2010/main" val="16923511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arn(inVertical)">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p:bldP spid="15"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72</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Rectángulo 5">
            <a:extLst>
              <a:ext uri="{FF2B5EF4-FFF2-40B4-BE49-F238E27FC236}">
                <a16:creationId xmlns:a16="http://schemas.microsoft.com/office/drawing/2014/main" id="{90E34D74-19E4-E63C-F398-F2DB16AABC4C}"/>
              </a:ext>
            </a:extLst>
          </p:cNvPr>
          <p:cNvSpPr/>
          <p:nvPr/>
        </p:nvSpPr>
        <p:spPr>
          <a:xfrm>
            <a:off x="2008094" y="6431190"/>
            <a:ext cx="1819835" cy="21544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¿Qué caricias están permitidas?</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
        <p:nvSpPr>
          <p:cNvPr id="8" name="CuadroTexto 7">
            <a:extLst>
              <a:ext uri="{FF2B5EF4-FFF2-40B4-BE49-F238E27FC236}">
                <a16:creationId xmlns:a16="http://schemas.microsoft.com/office/drawing/2014/main" id="{B9D5A7CD-C295-F063-F88D-863012994473}"/>
              </a:ext>
            </a:extLst>
          </p:cNvPr>
          <p:cNvSpPr txBox="1"/>
          <p:nvPr/>
        </p:nvSpPr>
        <p:spPr>
          <a:xfrm>
            <a:off x="1506070" y="964630"/>
            <a:ext cx="9771530" cy="1200329"/>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Miles de mujeres han sido seducidas después de ratos prolongados de caricias por los deseos sensuales y caen en fornicación o adulterio, pero un hombre que en verdad ama, busca el bienestar de la mujer y no la seduce por medio de diversas invitaciones estratagemas o sugerencias sucias.</a:t>
            </a:r>
            <a:endParaRPr lang="es-MX" dirty="0"/>
          </a:p>
        </p:txBody>
      </p:sp>
      <p:sp>
        <p:nvSpPr>
          <p:cNvPr id="10" name="CuadroTexto 9">
            <a:extLst>
              <a:ext uri="{FF2B5EF4-FFF2-40B4-BE49-F238E27FC236}">
                <a16:creationId xmlns:a16="http://schemas.microsoft.com/office/drawing/2014/main" id="{4258F024-3850-867E-4AA4-BA9B31E70289}"/>
              </a:ext>
            </a:extLst>
          </p:cNvPr>
          <p:cNvSpPr txBox="1"/>
          <p:nvPr/>
        </p:nvSpPr>
        <p:spPr>
          <a:xfrm>
            <a:off x="1506070" y="2963759"/>
            <a:ext cx="9771530" cy="923330"/>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Así también la mujer que desea un matrimonio feliz recordará los principios fundamentales, ellas evitaran el uso de ropa deshonesta y otras cosas que incitan a la concupiscencias de los hombres, uno de los principios eternos de la Biblia es la ley de sembrar y cosechar. </a:t>
            </a:r>
            <a:endParaRPr lang="es-MX" dirty="0"/>
          </a:p>
        </p:txBody>
      </p:sp>
      <p:sp>
        <p:nvSpPr>
          <p:cNvPr id="12" name="CuadroTexto 11">
            <a:extLst>
              <a:ext uri="{FF2B5EF4-FFF2-40B4-BE49-F238E27FC236}">
                <a16:creationId xmlns:a16="http://schemas.microsoft.com/office/drawing/2014/main" id="{3ADD364C-4D4F-5845-8DD8-D3D71EFA82F7}"/>
              </a:ext>
            </a:extLst>
          </p:cNvPr>
          <p:cNvSpPr txBox="1"/>
          <p:nvPr/>
        </p:nvSpPr>
        <p:spPr>
          <a:xfrm>
            <a:off x="2514599" y="4114804"/>
            <a:ext cx="8171329" cy="692497"/>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cs typeface="Times New Roman" panose="02020603050405020304" pitchFamily="18" charset="0"/>
              </a:rPr>
              <a:t>Gálatas.6:7-8. </a:t>
            </a:r>
            <a:r>
              <a:rPr lang="es-MX" b="0" i="0" dirty="0">
                <a:solidFill>
                  <a:srgbClr val="000000"/>
                </a:solidFill>
                <a:effectLst/>
                <a:latin typeface="Georgia" panose="02040502050405020303" pitchFamily="18" charset="0"/>
              </a:rPr>
              <a:t>No se dejen engañar, de Dios nadie se burla; pues todo lo que el hombre siembre, eso también segará,</a:t>
            </a:r>
            <a:endParaRPr lang="es-MX" dirty="0">
              <a:latin typeface="Georgia" panose="02040502050405020303" pitchFamily="18" charset="0"/>
            </a:endParaRPr>
          </a:p>
        </p:txBody>
      </p:sp>
      <p:sp>
        <p:nvSpPr>
          <p:cNvPr id="14" name="CuadroTexto 13">
            <a:extLst>
              <a:ext uri="{FF2B5EF4-FFF2-40B4-BE49-F238E27FC236}">
                <a16:creationId xmlns:a16="http://schemas.microsoft.com/office/drawing/2014/main" id="{2FFBE692-BBB9-F6DF-B4E6-99B799E166F8}"/>
              </a:ext>
            </a:extLst>
          </p:cNvPr>
          <p:cNvSpPr txBox="1"/>
          <p:nvPr/>
        </p:nvSpPr>
        <p:spPr>
          <a:xfrm>
            <a:off x="3455892" y="4951390"/>
            <a:ext cx="6028767" cy="969496"/>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V.8. </a:t>
            </a:r>
            <a:r>
              <a:rPr lang="es-MX" b="0" i="0" dirty="0">
                <a:solidFill>
                  <a:srgbClr val="000000"/>
                </a:solidFill>
                <a:effectLst/>
                <a:latin typeface="Georgia" panose="02040502050405020303" pitchFamily="18" charset="0"/>
              </a:rPr>
              <a:t>Porque el que siembra para su propia carne, de la carne segará corrupción, pero el que siembra para el Espíritu, del Espíritu segará vida eterna.</a:t>
            </a:r>
            <a:endParaRPr lang="es-MX" dirty="0">
              <a:latin typeface="Georgia" panose="02040502050405020303" pitchFamily="18" charset="0"/>
            </a:endParaRPr>
          </a:p>
        </p:txBody>
      </p:sp>
    </p:spTree>
    <p:extLst>
      <p:ext uri="{BB962C8B-B14F-4D97-AF65-F5344CB8AC3E}">
        <p14:creationId xmlns:p14="http://schemas.microsoft.com/office/powerpoint/2010/main" val="16384637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P spid="14"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73</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Rectángulo 5">
            <a:extLst>
              <a:ext uri="{FF2B5EF4-FFF2-40B4-BE49-F238E27FC236}">
                <a16:creationId xmlns:a16="http://schemas.microsoft.com/office/drawing/2014/main" id="{B416C08C-DF6C-6CB3-E540-409A20150466}"/>
              </a:ext>
            </a:extLst>
          </p:cNvPr>
          <p:cNvSpPr/>
          <p:nvPr/>
        </p:nvSpPr>
        <p:spPr>
          <a:xfrm>
            <a:off x="2008094" y="6431190"/>
            <a:ext cx="1819835" cy="21544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¿Qué caricias están permitidas?</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
        <p:nvSpPr>
          <p:cNvPr id="8" name="CuadroTexto 7">
            <a:extLst>
              <a:ext uri="{FF2B5EF4-FFF2-40B4-BE49-F238E27FC236}">
                <a16:creationId xmlns:a16="http://schemas.microsoft.com/office/drawing/2014/main" id="{312756CC-A651-C618-F011-C29EC605B4CC}"/>
              </a:ext>
            </a:extLst>
          </p:cNvPr>
          <p:cNvSpPr txBox="1"/>
          <p:nvPr/>
        </p:nvSpPr>
        <p:spPr>
          <a:xfrm>
            <a:off x="1568824" y="1291388"/>
            <a:ext cx="9507070" cy="923330"/>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Tanto hombre como mujer tendrán que dar cuenta por sus hechos, para poder tener paz con Dios y una conciencia libre, necesitamos sembrar para el Espíritu y no para la carne, solo el retorno al Dios de la Biblia, puede salvar nuestras vidas.</a:t>
            </a:r>
            <a:endParaRPr lang="es-MX" dirty="0"/>
          </a:p>
        </p:txBody>
      </p:sp>
      <p:sp>
        <p:nvSpPr>
          <p:cNvPr id="10" name="CuadroTexto 9">
            <a:extLst>
              <a:ext uri="{FF2B5EF4-FFF2-40B4-BE49-F238E27FC236}">
                <a16:creationId xmlns:a16="http://schemas.microsoft.com/office/drawing/2014/main" id="{E08E590E-F871-78C4-C5E3-93A002A1658F}"/>
              </a:ext>
            </a:extLst>
          </p:cNvPr>
          <p:cNvSpPr txBox="1"/>
          <p:nvPr/>
        </p:nvSpPr>
        <p:spPr>
          <a:xfrm>
            <a:off x="3126441" y="2900539"/>
            <a:ext cx="6096000" cy="923330"/>
          </a:xfrm>
          <a:prstGeom prst="rect">
            <a:avLst/>
          </a:prstGeom>
          <a:noFill/>
        </p:spPr>
        <p:txBody>
          <a:bodyPr wrap="square">
            <a:spAutoFit/>
          </a:bodyPr>
          <a:lstStyle/>
          <a:p>
            <a:pPr algn="ctr"/>
            <a:r>
              <a:rPr lang="es-NI" sz="1800" dirty="0">
                <a:effectLst/>
                <a:latin typeface="Georgia" panose="02040502050405020303" pitchFamily="18" charset="0"/>
                <a:ea typeface="Times New Roman" panose="02020603050405020304" pitchFamily="18" charset="0"/>
                <a:cs typeface="Times New Roman" panose="02020603050405020304" pitchFamily="18" charset="0"/>
              </a:rPr>
              <a:t>“</a:t>
            </a:r>
            <a:r>
              <a:rPr lang="es-NI" sz="1800" b="1" dirty="0">
                <a:effectLst/>
                <a:latin typeface="Georgia" panose="02040502050405020303" pitchFamily="18" charset="0"/>
                <a:ea typeface="Times New Roman" panose="02020603050405020304" pitchFamily="18" charset="0"/>
                <a:cs typeface="Times New Roman" panose="02020603050405020304" pitchFamily="18" charset="0"/>
              </a:rPr>
              <a:t>Honroso sea en todo el matrimonio </a:t>
            </a:r>
            <a:r>
              <a:rPr lang="es-NI" sz="1800" dirty="0">
                <a:effectLst/>
                <a:latin typeface="Georgia" panose="02040502050405020303" pitchFamily="18" charset="0"/>
                <a:ea typeface="Times New Roman" panose="02020603050405020304" pitchFamily="18" charset="0"/>
                <a:cs typeface="Times New Roman" panose="02020603050405020304" pitchFamily="18" charset="0"/>
              </a:rPr>
              <a:t>y el lecho sin mancilla, pero a los fornicarios </a:t>
            </a:r>
            <a:r>
              <a:rPr lang="es-NI" dirty="0">
                <a:latin typeface="Georgia" panose="02040502050405020303" pitchFamily="18" charset="0"/>
                <a:ea typeface="Times New Roman" panose="02020603050405020304" pitchFamily="18" charset="0"/>
                <a:cs typeface="Times New Roman" panose="02020603050405020304" pitchFamily="18" charset="0"/>
              </a:rPr>
              <a:t>y </a:t>
            </a:r>
            <a:r>
              <a:rPr lang="es-NI" sz="1800" dirty="0">
                <a:effectLst/>
                <a:latin typeface="Georgia" panose="02040502050405020303" pitchFamily="18" charset="0"/>
                <a:ea typeface="Times New Roman" panose="02020603050405020304" pitchFamily="18" charset="0"/>
              </a:rPr>
              <a:t>a los adúlteros </a:t>
            </a:r>
          </a:p>
          <a:p>
            <a:pPr algn="ctr"/>
            <a:r>
              <a:rPr lang="es-NI" sz="1800" b="1" dirty="0">
                <a:effectLst/>
                <a:latin typeface="Georgia" panose="02040502050405020303" pitchFamily="18" charset="0"/>
                <a:ea typeface="Times New Roman" panose="02020603050405020304" pitchFamily="18" charset="0"/>
              </a:rPr>
              <a:t>los juzgara Dios”</a:t>
            </a:r>
            <a:endParaRPr lang="es-MX" b="1" dirty="0">
              <a:latin typeface="Georgia" panose="02040502050405020303" pitchFamily="18" charset="0"/>
            </a:endParaRPr>
          </a:p>
        </p:txBody>
      </p:sp>
      <p:sp>
        <p:nvSpPr>
          <p:cNvPr id="12" name="CuadroTexto 11">
            <a:extLst>
              <a:ext uri="{FF2B5EF4-FFF2-40B4-BE49-F238E27FC236}">
                <a16:creationId xmlns:a16="http://schemas.microsoft.com/office/drawing/2014/main" id="{3692A011-CE1C-CC63-3DFA-F048E2FAF10A}"/>
              </a:ext>
            </a:extLst>
          </p:cNvPr>
          <p:cNvSpPr txBox="1"/>
          <p:nvPr/>
        </p:nvSpPr>
        <p:spPr>
          <a:xfrm>
            <a:off x="2357718" y="4509690"/>
            <a:ext cx="8104094" cy="969496"/>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cs typeface="Times New Roman" panose="02020603050405020304" pitchFamily="18" charset="0"/>
              </a:rPr>
              <a:t>Hebreos.13:4. </a:t>
            </a:r>
            <a:r>
              <a:rPr lang="es-MX" b="0" i="1" dirty="0">
                <a:solidFill>
                  <a:srgbClr val="000000"/>
                </a:solidFill>
                <a:effectLst/>
                <a:latin typeface="Georgia" panose="02040502050405020303" pitchFamily="18" charset="0"/>
              </a:rPr>
              <a:t>Sea</a:t>
            </a:r>
            <a:r>
              <a:rPr lang="es-MX" b="0" i="0" dirty="0">
                <a:solidFill>
                  <a:srgbClr val="000000"/>
                </a:solidFill>
                <a:effectLst/>
                <a:latin typeface="Georgia" panose="02040502050405020303" pitchFamily="18" charset="0"/>
              </a:rPr>
              <a:t> el matrimonio honroso en todos, y el lecho </a:t>
            </a:r>
            <a:r>
              <a:rPr lang="es-MX" b="0" i="1" dirty="0">
                <a:solidFill>
                  <a:srgbClr val="000000"/>
                </a:solidFill>
                <a:effectLst/>
                <a:latin typeface="Georgia" panose="02040502050405020303" pitchFamily="18" charset="0"/>
              </a:rPr>
              <a:t>matrimonial</a:t>
            </a:r>
            <a:r>
              <a:rPr lang="es-MX" b="0" i="0" dirty="0">
                <a:solidFill>
                  <a:srgbClr val="000000"/>
                </a:solidFill>
                <a:effectLst/>
                <a:latin typeface="Georgia" panose="02040502050405020303" pitchFamily="18" charset="0"/>
              </a:rPr>
              <a:t> sin deshonra, porque a los inmorales y a los adúlteros los juzgará Dios.</a:t>
            </a:r>
            <a:r>
              <a:rPr lang="es-NI" sz="1800" dirty="0">
                <a:effectLst/>
                <a:latin typeface="Georgia" panose="02040502050405020303" pitchFamily="18" charset="0"/>
                <a:ea typeface="Times New Roman" panose="02020603050405020304" pitchFamily="18" charset="0"/>
                <a:cs typeface="Times New Roman" panose="02020603050405020304" pitchFamily="18" charset="0"/>
              </a:rPr>
              <a:t> </a:t>
            </a:r>
            <a:endParaRPr lang="es-MX" dirty="0">
              <a:latin typeface="Georgia" panose="02040502050405020303" pitchFamily="18" charset="0"/>
            </a:endParaRPr>
          </a:p>
        </p:txBody>
      </p:sp>
    </p:spTree>
    <p:extLst>
      <p:ext uri="{BB962C8B-B14F-4D97-AF65-F5344CB8AC3E}">
        <p14:creationId xmlns:p14="http://schemas.microsoft.com/office/powerpoint/2010/main" val="40417645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ppt_x"/>
                                          </p:val>
                                        </p:tav>
                                        <p:tav tm="100000">
                                          <p:val>
                                            <p:strVal val="#ppt_x"/>
                                          </p:val>
                                        </p:tav>
                                      </p:tavLst>
                                    </p:anim>
                                    <p:anim calcmode="lin" valueType="num">
                                      <p:cBhvr additive="base">
                                        <p:cTn id="1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arn(inVertical)">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74</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C2C7C6AA-DCF5-DA9E-FE0B-9197274A3703}"/>
              </a:ext>
            </a:extLst>
          </p:cNvPr>
          <p:cNvSpPr txBox="1"/>
          <p:nvPr/>
        </p:nvSpPr>
        <p:spPr>
          <a:xfrm>
            <a:off x="1649506" y="1034533"/>
            <a:ext cx="6096000" cy="369332"/>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Debemos huir de las pasiones juveniles. </a:t>
            </a:r>
            <a:endParaRPr lang="es-MX" dirty="0"/>
          </a:p>
        </p:txBody>
      </p:sp>
      <p:sp>
        <p:nvSpPr>
          <p:cNvPr id="8" name="Rectángulo 7">
            <a:extLst>
              <a:ext uri="{FF2B5EF4-FFF2-40B4-BE49-F238E27FC236}">
                <a16:creationId xmlns:a16="http://schemas.microsoft.com/office/drawing/2014/main" id="{A1FB688C-BE82-1086-9350-188223A56B76}"/>
              </a:ext>
            </a:extLst>
          </p:cNvPr>
          <p:cNvSpPr/>
          <p:nvPr/>
        </p:nvSpPr>
        <p:spPr>
          <a:xfrm>
            <a:off x="2008094" y="6431190"/>
            <a:ext cx="1819835" cy="21544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¿Qué caricias están permitidas?</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
        <p:nvSpPr>
          <p:cNvPr id="10" name="CuadroTexto 9">
            <a:extLst>
              <a:ext uri="{FF2B5EF4-FFF2-40B4-BE49-F238E27FC236}">
                <a16:creationId xmlns:a16="http://schemas.microsoft.com/office/drawing/2014/main" id="{6302F42F-D4DE-73F9-E663-7ED5BACB6D3B}"/>
              </a:ext>
            </a:extLst>
          </p:cNvPr>
          <p:cNvSpPr txBox="1"/>
          <p:nvPr/>
        </p:nvSpPr>
        <p:spPr>
          <a:xfrm>
            <a:off x="2658035" y="1729579"/>
            <a:ext cx="7324165" cy="969496"/>
          </a:xfrm>
          <a:prstGeom prst="rect">
            <a:avLst/>
          </a:prstGeom>
          <a:noFill/>
        </p:spPr>
        <p:txBody>
          <a:bodyPr wrap="square">
            <a:spAutoFit/>
          </a:bodyPr>
          <a:lstStyle/>
          <a:p>
            <a:pPr algn="just"/>
            <a:r>
              <a:rPr lang="es-NI" sz="2100" b="1" dirty="0">
                <a:latin typeface="Georgia" panose="02040502050405020303" pitchFamily="18" charset="0"/>
                <a:ea typeface="Times New Roman" panose="02020603050405020304" pitchFamily="18" charset="0"/>
                <a:cs typeface="Times New Roman" panose="02020603050405020304" pitchFamily="18" charset="0"/>
              </a:rPr>
              <a:t>II T</a:t>
            </a:r>
            <a:r>
              <a:rPr lang="es-NI" sz="2100" b="1" dirty="0">
                <a:effectLst/>
                <a:latin typeface="Georgia" panose="02040502050405020303" pitchFamily="18" charset="0"/>
                <a:ea typeface="Times New Roman" panose="02020603050405020304" pitchFamily="18" charset="0"/>
                <a:cs typeface="Times New Roman" panose="02020603050405020304" pitchFamily="18" charset="0"/>
              </a:rPr>
              <a:t>imoteo.2:22. </a:t>
            </a:r>
            <a:r>
              <a:rPr lang="es-MX" b="0" i="0" dirty="0">
                <a:solidFill>
                  <a:srgbClr val="000000"/>
                </a:solidFill>
                <a:effectLst/>
                <a:latin typeface="Georgia" panose="02040502050405020303" pitchFamily="18" charset="0"/>
              </a:rPr>
              <a:t>Huye, pues, de las pasiones juveniles y sigue la justicia, la fe, el amor </a:t>
            </a:r>
            <a:r>
              <a:rPr lang="es-MX" b="0" i="1" dirty="0">
                <a:solidFill>
                  <a:srgbClr val="000000"/>
                </a:solidFill>
                <a:effectLst/>
                <a:latin typeface="Georgia" panose="02040502050405020303" pitchFamily="18" charset="0"/>
              </a:rPr>
              <a:t>y</a:t>
            </a:r>
            <a:r>
              <a:rPr lang="es-MX" b="0" i="0" dirty="0">
                <a:solidFill>
                  <a:srgbClr val="000000"/>
                </a:solidFill>
                <a:effectLst/>
                <a:latin typeface="Georgia" panose="02040502050405020303" pitchFamily="18" charset="0"/>
              </a:rPr>
              <a:t> la paz, con los que invocan al Señor con</a:t>
            </a:r>
            <a:r>
              <a:rPr lang="es-MX" baseline="30000" dirty="0">
                <a:solidFill>
                  <a:srgbClr val="000000"/>
                </a:solidFill>
                <a:latin typeface="Georgia" panose="02040502050405020303" pitchFamily="18" charset="0"/>
              </a:rPr>
              <a:t> </a:t>
            </a:r>
            <a:r>
              <a:rPr lang="es-MX" b="0" i="0" dirty="0">
                <a:solidFill>
                  <a:srgbClr val="000000"/>
                </a:solidFill>
                <a:effectLst/>
                <a:latin typeface="Georgia" panose="02040502050405020303" pitchFamily="18" charset="0"/>
              </a:rPr>
              <a:t>un corazón puro.</a:t>
            </a:r>
            <a:endParaRPr lang="es-MX" dirty="0">
              <a:latin typeface="Georgia" panose="02040502050405020303" pitchFamily="18" charset="0"/>
            </a:endParaRPr>
          </a:p>
        </p:txBody>
      </p:sp>
      <p:sp>
        <p:nvSpPr>
          <p:cNvPr id="12" name="CuadroTexto 11">
            <a:extLst>
              <a:ext uri="{FF2B5EF4-FFF2-40B4-BE49-F238E27FC236}">
                <a16:creationId xmlns:a16="http://schemas.microsoft.com/office/drawing/2014/main" id="{539BE725-EB57-17D6-02E6-9FA160B9AC91}"/>
              </a:ext>
            </a:extLst>
          </p:cNvPr>
          <p:cNvSpPr txBox="1"/>
          <p:nvPr/>
        </p:nvSpPr>
        <p:spPr>
          <a:xfrm>
            <a:off x="1649506" y="3732861"/>
            <a:ext cx="6096000" cy="369332"/>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Debemos de huir de las fornicaciones</a:t>
            </a:r>
            <a:endParaRPr lang="es-MX" dirty="0"/>
          </a:p>
        </p:txBody>
      </p:sp>
      <p:sp>
        <p:nvSpPr>
          <p:cNvPr id="14" name="CuadroTexto 13">
            <a:extLst>
              <a:ext uri="{FF2B5EF4-FFF2-40B4-BE49-F238E27FC236}">
                <a16:creationId xmlns:a16="http://schemas.microsoft.com/office/drawing/2014/main" id="{BCBAB2A2-45CE-9A44-53DA-D7F8393A79FD}"/>
              </a:ext>
            </a:extLst>
          </p:cNvPr>
          <p:cNvSpPr txBox="1"/>
          <p:nvPr/>
        </p:nvSpPr>
        <p:spPr>
          <a:xfrm>
            <a:off x="2658036" y="4348321"/>
            <a:ext cx="7324164" cy="969496"/>
          </a:xfrm>
          <a:prstGeom prst="rect">
            <a:avLst/>
          </a:prstGeom>
          <a:noFill/>
        </p:spPr>
        <p:txBody>
          <a:bodyPr wrap="square">
            <a:spAutoFit/>
          </a:bodyPr>
          <a:lstStyle/>
          <a:p>
            <a:pPr algn="just"/>
            <a:r>
              <a:rPr lang="es-NI" sz="2100" b="1" dirty="0">
                <a:latin typeface="Georgia" panose="02040502050405020303" pitchFamily="18" charset="0"/>
                <a:ea typeface="Times New Roman" panose="02020603050405020304" pitchFamily="18" charset="0"/>
                <a:cs typeface="Times New Roman" panose="02020603050405020304" pitchFamily="18" charset="0"/>
              </a:rPr>
              <a:t>I</a:t>
            </a:r>
            <a:r>
              <a:rPr lang="es-NI" sz="2100" b="1" dirty="0">
                <a:effectLst/>
                <a:latin typeface="Georgia" panose="02040502050405020303" pitchFamily="18" charset="0"/>
                <a:ea typeface="Times New Roman" panose="02020603050405020304" pitchFamily="18" charset="0"/>
                <a:cs typeface="Times New Roman" panose="02020603050405020304" pitchFamily="18" charset="0"/>
              </a:rPr>
              <a:t> Corintios.6:18.</a:t>
            </a:r>
            <a:r>
              <a:rPr lang="es-NI" sz="2100" b="1" dirty="0">
                <a:latin typeface="Georgia" panose="02040502050405020303" pitchFamily="18" charset="0"/>
                <a:ea typeface="Times New Roman" panose="02020603050405020304" pitchFamily="18" charset="0"/>
                <a:cs typeface="Times New Roman" panose="02020603050405020304" pitchFamily="18" charset="0"/>
              </a:rPr>
              <a:t> </a:t>
            </a:r>
            <a:r>
              <a:rPr lang="es-MX" b="0" i="0" dirty="0">
                <a:solidFill>
                  <a:srgbClr val="000000"/>
                </a:solidFill>
                <a:effectLst/>
                <a:latin typeface="Georgia" panose="02040502050405020303" pitchFamily="18" charset="0"/>
              </a:rPr>
              <a:t>Huyan de la fornicación. Todos </a:t>
            </a:r>
            <a:r>
              <a:rPr lang="es-MX" b="0" i="1" dirty="0">
                <a:solidFill>
                  <a:srgbClr val="000000"/>
                </a:solidFill>
                <a:effectLst/>
                <a:latin typeface="Georgia" panose="02040502050405020303" pitchFamily="18" charset="0"/>
              </a:rPr>
              <a:t>los demás</a:t>
            </a:r>
            <a:r>
              <a:rPr lang="es-MX" b="0" i="0" dirty="0">
                <a:solidFill>
                  <a:srgbClr val="000000"/>
                </a:solidFill>
                <a:effectLst/>
                <a:latin typeface="Georgia" panose="02040502050405020303" pitchFamily="18" charset="0"/>
              </a:rPr>
              <a:t> pecados que un hombre comete están fuera del cuerpo, pero el fornicario peca contra su propio cuerpo.</a:t>
            </a:r>
            <a:r>
              <a:rPr lang="es-NI" sz="1800" dirty="0">
                <a:effectLst/>
                <a:latin typeface="Georgia" panose="02040502050405020303" pitchFamily="18" charset="0"/>
                <a:ea typeface="Times New Roman" panose="02020603050405020304" pitchFamily="18" charset="0"/>
                <a:cs typeface="Times New Roman" panose="02020603050405020304" pitchFamily="18" charset="0"/>
              </a:rPr>
              <a:t> </a:t>
            </a:r>
            <a:endParaRPr lang="es-MX" dirty="0">
              <a:latin typeface="Georgia" panose="02040502050405020303" pitchFamily="18" charset="0"/>
            </a:endParaRPr>
          </a:p>
        </p:txBody>
      </p:sp>
    </p:spTree>
    <p:extLst>
      <p:ext uri="{BB962C8B-B14F-4D97-AF65-F5344CB8AC3E}">
        <p14:creationId xmlns:p14="http://schemas.microsoft.com/office/powerpoint/2010/main" val="3606705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arn(inVertical)">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barn(inVertical)">
                                      <p:cBhvr>
                                        <p:cTn id="2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2" grpId="0"/>
      <p:bldP spid="14"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75</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Rectángulo 5">
            <a:extLst>
              <a:ext uri="{FF2B5EF4-FFF2-40B4-BE49-F238E27FC236}">
                <a16:creationId xmlns:a16="http://schemas.microsoft.com/office/drawing/2014/main" id="{1C23E6D1-918A-55B5-2A65-805E69B912EB}"/>
              </a:ext>
            </a:extLst>
          </p:cNvPr>
          <p:cNvSpPr/>
          <p:nvPr/>
        </p:nvSpPr>
        <p:spPr>
          <a:xfrm>
            <a:off x="2008094" y="6431190"/>
            <a:ext cx="1819835" cy="21544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¿Qué caricias están permitidas?</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
        <p:nvSpPr>
          <p:cNvPr id="8" name="CuadroTexto 7">
            <a:extLst>
              <a:ext uri="{FF2B5EF4-FFF2-40B4-BE49-F238E27FC236}">
                <a16:creationId xmlns:a16="http://schemas.microsoft.com/office/drawing/2014/main" id="{06A7BA97-89D9-794E-E86B-B55BE28778F6}"/>
              </a:ext>
            </a:extLst>
          </p:cNvPr>
          <p:cNvSpPr txBox="1"/>
          <p:nvPr/>
        </p:nvSpPr>
        <p:spPr>
          <a:xfrm>
            <a:off x="1532964" y="1097286"/>
            <a:ext cx="6096000" cy="369332"/>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Así como huyo José de la esposa de Potifar. </a:t>
            </a:r>
            <a:endParaRPr lang="es-MX" dirty="0"/>
          </a:p>
        </p:txBody>
      </p:sp>
      <p:sp>
        <p:nvSpPr>
          <p:cNvPr id="10" name="CuadroTexto 9">
            <a:extLst>
              <a:ext uri="{FF2B5EF4-FFF2-40B4-BE49-F238E27FC236}">
                <a16:creationId xmlns:a16="http://schemas.microsoft.com/office/drawing/2014/main" id="{672575CF-6A93-2A08-876E-2F809F5D2B84}"/>
              </a:ext>
            </a:extLst>
          </p:cNvPr>
          <p:cNvSpPr txBox="1"/>
          <p:nvPr/>
        </p:nvSpPr>
        <p:spPr>
          <a:xfrm>
            <a:off x="1797422" y="1715852"/>
            <a:ext cx="7194178" cy="692497"/>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cs typeface="Times New Roman" panose="02020603050405020304" pitchFamily="18" charset="0"/>
              </a:rPr>
              <a:t>Gen</a:t>
            </a:r>
            <a:r>
              <a:rPr lang="es-NI" sz="2100" b="1" dirty="0">
                <a:latin typeface="Georgia" panose="02040502050405020303" pitchFamily="18" charset="0"/>
                <a:ea typeface="Times New Roman" panose="02020603050405020304" pitchFamily="18" charset="0"/>
                <a:cs typeface="Times New Roman" panose="02020603050405020304" pitchFamily="18" charset="0"/>
              </a:rPr>
              <a:t>esis.</a:t>
            </a:r>
            <a:r>
              <a:rPr lang="es-NI" sz="2100" b="1" dirty="0">
                <a:effectLst/>
                <a:latin typeface="Georgia" panose="02040502050405020303" pitchFamily="18" charset="0"/>
                <a:ea typeface="Times New Roman" panose="02020603050405020304" pitchFamily="18" charset="0"/>
                <a:cs typeface="Times New Roman" panose="02020603050405020304" pitchFamily="18" charset="0"/>
              </a:rPr>
              <a:t>39:7-13. </a:t>
            </a:r>
            <a:r>
              <a:rPr lang="es-MX" b="0" i="0" dirty="0">
                <a:solidFill>
                  <a:srgbClr val="000000"/>
                </a:solidFill>
                <a:effectLst/>
                <a:latin typeface="Georgia" panose="02040502050405020303" pitchFamily="18" charset="0"/>
              </a:rPr>
              <a:t>Sucedió después de estas cosas que la mujer de su amo miró a José con deseo y </a:t>
            </a:r>
            <a:r>
              <a:rPr lang="es-MX" b="0" i="1" dirty="0">
                <a:solidFill>
                  <a:srgbClr val="000000"/>
                </a:solidFill>
                <a:effectLst/>
                <a:latin typeface="Georgia" panose="02040502050405020303" pitchFamily="18" charset="0"/>
              </a:rPr>
              <a:t>le</a:t>
            </a:r>
            <a:r>
              <a:rPr lang="es-MX" b="0" i="0" dirty="0">
                <a:solidFill>
                  <a:srgbClr val="000000"/>
                </a:solidFill>
                <a:effectLst/>
                <a:latin typeface="Georgia" panose="02040502050405020303" pitchFamily="18" charset="0"/>
              </a:rPr>
              <a:t> dijo: «Acuéstate conmigo».</a:t>
            </a:r>
            <a:endParaRPr lang="es-MX" dirty="0">
              <a:latin typeface="Georgia" panose="02040502050405020303" pitchFamily="18" charset="0"/>
            </a:endParaRPr>
          </a:p>
        </p:txBody>
      </p:sp>
      <p:sp>
        <p:nvSpPr>
          <p:cNvPr id="12" name="CuadroTexto 11">
            <a:extLst>
              <a:ext uri="{FF2B5EF4-FFF2-40B4-BE49-F238E27FC236}">
                <a16:creationId xmlns:a16="http://schemas.microsoft.com/office/drawing/2014/main" id="{1F0D047A-A06F-12F8-9F49-55F0CE34C7FF}"/>
              </a:ext>
            </a:extLst>
          </p:cNvPr>
          <p:cNvSpPr txBox="1"/>
          <p:nvPr/>
        </p:nvSpPr>
        <p:spPr>
          <a:xfrm>
            <a:off x="3442446" y="2952862"/>
            <a:ext cx="7194178" cy="969496"/>
          </a:xfrm>
          <a:prstGeom prst="rect">
            <a:avLst/>
          </a:prstGeom>
          <a:noFill/>
        </p:spPr>
        <p:txBody>
          <a:bodyPr wrap="square">
            <a:spAutoFit/>
          </a:bodyPr>
          <a:lstStyle/>
          <a:p>
            <a:pPr algn="just"/>
            <a:r>
              <a:rPr lang="es-MX" sz="2100" b="1" dirty="0">
                <a:solidFill>
                  <a:srgbClr val="000000"/>
                </a:solidFill>
                <a:latin typeface="Georgia" panose="02040502050405020303" pitchFamily="18" charset="0"/>
              </a:rPr>
              <a:t>V.</a:t>
            </a:r>
            <a:r>
              <a:rPr lang="es-MX" sz="2100" b="1" i="0" dirty="0">
                <a:solidFill>
                  <a:srgbClr val="000000"/>
                </a:solidFill>
                <a:effectLst/>
                <a:latin typeface="Georgia" panose="02040502050405020303" pitchFamily="18" charset="0"/>
              </a:rPr>
              <a:t>8. </a:t>
            </a:r>
            <a:r>
              <a:rPr lang="es-MX" b="0" i="0" dirty="0">
                <a:solidFill>
                  <a:srgbClr val="000000"/>
                </a:solidFill>
                <a:effectLst/>
                <a:latin typeface="Georgia" panose="02040502050405020303" pitchFamily="18" charset="0"/>
              </a:rPr>
              <a:t>Pero él rehusó y dijo a la mujer de su amo: «Estando yo aquí, mi amo no se preocupa de nada en la casa, y ha puesto en mi mano todo lo que posee. </a:t>
            </a:r>
            <a:endParaRPr lang="es-MX" dirty="0">
              <a:latin typeface="Georgia" panose="02040502050405020303" pitchFamily="18" charset="0"/>
            </a:endParaRPr>
          </a:p>
        </p:txBody>
      </p:sp>
      <p:sp>
        <p:nvSpPr>
          <p:cNvPr id="14" name="CuadroTexto 13">
            <a:extLst>
              <a:ext uri="{FF2B5EF4-FFF2-40B4-BE49-F238E27FC236}">
                <a16:creationId xmlns:a16="http://schemas.microsoft.com/office/drawing/2014/main" id="{CCC1F6F2-911D-33A3-BCDC-1B72275D60A0}"/>
              </a:ext>
            </a:extLst>
          </p:cNvPr>
          <p:cNvSpPr txBox="1"/>
          <p:nvPr/>
        </p:nvSpPr>
        <p:spPr>
          <a:xfrm>
            <a:off x="1864658" y="4449652"/>
            <a:ext cx="7512424" cy="969496"/>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V.9. </a:t>
            </a:r>
            <a:r>
              <a:rPr lang="es-MX" b="0" i="0" dirty="0">
                <a:solidFill>
                  <a:srgbClr val="000000"/>
                </a:solidFill>
                <a:effectLst/>
                <a:latin typeface="Georgia" panose="02040502050405020303" pitchFamily="18" charset="0"/>
              </a:rPr>
              <a:t>No hay nadie más grande que yo en esta casa, y nada me ha rehusado excepto a usted, pues es su mujer. ¿Cómo entonces podría yo hacer esta gran maldad y pecar contra Dios?». </a:t>
            </a:r>
            <a:endParaRPr lang="es-MX" dirty="0">
              <a:latin typeface="Georgia" panose="02040502050405020303" pitchFamily="18" charset="0"/>
            </a:endParaRPr>
          </a:p>
        </p:txBody>
      </p:sp>
    </p:spTree>
    <p:extLst>
      <p:ext uri="{BB962C8B-B14F-4D97-AF65-F5344CB8AC3E}">
        <p14:creationId xmlns:p14="http://schemas.microsoft.com/office/powerpoint/2010/main" val="20456035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arn(inVertical)">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barn(inVertical)">
                                      <p:cBhvr>
                                        <p:cTn id="2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P spid="14"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76</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Rectángulo 5">
            <a:extLst>
              <a:ext uri="{FF2B5EF4-FFF2-40B4-BE49-F238E27FC236}">
                <a16:creationId xmlns:a16="http://schemas.microsoft.com/office/drawing/2014/main" id="{B74AB07B-742C-7CA3-E9DF-DEC9734C274A}"/>
              </a:ext>
            </a:extLst>
          </p:cNvPr>
          <p:cNvSpPr/>
          <p:nvPr/>
        </p:nvSpPr>
        <p:spPr>
          <a:xfrm>
            <a:off x="2008094" y="6431190"/>
            <a:ext cx="1819835" cy="21544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¿Qué caricias están permitidas?</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
        <p:nvSpPr>
          <p:cNvPr id="8" name="CuadroTexto 7">
            <a:extLst>
              <a:ext uri="{FF2B5EF4-FFF2-40B4-BE49-F238E27FC236}">
                <a16:creationId xmlns:a16="http://schemas.microsoft.com/office/drawing/2014/main" id="{2354165F-1A9E-6A3C-983B-2583381D9D6F}"/>
              </a:ext>
            </a:extLst>
          </p:cNvPr>
          <p:cNvSpPr txBox="1"/>
          <p:nvPr/>
        </p:nvSpPr>
        <p:spPr>
          <a:xfrm>
            <a:off x="1828800" y="1353235"/>
            <a:ext cx="6606988" cy="692497"/>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V.10. </a:t>
            </a:r>
            <a:r>
              <a:rPr lang="es-MX" b="0" i="0" dirty="0">
                <a:solidFill>
                  <a:srgbClr val="000000"/>
                </a:solidFill>
                <a:effectLst/>
                <a:latin typeface="Georgia" panose="02040502050405020303" pitchFamily="18" charset="0"/>
              </a:rPr>
              <a:t>Y ella insistía a José día tras día, pero él no accedió a acostarse con ella </a:t>
            </a:r>
            <a:r>
              <a:rPr lang="es-MX" b="0" i="1" dirty="0">
                <a:solidFill>
                  <a:srgbClr val="000000"/>
                </a:solidFill>
                <a:effectLst/>
                <a:latin typeface="Georgia" panose="02040502050405020303" pitchFamily="18" charset="0"/>
              </a:rPr>
              <a:t>o</a:t>
            </a:r>
            <a:r>
              <a:rPr lang="es-MX" b="0" i="0" dirty="0">
                <a:solidFill>
                  <a:srgbClr val="000000"/>
                </a:solidFill>
                <a:effectLst/>
                <a:latin typeface="Georgia" panose="02040502050405020303" pitchFamily="18" charset="0"/>
              </a:rPr>
              <a:t> a estar con ella.</a:t>
            </a:r>
            <a:endParaRPr lang="es-MX" dirty="0">
              <a:latin typeface="Georgia" panose="02040502050405020303" pitchFamily="18" charset="0"/>
            </a:endParaRPr>
          </a:p>
        </p:txBody>
      </p:sp>
      <p:sp>
        <p:nvSpPr>
          <p:cNvPr id="10" name="CuadroTexto 9">
            <a:extLst>
              <a:ext uri="{FF2B5EF4-FFF2-40B4-BE49-F238E27FC236}">
                <a16:creationId xmlns:a16="http://schemas.microsoft.com/office/drawing/2014/main" id="{CB60E3E1-F714-4AF9-A484-1DA12C2D3C12}"/>
              </a:ext>
            </a:extLst>
          </p:cNvPr>
          <p:cNvSpPr txBox="1"/>
          <p:nvPr/>
        </p:nvSpPr>
        <p:spPr>
          <a:xfrm>
            <a:off x="3747247" y="2644153"/>
            <a:ext cx="6813176" cy="692497"/>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V.11. </a:t>
            </a:r>
            <a:r>
              <a:rPr lang="es-MX" b="0" i="0" dirty="0">
                <a:solidFill>
                  <a:srgbClr val="000000"/>
                </a:solidFill>
                <a:effectLst/>
                <a:latin typeface="Georgia" panose="02040502050405020303" pitchFamily="18" charset="0"/>
              </a:rPr>
              <a:t>Pero un día que él entró en casa para hacer su trabajo, y no había ninguno de los hombres de la casa allí dentro,</a:t>
            </a:r>
            <a:endParaRPr lang="es-MX" dirty="0">
              <a:latin typeface="Georgia" panose="02040502050405020303" pitchFamily="18" charset="0"/>
            </a:endParaRPr>
          </a:p>
        </p:txBody>
      </p:sp>
      <p:sp>
        <p:nvSpPr>
          <p:cNvPr id="12" name="CuadroTexto 11">
            <a:extLst>
              <a:ext uri="{FF2B5EF4-FFF2-40B4-BE49-F238E27FC236}">
                <a16:creationId xmlns:a16="http://schemas.microsoft.com/office/drawing/2014/main" id="{C80B1B2E-6E8A-D78E-3F80-B0B6DF722303}"/>
              </a:ext>
            </a:extLst>
          </p:cNvPr>
          <p:cNvSpPr txBox="1"/>
          <p:nvPr/>
        </p:nvSpPr>
        <p:spPr>
          <a:xfrm>
            <a:off x="1828799" y="3658445"/>
            <a:ext cx="6669741" cy="969496"/>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V.12. </a:t>
            </a:r>
            <a:r>
              <a:rPr lang="es-MX" b="0" i="0" dirty="0">
                <a:solidFill>
                  <a:srgbClr val="000000"/>
                </a:solidFill>
                <a:effectLst/>
                <a:latin typeface="Georgia" panose="02040502050405020303" pitchFamily="18" charset="0"/>
              </a:rPr>
              <a:t>entonces ella tomó a José de la ropa, y le dijo: «¡Acuéstate conmigo!». Pero él le dejó su ropa en la mano, y salió huyendo afuera.</a:t>
            </a:r>
            <a:endParaRPr lang="es-MX" dirty="0">
              <a:latin typeface="Georgia" panose="02040502050405020303" pitchFamily="18" charset="0"/>
            </a:endParaRPr>
          </a:p>
        </p:txBody>
      </p:sp>
      <p:sp>
        <p:nvSpPr>
          <p:cNvPr id="14" name="CuadroTexto 13">
            <a:extLst>
              <a:ext uri="{FF2B5EF4-FFF2-40B4-BE49-F238E27FC236}">
                <a16:creationId xmlns:a16="http://schemas.microsoft.com/office/drawing/2014/main" id="{35CC37C2-23CD-C724-E957-3C3686B4AF45}"/>
              </a:ext>
            </a:extLst>
          </p:cNvPr>
          <p:cNvSpPr txBox="1"/>
          <p:nvPr/>
        </p:nvSpPr>
        <p:spPr>
          <a:xfrm>
            <a:off x="3747247" y="5065059"/>
            <a:ext cx="6813176" cy="692497"/>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V.13. </a:t>
            </a:r>
            <a:r>
              <a:rPr lang="es-MX" b="0" i="0" dirty="0">
                <a:solidFill>
                  <a:srgbClr val="000000"/>
                </a:solidFill>
                <a:effectLst/>
                <a:latin typeface="Georgia" panose="02040502050405020303" pitchFamily="18" charset="0"/>
              </a:rPr>
              <a:t>Cuando ella vio que él había dejado su ropa en sus manos y había huido afuera,</a:t>
            </a:r>
            <a:endParaRPr lang="es-MX" dirty="0">
              <a:latin typeface="Georgia" panose="02040502050405020303" pitchFamily="18" charset="0"/>
            </a:endParaRPr>
          </a:p>
        </p:txBody>
      </p:sp>
    </p:spTree>
    <p:extLst>
      <p:ext uri="{BB962C8B-B14F-4D97-AF65-F5344CB8AC3E}">
        <p14:creationId xmlns:p14="http://schemas.microsoft.com/office/powerpoint/2010/main" val="12806537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P spid="14"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77</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CuadroTexto 7">
            <a:extLst>
              <a:ext uri="{FF2B5EF4-FFF2-40B4-BE49-F238E27FC236}">
                <a16:creationId xmlns:a16="http://schemas.microsoft.com/office/drawing/2014/main" id="{18AACC61-C240-6761-C606-562D76CB28BC}"/>
              </a:ext>
            </a:extLst>
          </p:cNvPr>
          <p:cNvSpPr txBox="1"/>
          <p:nvPr/>
        </p:nvSpPr>
        <p:spPr>
          <a:xfrm>
            <a:off x="1763806" y="1034534"/>
            <a:ext cx="6096000" cy="369332"/>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Debemos de abstenernos de toda especie de mal</a:t>
            </a:r>
            <a:endParaRPr lang="es-MX" dirty="0"/>
          </a:p>
        </p:txBody>
      </p:sp>
      <p:sp>
        <p:nvSpPr>
          <p:cNvPr id="10" name="CuadroTexto 9">
            <a:extLst>
              <a:ext uri="{FF2B5EF4-FFF2-40B4-BE49-F238E27FC236}">
                <a16:creationId xmlns:a16="http://schemas.microsoft.com/office/drawing/2014/main" id="{1BE4DCA8-41DE-C52C-873D-B3522F14C923}"/>
              </a:ext>
            </a:extLst>
          </p:cNvPr>
          <p:cNvSpPr txBox="1"/>
          <p:nvPr/>
        </p:nvSpPr>
        <p:spPr>
          <a:xfrm>
            <a:off x="3021105" y="2199945"/>
            <a:ext cx="7180729" cy="415498"/>
          </a:xfrm>
          <a:prstGeom prst="rect">
            <a:avLst/>
          </a:prstGeom>
          <a:noFill/>
        </p:spPr>
        <p:txBody>
          <a:bodyPr wrap="square">
            <a:spAutoFit/>
          </a:bodyPr>
          <a:lstStyle/>
          <a:p>
            <a:pPr algn="just"/>
            <a:r>
              <a:rPr lang="es-NI" sz="2100" b="1" dirty="0">
                <a:latin typeface="Georgia" panose="02040502050405020303" pitchFamily="18" charset="0"/>
                <a:ea typeface="Times New Roman" panose="02020603050405020304" pitchFamily="18" charset="0"/>
                <a:cs typeface="Times New Roman" panose="02020603050405020304" pitchFamily="18" charset="0"/>
              </a:rPr>
              <a:t>I</a:t>
            </a:r>
            <a:r>
              <a:rPr lang="es-NI" sz="2100" b="1" dirty="0">
                <a:effectLst/>
                <a:latin typeface="Georgia" panose="02040502050405020303" pitchFamily="18" charset="0"/>
                <a:ea typeface="Times New Roman" panose="02020603050405020304" pitchFamily="18" charset="0"/>
                <a:cs typeface="Times New Roman" panose="02020603050405020304" pitchFamily="18" charset="0"/>
              </a:rPr>
              <a:t> Tesalonicenses.5:22. </a:t>
            </a:r>
            <a:r>
              <a:rPr lang="es-MX" b="0" i="0" dirty="0">
                <a:solidFill>
                  <a:srgbClr val="000000"/>
                </a:solidFill>
                <a:effectLst/>
                <a:latin typeface="Georgia" panose="02040502050405020303" pitchFamily="18" charset="0"/>
              </a:rPr>
              <a:t>Absténganse de toda forma de mal.</a:t>
            </a:r>
            <a:endParaRPr lang="es-MX" dirty="0">
              <a:latin typeface="Georgia" panose="02040502050405020303" pitchFamily="18" charset="0"/>
            </a:endParaRPr>
          </a:p>
        </p:txBody>
      </p:sp>
      <p:sp>
        <p:nvSpPr>
          <p:cNvPr id="12" name="CuadroTexto 11">
            <a:extLst>
              <a:ext uri="{FF2B5EF4-FFF2-40B4-BE49-F238E27FC236}">
                <a16:creationId xmlns:a16="http://schemas.microsoft.com/office/drawing/2014/main" id="{45D2465A-A30F-24F5-6CEF-688C702C5078}"/>
              </a:ext>
            </a:extLst>
          </p:cNvPr>
          <p:cNvSpPr txBox="1"/>
          <p:nvPr/>
        </p:nvSpPr>
        <p:spPr>
          <a:xfrm>
            <a:off x="3048000" y="3802145"/>
            <a:ext cx="6096000" cy="923330"/>
          </a:xfrm>
          <a:prstGeom prst="rect">
            <a:avLst/>
          </a:prstGeom>
          <a:noFill/>
        </p:spPr>
        <p:txBody>
          <a:bodyPr wrap="square">
            <a:spAutoFit/>
          </a:bodyPr>
          <a:lstStyle/>
          <a:p>
            <a:pPr algn="ctr"/>
            <a:r>
              <a:rPr lang="es-NI" sz="1800" dirty="0">
                <a:effectLst/>
                <a:latin typeface="Georgia" panose="02040502050405020303" pitchFamily="18" charset="0"/>
                <a:ea typeface="Times New Roman" panose="02020603050405020304" pitchFamily="18" charset="0"/>
                <a:cs typeface="Times New Roman" panose="02020603050405020304" pitchFamily="18" charset="0"/>
              </a:rPr>
              <a:t>Recordemos que las caricias, toques, manoseos, son</a:t>
            </a:r>
            <a:endParaRPr lang="es-MX" sz="1800" dirty="0">
              <a:effectLst/>
              <a:latin typeface="Georgia" panose="02040502050405020303" pitchFamily="18" charset="0"/>
              <a:ea typeface="Times New Roman" panose="02020603050405020304" pitchFamily="18" charset="0"/>
              <a:cs typeface="Times New Roman" panose="02020603050405020304" pitchFamily="18" charset="0"/>
            </a:endParaRPr>
          </a:p>
          <a:p>
            <a:pPr algn="ctr"/>
            <a:r>
              <a:rPr lang="es-NI" sz="1800" dirty="0">
                <a:effectLst/>
                <a:latin typeface="Georgia" panose="02040502050405020303" pitchFamily="18" charset="0"/>
                <a:ea typeface="Times New Roman" panose="02020603050405020304" pitchFamily="18" charset="0"/>
                <a:cs typeface="Times New Roman" panose="02020603050405020304" pitchFamily="18" charset="0"/>
              </a:rPr>
              <a:t>especie de mal</a:t>
            </a:r>
            <a:r>
              <a:rPr lang="es-NI" b="1" dirty="0">
                <a:latin typeface="Georgia" panose="02040502050405020303" pitchFamily="18" charset="0"/>
                <a:ea typeface="Times New Roman" panose="02020603050405020304" pitchFamily="18" charset="0"/>
                <a:cs typeface="Times New Roman" panose="02020603050405020304" pitchFamily="18" charset="0"/>
              </a:rPr>
              <a:t>, HAY QUE EVITARLAS </a:t>
            </a:r>
          </a:p>
          <a:p>
            <a:pPr algn="ctr"/>
            <a:r>
              <a:rPr lang="es-NI" b="1" dirty="0">
                <a:latin typeface="Georgia" panose="02040502050405020303" pitchFamily="18" charset="0"/>
                <a:ea typeface="Times New Roman" panose="02020603050405020304" pitchFamily="18" charset="0"/>
                <a:cs typeface="Times New Roman" panose="02020603050405020304" pitchFamily="18" charset="0"/>
              </a:rPr>
              <a:t>para NO </a:t>
            </a:r>
            <a:r>
              <a:rPr lang="es-NI" dirty="0">
                <a:latin typeface="Georgia" panose="02040502050405020303" pitchFamily="18" charset="0"/>
                <a:ea typeface="Times New Roman" panose="02020603050405020304" pitchFamily="18" charset="0"/>
                <a:cs typeface="Times New Roman" panose="02020603050405020304" pitchFamily="18" charset="0"/>
              </a:rPr>
              <a:t>pecar contra </a:t>
            </a:r>
            <a:r>
              <a:rPr lang="es-NI" b="1" dirty="0">
                <a:latin typeface="Georgia" panose="02040502050405020303" pitchFamily="18" charset="0"/>
                <a:ea typeface="Times New Roman" panose="02020603050405020304" pitchFamily="18" charset="0"/>
                <a:cs typeface="Times New Roman" panose="02020603050405020304" pitchFamily="18" charset="0"/>
              </a:rPr>
              <a:t>Dios</a:t>
            </a:r>
            <a:r>
              <a:rPr lang="es-NI" sz="1800" dirty="0">
                <a:effectLst/>
                <a:latin typeface="Georgia" panose="02040502050405020303" pitchFamily="18" charset="0"/>
                <a:ea typeface="Times New Roman" panose="02020603050405020304" pitchFamily="18" charset="0"/>
                <a:cs typeface="Times New Roman" panose="02020603050405020304" pitchFamily="18" charset="0"/>
              </a:rPr>
              <a:t> </a:t>
            </a:r>
            <a:endParaRPr lang="es-MX" sz="1800" dirty="0">
              <a:effectLst/>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53915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500" fill="hold"/>
                                        <p:tgtEl>
                                          <p:spTgt spid="12"/>
                                        </p:tgtEl>
                                        <p:attrNameLst>
                                          <p:attrName>ppt_x</p:attrName>
                                        </p:attrNameLst>
                                      </p:cBhvr>
                                      <p:tavLst>
                                        <p:tav tm="0">
                                          <p:val>
                                            <p:strVal val="#ppt_x"/>
                                          </p:val>
                                        </p:tav>
                                        <p:tav tm="100000">
                                          <p:val>
                                            <p:strVal val="#ppt_x"/>
                                          </p:val>
                                        </p:tav>
                                      </p:tavLst>
                                    </p:anim>
                                    <p:anim calcmode="lin" valueType="num">
                                      <p:cBhvr additive="base">
                                        <p:cTn id="1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78</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AD05FD3B-7574-CADD-4FD6-192975575927}"/>
              </a:ext>
            </a:extLst>
          </p:cNvPr>
          <p:cNvSpPr txBox="1"/>
          <p:nvPr/>
        </p:nvSpPr>
        <p:spPr>
          <a:xfrm>
            <a:off x="2354356" y="2367171"/>
            <a:ext cx="7483288" cy="2123658"/>
          </a:xfrm>
          <a:prstGeom prst="rect">
            <a:avLst/>
          </a:prstGeom>
          <a:noFill/>
        </p:spPr>
        <p:txBody>
          <a:bodyPr wrap="square">
            <a:spAutoFit/>
          </a:bodyPr>
          <a:lstStyle/>
          <a:p>
            <a:pPr algn="ctr"/>
            <a:r>
              <a:rPr lang="es-NI" sz="4400" dirty="0">
                <a:solidFill>
                  <a:srgbClr val="FF0000"/>
                </a:solidFill>
                <a:effectLst/>
                <a:latin typeface="Georgia" panose="02040502050405020303" pitchFamily="18" charset="0"/>
                <a:ea typeface="Times New Roman" panose="02020603050405020304" pitchFamily="18" charset="0"/>
              </a:rPr>
              <a:t>¿</a:t>
            </a:r>
            <a:r>
              <a:rPr lang="es-NI" sz="4400" dirty="0">
                <a:solidFill>
                  <a:srgbClr val="FF0000"/>
                </a:solidFill>
                <a:latin typeface="Georgia" panose="02040502050405020303" pitchFamily="18" charset="0"/>
                <a:ea typeface="Times New Roman" panose="02020603050405020304" pitchFamily="18" charset="0"/>
              </a:rPr>
              <a:t>Qué pasa sí mis padres no están de acuerdo con mi noviazgo, quedo debo hacer</a:t>
            </a:r>
            <a:r>
              <a:rPr lang="es-NI" sz="4400" dirty="0">
                <a:solidFill>
                  <a:srgbClr val="FF0000"/>
                </a:solidFill>
                <a:effectLst/>
                <a:latin typeface="Georgia" panose="02040502050405020303" pitchFamily="18" charset="0"/>
                <a:ea typeface="Times New Roman" panose="02020603050405020304" pitchFamily="18" charset="0"/>
              </a:rPr>
              <a:t>?</a:t>
            </a:r>
            <a:endParaRPr lang="es-MX" sz="4400" dirty="0">
              <a:solidFill>
                <a:srgbClr val="FF0000"/>
              </a:solidFill>
              <a:latin typeface="Georgia" panose="02040502050405020303" pitchFamily="18" charset="0"/>
            </a:endParaRPr>
          </a:p>
        </p:txBody>
      </p:sp>
    </p:spTree>
    <p:extLst>
      <p:ext uri="{BB962C8B-B14F-4D97-AF65-F5344CB8AC3E}">
        <p14:creationId xmlns:p14="http://schemas.microsoft.com/office/powerpoint/2010/main" val="4648196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79</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CuadroTexto 7">
            <a:extLst>
              <a:ext uri="{FF2B5EF4-FFF2-40B4-BE49-F238E27FC236}">
                <a16:creationId xmlns:a16="http://schemas.microsoft.com/office/drawing/2014/main" id="{7554FDED-79B9-414F-C328-1A2F1824F506}"/>
              </a:ext>
            </a:extLst>
          </p:cNvPr>
          <p:cNvSpPr txBox="1"/>
          <p:nvPr/>
        </p:nvSpPr>
        <p:spPr>
          <a:xfrm>
            <a:off x="1828799" y="1085200"/>
            <a:ext cx="9135035" cy="923330"/>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Muchas veces los padres quieren tomar decisiones en cuanto a quien puede ser el novio de su hija o la novia de su hijo, pero no siempre los padres dejan que sus hijos o hijas tomen la decisión, debemos de respetar a nuestros padres. </a:t>
            </a:r>
            <a:endParaRPr lang="es-MX" dirty="0"/>
          </a:p>
        </p:txBody>
      </p:sp>
      <p:sp>
        <p:nvSpPr>
          <p:cNvPr id="10" name="CuadroTexto 9">
            <a:extLst>
              <a:ext uri="{FF2B5EF4-FFF2-40B4-BE49-F238E27FC236}">
                <a16:creationId xmlns:a16="http://schemas.microsoft.com/office/drawing/2014/main" id="{CBFD3AFE-B3C9-996B-AFA3-CB9CBBBBDAB9}"/>
              </a:ext>
            </a:extLst>
          </p:cNvPr>
          <p:cNvSpPr txBox="1"/>
          <p:nvPr/>
        </p:nvSpPr>
        <p:spPr>
          <a:xfrm>
            <a:off x="3348316" y="2215765"/>
            <a:ext cx="6096000" cy="692497"/>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rPr>
              <a:t>Efesios.6:1</a:t>
            </a:r>
            <a:r>
              <a:rPr lang="es-NI" sz="2100" b="1" dirty="0">
                <a:latin typeface="Georgia" panose="02040502050405020303" pitchFamily="18" charset="0"/>
                <a:ea typeface="Times New Roman" panose="02020603050405020304" pitchFamily="18" charset="0"/>
              </a:rPr>
              <a:t>-</a:t>
            </a:r>
            <a:r>
              <a:rPr lang="es-NI" sz="2100" b="1" dirty="0">
                <a:effectLst/>
                <a:latin typeface="Georgia" panose="02040502050405020303" pitchFamily="18" charset="0"/>
                <a:ea typeface="Times New Roman" panose="02020603050405020304" pitchFamily="18" charset="0"/>
              </a:rPr>
              <a:t>4. </a:t>
            </a:r>
            <a:r>
              <a:rPr lang="es-MX" b="0" i="0" dirty="0">
                <a:solidFill>
                  <a:srgbClr val="000000"/>
                </a:solidFill>
                <a:effectLst/>
                <a:latin typeface="Georgia" panose="02040502050405020303" pitchFamily="18" charset="0"/>
              </a:rPr>
              <a:t>Hijos, obedezcan a sus padres en el Señor, porque esto es justo.</a:t>
            </a:r>
            <a:endParaRPr lang="es-MX" dirty="0">
              <a:latin typeface="Georgia" panose="02040502050405020303" pitchFamily="18" charset="0"/>
            </a:endParaRPr>
          </a:p>
        </p:txBody>
      </p:sp>
      <p:sp>
        <p:nvSpPr>
          <p:cNvPr id="12" name="CuadroTexto 11">
            <a:extLst>
              <a:ext uri="{FF2B5EF4-FFF2-40B4-BE49-F238E27FC236}">
                <a16:creationId xmlns:a16="http://schemas.microsoft.com/office/drawing/2014/main" id="{03DF846B-ED11-2C16-9843-2C94832CABB6}"/>
              </a:ext>
            </a:extLst>
          </p:cNvPr>
          <p:cNvSpPr txBox="1"/>
          <p:nvPr/>
        </p:nvSpPr>
        <p:spPr>
          <a:xfrm>
            <a:off x="2850777" y="3200375"/>
            <a:ext cx="6983505" cy="692497"/>
          </a:xfrm>
          <a:prstGeom prst="rect">
            <a:avLst/>
          </a:prstGeom>
          <a:noFill/>
        </p:spPr>
        <p:txBody>
          <a:bodyPr wrap="square">
            <a:spAutoFit/>
          </a:bodyPr>
          <a:lstStyle/>
          <a:p>
            <a:pPr algn="just"/>
            <a:r>
              <a:rPr lang="es-MX" sz="2100" b="1" i="0" cap="small" dirty="0">
                <a:solidFill>
                  <a:srgbClr val="000000"/>
                </a:solidFill>
                <a:effectLst/>
                <a:latin typeface="Georgia" panose="02040502050405020303" pitchFamily="18" charset="0"/>
              </a:rPr>
              <a:t>V.2. </a:t>
            </a:r>
            <a:r>
              <a:rPr lang="es-MX" b="0" i="0" cap="small" dirty="0">
                <a:solidFill>
                  <a:srgbClr val="000000"/>
                </a:solidFill>
                <a:effectLst/>
                <a:latin typeface="Georgia" panose="02040502050405020303" pitchFamily="18" charset="0"/>
              </a:rPr>
              <a:t>Honra a tu padre y a</a:t>
            </a:r>
            <a:r>
              <a:rPr lang="es-MX" b="0" i="0" dirty="0">
                <a:solidFill>
                  <a:srgbClr val="000000"/>
                </a:solidFill>
                <a:effectLst/>
                <a:latin typeface="Georgia" panose="02040502050405020303" pitchFamily="18" charset="0"/>
              </a:rPr>
              <a:t> </a:t>
            </a:r>
            <a:r>
              <a:rPr lang="es-MX" b="0" i="1" dirty="0">
                <a:solidFill>
                  <a:srgbClr val="000000"/>
                </a:solidFill>
                <a:effectLst/>
                <a:latin typeface="Georgia" panose="02040502050405020303" pitchFamily="18" charset="0"/>
              </a:rPr>
              <a:t>tu</a:t>
            </a:r>
            <a:r>
              <a:rPr lang="es-MX" b="0" i="0" dirty="0">
                <a:solidFill>
                  <a:srgbClr val="000000"/>
                </a:solidFill>
                <a:effectLst/>
                <a:latin typeface="Georgia" panose="02040502050405020303" pitchFamily="18" charset="0"/>
              </a:rPr>
              <a:t> </a:t>
            </a:r>
            <a:r>
              <a:rPr lang="es-MX" b="0" i="0" cap="small" dirty="0">
                <a:solidFill>
                  <a:srgbClr val="000000"/>
                </a:solidFill>
                <a:effectLst/>
                <a:latin typeface="Georgia" panose="02040502050405020303" pitchFamily="18" charset="0"/>
              </a:rPr>
              <a:t>madre</a:t>
            </a:r>
            <a:r>
              <a:rPr lang="es-MX" b="0" i="0" dirty="0">
                <a:solidFill>
                  <a:srgbClr val="000000"/>
                </a:solidFill>
                <a:effectLst/>
                <a:latin typeface="Georgia" panose="02040502050405020303" pitchFamily="18" charset="0"/>
              </a:rPr>
              <a:t> (que es el primer mandamiento con promesa), </a:t>
            </a:r>
            <a:endParaRPr lang="es-MX" dirty="0">
              <a:latin typeface="Georgia" panose="02040502050405020303" pitchFamily="18" charset="0"/>
            </a:endParaRPr>
          </a:p>
        </p:txBody>
      </p:sp>
      <p:sp>
        <p:nvSpPr>
          <p:cNvPr id="14" name="CuadroTexto 13">
            <a:extLst>
              <a:ext uri="{FF2B5EF4-FFF2-40B4-BE49-F238E27FC236}">
                <a16:creationId xmlns:a16="http://schemas.microsoft.com/office/drawing/2014/main" id="{29A2B8C6-50D2-0E4F-2A8D-48E68727B6DB}"/>
              </a:ext>
            </a:extLst>
          </p:cNvPr>
          <p:cNvSpPr txBox="1"/>
          <p:nvPr/>
        </p:nvSpPr>
        <p:spPr>
          <a:xfrm>
            <a:off x="3348316" y="4164947"/>
            <a:ext cx="6096000" cy="692497"/>
          </a:xfrm>
          <a:prstGeom prst="rect">
            <a:avLst/>
          </a:prstGeom>
          <a:noFill/>
        </p:spPr>
        <p:txBody>
          <a:bodyPr wrap="square">
            <a:spAutoFit/>
          </a:bodyPr>
          <a:lstStyle/>
          <a:p>
            <a:pPr algn="just"/>
            <a:r>
              <a:rPr lang="es-MX" sz="2100" b="1" i="0" cap="small" dirty="0">
                <a:solidFill>
                  <a:srgbClr val="000000"/>
                </a:solidFill>
                <a:effectLst/>
                <a:latin typeface="Georgia" panose="02040502050405020303" pitchFamily="18" charset="0"/>
              </a:rPr>
              <a:t>V.3. </a:t>
            </a:r>
            <a:r>
              <a:rPr lang="es-MX" b="0" i="0" cap="small" dirty="0">
                <a:solidFill>
                  <a:srgbClr val="000000"/>
                </a:solidFill>
                <a:effectLst/>
                <a:latin typeface="Georgia" panose="02040502050405020303" pitchFamily="18" charset="0"/>
              </a:rPr>
              <a:t>para que te vaya bien, y para que tengas larga vida sobre la tierra</a:t>
            </a:r>
            <a:r>
              <a:rPr lang="es-MX" b="0" i="0" dirty="0">
                <a:solidFill>
                  <a:srgbClr val="000000"/>
                </a:solidFill>
                <a:effectLst/>
                <a:latin typeface="Georgia" panose="02040502050405020303" pitchFamily="18" charset="0"/>
              </a:rPr>
              <a:t>.</a:t>
            </a:r>
            <a:endParaRPr lang="es-MX" dirty="0">
              <a:latin typeface="Georgia" panose="02040502050405020303" pitchFamily="18" charset="0"/>
            </a:endParaRPr>
          </a:p>
        </p:txBody>
      </p:sp>
      <p:sp>
        <p:nvSpPr>
          <p:cNvPr id="16" name="CuadroTexto 15">
            <a:extLst>
              <a:ext uri="{FF2B5EF4-FFF2-40B4-BE49-F238E27FC236}">
                <a16:creationId xmlns:a16="http://schemas.microsoft.com/office/drawing/2014/main" id="{280C4B61-B031-C34D-B642-D384CAF94F5B}"/>
              </a:ext>
            </a:extLst>
          </p:cNvPr>
          <p:cNvSpPr txBox="1"/>
          <p:nvPr/>
        </p:nvSpPr>
        <p:spPr>
          <a:xfrm>
            <a:off x="2850776" y="5214398"/>
            <a:ext cx="6983505" cy="692497"/>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V.4. </a:t>
            </a:r>
            <a:r>
              <a:rPr lang="es-MX" b="0" i="0" dirty="0">
                <a:solidFill>
                  <a:srgbClr val="000000"/>
                </a:solidFill>
                <a:effectLst/>
                <a:latin typeface="Georgia" panose="02040502050405020303" pitchFamily="18" charset="0"/>
              </a:rPr>
              <a:t>Y </a:t>
            </a:r>
            <a:r>
              <a:rPr lang="es-MX" b="0" i="1" dirty="0">
                <a:solidFill>
                  <a:srgbClr val="000000"/>
                </a:solidFill>
                <a:effectLst/>
                <a:latin typeface="Georgia" panose="02040502050405020303" pitchFamily="18" charset="0"/>
              </a:rPr>
              <a:t>ustedes</a:t>
            </a:r>
            <a:r>
              <a:rPr lang="es-MX" b="0" i="0" dirty="0">
                <a:solidFill>
                  <a:srgbClr val="000000"/>
                </a:solidFill>
                <a:effectLst/>
                <a:latin typeface="Georgia" panose="02040502050405020303" pitchFamily="18" charset="0"/>
              </a:rPr>
              <a:t>, padres, no provoquen a ira a sus hijos, sino críenlos en la disciplina e instrucción del Señor.</a:t>
            </a:r>
            <a:endParaRPr lang="es-MX" dirty="0">
              <a:latin typeface="Georgia" panose="02040502050405020303" pitchFamily="18" charset="0"/>
            </a:endParaRPr>
          </a:p>
        </p:txBody>
      </p:sp>
      <p:sp>
        <p:nvSpPr>
          <p:cNvPr id="17" name="Rectángulo 16">
            <a:extLst>
              <a:ext uri="{FF2B5EF4-FFF2-40B4-BE49-F238E27FC236}">
                <a16:creationId xmlns:a16="http://schemas.microsoft.com/office/drawing/2014/main" id="{564A82E2-4995-E192-766C-BA181885B3E8}"/>
              </a:ext>
            </a:extLst>
          </p:cNvPr>
          <p:cNvSpPr/>
          <p:nvPr/>
        </p:nvSpPr>
        <p:spPr>
          <a:xfrm>
            <a:off x="2008094" y="6431190"/>
            <a:ext cx="2030506" cy="33855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¿Qué pasa si mis padres no están de acuerdo con mi noviazgo que debo hacer?</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
        <p:nvSpPr>
          <p:cNvPr id="18" name="CuadroTexto 17">
            <a:extLst>
              <a:ext uri="{FF2B5EF4-FFF2-40B4-BE49-F238E27FC236}">
                <a16:creationId xmlns:a16="http://schemas.microsoft.com/office/drawing/2014/main" id="{EE6988C9-B21E-B78E-1B27-ADDD6BFA0432}"/>
              </a:ext>
            </a:extLst>
          </p:cNvPr>
          <p:cNvSpPr txBox="1"/>
          <p:nvPr/>
        </p:nvSpPr>
        <p:spPr>
          <a:xfrm>
            <a:off x="2354356" y="550534"/>
            <a:ext cx="7483288" cy="584775"/>
          </a:xfrm>
          <a:prstGeom prst="rect">
            <a:avLst/>
          </a:prstGeom>
          <a:noFill/>
        </p:spPr>
        <p:txBody>
          <a:bodyPr wrap="square">
            <a:spAutoFit/>
          </a:bodyPr>
          <a:lstStyle/>
          <a:p>
            <a:pPr algn="ctr"/>
            <a:r>
              <a:rPr lang="es-NI" sz="3200" dirty="0">
                <a:solidFill>
                  <a:srgbClr val="FF0000"/>
                </a:solidFill>
                <a:effectLst/>
                <a:latin typeface="Papyrus" panose="03070502060502030205" pitchFamily="66" charset="0"/>
                <a:ea typeface="Times New Roman" panose="02020603050405020304" pitchFamily="18" charset="0"/>
              </a:rPr>
              <a:t>Respuesta</a:t>
            </a:r>
            <a:endParaRPr lang="es-MX" sz="3200" dirty="0">
              <a:solidFill>
                <a:srgbClr val="FF0000"/>
              </a:solidFill>
              <a:latin typeface="Papyrus" panose="03070502060502030205" pitchFamily="66" charset="0"/>
            </a:endParaRPr>
          </a:p>
        </p:txBody>
      </p:sp>
    </p:spTree>
    <p:extLst>
      <p:ext uri="{BB962C8B-B14F-4D97-AF65-F5344CB8AC3E}">
        <p14:creationId xmlns:p14="http://schemas.microsoft.com/office/powerpoint/2010/main" val="19790500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barn(inVertical)">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barn(inVertical)">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barn(inVertical)">
                                      <p:cBhvr>
                                        <p:cTn id="3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P spid="14" grpId="0"/>
      <p:bldP spid="16" grpId="0"/>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ipse 4">
            <a:extLst>
              <a:ext uri="{FF2B5EF4-FFF2-40B4-BE49-F238E27FC236}">
                <a16:creationId xmlns:a16="http://schemas.microsoft.com/office/drawing/2014/main" id="{8FE77331-FE2F-C219-1932-92087BC99FEE}"/>
              </a:ext>
            </a:extLst>
          </p:cNvPr>
          <p:cNvSpPr/>
          <p:nvPr/>
        </p:nvSpPr>
        <p:spPr>
          <a:xfrm>
            <a:off x="10224247" y="5100917"/>
            <a:ext cx="2259106" cy="2034988"/>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Marcador de pie de página 1">
            <a:extLst>
              <a:ext uri="{FF2B5EF4-FFF2-40B4-BE49-F238E27FC236}">
                <a16:creationId xmlns:a16="http://schemas.microsoft.com/office/drawing/2014/main" id="{19F97C7B-E8AB-7ADA-7482-E30DAFBABAB7}"/>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5843B587-F476-D2C5-D20E-0AF6A1B0C24C}"/>
              </a:ext>
            </a:extLst>
          </p:cNvPr>
          <p:cNvSpPr>
            <a:spLocks noGrp="1"/>
          </p:cNvSpPr>
          <p:nvPr>
            <p:ph type="sldNum" sz="quarter" idx="12"/>
          </p:nvPr>
        </p:nvSpPr>
        <p:spPr/>
        <p:txBody>
          <a:bodyPr/>
          <a:lstStyle/>
          <a:p>
            <a:fld id="{98F75276-FA71-44F8-B7AD-531B860B9505}" type="slidenum">
              <a:rPr lang="es-MX" smtClean="0"/>
              <a:t>8</a:t>
            </a:fld>
            <a:endParaRPr lang="es-MX"/>
          </a:p>
        </p:txBody>
      </p:sp>
      <p:sp>
        <p:nvSpPr>
          <p:cNvPr id="4" name="Elipse 3">
            <a:extLst>
              <a:ext uri="{FF2B5EF4-FFF2-40B4-BE49-F238E27FC236}">
                <a16:creationId xmlns:a16="http://schemas.microsoft.com/office/drawing/2014/main" id="{AFDF6602-7369-59F9-0DC7-C127600657FB}"/>
              </a:ext>
            </a:extLst>
          </p:cNvPr>
          <p:cNvSpPr/>
          <p:nvPr/>
        </p:nvSpPr>
        <p:spPr>
          <a:xfrm>
            <a:off x="-618565" y="-188259"/>
            <a:ext cx="2259106" cy="2034988"/>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Elipse 5">
            <a:extLst>
              <a:ext uri="{FF2B5EF4-FFF2-40B4-BE49-F238E27FC236}">
                <a16:creationId xmlns:a16="http://schemas.microsoft.com/office/drawing/2014/main" id="{597BB45A-DA7D-31F7-2074-29B0A6A91AA3}"/>
              </a:ext>
            </a:extLst>
          </p:cNvPr>
          <p:cNvSpPr/>
          <p:nvPr/>
        </p:nvSpPr>
        <p:spPr>
          <a:xfrm>
            <a:off x="1156447" y="0"/>
            <a:ext cx="914400" cy="914400"/>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Elipse 6">
            <a:extLst>
              <a:ext uri="{FF2B5EF4-FFF2-40B4-BE49-F238E27FC236}">
                <a16:creationId xmlns:a16="http://schemas.microsoft.com/office/drawing/2014/main" id="{1B61653F-1193-AC03-D127-B6C09062904F}"/>
              </a:ext>
            </a:extLst>
          </p:cNvPr>
          <p:cNvSpPr/>
          <p:nvPr/>
        </p:nvSpPr>
        <p:spPr>
          <a:xfrm>
            <a:off x="11277600" y="4527176"/>
            <a:ext cx="914400" cy="914400"/>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Elipse 7">
            <a:extLst>
              <a:ext uri="{FF2B5EF4-FFF2-40B4-BE49-F238E27FC236}">
                <a16:creationId xmlns:a16="http://schemas.microsoft.com/office/drawing/2014/main" id="{07C59DC3-4A18-1792-24B6-44F84CD10065}"/>
              </a:ext>
            </a:extLst>
          </p:cNvPr>
          <p:cNvSpPr/>
          <p:nvPr/>
        </p:nvSpPr>
        <p:spPr>
          <a:xfrm>
            <a:off x="1649506" y="1290918"/>
            <a:ext cx="618564" cy="555811"/>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Elipse 8">
            <a:extLst>
              <a:ext uri="{FF2B5EF4-FFF2-40B4-BE49-F238E27FC236}">
                <a16:creationId xmlns:a16="http://schemas.microsoft.com/office/drawing/2014/main" id="{E30C414A-254A-6674-A7C5-FC97D2102042}"/>
              </a:ext>
            </a:extLst>
          </p:cNvPr>
          <p:cNvSpPr/>
          <p:nvPr/>
        </p:nvSpPr>
        <p:spPr>
          <a:xfrm>
            <a:off x="9672918" y="4984376"/>
            <a:ext cx="618564" cy="555811"/>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 name="CuadroTexto 12">
            <a:extLst>
              <a:ext uri="{FF2B5EF4-FFF2-40B4-BE49-F238E27FC236}">
                <a16:creationId xmlns:a16="http://schemas.microsoft.com/office/drawing/2014/main" id="{6F2E678A-03E4-4AB4-A986-6149518EBB72}"/>
              </a:ext>
            </a:extLst>
          </p:cNvPr>
          <p:cNvSpPr txBox="1"/>
          <p:nvPr/>
        </p:nvSpPr>
        <p:spPr>
          <a:xfrm>
            <a:off x="1156447" y="2185645"/>
            <a:ext cx="9829799" cy="2585323"/>
          </a:xfrm>
          <a:prstGeom prst="rect">
            <a:avLst/>
          </a:prstGeom>
          <a:noFill/>
        </p:spPr>
        <p:txBody>
          <a:bodyPr wrap="square">
            <a:spAutoFit/>
          </a:bodyPr>
          <a:lstStyle/>
          <a:p>
            <a:pPr algn="just"/>
            <a:r>
              <a:rPr lang="es-NI" sz="1800" dirty="0">
                <a:effectLst/>
                <a:latin typeface="Georgia" panose="02040502050405020303" pitchFamily="18" charset="0"/>
                <a:ea typeface="Times New Roman" panose="02020603050405020304" pitchFamily="18" charset="0"/>
              </a:rPr>
              <a:t>Los interesados a menudo contraían responsabilidades mucho tiempo antes que el matrimonio se llevara a cabo o efecto. </a:t>
            </a:r>
          </a:p>
          <a:p>
            <a:pPr algn="just"/>
            <a:endParaRPr lang="es-NI" dirty="0">
              <a:latin typeface="Georgia" panose="02040502050405020303" pitchFamily="18" charset="0"/>
              <a:ea typeface="Times New Roman" panose="02020603050405020304" pitchFamily="18" charset="0"/>
            </a:endParaRPr>
          </a:p>
          <a:p>
            <a:pPr algn="just"/>
            <a:r>
              <a:rPr lang="es-NI" sz="1800" dirty="0">
                <a:effectLst/>
                <a:latin typeface="Georgia" panose="02040502050405020303" pitchFamily="18" charset="0"/>
                <a:ea typeface="Times New Roman" panose="02020603050405020304" pitchFamily="18" charset="0"/>
              </a:rPr>
              <a:t>Los padres antiguamente desposaban a sus hijas sin el consentimiento de ellas, aún de muy tierna edad como sucede todavía en los países orientales, algunas veces se firmaba un contrato en el cual el novio se comprometía a dar cierta suma en calidad de dote (O pago) a su novia. </a:t>
            </a:r>
          </a:p>
          <a:p>
            <a:pPr algn="just"/>
            <a:endParaRPr lang="es-NI" dirty="0">
              <a:latin typeface="Georgia" panose="02040502050405020303" pitchFamily="18" charset="0"/>
              <a:ea typeface="Times New Roman" panose="02020603050405020304" pitchFamily="18" charset="0"/>
            </a:endParaRPr>
          </a:p>
          <a:p>
            <a:pPr algn="just"/>
            <a:r>
              <a:rPr lang="es-NI" sz="1800" dirty="0">
                <a:effectLst/>
                <a:latin typeface="Georgia" panose="02040502050405020303" pitchFamily="18" charset="0"/>
                <a:ea typeface="Times New Roman" panose="02020603050405020304" pitchFamily="18" charset="0"/>
              </a:rPr>
              <a:t>El matrimonio no se llevaba a cabo sino hasta que la novia tenía doce años de edad por lo menos, con todos los esponsales no podían ser disueltos, sino por el divorcio o la muerte. </a:t>
            </a:r>
            <a:endParaRPr lang="es-MX" dirty="0">
              <a:latin typeface="Georgia" panose="02040502050405020303" pitchFamily="18" charset="0"/>
            </a:endParaRPr>
          </a:p>
        </p:txBody>
      </p:sp>
    </p:spTree>
    <p:extLst>
      <p:ext uri="{BB962C8B-B14F-4D97-AF65-F5344CB8AC3E}">
        <p14:creationId xmlns:p14="http://schemas.microsoft.com/office/powerpoint/2010/main" val="19647719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arn(inVertical)">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3">
                                            <p:txEl>
                                              <p:pRg st="2" end="2"/>
                                            </p:txEl>
                                          </p:spTgt>
                                        </p:tgtEl>
                                        <p:attrNameLst>
                                          <p:attrName>style.visibility</p:attrName>
                                        </p:attrNameLst>
                                      </p:cBhvr>
                                      <p:to>
                                        <p:strVal val="visible"/>
                                      </p:to>
                                    </p:set>
                                    <p:animEffect transition="in" filter="barn(inVertical)">
                                      <p:cBhvr>
                                        <p:cTn id="12" dur="500"/>
                                        <p:tgtEl>
                                          <p:spTgt spid="1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3">
                                            <p:txEl>
                                              <p:pRg st="4" end="4"/>
                                            </p:txEl>
                                          </p:spTgt>
                                        </p:tgtEl>
                                        <p:attrNameLst>
                                          <p:attrName>style.visibility</p:attrName>
                                        </p:attrNameLst>
                                      </p:cBhvr>
                                      <p:to>
                                        <p:strVal val="visible"/>
                                      </p:to>
                                    </p:set>
                                    <p:animEffect transition="in" filter="barn(inVertical)">
                                      <p:cBhvr>
                                        <p:cTn id="17" dur="500"/>
                                        <p:tgtEl>
                                          <p:spTgt spid="1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80</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Rectángulo 8">
            <a:extLst>
              <a:ext uri="{FF2B5EF4-FFF2-40B4-BE49-F238E27FC236}">
                <a16:creationId xmlns:a16="http://schemas.microsoft.com/office/drawing/2014/main" id="{000B6C7B-F202-FF93-AD8E-3E9368F27AC9}"/>
              </a:ext>
            </a:extLst>
          </p:cNvPr>
          <p:cNvSpPr/>
          <p:nvPr/>
        </p:nvSpPr>
        <p:spPr>
          <a:xfrm>
            <a:off x="2008094" y="6431190"/>
            <a:ext cx="2030506" cy="33855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¿Qué pasa si mis padres no están de acuerdo con mi noviazgo que debo hacer?</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
        <p:nvSpPr>
          <p:cNvPr id="11" name="CuadroTexto 10">
            <a:extLst>
              <a:ext uri="{FF2B5EF4-FFF2-40B4-BE49-F238E27FC236}">
                <a16:creationId xmlns:a16="http://schemas.microsoft.com/office/drawing/2014/main" id="{9564FCB4-FA7F-3A6C-8154-2864FB70D949}"/>
              </a:ext>
            </a:extLst>
          </p:cNvPr>
          <p:cNvSpPr txBox="1"/>
          <p:nvPr/>
        </p:nvSpPr>
        <p:spPr>
          <a:xfrm>
            <a:off x="1763805" y="928771"/>
            <a:ext cx="9217959" cy="1200329"/>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Y tomar consejos de ellos, siempre </a:t>
            </a:r>
            <a:r>
              <a:rPr lang="es-NI" i="1" dirty="0"/>
              <a:t>es bueno comunicarles </a:t>
            </a:r>
            <a:r>
              <a:rPr lang="es-NI" dirty="0"/>
              <a:t>a ellos nuestra decisión para que ellos sepan y nos puedan dar consejos y apoyar en esta decisión que es muy difícil, ya que como jóvenes no tenemos la experiencia de nuestros padres, ellos ya pasaron por eso y nos pueden ayudar mucho.</a:t>
            </a:r>
            <a:endParaRPr lang="es-MX" dirty="0"/>
          </a:p>
        </p:txBody>
      </p:sp>
      <p:sp>
        <p:nvSpPr>
          <p:cNvPr id="13" name="CuadroTexto 12">
            <a:extLst>
              <a:ext uri="{FF2B5EF4-FFF2-40B4-BE49-F238E27FC236}">
                <a16:creationId xmlns:a16="http://schemas.microsoft.com/office/drawing/2014/main" id="{2FF80049-81BB-29C9-5623-53FB5570257D}"/>
              </a:ext>
            </a:extLst>
          </p:cNvPr>
          <p:cNvSpPr txBox="1"/>
          <p:nvPr/>
        </p:nvSpPr>
        <p:spPr>
          <a:xfrm>
            <a:off x="1763805" y="3105834"/>
            <a:ext cx="9020736" cy="369332"/>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Si nuestro padres no están de acuerdo con mi noviazgo platiquemos con ellos:</a:t>
            </a:r>
            <a:endParaRPr lang="es-MX" dirty="0"/>
          </a:p>
        </p:txBody>
      </p:sp>
      <p:sp>
        <p:nvSpPr>
          <p:cNvPr id="15" name="CuadroTexto 14">
            <a:extLst>
              <a:ext uri="{FF2B5EF4-FFF2-40B4-BE49-F238E27FC236}">
                <a16:creationId xmlns:a16="http://schemas.microsoft.com/office/drawing/2014/main" id="{FB86883E-9C39-23D6-69C8-9A13FDAAB6FD}"/>
              </a:ext>
            </a:extLst>
          </p:cNvPr>
          <p:cNvSpPr txBox="1"/>
          <p:nvPr/>
        </p:nvSpPr>
        <p:spPr>
          <a:xfrm>
            <a:off x="3983690" y="3778375"/>
            <a:ext cx="4778188" cy="369332"/>
          </a:xfrm>
          <a:prstGeom prst="rect">
            <a:avLst/>
          </a:prstGeom>
          <a:noFill/>
        </p:spPr>
        <p:txBody>
          <a:bodyPr wrap="square">
            <a:spAutoFit/>
          </a:bodyPr>
          <a:lstStyle/>
          <a:p>
            <a:pPr algn="ctr"/>
            <a:r>
              <a:rPr lang="es-NI" sz="1800" dirty="0">
                <a:effectLst/>
                <a:latin typeface="Georgia" panose="02040502050405020303" pitchFamily="18" charset="0"/>
                <a:ea typeface="Times New Roman" panose="02020603050405020304" pitchFamily="18" charset="0"/>
                <a:cs typeface="Times New Roman" panose="02020603050405020304" pitchFamily="18" charset="0"/>
              </a:rPr>
              <a:t> ¿Por qué no están de acuerdo?</a:t>
            </a:r>
            <a:endParaRPr lang="es-MX" sz="1600" dirty="0">
              <a:effectLst/>
              <a:latin typeface="Georgia" panose="02040502050405020303" pitchFamily="18" charset="0"/>
              <a:ea typeface="Times New Roman" panose="02020603050405020304" pitchFamily="18" charset="0"/>
              <a:cs typeface="Times New Roman" panose="02020603050405020304" pitchFamily="18" charset="0"/>
            </a:endParaRPr>
          </a:p>
        </p:txBody>
      </p:sp>
      <p:sp>
        <p:nvSpPr>
          <p:cNvPr id="17" name="CuadroTexto 16">
            <a:extLst>
              <a:ext uri="{FF2B5EF4-FFF2-40B4-BE49-F238E27FC236}">
                <a16:creationId xmlns:a16="http://schemas.microsoft.com/office/drawing/2014/main" id="{683E237D-0E69-BF8A-CB51-F77EDCC16F4C}"/>
              </a:ext>
            </a:extLst>
          </p:cNvPr>
          <p:cNvSpPr txBox="1"/>
          <p:nvPr/>
        </p:nvSpPr>
        <p:spPr>
          <a:xfrm>
            <a:off x="1763804" y="4651864"/>
            <a:ext cx="9217959" cy="923330"/>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Muchos padres quieren buscarle pretendiente a su hija o hijo, pero dejen que sus hijos busquen son ellos los que van a casarse y son ellos los que tienen que buscar su pareja no los padres.</a:t>
            </a:r>
            <a:endParaRPr lang="es-MX" dirty="0"/>
          </a:p>
        </p:txBody>
      </p:sp>
    </p:spTree>
    <p:extLst>
      <p:ext uri="{BB962C8B-B14F-4D97-AF65-F5344CB8AC3E}">
        <p14:creationId xmlns:p14="http://schemas.microsoft.com/office/powerpoint/2010/main" val="37057256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arn(inVertical)">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5" grpId="0"/>
      <p:bldP spid="17"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81</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AD05FD3B-7574-CADD-4FD6-192975575927}"/>
              </a:ext>
            </a:extLst>
          </p:cNvPr>
          <p:cNvSpPr txBox="1"/>
          <p:nvPr/>
        </p:nvSpPr>
        <p:spPr>
          <a:xfrm>
            <a:off x="2354356" y="2367171"/>
            <a:ext cx="7483288" cy="1446550"/>
          </a:xfrm>
          <a:prstGeom prst="rect">
            <a:avLst/>
          </a:prstGeom>
          <a:noFill/>
        </p:spPr>
        <p:txBody>
          <a:bodyPr wrap="square">
            <a:spAutoFit/>
          </a:bodyPr>
          <a:lstStyle/>
          <a:p>
            <a:pPr algn="ctr"/>
            <a:r>
              <a:rPr lang="es-NI" sz="4400" dirty="0">
                <a:solidFill>
                  <a:srgbClr val="FF0000"/>
                </a:solidFill>
                <a:effectLst/>
                <a:latin typeface="Georgia" panose="02040502050405020303" pitchFamily="18" charset="0"/>
                <a:ea typeface="Times New Roman" panose="02020603050405020304" pitchFamily="18" charset="0"/>
              </a:rPr>
              <a:t>¿Es </a:t>
            </a:r>
            <a:r>
              <a:rPr lang="es-NI" sz="4400" dirty="0">
                <a:solidFill>
                  <a:srgbClr val="FF0000"/>
                </a:solidFill>
                <a:latin typeface="Georgia" panose="02040502050405020303" pitchFamily="18" charset="0"/>
                <a:ea typeface="Times New Roman" panose="02020603050405020304" pitchFamily="18" charset="0"/>
              </a:rPr>
              <a:t>malo enamorarse de alguien mayor que Yo</a:t>
            </a:r>
            <a:r>
              <a:rPr lang="es-NI" sz="4400" dirty="0">
                <a:solidFill>
                  <a:srgbClr val="FF0000"/>
                </a:solidFill>
                <a:effectLst/>
                <a:latin typeface="Georgia" panose="02040502050405020303" pitchFamily="18" charset="0"/>
                <a:ea typeface="Times New Roman" panose="02020603050405020304" pitchFamily="18" charset="0"/>
              </a:rPr>
              <a:t>?</a:t>
            </a:r>
            <a:endParaRPr lang="es-MX" sz="4400" dirty="0">
              <a:solidFill>
                <a:srgbClr val="FF0000"/>
              </a:solidFill>
              <a:latin typeface="Georgia" panose="02040502050405020303" pitchFamily="18" charset="0"/>
            </a:endParaRPr>
          </a:p>
        </p:txBody>
      </p:sp>
    </p:spTree>
    <p:extLst>
      <p:ext uri="{BB962C8B-B14F-4D97-AF65-F5344CB8AC3E}">
        <p14:creationId xmlns:p14="http://schemas.microsoft.com/office/powerpoint/2010/main" val="10388581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82</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CuadroTexto 8">
            <a:extLst>
              <a:ext uri="{FF2B5EF4-FFF2-40B4-BE49-F238E27FC236}">
                <a16:creationId xmlns:a16="http://schemas.microsoft.com/office/drawing/2014/main" id="{FE24DF61-3838-2247-179B-6E94D5E2FB3C}"/>
              </a:ext>
            </a:extLst>
          </p:cNvPr>
          <p:cNvSpPr txBox="1"/>
          <p:nvPr/>
        </p:nvSpPr>
        <p:spPr>
          <a:xfrm>
            <a:off x="1624852" y="1717665"/>
            <a:ext cx="9321053" cy="646331"/>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La verdad que no, el amor no tiene edades pero si responsabilidades, es decir no puedes enamorarte de alguien de 30 años si tan solo tienes 13 o 14. </a:t>
            </a:r>
            <a:endParaRPr lang="es-MX" dirty="0"/>
          </a:p>
        </p:txBody>
      </p:sp>
      <p:sp>
        <p:nvSpPr>
          <p:cNvPr id="10" name="CuadroTexto 9">
            <a:extLst>
              <a:ext uri="{FF2B5EF4-FFF2-40B4-BE49-F238E27FC236}">
                <a16:creationId xmlns:a16="http://schemas.microsoft.com/office/drawing/2014/main" id="{C020F571-9253-267B-8A4B-4EDD7022D7EA}"/>
              </a:ext>
            </a:extLst>
          </p:cNvPr>
          <p:cNvSpPr txBox="1"/>
          <p:nvPr/>
        </p:nvSpPr>
        <p:spPr>
          <a:xfrm>
            <a:off x="2354356" y="550534"/>
            <a:ext cx="7483288" cy="584775"/>
          </a:xfrm>
          <a:prstGeom prst="rect">
            <a:avLst/>
          </a:prstGeom>
          <a:noFill/>
        </p:spPr>
        <p:txBody>
          <a:bodyPr wrap="square">
            <a:spAutoFit/>
          </a:bodyPr>
          <a:lstStyle/>
          <a:p>
            <a:pPr algn="ctr"/>
            <a:r>
              <a:rPr lang="es-NI" sz="3200" dirty="0">
                <a:solidFill>
                  <a:srgbClr val="FF0000"/>
                </a:solidFill>
                <a:effectLst/>
                <a:latin typeface="Papyrus" panose="03070502060502030205" pitchFamily="66" charset="0"/>
                <a:ea typeface="Times New Roman" panose="02020603050405020304" pitchFamily="18" charset="0"/>
              </a:rPr>
              <a:t>Respuesta</a:t>
            </a:r>
            <a:endParaRPr lang="es-MX" sz="3200" dirty="0">
              <a:solidFill>
                <a:srgbClr val="FF0000"/>
              </a:solidFill>
              <a:latin typeface="Papyrus" panose="03070502060502030205" pitchFamily="66" charset="0"/>
            </a:endParaRPr>
          </a:p>
        </p:txBody>
      </p:sp>
      <p:sp>
        <p:nvSpPr>
          <p:cNvPr id="12" name="CuadroTexto 11">
            <a:extLst>
              <a:ext uri="{FF2B5EF4-FFF2-40B4-BE49-F238E27FC236}">
                <a16:creationId xmlns:a16="http://schemas.microsoft.com/office/drawing/2014/main" id="{4B26CAF4-2356-AD1D-6197-5EB82E7BB3CD}"/>
              </a:ext>
            </a:extLst>
          </p:cNvPr>
          <p:cNvSpPr txBox="1"/>
          <p:nvPr/>
        </p:nvSpPr>
        <p:spPr>
          <a:xfrm>
            <a:off x="1624851" y="2946352"/>
            <a:ext cx="9321053" cy="646331"/>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Tenemos que </a:t>
            </a:r>
            <a:r>
              <a:rPr lang="es-NI" b="1" i="1" dirty="0"/>
              <a:t>ser coherentes y saber </a:t>
            </a:r>
            <a:r>
              <a:rPr lang="es-NI" dirty="0"/>
              <a:t>que Dios te dará una persona idónea para ti hasta para la edad.</a:t>
            </a:r>
            <a:endParaRPr lang="es-MX" dirty="0"/>
          </a:p>
        </p:txBody>
      </p:sp>
      <p:sp>
        <p:nvSpPr>
          <p:cNvPr id="14" name="CuadroTexto 13">
            <a:extLst>
              <a:ext uri="{FF2B5EF4-FFF2-40B4-BE49-F238E27FC236}">
                <a16:creationId xmlns:a16="http://schemas.microsoft.com/office/drawing/2014/main" id="{3E324877-E7CA-3943-C033-AA87906B8A09}"/>
              </a:ext>
            </a:extLst>
          </p:cNvPr>
          <p:cNvSpPr txBox="1"/>
          <p:nvPr/>
        </p:nvSpPr>
        <p:spPr>
          <a:xfrm>
            <a:off x="1699932" y="4353909"/>
            <a:ext cx="9245972" cy="923330"/>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No depende la edad depende de la madures que tenga la persona y que sepa la responsabilidad que conlleva el noviazgo y un matrimonio, ya que </a:t>
            </a:r>
            <a:r>
              <a:rPr lang="es-NI" b="1" i="1" dirty="0"/>
              <a:t>no es un juego </a:t>
            </a:r>
            <a:r>
              <a:rPr lang="es-NI" dirty="0"/>
              <a:t>sino un compromiso muy serio delante de Dios.</a:t>
            </a:r>
            <a:endParaRPr lang="es-MX" dirty="0"/>
          </a:p>
        </p:txBody>
      </p:sp>
      <p:sp>
        <p:nvSpPr>
          <p:cNvPr id="15" name="Rectángulo 14">
            <a:extLst>
              <a:ext uri="{FF2B5EF4-FFF2-40B4-BE49-F238E27FC236}">
                <a16:creationId xmlns:a16="http://schemas.microsoft.com/office/drawing/2014/main" id="{35E58971-F84E-BF2E-7E33-F00B2E5BF351}"/>
              </a:ext>
            </a:extLst>
          </p:cNvPr>
          <p:cNvSpPr/>
          <p:nvPr/>
        </p:nvSpPr>
        <p:spPr>
          <a:xfrm>
            <a:off x="2008094" y="6431190"/>
            <a:ext cx="2030506" cy="33855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¿Es malo enamorarse de alguien</a:t>
            </a:r>
          </a:p>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mayor que Yo?</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Tree>
    <p:extLst>
      <p:ext uri="{BB962C8B-B14F-4D97-AF65-F5344CB8AC3E}">
        <p14:creationId xmlns:p14="http://schemas.microsoft.com/office/powerpoint/2010/main" val="37529402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arn(inVertical)">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barn(inVertical)">
                                      <p:cBhvr>
                                        <p:cTn id="2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2" grpId="0"/>
      <p:bldP spid="14"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83</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CuadroTexto 7">
            <a:extLst>
              <a:ext uri="{FF2B5EF4-FFF2-40B4-BE49-F238E27FC236}">
                <a16:creationId xmlns:a16="http://schemas.microsoft.com/office/drawing/2014/main" id="{E759F9EE-7CCE-6F9E-6AF2-18EFCA91C0BB}"/>
              </a:ext>
            </a:extLst>
          </p:cNvPr>
          <p:cNvSpPr txBox="1"/>
          <p:nvPr/>
        </p:nvSpPr>
        <p:spPr>
          <a:xfrm>
            <a:off x="2354356" y="2367171"/>
            <a:ext cx="7483288" cy="2123658"/>
          </a:xfrm>
          <a:prstGeom prst="rect">
            <a:avLst/>
          </a:prstGeom>
          <a:noFill/>
        </p:spPr>
        <p:txBody>
          <a:bodyPr wrap="square">
            <a:spAutoFit/>
          </a:bodyPr>
          <a:lstStyle/>
          <a:p>
            <a:pPr algn="ctr"/>
            <a:r>
              <a:rPr lang="es-NI" sz="4400" dirty="0">
                <a:solidFill>
                  <a:srgbClr val="FF0000"/>
                </a:solidFill>
                <a:effectLst/>
                <a:latin typeface="Georgia" panose="02040502050405020303" pitchFamily="18" charset="0"/>
                <a:ea typeface="Times New Roman" panose="02020603050405020304" pitchFamily="18" charset="0"/>
              </a:rPr>
              <a:t>¿Qué debo hacer si cuando estoy con mi novio/a me siento excitado?</a:t>
            </a:r>
            <a:endParaRPr lang="es-MX" sz="4400" dirty="0">
              <a:solidFill>
                <a:srgbClr val="FF0000"/>
              </a:solidFill>
              <a:latin typeface="Georgia" panose="02040502050405020303" pitchFamily="18" charset="0"/>
            </a:endParaRPr>
          </a:p>
        </p:txBody>
      </p:sp>
    </p:spTree>
    <p:extLst>
      <p:ext uri="{BB962C8B-B14F-4D97-AF65-F5344CB8AC3E}">
        <p14:creationId xmlns:p14="http://schemas.microsoft.com/office/powerpoint/2010/main" val="21007290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84</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Rectángulo 5">
            <a:extLst>
              <a:ext uri="{FF2B5EF4-FFF2-40B4-BE49-F238E27FC236}">
                <a16:creationId xmlns:a16="http://schemas.microsoft.com/office/drawing/2014/main" id="{F6A0BBB5-E8C5-D19B-5DBE-CC6E17114575}"/>
              </a:ext>
            </a:extLst>
          </p:cNvPr>
          <p:cNvSpPr/>
          <p:nvPr/>
        </p:nvSpPr>
        <p:spPr>
          <a:xfrm>
            <a:off x="2008094" y="6431190"/>
            <a:ext cx="2030506" cy="33855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¿Qué  debo hacer si cuando estoy con mi novia o mi novio me siento excitado?</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
        <p:nvSpPr>
          <p:cNvPr id="7" name="CuadroTexto 6">
            <a:extLst>
              <a:ext uri="{FF2B5EF4-FFF2-40B4-BE49-F238E27FC236}">
                <a16:creationId xmlns:a16="http://schemas.microsoft.com/office/drawing/2014/main" id="{860E2D28-D8A5-AE71-24AB-5F1AFD40AD13}"/>
              </a:ext>
            </a:extLst>
          </p:cNvPr>
          <p:cNvSpPr txBox="1"/>
          <p:nvPr/>
        </p:nvSpPr>
        <p:spPr>
          <a:xfrm>
            <a:off x="2354356" y="550534"/>
            <a:ext cx="7483288" cy="584775"/>
          </a:xfrm>
          <a:prstGeom prst="rect">
            <a:avLst/>
          </a:prstGeom>
          <a:noFill/>
        </p:spPr>
        <p:txBody>
          <a:bodyPr wrap="square">
            <a:spAutoFit/>
          </a:bodyPr>
          <a:lstStyle/>
          <a:p>
            <a:pPr algn="ctr"/>
            <a:r>
              <a:rPr lang="es-NI" sz="3200" dirty="0">
                <a:solidFill>
                  <a:srgbClr val="FF0000"/>
                </a:solidFill>
                <a:effectLst/>
                <a:latin typeface="Papyrus" panose="03070502060502030205" pitchFamily="66" charset="0"/>
                <a:ea typeface="Times New Roman" panose="02020603050405020304" pitchFamily="18" charset="0"/>
              </a:rPr>
              <a:t>Respuesta</a:t>
            </a:r>
            <a:endParaRPr lang="es-MX" sz="3200" dirty="0">
              <a:solidFill>
                <a:srgbClr val="FF0000"/>
              </a:solidFill>
              <a:latin typeface="Papyrus" panose="03070502060502030205" pitchFamily="66" charset="0"/>
            </a:endParaRPr>
          </a:p>
        </p:txBody>
      </p:sp>
      <p:sp>
        <p:nvSpPr>
          <p:cNvPr id="9" name="CuadroTexto 8">
            <a:extLst>
              <a:ext uri="{FF2B5EF4-FFF2-40B4-BE49-F238E27FC236}">
                <a16:creationId xmlns:a16="http://schemas.microsoft.com/office/drawing/2014/main" id="{38097951-8255-6155-D93B-9E1BDD9D195B}"/>
              </a:ext>
            </a:extLst>
          </p:cNvPr>
          <p:cNvSpPr txBox="1"/>
          <p:nvPr/>
        </p:nvSpPr>
        <p:spPr>
          <a:xfrm>
            <a:off x="1685364" y="1667907"/>
            <a:ext cx="9323295" cy="923330"/>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Tienes que examinar que clase de caricias están permitiendo y si esas caricias están in respetando a alguno de los dos, deben de parar, puesto que la excitación no viene de la nada, sino que proviene de ciertas caricias. </a:t>
            </a:r>
            <a:endParaRPr lang="es-MX" dirty="0"/>
          </a:p>
        </p:txBody>
      </p:sp>
      <p:sp>
        <p:nvSpPr>
          <p:cNvPr id="11" name="CuadroTexto 10">
            <a:extLst>
              <a:ext uri="{FF2B5EF4-FFF2-40B4-BE49-F238E27FC236}">
                <a16:creationId xmlns:a16="http://schemas.microsoft.com/office/drawing/2014/main" id="{C4C64E73-FA56-47E1-AE88-760DEBC96EFF}"/>
              </a:ext>
            </a:extLst>
          </p:cNvPr>
          <p:cNvSpPr txBox="1"/>
          <p:nvPr/>
        </p:nvSpPr>
        <p:spPr>
          <a:xfrm>
            <a:off x="1685363" y="3213848"/>
            <a:ext cx="9323295" cy="646331"/>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Y si están acariciándose en el noviazgo estaría pecando, deben de evitar estar solos, o en lugares oscuros porque todo eso influye a que caigan en fornicación.</a:t>
            </a:r>
            <a:endParaRPr lang="es-MX" dirty="0"/>
          </a:p>
        </p:txBody>
      </p:sp>
      <p:sp>
        <p:nvSpPr>
          <p:cNvPr id="13" name="CuadroTexto 12">
            <a:extLst>
              <a:ext uri="{FF2B5EF4-FFF2-40B4-BE49-F238E27FC236}">
                <a16:creationId xmlns:a16="http://schemas.microsoft.com/office/drawing/2014/main" id="{E407D8F8-EBB7-80AC-2E17-86A5BAD3F499}"/>
              </a:ext>
            </a:extLst>
          </p:cNvPr>
          <p:cNvSpPr txBox="1"/>
          <p:nvPr/>
        </p:nvSpPr>
        <p:spPr>
          <a:xfrm>
            <a:off x="1685363" y="4482790"/>
            <a:ext cx="7853084" cy="369332"/>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Deben de alejarse de cualquier tentación que lleve a la excitación.</a:t>
            </a:r>
            <a:endParaRPr lang="es-MX" dirty="0"/>
          </a:p>
        </p:txBody>
      </p:sp>
    </p:spTree>
    <p:extLst>
      <p:ext uri="{BB962C8B-B14F-4D97-AF65-F5344CB8AC3E}">
        <p14:creationId xmlns:p14="http://schemas.microsoft.com/office/powerpoint/2010/main" val="4255461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inVertical)">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arn(inVertical)">
                                      <p:cBhvr>
                                        <p:cTn id="2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13"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85</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CuadroTexto 5">
            <a:extLst>
              <a:ext uri="{FF2B5EF4-FFF2-40B4-BE49-F238E27FC236}">
                <a16:creationId xmlns:a16="http://schemas.microsoft.com/office/drawing/2014/main" id="{769655D9-7219-E02D-844C-9F275E6DD6FF}"/>
              </a:ext>
            </a:extLst>
          </p:cNvPr>
          <p:cNvSpPr txBox="1"/>
          <p:nvPr/>
        </p:nvSpPr>
        <p:spPr>
          <a:xfrm>
            <a:off x="2354356" y="2367171"/>
            <a:ext cx="7483288" cy="2123658"/>
          </a:xfrm>
          <a:prstGeom prst="rect">
            <a:avLst/>
          </a:prstGeom>
          <a:noFill/>
        </p:spPr>
        <p:txBody>
          <a:bodyPr wrap="square">
            <a:spAutoFit/>
          </a:bodyPr>
          <a:lstStyle/>
          <a:p>
            <a:pPr algn="ctr"/>
            <a:r>
              <a:rPr lang="es-NI" sz="4400" dirty="0">
                <a:solidFill>
                  <a:srgbClr val="FF0000"/>
                </a:solidFill>
                <a:effectLst/>
                <a:latin typeface="Georgia" panose="02040502050405020303" pitchFamily="18" charset="0"/>
                <a:ea typeface="Times New Roman" panose="02020603050405020304" pitchFamily="18" charset="0"/>
              </a:rPr>
              <a:t>¿Qué debo hacer si me gustan dos personas a la vez y no me puedo decidir?</a:t>
            </a:r>
            <a:endParaRPr lang="es-MX" sz="4400" dirty="0">
              <a:solidFill>
                <a:srgbClr val="FF0000"/>
              </a:solidFill>
              <a:latin typeface="Georgia" panose="02040502050405020303" pitchFamily="18" charset="0"/>
            </a:endParaRPr>
          </a:p>
        </p:txBody>
      </p:sp>
    </p:spTree>
    <p:extLst>
      <p:ext uri="{BB962C8B-B14F-4D97-AF65-F5344CB8AC3E}">
        <p14:creationId xmlns:p14="http://schemas.microsoft.com/office/powerpoint/2010/main" val="30125119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86</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CuadroTexto 5">
            <a:extLst>
              <a:ext uri="{FF2B5EF4-FFF2-40B4-BE49-F238E27FC236}">
                <a16:creationId xmlns:a16="http://schemas.microsoft.com/office/drawing/2014/main" id="{B6BEA545-E87E-7466-A720-86BF5F711482}"/>
              </a:ext>
            </a:extLst>
          </p:cNvPr>
          <p:cNvSpPr txBox="1"/>
          <p:nvPr/>
        </p:nvSpPr>
        <p:spPr>
          <a:xfrm>
            <a:off x="2354356" y="550534"/>
            <a:ext cx="7483288" cy="584775"/>
          </a:xfrm>
          <a:prstGeom prst="rect">
            <a:avLst/>
          </a:prstGeom>
          <a:noFill/>
        </p:spPr>
        <p:txBody>
          <a:bodyPr wrap="square">
            <a:spAutoFit/>
          </a:bodyPr>
          <a:lstStyle/>
          <a:p>
            <a:pPr algn="ctr"/>
            <a:r>
              <a:rPr lang="es-NI" sz="3200" dirty="0">
                <a:solidFill>
                  <a:srgbClr val="FF0000"/>
                </a:solidFill>
                <a:effectLst/>
                <a:latin typeface="Papyrus" panose="03070502060502030205" pitchFamily="66" charset="0"/>
                <a:ea typeface="Times New Roman" panose="02020603050405020304" pitchFamily="18" charset="0"/>
              </a:rPr>
              <a:t>Respuesta</a:t>
            </a:r>
            <a:endParaRPr lang="es-MX" sz="3200" dirty="0">
              <a:solidFill>
                <a:srgbClr val="FF0000"/>
              </a:solidFill>
              <a:latin typeface="Papyrus" panose="03070502060502030205" pitchFamily="66" charset="0"/>
            </a:endParaRPr>
          </a:p>
        </p:txBody>
      </p:sp>
      <p:sp>
        <p:nvSpPr>
          <p:cNvPr id="7" name="CuadroTexto 6">
            <a:extLst>
              <a:ext uri="{FF2B5EF4-FFF2-40B4-BE49-F238E27FC236}">
                <a16:creationId xmlns:a16="http://schemas.microsoft.com/office/drawing/2014/main" id="{CA14B569-FD68-3C92-C750-7FBBE4A72AED}"/>
              </a:ext>
            </a:extLst>
          </p:cNvPr>
          <p:cNvSpPr txBox="1"/>
          <p:nvPr/>
        </p:nvSpPr>
        <p:spPr>
          <a:xfrm>
            <a:off x="1682003" y="6382921"/>
            <a:ext cx="2558303" cy="338554"/>
          </a:xfrm>
          <a:prstGeom prst="rect">
            <a:avLst/>
          </a:prstGeom>
          <a:noFill/>
        </p:spPr>
        <p:txBody>
          <a:bodyPr wrap="square" lIns="91440" tIns="45720" rIns="91440" bIns="45720">
            <a:spAutoFit/>
          </a:bodyPr>
          <a:lstStyle>
            <a:defPPr>
              <a:defRPr lang="es-MX"/>
            </a:defPPr>
            <a:lvl1pPr algn="ctr">
              <a:defRPr sz="80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defRPr>
            </a:lvl1pPr>
          </a:lstStyle>
          <a:p>
            <a:r>
              <a:rPr lang="es-NI" dirty="0"/>
              <a:t>¿Qué debo hacer si me gustan dos personas a la vez y no me puedo decidir?</a:t>
            </a:r>
            <a:endParaRPr lang="es-MX" dirty="0"/>
          </a:p>
        </p:txBody>
      </p:sp>
      <p:sp>
        <p:nvSpPr>
          <p:cNvPr id="9" name="CuadroTexto 8">
            <a:extLst>
              <a:ext uri="{FF2B5EF4-FFF2-40B4-BE49-F238E27FC236}">
                <a16:creationId xmlns:a16="http://schemas.microsoft.com/office/drawing/2014/main" id="{829CA568-5DCB-EE29-DC74-284252762259}"/>
              </a:ext>
            </a:extLst>
          </p:cNvPr>
          <p:cNvSpPr txBox="1"/>
          <p:nvPr/>
        </p:nvSpPr>
        <p:spPr>
          <a:xfrm>
            <a:off x="1722623" y="2280628"/>
            <a:ext cx="9281831" cy="646331"/>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Eso quiere decir que </a:t>
            </a:r>
            <a:r>
              <a:rPr lang="es-NI" b="1" dirty="0"/>
              <a:t>NO ESTÁS PREPARADO </a:t>
            </a:r>
            <a:r>
              <a:rPr lang="es-NI" dirty="0"/>
              <a:t>para forma un noviazgo ya que no puedes enamorarte de dos personas a la vez. </a:t>
            </a:r>
            <a:endParaRPr lang="es-MX" dirty="0"/>
          </a:p>
        </p:txBody>
      </p:sp>
      <p:sp>
        <p:nvSpPr>
          <p:cNvPr id="11" name="CuadroTexto 10">
            <a:extLst>
              <a:ext uri="{FF2B5EF4-FFF2-40B4-BE49-F238E27FC236}">
                <a16:creationId xmlns:a16="http://schemas.microsoft.com/office/drawing/2014/main" id="{4738B772-ECA4-B436-DE76-5CA7912A6D58}"/>
              </a:ext>
            </a:extLst>
          </p:cNvPr>
          <p:cNvSpPr txBox="1"/>
          <p:nvPr/>
        </p:nvSpPr>
        <p:spPr>
          <a:xfrm>
            <a:off x="1722623" y="3641370"/>
            <a:ext cx="9281832" cy="923330"/>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Tienes que </a:t>
            </a:r>
            <a:r>
              <a:rPr lang="es-NI" b="1" i="1" dirty="0"/>
              <a:t>poner tus sentimientos en orden </a:t>
            </a:r>
            <a:r>
              <a:rPr lang="es-NI" dirty="0"/>
              <a:t>para poder tomar una decisión y así no salir afectado o afectada, o afectar a otras personas por no ser maduro en tomar una decisión.</a:t>
            </a:r>
            <a:endParaRPr lang="es-MX" dirty="0"/>
          </a:p>
        </p:txBody>
      </p:sp>
    </p:spTree>
    <p:extLst>
      <p:ext uri="{BB962C8B-B14F-4D97-AF65-F5344CB8AC3E}">
        <p14:creationId xmlns:p14="http://schemas.microsoft.com/office/powerpoint/2010/main" val="41690810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inVertical)">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1"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87</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CuadroTexto 5">
            <a:extLst>
              <a:ext uri="{FF2B5EF4-FFF2-40B4-BE49-F238E27FC236}">
                <a16:creationId xmlns:a16="http://schemas.microsoft.com/office/drawing/2014/main" id="{9D80ED37-91D5-B330-AF0E-A36A1943ED45}"/>
              </a:ext>
            </a:extLst>
          </p:cNvPr>
          <p:cNvSpPr txBox="1"/>
          <p:nvPr/>
        </p:nvSpPr>
        <p:spPr>
          <a:xfrm>
            <a:off x="2354356" y="2367171"/>
            <a:ext cx="7483288" cy="2123658"/>
          </a:xfrm>
          <a:prstGeom prst="rect">
            <a:avLst/>
          </a:prstGeom>
          <a:noFill/>
        </p:spPr>
        <p:txBody>
          <a:bodyPr wrap="square">
            <a:spAutoFit/>
          </a:bodyPr>
          <a:lstStyle/>
          <a:p>
            <a:pPr algn="ctr"/>
            <a:r>
              <a:rPr lang="es-NI" sz="4400" dirty="0">
                <a:solidFill>
                  <a:srgbClr val="FF0000"/>
                </a:solidFill>
                <a:effectLst/>
                <a:latin typeface="Georgia" panose="02040502050405020303" pitchFamily="18" charset="0"/>
                <a:ea typeface="Times New Roman" panose="02020603050405020304" pitchFamily="18" charset="0"/>
              </a:rPr>
              <a:t>¿Qué debo hacer si mi novio/a me exige tener relaciones sexuales?</a:t>
            </a:r>
            <a:endParaRPr lang="es-MX" sz="4400" dirty="0">
              <a:solidFill>
                <a:srgbClr val="FF0000"/>
              </a:solidFill>
              <a:latin typeface="Georgia" panose="02040502050405020303" pitchFamily="18" charset="0"/>
            </a:endParaRPr>
          </a:p>
        </p:txBody>
      </p:sp>
    </p:spTree>
    <p:extLst>
      <p:ext uri="{BB962C8B-B14F-4D97-AF65-F5344CB8AC3E}">
        <p14:creationId xmlns:p14="http://schemas.microsoft.com/office/powerpoint/2010/main" val="16394607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88</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A1BBBBFF-6F9D-2609-946D-E3B677065C35}"/>
              </a:ext>
            </a:extLst>
          </p:cNvPr>
          <p:cNvSpPr txBox="1"/>
          <p:nvPr/>
        </p:nvSpPr>
        <p:spPr>
          <a:xfrm>
            <a:off x="1653988" y="1914888"/>
            <a:ext cx="9390530" cy="1200329"/>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En primer lugar si tu novio te hace esa propuesta es porque a lo mejor no te quiere sino que solo busca satisfacer sus deseos carnales, tienes que abrir tus ojos y darte cuenta que esa persona no es para ti, porque te está motivando a realizar algo que está en contra de la voluntad de Dios.</a:t>
            </a:r>
            <a:endParaRPr lang="es-MX" dirty="0"/>
          </a:p>
        </p:txBody>
      </p:sp>
      <p:sp>
        <p:nvSpPr>
          <p:cNvPr id="8" name="CuadroTexto 7">
            <a:extLst>
              <a:ext uri="{FF2B5EF4-FFF2-40B4-BE49-F238E27FC236}">
                <a16:creationId xmlns:a16="http://schemas.microsoft.com/office/drawing/2014/main" id="{9ECEE999-EE50-E839-6B37-4C2831D4A905}"/>
              </a:ext>
            </a:extLst>
          </p:cNvPr>
          <p:cNvSpPr txBox="1"/>
          <p:nvPr/>
        </p:nvSpPr>
        <p:spPr>
          <a:xfrm>
            <a:off x="2354356" y="550534"/>
            <a:ext cx="7483288" cy="584775"/>
          </a:xfrm>
          <a:prstGeom prst="rect">
            <a:avLst/>
          </a:prstGeom>
          <a:noFill/>
        </p:spPr>
        <p:txBody>
          <a:bodyPr wrap="square">
            <a:spAutoFit/>
          </a:bodyPr>
          <a:lstStyle/>
          <a:p>
            <a:pPr algn="ctr"/>
            <a:r>
              <a:rPr lang="es-NI" sz="3200" dirty="0">
                <a:solidFill>
                  <a:srgbClr val="FF0000"/>
                </a:solidFill>
                <a:effectLst/>
                <a:latin typeface="Papyrus" panose="03070502060502030205" pitchFamily="66" charset="0"/>
                <a:ea typeface="Times New Roman" panose="02020603050405020304" pitchFamily="18" charset="0"/>
              </a:rPr>
              <a:t>Respuesta</a:t>
            </a:r>
            <a:endParaRPr lang="es-MX" sz="3200" dirty="0">
              <a:solidFill>
                <a:srgbClr val="FF0000"/>
              </a:solidFill>
              <a:latin typeface="Papyrus" panose="03070502060502030205" pitchFamily="66" charset="0"/>
            </a:endParaRPr>
          </a:p>
        </p:txBody>
      </p:sp>
      <p:sp>
        <p:nvSpPr>
          <p:cNvPr id="10" name="CuadroTexto 9">
            <a:extLst>
              <a:ext uri="{FF2B5EF4-FFF2-40B4-BE49-F238E27FC236}">
                <a16:creationId xmlns:a16="http://schemas.microsoft.com/office/drawing/2014/main" id="{CBA107CD-D35F-9411-82BA-12ECB66480AF}"/>
              </a:ext>
            </a:extLst>
          </p:cNvPr>
          <p:cNvSpPr txBox="1"/>
          <p:nvPr/>
        </p:nvSpPr>
        <p:spPr>
          <a:xfrm>
            <a:off x="1653988" y="3849873"/>
            <a:ext cx="9390530" cy="923330"/>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dirty="0"/>
              <a:t>Debes de dejar a esa persona por qué no te quiere solo quiere pasar un rato contigo, si te ama te va respetar hasta el matrimonio sino solo es un juego para El, lo mejor es dejar esa relación cuanto antes.</a:t>
            </a:r>
            <a:endParaRPr lang="es-MX" dirty="0"/>
          </a:p>
        </p:txBody>
      </p:sp>
      <p:sp>
        <p:nvSpPr>
          <p:cNvPr id="11" name="Rectángulo 10">
            <a:extLst>
              <a:ext uri="{FF2B5EF4-FFF2-40B4-BE49-F238E27FC236}">
                <a16:creationId xmlns:a16="http://schemas.microsoft.com/office/drawing/2014/main" id="{0CBDEC21-DBB9-78DE-23B0-3558B4B29301}"/>
              </a:ext>
            </a:extLst>
          </p:cNvPr>
          <p:cNvSpPr/>
          <p:nvPr/>
        </p:nvSpPr>
        <p:spPr>
          <a:xfrm>
            <a:off x="2008094" y="6431190"/>
            <a:ext cx="2030506" cy="33855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¿Qué  debo hacer sí mi novio me exige tener relaciones sexuales?</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Tree>
    <p:extLst>
      <p:ext uri="{BB962C8B-B14F-4D97-AF65-F5344CB8AC3E}">
        <p14:creationId xmlns:p14="http://schemas.microsoft.com/office/powerpoint/2010/main" val="18922985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89</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64EC008-69C7-D13D-A4EA-E70DCB4599ED}"/>
              </a:ext>
            </a:extLst>
          </p:cNvPr>
          <p:cNvSpPr txBox="1"/>
          <p:nvPr/>
        </p:nvSpPr>
        <p:spPr>
          <a:xfrm>
            <a:off x="1667435" y="2413337"/>
            <a:ext cx="9152965" cy="2031325"/>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a:effectLst/>
                <a:latin typeface="Georgia" panose="02040502050405020303" pitchFamily="18" charset="0"/>
                <a:ea typeface="Times New Roman" panose="02020603050405020304" pitchFamily="18" charset="0"/>
              </a:defRPr>
            </a:lvl1pPr>
          </a:lstStyle>
          <a:p>
            <a:r>
              <a:rPr lang="es-NI" b="1" i="1" dirty="0"/>
              <a:t>No caigas en el engaño de la prueba del amor</a:t>
            </a:r>
            <a:r>
              <a:rPr lang="es-NI" dirty="0"/>
              <a:t>, muchos hombres le pregunta a su novia si lo aman, y ellas contesta si, entonces el hombre le dice demuéstramelo, Ella pregunta cómo, El le dice dame la prueba del amor, que no es más que fornicación, pero el diablo usa esta palabra más suave y más bonita, pero la verdad es que es fornicación, por eso si tu novio </a:t>
            </a:r>
            <a:r>
              <a:rPr lang="es-NI" b="1" i="1" dirty="0"/>
              <a:t>te pide la prueba del amor NO CAIGAS </a:t>
            </a:r>
            <a:r>
              <a:rPr lang="es-NI" dirty="0"/>
              <a:t>en ese engaño </a:t>
            </a:r>
            <a:r>
              <a:rPr lang="es-NI" i="1" dirty="0"/>
              <a:t>mejor deja esa relación </a:t>
            </a:r>
            <a:r>
              <a:rPr lang="es-NI" dirty="0"/>
              <a:t>por qué no te conviene te va a llevar a la fornicación.</a:t>
            </a:r>
            <a:endParaRPr lang="es-MX" dirty="0"/>
          </a:p>
        </p:txBody>
      </p:sp>
      <p:sp>
        <p:nvSpPr>
          <p:cNvPr id="8" name="Rectángulo 7">
            <a:extLst>
              <a:ext uri="{FF2B5EF4-FFF2-40B4-BE49-F238E27FC236}">
                <a16:creationId xmlns:a16="http://schemas.microsoft.com/office/drawing/2014/main" id="{0E0DA691-BDD9-CB21-8492-9AAA747C5B75}"/>
              </a:ext>
            </a:extLst>
          </p:cNvPr>
          <p:cNvSpPr/>
          <p:nvPr/>
        </p:nvSpPr>
        <p:spPr>
          <a:xfrm>
            <a:off x="2008094" y="6431190"/>
            <a:ext cx="2030506" cy="33855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¿Qué  debo hacer sí mi novio me exige tener relaciones sexuales?</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Tree>
    <p:extLst>
      <p:ext uri="{BB962C8B-B14F-4D97-AF65-F5344CB8AC3E}">
        <p14:creationId xmlns:p14="http://schemas.microsoft.com/office/powerpoint/2010/main" val="24654555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ipse 4">
            <a:extLst>
              <a:ext uri="{FF2B5EF4-FFF2-40B4-BE49-F238E27FC236}">
                <a16:creationId xmlns:a16="http://schemas.microsoft.com/office/drawing/2014/main" id="{8FE77331-FE2F-C219-1932-92087BC99FEE}"/>
              </a:ext>
            </a:extLst>
          </p:cNvPr>
          <p:cNvSpPr/>
          <p:nvPr/>
        </p:nvSpPr>
        <p:spPr>
          <a:xfrm>
            <a:off x="10224247" y="5100917"/>
            <a:ext cx="2259106" cy="2034988"/>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Marcador de pie de página 1">
            <a:extLst>
              <a:ext uri="{FF2B5EF4-FFF2-40B4-BE49-F238E27FC236}">
                <a16:creationId xmlns:a16="http://schemas.microsoft.com/office/drawing/2014/main" id="{19F97C7B-E8AB-7ADA-7482-E30DAFBABAB7}"/>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5843B587-F476-D2C5-D20E-0AF6A1B0C24C}"/>
              </a:ext>
            </a:extLst>
          </p:cNvPr>
          <p:cNvSpPr>
            <a:spLocks noGrp="1"/>
          </p:cNvSpPr>
          <p:nvPr>
            <p:ph type="sldNum" sz="quarter" idx="12"/>
          </p:nvPr>
        </p:nvSpPr>
        <p:spPr/>
        <p:txBody>
          <a:bodyPr/>
          <a:lstStyle/>
          <a:p>
            <a:fld id="{98F75276-FA71-44F8-B7AD-531B860B9505}" type="slidenum">
              <a:rPr lang="es-MX" smtClean="0"/>
              <a:t>9</a:t>
            </a:fld>
            <a:endParaRPr lang="es-MX"/>
          </a:p>
        </p:txBody>
      </p:sp>
      <p:sp>
        <p:nvSpPr>
          <p:cNvPr id="4" name="Elipse 3">
            <a:extLst>
              <a:ext uri="{FF2B5EF4-FFF2-40B4-BE49-F238E27FC236}">
                <a16:creationId xmlns:a16="http://schemas.microsoft.com/office/drawing/2014/main" id="{AFDF6602-7369-59F9-0DC7-C127600657FB}"/>
              </a:ext>
            </a:extLst>
          </p:cNvPr>
          <p:cNvSpPr/>
          <p:nvPr/>
        </p:nvSpPr>
        <p:spPr>
          <a:xfrm>
            <a:off x="-618565" y="-188259"/>
            <a:ext cx="2259106" cy="2034988"/>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Elipse 5">
            <a:extLst>
              <a:ext uri="{FF2B5EF4-FFF2-40B4-BE49-F238E27FC236}">
                <a16:creationId xmlns:a16="http://schemas.microsoft.com/office/drawing/2014/main" id="{597BB45A-DA7D-31F7-2074-29B0A6A91AA3}"/>
              </a:ext>
            </a:extLst>
          </p:cNvPr>
          <p:cNvSpPr/>
          <p:nvPr/>
        </p:nvSpPr>
        <p:spPr>
          <a:xfrm>
            <a:off x="1156447" y="0"/>
            <a:ext cx="914400" cy="914400"/>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Elipse 6">
            <a:extLst>
              <a:ext uri="{FF2B5EF4-FFF2-40B4-BE49-F238E27FC236}">
                <a16:creationId xmlns:a16="http://schemas.microsoft.com/office/drawing/2014/main" id="{1B61653F-1193-AC03-D127-B6C09062904F}"/>
              </a:ext>
            </a:extLst>
          </p:cNvPr>
          <p:cNvSpPr/>
          <p:nvPr/>
        </p:nvSpPr>
        <p:spPr>
          <a:xfrm>
            <a:off x="11277600" y="4527176"/>
            <a:ext cx="914400" cy="914400"/>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Elipse 7">
            <a:extLst>
              <a:ext uri="{FF2B5EF4-FFF2-40B4-BE49-F238E27FC236}">
                <a16:creationId xmlns:a16="http://schemas.microsoft.com/office/drawing/2014/main" id="{07C59DC3-4A18-1792-24B6-44F84CD10065}"/>
              </a:ext>
            </a:extLst>
          </p:cNvPr>
          <p:cNvSpPr/>
          <p:nvPr/>
        </p:nvSpPr>
        <p:spPr>
          <a:xfrm>
            <a:off x="1649506" y="1290918"/>
            <a:ext cx="618564" cy="555811"/>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Elipse 8">
            <a:extLst>
              <a:ext uri="{FF2B5EF4-FFF2-40B4-BE49-F238E27FC236}">
                <a16:creationId xmlns:a16="http://schemas.microsoft.com/office/drawing/2014/main" id="{E30C414A-254A-6674-A7C5-FC97D2102042}"/>
              </a:ext>
            </a:extLst>
          </p:cNvPr>
          <p:cNvSpPr/>
          <p:nvPr/>
        </p:nvSpPr>
        <p:spPr>
          <a:xfrm>
            <a:off x="9672918" y="4984376"/>
            <a:ext cx="618564" cy="555811"/>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CuadroTexto 10">
            <a:extLst>
              <a:ext uri="{FF2B5EF4-FFF2-40B4-BE49-F238E27FC236}">
                <a16:creationId xmlns:a16="http://schemas.microsoft.com/office/drawing/2014/main" id="{61295B65-38B3-5F42-9D70-D3D60516E11F}"/>
              </a:ext>
            </a:extLst>
          </p:cNvPr>
          <p:cNvSpPr txBox="1"/>
          <p:nvPr/>
        </p:nvSpPr>
        <p:spPr>
          <a:xfrm>
            <a:off x="2472016" y="1106252"/>
            <a:ext cx="8142195" cy="969496"/>
          </a:xfrm>
          <a:prstGeom prst="rect">
            <a:avLst/>
          </a:prstGeom>
          <a:noFill/>
        </p:spPr>
        <p:txBody>
          <a:bodyPr wrap="square">
            <a:spAutoFit/>
          </a:bodyPr>
          <a:lstStyle/>
          <a:p>
            <a:pPr algn="just"/>
            <a:r>
              <a:rPr lang="es-NI" sz="2100" b="1" dirty="0">
                <a:effectLst/>
                <a:latin typeface="Georgia" panose="02040502050405020303" pitchFamily="18" charset="0"/>
                <a:ea typeface="Times New Roman" panose="02020603050405020304" pitchFamily="18" charset="0"/>
              </a:rPr>
              <a:t>Mateo.1:18-25. </a:t>
            </a:r>
            <a:r>
              <a:rPr lang="es-MX" b="0" i="0" dirty="0">
                <a:solidFill>
                  <a:srgbClr val="000000"/>
                </a:solidFill>
                <a:effectLst/>
                <a:latin typeface="Georgia" panose="02040502050405020303" pitchFamily="18" charset="0"/>
              </a:rPr>
              <a:t>El nacimiento de Jesucristo fue como sigue: estando Su madre María comprometida para casarse con José, antes de que se llevara a cabo el matrimonio, se halló que había concebido por </a:t>
            </a:r>
            <a:r>
              <a:rPr lang="es-MX" b="0" i="1" dirty="0">
                <a:solidFill>
                  <a:srgbClr val="000000"/>
                </a:solidFill>
                <a:effectLst/>
                <a:latin typeface="Georgia" panose="02040502050405020303" pitchFamily="18" charset="0"/>
              </a:rPr>
              <a:t>obra del</a:t>
            </a:r>
            <a:r>
              <a:rPr lang="es-MX" b="0" i="0" dirty="0">
                <a:solidFill>
                  <a:srgbClr val="000000"/>
                </a:solidFill>
                <a:effectLst/>
                <a:latin typeface="Georgia" panose="02040502050405020303" pitchFamily="18" charset="0"/>
              </a:rPr>
              <a:t> Espíritu Santo.</a:t>
            </a:r>
            <a:endParaRPr lang="es-MX" dirty="0">
              <a:latin typeface="Georgia" panose="02040502050405020303" pitchFamily="18" charset="0"/>
            </a:endParaRPr>
          </a:p>
        </p:txBody>
      </p:sp>
      <p:sp>
        <p:nvSpPr>
          <p:cNvPr id="13" name="CuadroTexto 12">
            <a:extLst>
              <a:ext uri="{FF2B5EF4-FFF2-40B4-BE49-F238E27FC236}">
                <a16:creationId xmlns:a16="http://schemas.microsoft.com/office/drawing/2014/main" id="{6669BE62-A7E3-1808-30E5-1E56B65E27DD}"/>
              </a:ext>
            </a:extLst>
          </p:cNvPr>
          <p:cNvSpPr txBox="1"/>
          <p:nvPr/>
        </p:nvSpPr>
        <p:spPr>
          <a:xfrm>
            <a:off x="1335741" y="2708452"/>
            <a:ext cx="7377953" cy="692497"/>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V.19. </a:t>
            </a:r>
            <a:r>
              <a:rPr lang="es-MX" b="0" i="0" dirty="0">
                <a:solidFill>
                  <a:srgbClr val="000000"/>
                </a:solidFill>
                <a:effectLst/>
                <a:latin typeface="Georgia" panose="02040502050405020303" pitchFamily="18" charset="0"/>
              </a:rPr>
              <a:t>Entonces José su marido, siendo un hombre justo y no queriendo denunciarla públicamente, quiso abandonarla en secreto.</a:t>
            </a:r>
            <a:endParaRPr lang="es-MX" dirty="0">
              <a:latin typeface="Georgia" panose="02040502050405020303" pitchFamily="18" charset="0"/>
            </a:endParaRPr>
          </a:p>
        </p:txBody>
      </p:sp>
      <p:sp>
        <p:nvSpPr>
          <p:cNvPr id="15" name="CuadroTexto 14">
            <a:extLst>
              <a:ext uri="{FF2B5EF4-FFF2-40B4-BE49-F238E27FC236}">
                <a16:creationId xmlns:a16="http://schemas.microsoft.com/office/drawing/2014/main" id="{6B767DD9-7DB5-007F-39AE-B799A2E34F28}"/>
              </a:ext>
            </a:extLst>
          </p:cNvPr>
          <p:cNvSpPr txBox="1"/>
          <p:nvPr/>
        </p:nvSpPr>
        <p:spPr>
          <a:xfrm>
            <a:off x="2631141" y="3869800"/>
            <a:ext cx="7983069" cy="969496"/>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V.20. </a:t>
            </a:r>
            <a:r>
              <a:rPr lang="es-MX" b="0" i="0" dirty="0">
                <a:solidFill>
                  <a:srgbClr val="000000"/>
                </a:solidFill>
                <a:effectLst/>
                <a:latin typeface="Georgia" panose="02040502050405020303" pitchFamily="18" charset="0"/>
              </a:rPr>
              <a:t>Pero mientras pensaba en esto, se le apareció en sueños un ángel del Señor, diciéndole: «José, hijo de David, no temas recibir a María tu mujer, porque el Niño que se ha engendrado en ella es del Espíritu Santo. </a:t>
            </a:r>
            <a:endParaRPr lang="es-MX" dirty="0">
              <a:latin typeface="Georgia" panose="02040502050405020303" pitchFamily="18" charset="0"/>
            </a:endParaRPr>
          </a:p>
        </p:txBody>
      </p:sp>
      <p:sp>
        <p:nvSpPr>
          <p:cNvPr id="17" name="CuadroTexto 16">
            <a:extLst>
              <a:ext uri="{FF2B5EF4-FFF2-40B4-BE49-F238E27FC236}">
                <a16:creationId xmlns:a16="http://schemas.microsoft.com/office/drawing/2014/main" id="{4A2BCBF3-BD65-907F-AB43-0E52DD2A9AB8}"/>
              </a:ext>
            </a:extLst>
          </p:cNvPr>
          <p:cNvSpPr txBox="1"/>
          <p:nvPr/>
        </p:nvSpPr>
        <p:spPr>
          <a:xfrm>
            <a:off x="1335740" y="5425914"/>
            <a:ext cx="7575177" cy="692497"/>
          </a:xfrm>
          <a:prstGeom prst="rect">
            <a:avLst/>
          </a:prstGeom>
          <a:noFill/>
        </p:spPr>
        <p:txBody>
          <a:bodyPr wrap="square">
            <a:spAutoFit/>
          </a:bodyPr>
          <a:lstStyle>
            <a:defPPr>
              <a:defRPr lang="es-MX"/>
            </a:defPPr>
            <a:lvl1pPr algn="just">
              <a:defRPr sz="2100" b="1" i="0">
                <a:solidFill>
                  <a:srgbClr val="000000"/>
                </a:solidFill>
                <a:effectLst/>
                <a:latin typeface="Georgia" panose="02040502050405020303" pitchFamily="18" charset="0"/>
              </a:defRPr>
            </a:lvl1pPr>
          </a:lstStyle>
          <a:p>
            <a:r>
              <a:rPr lang="es-MX" dirty="0"/>
              <a:t>V.21. </a:t>
            </a:r>
            <a:r>
              <a:rPr lang="es-MX" sz="1800" b="0" dirty="0"/>
              <a:t>Y dará a luz un Hijo, y le pondrás por nombre Jesús, porque Él salvará a Su pueblo de sus pecados».</a:t>
            </a:r>
          </a:p>
        </p:txBody>
      </p:sp>
    </p:spTree>
    <p:extLst>
      <p:ext uri="{BB962C8B-B14F-4D97-AF65-F5344CB8AC3E}">
        <p14:creationId xmlns:p14="http://schemas.microsoft.com/office/powerpoint/2010/main" val="12328371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arn(inVertical)">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5" grpId="0"/>
      <p:bldP spid="17"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90</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CuadroTexto 5">
            <a:extLst>
              <a:ext uri="{FF2B5EF4-FFF2-40B4-BE49-F238E27FC236}">
                <a16:creationId xmlns:a16="http://schemas.microsoft.com/office/drawing/2014/main" id="{CB09AA44-E2CD-68FF-DF85-DF5EC35C9F47}"/>
              </a:ext>
            </a:extLst>
          </p:cNvPr>
          <p:cNvSpPr txBox="1"/>
          <p:nvPr/>
        </p:nvSpPr>
        <p:spPr>
          <a:xfrm>
            <a:off x="2354356" y="2367171"/>
            <a:ext cx="7483288" cy="2800767"/>
          </a:xfrm>
          <a:prstGeom prst="rect">
            <a:avLst/>
          </a:prstGeom>
          <a:noFill/>
        </p:spPr>
        <p:txBody>
          <a:bodyPr wrap="square">
            <a:spAutoFit/>
          </a:bodyPr>
          <a:lstStyle/>
          <a:p>
            <a:pPr algn="ctr"/>
            <a:r>
              <a:rPr lang="es-NI" sz="4400" dirty="0">
                <a:solidFill>
                  <a:srgbClr val="FF0000"/>
                </a:solidFill>
                <a:effectLst/>
                <a:latin typeface="Georgia" panose="02040502050405020303" pitchFamily="18" charset="0"/>
                <a:ea typeface="Times New Roman" panose="02020603050405020304" pitchFamily="18" charset="0"/>
              </a:rPr>
              <a:t>¿Qué debo hacer si, con mi novio/a  peleamos mucho, será de Dios nuestra relación?</a:t>
            </a:r>
            <a:endParaRPr lang="es-MX" sz="4400" dirty="0">
              <a:solidFill>
                <a:srgbClr val="FF0000"/>
              </a:solidFill>
              <a:latin typeface="Georgia" panose="02040502050405020303" pitchFamily="18" charset="0"/>
            </a:endParaRPr>
          </a:p>
        </p:txBody>
      </p:sp>
    </p:spTree>
    <p:extLst>
      <p:ext uri="{BB962C8B-B14F-4D97-AF65-F5344CB8AC3E}">
        <p14:creationId xmlns:p14="http://schemas.microsoft.com/office/powerpoint/2010/main" val="34199238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91</a:t>
            </a:fld>
            <a:endParaRPr lang="es-MX" dirty="0"/>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Rectángulo 5">
            <a:extLst>
              <a:ext uri="{FF2B5EF4-FFF2-40B4-BE49-F238E27FC236}">
                <a16:creationId xmlns:a16="http://schemas.microsoft.com/office/drawing/2014/main" id="{CEB23870-2AD5-B86A-9769-18D9D0761B80}"/>
              </a:ext>
            </a:extLst>
          </p:cNvPr>
          <p:cNvSpPr/>
          <p:nvPr/>
        </p:nvSpPr>
        <p:spPr>
          <a:xfrm>
            <a:off x="2008094" y="6431190"/>
            <a:ext cx="2303930" cy="33855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¿Qué  debo hacer sí con mi novio o novia peleamos mucho, será de Dios nuestra relación?</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
        <p:nvSpPr>
          <p:cNvPr id="8" name="CuadroTexto 7">
            <a:extLst>
              <a:ext uri="{FF2B5EF4-FFF2-40B4-BE49-F238E27FC236}">
                <a16:creationId xmlns:a16="http://schemas.microsoft.com/office/drawing/2014/main" id="{D719F166-6B14-AACE-AD32-CBB8D6283333}"/>
              </a:ext>
            </a:extLst>
          </p:cNvPr>
          <p:cNvSpPr txBox="1"/>
          <p:nvPr/>
        </p:nvSpPr>
        <p:spPr>
          <a:xfrm>
            <a:off x="1817595" y="1457688"/>
            <a:ext cx="9370358" cy="1200329"/>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1" i="1">
                <a:effectLst/>
                <a:latin typeface="Georgia" panose="02040502050405020303" pitchFamily="18" charset="0"/>
                <a:ea typeface="Times New Roman" panose="02020603050405020304" pitchFamily="18" charset="0"/>
              </a:defRPr>
            </a:lvl1pPr>
          </a:lstStyle>
          <a:p>
            <a:r>
              <a:rPr lang="es-NI" b="0" i="0" dirty="0"/>
              <a:t>La verdad que en toda relación siempre habrá uno que otra discusión, pero lo malo es pasar solo en peleas y discusión, ya que se ira desgastando la relación si no se pueden sobre llevar entonces es mejor dejar esa relación porque lo que te traerá es problema y dificultades.</a:t>
            </a:r>
            <a:endParaRPr lang="es-MX" b="0" i="0" dirty="0"/>
          </a:p>
        </p:txBody>
      </p:sp>
      <p:sp>
        <p:nvSpPr>
          <p:cNvPr id="9" name="CuadroTexto 8">
            <a:extLst>
              <a:ext uri="{FF2B5EF4-FFF2-40B4-BE49-F238E27FC236}">
                <a16:creationId xmlns:a16="http://schemas.microsoft.com/office/drawing/2014/main" id="{079E5512-D131-257D-8B3D-4AC7E27177D3}"/>
              </a:ext>
            </a:extLst>
          </p:cNvPr>
          <p:cNvSpPr txBox="1"/>
          <p:nvPr/>
        </p:nvSpPr>
        <p:spPr>
          <a:xfrm>
            <a:off x="2354356" y="550534"/>
            <a:ext cx="7483288" cy="584775"/>
          </a:xfrm>
          <a:prstGeom prst="rect">
            <a:avLst/>
          </a:prstGeom>
          <a:noFill/>
        </p:spPr>
        <p:txBody>
          <a:bodyPr wrap="square">
            <a:spAutoFit/>
          </a:bodyPr>
          <a:lstStyle/>
          <a:p>
            <a:pPr algn="ctr"/>
            <a:r>
              <a:rPr lang="es-NI" sz="3200" dirty="0">
                <a:solidFill>
                  <a:srgbClr val="FF0000"/>
                </a:solidFill>
                <a:effectLst/>
                <a:latin typeface="Papyrus" panose="03070502060502030205" pitchFamily="66" charset="0"/>
                <a:ea typeface="Times New Roman" panose="02020603050405020304" pitchFamily="18" charset="0"/>
              </a:rPr>
              <a:t>Respuesta</a:t>
            </a:r>
            <a:endParaRPr lang="es-MX" sz="3200" dirty="0">
              <a:solidFill>
                <a:srgbClr val="FF0000"/>
              </a:solidFill>
              <a:latin typeface="Papyrus" panose="03070502060502030205" pitchFamily="66" charset="0"/>
            </a:endParaRPr>
          </a:p>
        </p:txBody>
      </p:sp>
      <p:sp>
        <p:nvSpPr>
          <p:cNvPr id="11" name="CuadroTexto 10">
            <a:extLst>
              <a:ext uri="{FF2B5EF4-FFF2-40B4-BE49-F238E27FC236}">
                <a16:creationId xmlns:a16="http://schemas.microsoft.com/office/drawing/2014/main" id="{89FD4341-2BBB-9398-D03E-46F09440A233}"/>
              </a:ext>
            </a:extLst>
          </p:cNvPr>
          <p:cNvSpPr txBox="1"/>
          <p:nvPr/>
        </p:nvSpPr>
        <p:spPr>
          <a:xfrm>
            <a:off x="1817595" y="3271943"/>
            <a:ext cx="9370358" cy="1477328"/>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i="0">
                <a:effectLst/>
                <a:latin typeface="Georgia" panose="02040502050405020303" pitchFamily="18" charset="0"/>
                <a:ea typeface="Times New Roman" panose="02020603050405020304" pitchFamily="18" charset="0"/>
              </a:defRPr>
            </a:lvl1pPr>
          </a:lstStyle>
          <a:p>
            <a:r>
              <a:rPr lang="es-NI" dirty="0"/>
              <a:t>El noviazgo es cuando ambos demuestran su cariño su afecto a la otra persona pero no en peleas ni discusión, hay veces es bueno siempre y cuando no llegan a pecar a ofender o gritos y ofensas, sino para así ver el carácter de la otra persona, y así meditar y sacar conclusiones si me conviene esa persona para seguir con el noviazgo, ya que debo de meditar:</a:t>
            </a:r>
            <a:endParaRPr lang="es-MX" dirty="0"/>
          </a:p>
        </p:txBody>
      </p:sp>
      <p:sp>
        <p:nvSpPr>
          <p:cNvPr id="13" name="CuadroTexto 12">
            <a:extLst>
              <a:ext uri="{FF2B5EF4-FFF2-40B4-BE49-F238E27FC236}">
                <a16:creationId xmlns:a16="http://schemas.microsoft.com/office/drawing/2014/main" id="{6BE1D3C0-ABE4-0A90-1A6B-306A03BB3A0D}"/>
              </a:ext>
            </a:extLst>
          </p:cNvPr>
          <p:cNvSpPr txBox="1"/>
          <p:nvPr/>
        </p:nvSpPr>
        <p:spPr>
          <a:xfrm>
            <a:off x="3048000" y="5178531"/>
            <a:ext cx="6096000" cy="369332"/>
          </a:xfrm>
          <a:prstGeom prst="rect">
            <a:avLst/>
          </a:prstGeom>
          <a:noFill/>
        </p:spPr>
        <p:txBody>
          <a:bodyPr wrap="square">
            <a:spAutoFit/>
          </a:bodyPr>
          <a:lstStyle/>
          <a:p>
            <a:pPr algn="ctr"/>
            <a:r>
              <a:rPr lang="es-NI" sz="1800" dirty="0">
                <a:effectLst/>
                <a:latin typeface="Times" panose="02020603050405020304" pitchFamily="18" charset="0"/>
                <a:ea typeface="Times New Roman" panose="02020603050405020304" pitchFamily="18" charset="0"/>
                <a:cs typeface="Times New Roman" panose="02020603050405020304" pitchFamily="18" charset="0"/>
              </a:rPr>
              <a:t>¿Si me caso con esta persona soportare su carácter?</a:t>
            </a:r>
            <a:endParaRPr lang="es-MX"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590149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inVertical)">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500" fill="hold"/>
                                        <p:tgtEl>
                                          <p:spTgt spid="13"/>
                                        </p:tgtEl>
                                        <p:attrNameLst>
                                          <p:attrName>ppt_x</p:attrName>
                                        </p:attrNameLst>
                                      </p:cBhvr>
                                      <p:tavLst>
                                        <p:tav tm="0">
                                          <p:val>
                                            <p:strVal val="#ppt_x"/>
                                          </p:val>
                                        </p:tav>
                                        <p:tav tm="100000">
                                          <p:val>
                                            <p:strVal val="#ppt_x"/>
                                          </p:val>
                                        </p:tav>
                                      </p:tavLst>
                                    </p:anim>
                                    <p:anim calcmode="lin" valueType="num">
                                      <p:cBhvr additive="base">
                                        <p:cTn id="2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P spid="13"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92</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CuadroTexto 5">
            <a:extLst>
              <a:ext uri="{FF2B5EF4-FFF2-40B4-BE49-F238E27FC236}">
                <a16:creationId xmlns:a16="http://schemas.microsoft.com/office/drawing/2014/main" id="{BC91353E-E3F2-0A25-F700-4152D84E9C96}"/>
              </a:ext>
            </a:extLst>
          </p:cNvPr>
          <p:cNvSpPr txBox="1"/>
          <p:nvPr/>
        </p:nvSpPr>
        <p:spPr>
          <a:xfrm>
            <a:off x="2354356" y="2705725"/>
            <a:ext cx="7483288" cy="1446550"/>
          </a:xfrm>
          <a:prstGeom prst="rect">
            <a:avLst/>
          </a:prstGeom>
          <a:noFill/>
        </p:spPr>
        <p:txBody>
          <a:bodyPr wrap="square">
            <a:spAutoFit/>
          </a:bodyPr>
          <a:lstStyle/>
          <a:p>
            <a:pPr algn="ctr"/>
            <a:r>
              <a:rPr lang="es-NI" sz="4400" dirty="0">
                <a:solidFill>
                  <a:srgbClr val="FF0000"/>
                </a:solidFill>
                <a:effectLst/>
                <a:latin typeface="Georgia" panose="02040502050405020303" pitchFamily="18" charset="0"/>
                <a:ea typeface="Times New Roman" panose="02020603050405020304" pitchFamily="18" charset="0"/>
              </a:rPr>
              <a:t>¿Qué debo hacer si, mi novio/a  es Celoso?</a:t>
            </a:r>
            <a:endParaRPr lang="es-MX" sz="4400" dirty="0">
              <a:solidFill>
                <a:srgbClr val="FF0000"/>
              </a:solidFill>
              <a:latin typeface="Georgia" panose="02040502050405020303" pitchFamily="18" charset="0"/>
            </a:endParaRPr>
          </a:p>
        </p:txBody>
      </p:sp>
    </p:spTree>
    <p:extLst>
      <p:ext uri="{BB962C8B-B14F-4D97-AF65-F5344CB8AC3E}">
        <p14:creationId xmlns:p14="http://schemas.microsoft.com/office/powerpoint/2010/main" val="21538619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93</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FA9C195F-0F31-4259-D052-0F2751A07B91}"/>
              </a:ext>
            </a:extLst>
          </p:cNvPr>
          <p:cNvSpPr txBox="1"/>
          <p:nvPr/>
        </p:nvSpPr>
        <p:spPr>
          <a:xfrm>
            <a:off x="1488141" y="1132087"/>
            <a:ext cx="9708777" cy="646331"/>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i="0">
                <a:effectLst/>
                <a:latin typeface="Georgia" panose="02040502050405020303" pitchFamily="18" charset="0"/>
                <a:ea typeface="Times New Roman" panose="02020603050405020304" pitchFamily="18" charset="0"/>
              </a:defRPr>
            </a:lvl1pPr>
          </a:lstStyle>
          <a:p>
            <a:r>
              <a:rPr lang="es-NI" dirty="0"/>
              <a:t>En primer lugar lo que tienes que hacer es hablar con ella sobre qué cosas le molestan y en que pueden mejorar. </a:t>
            </a:r>
            <a:endParaRPr lang="es-MX" dirty="0"/>
          </a:p>
        </p:txBody>
      </p:sp>
      <p:sp>
        <p:nvSpPr>
          <p:cNvPr id="9" name="CuadroTexto 8">
            <a:extLst>
              <a:ext uri="{FF2B5EF4-FFF2-40B4-BE49-F238E27FC236}">
                <a16:creationId xmlns:a16="http://schemas.microsoft.com/office/drawing/2014/main" id="{45FFFF4F-0312-AF14-03B6-E100C7DDF8D0}"/>
              </a:ext>
            </a:extLst>
          </p:cNvPr>
          <p:cNvSpPr txBox="1"/>
          <p:nvPr/>
        </p:nvSpPr>
        <p:spPr>
          <a:xfrm>
            <a:off x="2940424" y="2453830"/>
            <a:ext cx="6096000" cy="646331"/>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i="0">
                <a:effectLst/>
                <a:latin typeface="Georgia" panose="02040502050405020303" pitchFamily="18" charset="0"/>
                <a:ea typeface="Times New Roman" panose="02020603050405020304" pitchFamily="18" charset="0"/>
              </a:defRPr>
            </a:lvl1pPr>
          </a:lstStyle>
          <a:p>
            <a:pPr marL="0" indent="0" algn="ctr">
              <a:buNone/>
            </a:pPr>
            <a:r>
              <a:rPr lang="es-NI" dirty="0"/>
              <a:t>También tienes que hacerle ver que los celos son</a:t>
            </a:r>
          </a:p>
          <a:p>
            <a:pPr marL="0" indent="0" algn="ctr">
              <a:buNone/>
            </a:pPr>
            <a:r>
              <a:rPr lang="es-NI" dirty="0"/>
              <a:t> </a:t>
            </a:r>
            <a:r>
              <a:rPr lang="es-NI" b="1" dirty="0"/>
              <a:t>OBRAS DE LA CARNE.</a:t>
            </a:r>
            <a:endParaRPr lang="es-MX" b="1" dirty="0"/>
          </a:p>
        </p:txBody>
      </p:sp>
      <p:sp>
        <p:nvSpPr>
          <p:cNvPr id="11" name="CuadroTexto 10">
            <a:extLst>
              <a:ext uri="{FF2B5EF4-FFF2-40B4-BE49-F238E27FC236}">
                <a16:creationId xmlns:a16="http://schemas.microsoft.com/office/drawing/2014/main" id="{4F0DC3E2-2848-0C85-C77F-2B42A45D8FC7}"/>
              </a:ext>
            </a:extLst>
          </p:cNvPr>
          <p:cNvSpPr txBox="1"/>
          <p:nvPr/>
        </p:nvSpPr>
        <p:spPr>
          <a:xfrm>
            <a:off x="2864223" y="3735962"/>
            <a:ext cx="6463553" cy="692497"/>
          </a:xfrm>
          <a:prstGeom prst="rect">
            <a:avLst/>
          </a:prstGeom>
          <a:noFill/>
        </p:spPr>
        <p:txBody>
          <a:bodyPr wrap="square">
            <a:spAutoFit/>
          </a:bodyPr>
          <a:lstStyle/>
          <a:p>
            <a:pPr algn="just"/>
            <a:r>
              <a:rPr lang="es-MX" sz="2100" b="1" i="0" dirty="0">
                <a:solidFill>
                  <a:srgbClr val="000000"/>
                </a:solidFill>
                <a:effectLst/>
                <a:latin typeface="Georgia" panose="02040502050405020303" pitchFamily="18" charset="0"/>
              </a:rPr>
              <a:t>Galatas</a:t>
            </a:r>
            <a:r>
              <a:rPr lang="es-MX" sz="2100" b="1" dirty="0">
                <a:solidFill>
                  <a:srgbClr val="000000"/>
                </a:solidFill>
                <a:latin typeface="Georgia" panose="02040502050405020303" pitchFamily="18" charset="0"/>
              </a:rPr>
              <a:t>.</a:t>
            </a:r>
            <a:r>
              <a:rPr lang="es-MX" sz="2100" b="1" i="0" dirty="0">
                <a:solidFill>
                  <a:srgbClr val="000000"/>
                </a:solidFill>
                <a:effectLst/>
                <a:latin typeface="Georgia" panose="02040502050405020303" pitchFamily="18" charset="0"/>
              </a:rPr>
              <a:t>5:20. </a:t>
            </a:r>
            <a:r>
              <a:rPr lang="es-MX" b="0" i="0" dirty="0">
                <a:solidFill>
                  <a:srgbClr val="000000"/>
                </a:solidFill>
                <a:effectLst/>
                <a:latin typeface="Georgia" panose="02040502050405020303" pitchFamily="18" charset="0"/>
              </a:rPr>
              <a:t>idolatría, hechicería, enemistades, pleitos, </a:t>
            </a:r>
            <a:r>
              <a:rPr lang="es-MX" b="1" i="0" dirty="0">
                <a:solidFill>
                  <a:srgbClr val="000000"/>
                </a:solidFill>
                <a:effectLst/>
                <a:latin typeface="Georgia" panose="02040502050405020303" pitchFamily="18" charset="0"/>
              </a:rPr>
              <a:t>CELOS</a:t>
            </a:r>
            <a:r>
              <a:rPr lang="es-MX" b="0" i="0" dirty="0">
                <a:solidFill>
                  <a:srgbClr val="000000"/>
                </a:solidFill>
                <a:effectLst/>
                <a:latin typeface="Georgia" panose="02040502050405020303" pitchFamily="18" charset="0"/>
              </a:rPr>
              <a:t>, enojos, rivalidades, disensiones, herejías,</a:t>
            </a:r>
            <a:endParaRPr lang="es-MX" dirty="0">
              <a:latin typeface="Georgia" panose="02040502050405020303" pitchFamily="18" charset="0"/>
            </a:endParaRPr>
          </a:p>
        </p:txBody>
      </p:sp>
      <p:sp>
        <p:nvSpPr>
          <p:cNvPr id="13" name="CuadroTexto 12">
            <a:extLst>
              <a:ext uri="{FF2B5EF4-FFF2-40B4-BE49-F238E27FC236}">
                <a16:creationId xmlns:a16="http://schemas.microsoft.com/office/drawing/2014/main" id="{4B4BDDC0-1D13-C180-0E40-D76AAA793960}"/>
              </a:ext>
            </a:extLst>
          </p:cNvPr>
          <p:cNvSpPr txBox="1"/>
          <p:nvPr/>
        </p:nvSpPr>
        <p:spPr>
          <a:xfrm>
            <a:off x="1488141" y="5106414"/>
            <a:ext cx="9601200" cy="369332"/>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i="0">
                <a:effectLst/>
                <a:latin typeface="Georgia" panose="02040502050405020303" pitchFamily="18" charset="0"/>
                <a:ea typeface="Times New Roman" panose="02020603050405020304" pitchFamily="18" charset="0"/>
              </a:defRPr>
            </a:lvl1pPr>
          </a:lstStyle>
          <a:p>
            <a:r>
              <a:rPr lang="es-NI" dirty="0"/>
              <a:t>Y que en una relación tiene que haber confianza, ya que los celos son señal de inseguridad.</a:t>
            </a:r>
            <a:endParaRPr lang="es-MX" dirty="0"/>
          </a:p>
        </p:txBody>
      </p:sp>
      <p:sp>
        <p:nvSpPr>
          <p:cNvPr id="14" name="Rectángulo 13">
            <a:extLst>
              <a:ext uri="{FF2B5EF4-FFF2-40B4-BE49-F238E27FC236}">
                <a16:creationId xmlns:a16="http://schemas.microsoft.com/office/drawing/2014/main" id="{0789C974-4626-55D6-6D6B-77CDC166B6B5}"/>
              </a:ext>
            </a:extLst>
          </p:cNvPr>
          <p:cNvSpPr/>
          <p:nvPr/>
        </p:nvSpPr>
        <p:spPr>
          <a:xfrm>
            <a:off x="2008094" y="6431190"/>
            <a:ext cx="2303930" cy="21544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¿Qué  debo hacer sí mi novio o novia es Celoso?</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
        <p:nvSpPr>
          <p:cNvPr id="15" name="CuadroTexto 14">
            <a:extLst>
              <a:ext uri="{FF2B5EF4-FFF2-40B4-BE49-F238E27FC236}">
                <a16:creationId xmlns:a16="http://schemas.microsoft.com/office/drawing/2014/main" id="{758D8643-62B8-6C1D-618E-CC2FC15454C1}"/>
              </a:ext>
            </a:extLst>
          </p:cNvPr>
          <p:cNvSpPr txBox="1"/>
          <p:nvPr/>
        </p:nvSpPr>
        <p:spPr>
          <a:xfrm>
            <a:off x="2354355" y="251483"/>
            <a:ext cx="7483288" cy="584775"/>
          </a:xfrm>
          <a:prstGeom prst="rect">
            <a:avLst/>
          </a:prstGeom>
          <a:noFill/>
        </p:spPr>
        <p:txBody>
          <a:bodyPr wrap="square">
            <a:spAutoFit/>
          </a:bodyPr>
          <a:lstStyle/>
          <a:p>
            <a:pPr algn="ctr"/>
            <a:r>
              <a:rPr lang="es-NI" sz="3200" dirty="0">
                <a:solidFill>
                  <a:srgbClr val="FF0000"/>
                </a:solidFill>
                <a:effectLst/>
                <a:latin typeface="Papyrus" panose="03070502060502030205" pitchFamily="66" charset="0"/>
                <a:ea typeface="Times New Roman" panose="02020603050405020304" pitchFamily="18" charset="0"/>
              </a:rPr>
              <a:t>Respuesta</a:t>
            </a:r>
            <a:endParaRPr lang="es-MX" sz="3200" dirty="0">
              <a:solidFill>
                <a:srgbClr val="FF0000"/>
              </a:solidFill>
              <a:latin typeface="Papyrus" panose="03070502060502030205" pitchFamily="66" charset="0"/>
            </a:endParaRPr>
          </a:p>
        </p:txBody>
      </p:sp>
    </p:spTree>
    <p:extLst>
      <p:ext uri="{BB962C8B-B14F-4D97-AF65-F5344CB8AC3E}">
        <p14:creationId xmlns:p14="http://schemas.microsoft.com/office/powerpoint/2010/main" val="6501785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arn(inVertical)">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13"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94</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Rectángulo 5">
            <a:extLst>
              <a:ext uri="{FF2B5EF4-FFF2-40B4-BE49-F238E27FC236}">
                <a16:creationId xmlns:a16="http://schemas.microsoft.com/office/drawing/2014/main" id="{8C63BB02-7091-B3EB-EBC1-2540082AAEDB}"/>
              </a:ext>
            </a:extLst>
          </p:cNvPr>
          <p:cNvSpPr/>
          <p:nvPr/>
        </p:nvSpPr>
        <p:spPr>
          <a:xfrm>
            <a:off x="2008094" y="6431190"/>
            <a:ext cx="2303930" cy="21544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¿Qué  debo hacer sí mi novio o novia es Celoso?</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
        <p:nvSpPr>
          <p:cNvPr id="8" name="CuadroTexto 7">
            <a:extLst>
              <a:ext uri="{FF2B5EF4-FFF2-40B4-BE49-F238E27FC236}">
                <a16:creationId xmlns:a16="http://schemas.microsoft.com/office/drawing/2014/main" id="{1F603101-281D-9DEC-0728-FF9DC9C00E98}"/>
              </a:ext>
            </a:extLst>
          </p:cNvPr>
          <p:cNvSpPr txBox="1"/>
          <p:nvPr/>
        </p:nvSpPr>
        <p:spPr>
          <a:xfrm>
            <a:off x="1613647" y="1847200"/>
            <a:ext cx="9466730" cy="923330"/>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i="0">
                <a:effectLst/>
                <a:latin typeface="Georgia" panose="02040502050405020303" pitchFamily="18" charset="0"/>
                <a:ea typeface="Times New Roman" panose="02020603050405020304" pitchFamily="18" charset="0"/>
              </a:defRPr>
            </a:lvl1pPr>
          </a:lstStyle>
          <a:p>
            <a:r>
              <a:rPr lang="es-NI" dirty="0"/>
              <a:t>Y por eso tienes que fijarte bien si puedes seguir en una relación así donde hay inseguridad y desconfianza. Ya que lo que ella o el haga en el noviazgo o como se porte también lo hará en el matrimonio.</a:t>
            </a:r>
            <a:endParaRPr lang="es-MX" dirty="0"/>
          </a:p>
        </p:txBody>
      </p:sp>
      <p:sp>
        <p:nvSpPr>
          <p:cNvPr id="10" name="CuadroTexto 9">
            <a:extLst>
              <a:ext uri="{FF2B5EF4-FFF2-40B4-BE49-F238E27FC236}">
                <a16:creationId xmlns:a16="http://schemas.microsoft.com/office/drawing/2014/main" id="{93859A9F-7927-234E-772E-1335CCB5BB67}"/>
              </a:ext>
            </a:extLst>
          </p:cNvPr>
          <p:cNvSpPr txBox="1"/>
          <p:nvPr/>
        </p:nvSpPr>
        <p:spPr>
          <a:xfrm>
            <a:off x="1613647" y="4009225"/>
            <a:ext cx="9466730" cy="923330"/>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i="0">
                <a:effectLst/>
                <a:latin typeface="Georgia" panose="02040502050405020303" pitchFamily="18" charset="0"/>
                <a:ea typeface="Times New Roman" panose="02020603050405020304" pitchFamily="18" charset="0"/>
              </a:defRPr>
            </a:lvl1pPr>
          </a:lstStyle>
          <a:p>
            <a:r>
              <a:rPr lang="es-NI" dirty="0"/>
              <a:t>Y si tu estas dando motivo para esta desconfianza y estos celos tienes que reflexionar y corregir cualquier falla que estés cometiendo para no seguir dando motivos a estos celos y desconfianza.</a:t>
            </a:r>
            <a:endParaRPr lang="es-MX" dirty="0"/>
          </a:p>
        </p:txBody>
      </p:sp>
    </p:spTree>
    <p:extLst>
      <p:ext uri="{BB962C8B-B14F-4D97-AF65-F5344CB8AC3E}">
        <p14:creationId xmlns:p14="http://schemas.microsoft.com/office/powerpoint/2010/main" val="105329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95</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CuadroTexto 5">
            <a:extLst>
              <a:ext uri="{FF2B5EF4-FFF2-40B4-BE49-F238E27FC236}">
                <a16:creationId xmlns:a16="http://schemas.microsoft.com/office/drawing/2014/main" id="{AC9B5D83-282D-6F99-EA17-DED481921E70}"/>
              </a:ext>
            </a:extLst>
          </p:cNvPr>
          <p:cNvSpPr txBox="1"/>
          <p:nvPr/>
        </p:nvSpPr>
        <p:spPr>
          <a:xfrm>
            <a:off x="2354355" y="2367171"/>
            <a:ext cx="7865409" cy="2123658"/>
          </a:xfrm>
          <a:prstGeom prst="rect">
            <a:avLst/>
          </a:prstGeom>
          <a:noFill/>
        </p:spPr>
        <p:txBody>
          <a:bodyPr wrap="square">
            <a:spAutoFit/>
          </a:bodyPr>
          <a:lstStyle/>
          <a:p>
            <a:pPr algn="ctr"/>
            <a:r>
              <a:rPr lang="es-NI" sz="4400" dirty="0">
                <a:solidFill>
                  <a:srgbClr val="FF0000"/>
                </a:solidFill>
                <a:effectLst/>
                <a:latin typeface="Georgia" panose="02040502050405020303" pitchFamily="18" charset="0"/>
                <a:ea typeface="Times New Roman" panose="02020603050405020304" pitchFamily="18" charset="0"/>
              </a:rPr>
              <a:t>¿Cómo tiene que ser mi noviazgo y mi comportamiento dentro de la Iglesia?</a:t>
            </a:r>
            <a:endParaRPr lang="es-MX" sz="4400" dirty="0">
              <a:solidFill>
                <a:srgbClr val="FF0000"/>
              </a:solidFill>
              <a:latin typeface="Georgia" panose="02040502050405020303" pitchFamily="18" charset="0"/>
            </a:endParaRPr>
          </a:p>
        </p:txBody>
      </p:sp>
    </p:spTree>
    <p:extLst>
      <p:ext uri="{BB962C8B-B14F-4D97-AF65-F5344CB8AC3E}">
        <p14:creationId xmlns:p14="http://schemas.microsoft.com/office/powerpoint/2010/main" val="34371520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96</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CuadroTexto 5">
            <a:extLst>
              <a:ext uri="{FF2B5EF4-FFF2-40B4-BE49-F238E27FC236}">
                <a16:creationId xmlns:a16="http://schemas.microsoft.com/office/drawing/2014/main" id="{AED61C5C-1655-7934-A633-170C4DC744CC}"/>
              </a:ext>
            </a:extLst>
          </p:cNvPr>
          <p:cNvSpPr txBox="1"/>
          <p:nvPr/>
        </p:nvSpPr>
        <p:spPr>
          <a:xfrm>
            <a:off x="2354356" y="550534"/>
            <a:ext cx="7483288" cy="584775"/>
          </a:xfrm>
          <a:prstGeom prst="rect">
            <a:avLst/>
          </a:prstGeom>
          <a:noFill/>
        </p:spPr>
        <p:txBody>
          <a:bodyPr wrap="square">
            <a:spAutoFit/>
          </a:bodyPr>
          <a:lstStyle/>
          <a:p>
            <a:pPr algn="ctr"/>
            <a:r>
              <a:rPr lang="es-NI" sz="3200" dirty="0">
                <a:solidFill>
                  <a:srgbClr val="FF0000"/>
                </a:solidFill>
                <a:effectLst/>
                <a:latin typeface="Papyrus" panose="03070502060502030205" pitchFamily="66" charset="0"/>
                <a:ea typeface="Times New Roman" panose="02020603050405020304" pitchFamily="18" charset="0"/>
              </a:rPr>
              <a:t>Respuesta</a:t>
            </a:r>
            <a:endParaRPr lang="es-MX" sz="3200" dirty="0">
              <a:solidFill>
                <a:srgbClr val="FF0000"/>
              </a:solidFill>
              <a:latin typeface="Papyrus" panose="03070502060502030205" pitchFamily="66" charset="0"/>
            </a:endParaRPr>
          </a:p>
        </p:txBody>
      </p:sp>
      <p:sp>
        <p:nvSpPr>
          <p:cNvPr id="8" name="CuadroTexto 7">
            <a:extLst>
              <a:ext uri="{FF2B5EF4-FFF2-40B4-BE49-F238E27FC236}">
                <a16:creationId xmlns:a16="http://schemas.microsoft.com/office/drawing/2014/main" id="{B74FB65A-03FE-7260-2EEF-C24EA4B3549F}"/>
              </a:ext>
            </a:extLst>
          </p:cNvPr>
          <p:cNvSpPr txBox="1"/>
          <p:nvPr/>
        </p:nvSpPr>
        <p:spPr>
          <a:xfrm>
            <a:off x="1990165" y="1636076"/>
            <a:ext cx="8946776" cy="646331"/>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i="0">
                <a:effectLst/>
                <a:latin typeface="Georgia" panose="02040502050405020303" pitchFamily="18" charset="0"/>
                <a:ea typeface="Times New Roman" panose="02020603050405020304" pitchFamily="18" charset="0"/>
              </a:defRPr>
            </a:lvl1pPr>
          </a:lstStyle>
          <a:p>
            <a:r>
              <a:rPr lang="es-NI" dirty="0"/>
              <a:t>Primero debes comunicarlo a la iglesia, para que así los hermanos sepan que ya tienes un noviazgo, y así no haya malas sospechas cuando andes con el o ella.</a:t>
            </a:r>
            <a:endParaRPr lang="es-MX" dirty="0"/>
          </a:p>
        </p:txBody>
      </p:sp>
      <p:sp>
        <p:nvSpPr>
          <p:cNvPr id="10" name="CuadroTexto 9">
            <a:extLst>
              <a:ext uri="{FF2B5EF4-FFF2-40B4-BE49-F238E27FC236}">
                <a16:creationId xmlns:a16="http://schemas.microsoft.com/office/drawing/2014/main" id="{FE998C53-2E1C-9E94-1CBA-9645680EFE62}"/>
              </a:ext>
            </a:extLst>
          </p:cNvPr>
          <p:cNvSpPr txBox="1"/>
          <p:nvPr/>
        </p:nvSpPr>
        <p:spPr>
          <a:xfrm>
            <a:off x="1990165" y="3315883"/>
            <a:ext cx="8211670" cy="369332"/>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i="0">
                <a:effectLst/>
                <a:latin typeface="Georgia" panose="02040502050405020303" pitchFamily="18" charset="0"/>
                <a:ea typeface="Times New Roman" panose="02020603050405020304" pitchFamily="18" charset="0"/>
              </a:defRPr>
            </a:lvl1pPr>
          </a:lstStyle>
          <a:p>
            <a:r>
              <a:rPr lang="es-NI" dirty="0"/>
              <a:t>Segundo Como hijo de Dios tienes que dar siempre el ejemplo en todo. </a:t>
            </a:r>
            <a:endParaRPr lang="es-MX" dirty="0"/>
          </a:p>
        </p:txBody>
      </p:sp>
      <p:sp>
        <p:nvSpPr>
          <p:cNvPr id="14" name="CuadroTexto 13">
            <a:extLst>
              <a:ext uri="{FF2B5EF4-FFF2-40B4-BE49-F238E27FC236}">
                <a16:creationId xmlns:a16="http://schemas.microsoft.com/office/drawing/2014/main" id="{E36C3D0A-5128-BEA1-66F4-C823FC0BC523}"/>
              </a:ext>
            </a:extLst>
          </p:cNvPr>
          <p:cNvSpPr txBox="1"/>
          <p:nvPr/>
        </p:nvSpPr>
        <p:spPr>
          <a:xfrm>
            <a:off x="3334871" y="4252428"/>
            <a:ext cx="6647329" cy="969496"/>
          </a:xfrm>
          <a:prstGeom prst="rect">
            <a:avLst/>
          </a:prstGeom>
          <a:noFill/>
        </p:spPr>
        <p:txBody>
          <a:bodyPr wrap="square">
            <a:spAutoFit/>
          </a:bodyPr>
          <a:lstStyle/>
          <a:p>
            <a:pPr algn="just"/>
            <a:r>
              <a:rPr lang="es-NI" sz="2100" b="1" dirty="0">
                <a:latin typeface="Georgia" panose="02040502050405020303" pitchFamily="18" charset="0"/>
              </a:rPr>
              <a:t>I Timoteo.4:12. </a:t>
            </a:r>
            <a:r>
              <a:rPr lang="es-MX" b="0" i="0" dirty="0">
                <a:solidFill>
                  <a:srgbClr val="000000"/>
                </a:solidFill>
                <a:effectLst/>
                <a:latin typeface="Georgia" panose="02040502050405020303" pitchFamily="18" charset="0"/>
              </a:rPr>
              <a:t>No permitas que nadie menosprecie tu juventud, sino sé ejemplo de los creyentes en palabra, conducta, amor, fe </a:t>
            </a:r>
            <a:r>
              <a:rPr lang="es-MX" b="0" i="1" dirty="0">
                <a:solidFill>
                  <a:srgbClr val="000000"/>
                </a:solidFill>
                <a:effectLst/>
                <a:latin typeface="Georgia" panose="02040502050405020303" pitchFamily="18" charset="0"/>
              </a:rPr>
              <a:t>y</a:t>
            </a:r>
            <a:r>
              <a:rPr lang="es-MX" b="0" i="0" dirty="0">
                <a:solidFill>
                  <a:srgbClr val="000000"/>
                </a:solidFill>
                <a:effectLst/>
                <a:latin typeface="Georgia" panose="02040502050405020303" pitchFamily="18" charset="0"/>
              </a:rPr>
              <a:t> pureza.</a:t>
            </a:r>
            <a:r>
              <a:rPr lang="es-NI" dirty="0">
                <a:latin typeface="Georgia" panose="02040502050405020303" pitchFamily="18" charset="0"/>
              </a:rPr>
              <a:t> </a:t>
            </a:r>
            <a:endParaRPr lang="es-MX" dirty="0">
              <a:latin typeface="Georgia" panose="02040502050405020303" pitchFamily="18" charset="0"/>
            </a:endParaRPr>
          </a:p>
        </p:txBody>
      </p:sp>
      <p:sp>
        <p:nvSpPr>
          <p:cNvPr id="15" name="Rectángulo 14">
            <a:extLst>
              <a:ext uri="{FF2B5EF4-FFF2-40B4-BE49-F238E27FC236}">
                <a16:creationId xmlns:a16="http://schemas.microsoft.com/office/drawing/2014/main" id="{1EA916C7-3733-698A-502A-595E1D27E9B5}"/>
              </a:ext>
            </a:extLst>
          </p:cNvPr>
          <p:cNvSpPr/>
          <p:nvPr/>
        </p:nvSpPr>
        <p:spPr>
          <a:xfrm>
            <a:off x="2008094" y="6431190"/>
            <a:ext cx="2303930" cy="33855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¿Cómo tiene que ser mi noviazgo y mi comportamiento dentro de la Iglesia?</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Tree>
    <p:extLst>
      <p:ext uri="{BB962C8B-B14F-4D97-AF65-F5344CB8AC3E}">
        <p14:creationId xmlns:p14="http://schemas.microsoft.com/office/powerpoint/2010/main" val="9662360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barn(inVertical)">
                                      <p:cBhvr>
                                        <p:cTn id="2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P spid="14"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97</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CuadroTexto 5">
            <a:extLst>
              <a:ext uri="{FF2B5EF4-FFF2-40B4-BE49-F238E27FC236}">
                <a16:creationId xmlns:a16="http://schemas.microsoft.com/office/drawing/2014/main" id="{147DC333-91C8-DD7C-84A6-72A74BC5A67F}"/>
              </a:ext>
            </a:extLst>
          </p:cNvPr>
          <p:cNvSpPr txBox="1"/>
          <p:nvPr/>
        </p:nvSpPr>
        <p:spPr>
          <a:xfrm>
            <a:off x="1470211" y="1013483"/>
            <a:ext cx="9565341" cy="923330"/>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i="0">
                <a:effectLst/>
                <a:latin typeface="Georgia" panose="02040502050405020303" pitchFamily="18" charset="0"/>
                <a:ea typeface="Times New Roman" panose="02020603050405020304" pitchFamily="18" charset="0"/>
              </a:defRPr>
            </a:lvl1pPr>
          </a:lstStyle>
          <a:p>
            <a:r>
              <a:rPr lang="es-NI" dirty="0"/>
              <a:t>Tienes que guardar tu testimonio en el sentido de no andar dando show, no puedes andar besándote por todo el local de la iglesia con tu novio, ni mucho menos vas a estar abrazo con él en medio de un culto. </a:t>
            </a:r>
            <a:endParaRPr lang="es-MX" dirty="0"/>
          </a:p>
        </p:txBody>
      </p:sp>
      <p:sp>
        <p:nvSpPr>
          <p:cNvPr id="8" name="CuadroTexto 7">
            <a:extLst>
              <a:ext uri="{FF2B5EF4-FFF2-40B4-BE49-F238E27FC236}">
                <a16:creationId xmlns:a16="http://schemas.microsoft.com/office/drawing/2014/main" id="{39E3EA17-16EB-9895-C4B7-9A8FB658E5F6}"/>
              </a:ext>
            </a:extLst>
          </p:cNvPr>
          <p:cNvSpPr txBox="1"/>
          <p:nvPr/>
        </p:nvSpPr>
        <p:spPr>
          <a:xfrm>
            <a:off x="3204881" y="2877235"/>
            <a:ext cx="6096000" cy="646331"/>
          </a:xfrm>
          <a:prstGeom prst="rect">
            <a:avLst/>
          </a:prstGeom>
          <a:noFill/>
        </p:spPr>
        <p:txBody>
          <a:bodyPr wrap="square">
            <a:spAutoFit/>
          </a:bodyPr>
          <a:lstStyle/>
          <a:p>
            <a:pPr algn="ctr"/>
            <a:r>
              <a:rPr lang="es-NI" sz="1800" dirty="0">
                <a:effectLst/>
                <a:latin typeface="Georgia" panose="02040502050405020303" pitchFamily="18" charset="0"/>
                <a:ea typeface="Times New Roman" panose="02020603050405020304" pitchFamily="18" charset="0"/>
                <a:cs typeface="Times New Roman" panose="02020603050405020304" pitchFamily="18" charset="0"/>
              </a:rPr>
              <a:t>Tienes que </a:t>
            </a:r>
            <a:r>
              <a:rPr lang="es-NI" sz="1800" b="1" dirty="0">
                <a:effectLst/>
                <a:latin typeface="Georgia" panose="02040502050405020303" pitchFamily="18" charset="0"/>
                <a:ea typeface="Times New Roman" panose="02020603050405020304" pitchFamily="18" charset="0"/>
                <a:cs typeface="Times New Roman" panose="02020603050405020304" pitchFamily="18" charset="0"/>
              </a:rPr>
              <a:t>GUARDAR RESPETO </a:t>
            </a:r>
            <a:r>
              <a:rPr lang="es-NI" sz="1800" dirty="0">
                <a:effectLst/>
                <a:latin typeface="Georgia" panose="02040502050405020303" pitchFamily="18" charset="0"/>
                <a:ea typeface="Times New Roman" panose="02020603050405020304" pitchFamily="18" charset="0"/>
                <a:cs typeface="Times New Roman" panose="02020603050405020304" pitchFamily="18" charset="0"/>
              </a:rPr>
              <a:t>y saber guardar el testimonio en la Iglesia y en </a:t>
            </a:r>
            <a:r>
              <a:rPr lang="es-NI" sz="1800" b="1" dirty="0">
                <a:effectLst/>
                <a:latin typeface="Georgia" panose="02040502050405020303" pitchFamily="18" charset="0"/>
                <a:ea typeface="Times New Roman" panose="02020603050405020304" pitchFamily="18" charset="0"/>
                <a:cs typeface="Times New Roman" panose="02020603050405020304" pitchFamily="18" charset="0"/>
              </a:rPr>
              <a:t>todo</a:t>
            </a:r>
            <a:r>
              <a:rPr lang="es-NI" sz="1800" dirty="0">
                <a:effectLst/>
                <a:latin typeface="Georgia" panose="02040502050405020303" pitchFamily="18" charset="0"/>
                <a:ea typeface="Times New Roman" panose="02020603050405020304" pitchFamily="18" charset="0"/>
                <a:cs typeface="Times New Roman" panose="02020603050405020304" pitchFamily="18" charset="0"/>
              </a:rPr>
              <a:t> lugar.</a:t>
            </a:r>
            <a:endParaRPr lang="es-MX" sz="1600" dirty="0">
              <a:effectLst/>
              <a:latin typeface="Georgia" panose="02040502050405020303" pitchFamily="18" charset="0"/>
              <a:ea typeface="Times New Roman" panose="02020603050405020304" pitchFamily="18" charset="0"/>
              <a:cs typeface="Times New Roman" panose="02020603050405020304" pitchFamily="18" charset="0"/>
            </a:endParaRPr>
          </a:p>
        </p:txBody>
      </p:sp>
      <p:sp>
        <p:nvSpPr>
          <p:cNvPr id="10" name="CuadroTexto 9">
            <a:extLst>
              <a:ext uri="{FF2B5EF4-FFF2-40B4-BE49-F238E27FC236}">
                <a16:creationId xmlns:a16="http://schemas.microsoft.com/office/drawing/2014/main" id="{1A0859CB-8F01-4E07-3438-86CCE0233C19}"/>
              </a:ext>
            </a:extLst>
          </p:cNvPr>
          <p:cNvSpPr txBox="1"/>
          <p:nvPr/>
        </p:nvSpPr>
        <p:spPr>
          <a:xfrm>
            <a:off x="1470210" y="4921188"/>
            <a:ext cx="9565341" cy="646331"/>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i="0">
                <a:effectLst/>
                <a:latin typeface="Georgia" panose="02040502050405020303" pitchFamily="18" charset="0"/>
                <a:ea typeface="Times New Roman" panose="02020603050405020304" pitchFamily="18" charset="0"/>
              </a:defRPr>
            </a:lvl1pPr>
          </a:lstStyle>
          <a:p>
            <a:r>
              <a:rPr lang="es-NI" dirty="0"/>
              <a:t>Por que lamentablemente muchos jóvenes en la iglesia están abrazados besándose eso no debe ser así, es momento de adorar a Dios y no de estar en abrazos y besos.</a:t>
            </a:r>
            <a:endParaRPr lang="es-MX" dirty="0"/>
          </a:p>
        </p:txBody>
      </p:sp>
      <p:sp>
        <p:nvSpPr>
          <p:cNvPr id="11" name="Rectángulo 10">
            <a:extLst>
              <a:ext uri="{FF2B5EF4-FFF2-40B4-BE49-F238E27FC236}">
                <a16:creationId xmlns:a16="http://schemas.microsoft.com/office/drawing/2014/main" id="{BC6BF0AF-4CB2-A08E-55B2-06219D836425}"/>
              </a:ext>
            </a:extLst>
          </p:cNvPr>
          <p:cNvSpPr/>
          <p:nvPr/>
        </p:nvSpPr>
        <p:spPr>
          <a:xfrm>
            <a:off x="2008094" y="6431190"/>
            <a:ext cx="2303930" cy="338554"/>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¿Cómo tiene que ser mi noviazgo y mi comportamiento dentro de la Iglesia?</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Tree>
    <p:extLst>
      <p:ext uri="{BB962C8B-B14F-4D97-AF65-F5344CB8AC3E}">
        <p14:creationId xmlns:p14="http://schemas.microsoft.com/office/powerpoint/2010/main" val="33987002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98</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CuadroTexto 5">
            <a:extLst>
              <a:ext uri="{FF2B5EF4-FFF2-40B4-BE49-F238E27FC236}">
                <a16:creationId xmlns:a16="http://schemas.microsoft.com/office/drawing/2014/main" id="{E7A453DD-81F9-8900-6336-472AAA1292EF}"/>
              </a:ext>
            </a:extLst>
          </p:cNvPr>
          <p:cNvSpPr txBox="1"/>
          <p:nvPr/>
        </p:nvSpPr>
        <p:spPr>
          <a:xfrm>
            <a:off x="1849531" y="2367171"/>
            <a:ext cx="8492938" cy="2800767"/>
          </a:xfrm>
          <a:prstGeom prst="rect">
            <a:avLst/>
          </a:prstGeom>
          <a:noFill/>
        </p:spPr>
        <p:txBody>
          <a:bodyPr wrap="square">
            <a:spAutoFit/>
          </a:bodyPr>
          <a:lstStyle/>
          <a:p>
            <a:pPr algn="ctr"/>
            <a:r>
              <a:rPr lang="es-NI" sz="4400" dirty="0">
                <a:solidFill>
                  <a:srgbClr val="FF0000"/>
                </a:solidFill>
                <a:effectLst/>
                <a:latin typeface="Georgia" panose="02040502050405020303" pitchFamily="18" charset="0"/>
                <a:ea typeface="Times New Roman" panose="02020603050405020304" pitchFamily="18" charset="0"/>
              </a:rPr>
              <a:t>¿</a:t>
            </a:r>
            <a:r>
              <a:rPr lang="es-NI" sz="4400" dirty="0">
                <a:solidFill>
                  <a:srgbClr val="FF0000"/>
                </a:solidFill>
                <a:latin typeface="Georgia" panose="02040502050405020303" pitchFamily="18" charset="0"/>
                <a:ea typeface="Times New Roman" panose="02020603050405020304" pitchFamily="18" charset="0"/>
              </a:rPr>
              <a:t>S</a:t>
            </a:r>
            <a:r>
              <a:rPr lang="es-NI" sz="4400" dirty="0">
                <a:solidFill>
                  <a:srgbClr val="FF0000"/>
                </a:solidFill>
                <a:effectLst/>
                <a:latin typeface="Georgia" panose="02040502050405020303" pitchFamily="18" charset="0"/>
                <a:ea typeface="Times New Roman" panose="02020603050405020304" pitchFamily="18" charset="0"/>
              </a:rPr>
              <a:t>í la persona que me gusta es de otra congregación puedo tener una relación sentimental con el/ella?</a:t>
            </a:r>
            <a:endParaRPr lang="es-MX" sz="4400" dirty="0">
              <a:solidFill>
                <a:srgbClr val="FF0000"/>
              </a:solidFill>
              <a:latin typeface="Georgia" panose="02040502050405020303" pitchFamily="18" charset="0"/>
            </a:endParaRPr>
          </a:p>
        </p:txBody>
      </p:sp>
    </p:spTree>
    <p:extLst>
      <p:ext uri="{BB962C8B-B14F-4D97-AF65-F5344CB8AC3E}">
        <p14:creationId xmlns:p14="http://schemas.microsoft.com/office/powerpoint/2010/main" val="34685481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624D48A-97A3-29DC-2687-F37846C6B344}"/>
              </a:ext>
            </a:extLst>
          </p:cNvPr>
          <p:cNvSpPr>
            <a:spLocks noGrp="1"/>
          </p:cNvSpPr>
          <p:nvPr>
            <p:ph type="ftr" sz="quarter" idx="11"/>
          </p:nvPr>
        </p:nvSpPr>
        <p:spPr/>
        <p:txBody>
          <a:bodyPr/>
          <a:lstStyle/>
          <a:p>
            <a:r>
              <a:rPr lang="es-MX"/>
              <a:t>PROBLEMAS QUE LOS JOVENES ENFRENTAN HOY EN DIA </a:t>
            </a:r>
          </a:p>
        </p:txBody>
      </p:sp>
      <p:sp>
        <p:nvSpPr>
          <p:cNvPr id="3" name="Marcador de número de diapositiva 2">
            <a:extLst>
              <a:ext uri="{FF2B5EF4-FFF2-40B4-BE49-F238E27FC236}">
                <a16:creationId xmlns:a16="http://schemas.microsoft.com/office/drawing/2014/main" id="{92A71686-A849-91FF-946C-A10015D671B5}"/>
              </a:ext>
            </a:extLst>
          </p:cNvPr>
          <p:cNvSpPr>
            <a:spLocks noGrp="1"/>
          </p:cNvSpPr>
          <p:nvPr>
            <p:ph type="sldNum" sz="quarter" idx="12"/>
          </p:nvPr>
        </p:nvSpPr>
        <p:spPr/>
        <p:txBody>
          <a:bodyPr/>
          <a:lstStyle/>
          <a:p>
            <a:fld id="{98F75276-FA71-44F8-B7AD-531B860B9505}" type="slidenum">
              <a:rPr lang="es-MX" smtClean="0"/>
              <a:t>99</a:t>
            </a:fld>
            <a:endParaRPr lang="es-MX"/>
          </a:p>
        </p:txBody>
      </p:sp>
      <p:sp>
        <p:nvSpPr>
          <p:cNvPr id="4" name="Rectángulo 3">
            <a:extLst>
              <a:ext uri="{FF2B5EF4-FFF2-40B4-BE49-F238E27FC236}">
                <a16:creationId xmlns:a16="http://schemas.microsoft.com/office/drawing/2014/main" id="{48A02BB5-F63C-00CA-7207-513ECCE736B2}"/>
              </a:ext>
            </a:extLst>
          </p:cNvPr>
          <p:cNvSpPr/>
          <p:nvPr/>
        </p:nvSpPr>
        <p:spPr>
          <a:xfrm rot="16200000">
            <a:off x="-2590800" y="3254188"/>
            <a:ext cx="6858000" cy="34962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ln>
                <a:solidFill>
                  <a:srgbClr val="C00000"/>
                </a:solidFill>
              </a:ln>
              <a:solidFill>
                <a:srgbClr val="C00000"/>
              </a:solidFill>
            </a:endParaRPr>
          </a:p>
        </p:txBody>
      </p:sp>
      <p:sp>
        <p:nvSpPr>
          <p:cNvPr id="5" name="Rectángulo 4">
            <a:extLst>
              <a:ext uri="{FF2B5EF4-FFF2-40B4-BE49-F238E27FC236}">
                <a16:creationId xmlns:a16="http://schemas.microsoft.com/office/drawing/2014/main" id="{175EC13C-A021-C02E-EEF2-76D14D1E75F5}"/>
              </a:ext>
            </a:extLst>
          </p:cNvPr>
          <p:cNvSpPr/>
          <p:nvPr/>
        </p:nvSpPr>
        <p:spPr>
          <a:xfrm rot="16200000">
            <a:off x="-3057013" y="3254189"/>
            <a:ext cx="6858001" cy="34962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E5B21A9F-986C-3C0C-C57E-D7644B2ADEE9}"/>
              </a:ext>
            </a:extLst>
          </p:cNvPr>
          <p:cNvSpPr txBox="1"/>
          <p:nvPr/>
        </p:nvSpPr>
        <p:spPr>
          <a:xfrm>
            <a:off x="1586753" y="1460811"/>
            <a:ext cx="9448800" cy="646331"/>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i="0">
                <a:effectLst/>
                <a:latin typeface="Georgia" panose="02040502050405020303" pitchFamily="18" charset="0"/>
                <a:ea typeface="Times New Roman" panose="02020603050405020304" pitchFamily="18" charset="0"/>
              </a:defRPr>
            </a:lvl1pPr>
          </a:lstStyle>
          <a:p>
            <a:r>
              <a:rPr lang="es-NI" dirty="0"/>
              <a:t>Lo más importante es que ame a Dios y que viva para El, pueda ser que no se congregue en tu misma congregación sino en otra. </a:t>
            </a:r>
            <a:endParaRPr lang="es-MX" dirty="0"/>
          </a:p>
        </p:txBody>
      </p:sp>
      <p:sp>
        <p:nvSpPr>
          <p:cNvPr id="8" name="CuadroTexto 7">
            <a:extLst>
              <a:ext uri="{FF2B5EF4-FFF2-40B4-BE49-F238E27FC236}">
                <a16:creationId xmlns:a16="http://schemas.microsoft.com/office/drawing/2014/main" id="{B5E9C750-AB73-F762-3B27-3A9A3A9102E5}"/>
              </a:ext>
            </a:extLst>
          </p:cNvPr>
          <p:cNvSpPr txBox="1"/>
          <p:nvPr/>
        </p:nvSpPr>
        <p:spPr>
          <a:xfrm>
            <a:off x="2354356" y="550534"/>
            <a:ext cx="7483288" cy="584775"/>
          </a:xfrm>
          <a:prstGeom prst="rect">
            <a:avLst/>
          </a:prstGeom>
          <a:noFill/>
        </p:spPr>
        <p:txBody>
          <a:bodyPr wrap="square">
            <a:spAutoFit/>
          </a:bodyPr>
          <a:lstStyle/>
          <a:p>
            <a:pPr algn="ctr"/>
            <a:r>
              <a:rPr lang="es-NI" sz="3200" dirty="0">
                <a:solidFill>
                  <a:srgbClr val="FF0000"/>
                </a:solidFill>
                <a:effectLst/>
                <a:latin typeface="Papyrus" panose="03070502060502030205" pitchFamily="66" charset="0"/>
                <a:ea typeface="Times New Roman" panose="02020603050405020304" pitchFamily="18" charset="0"/>
              </a:rPr>
              <a:t>Respuesta</a:t>
            </a:r>
            <a:endParaRPr lang="es-MX" sz="3200" dirty="0">
              <a:solidFill>
                <a:srgbClr val="FF0000"/>
              </a:solidFill>
              <a:latin typeface="Papyrus" panose="03070502060502030205" pitchFamily="66" charset="0"/>
            </a:endParaRPr>
          </a:p>
        </p:txBody>
      </p:sp>
      <p:sp>
        <p:nvSpPr>
          <p:cNvPr id="10" name="CuadroTexto 9">
            <a:extLst>
              <a:ext uri="{FF2B5EF4-FFF2-40B4-BE49-F238E27FC236}">
                <a16:creationId xmlns:a16="http://schemas.microsoft.com/office/drawing/2014/main" id="{BD5FA044-7F41-B236-752A-E742F10DCF44}"/>
              </a:ext>
            </a:extLst>
          </p:cNvPr>
          <p:cNvSpPr txBox="1"/>
          <p:nvPr/>
        </p:nvSpPr>
        <p:spPr>
          <a:xfrm>
            <a:off x="1586752" y="3038562"/>
            <a:ext cx="9448799" cy="646331"/>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i="0">
                <a:effectLst/>
                <a:latin typeface="Georgia" panose="02040502050405020303" pitchFamily="18" charset="0"/>
                <a:ea typeface="Times New Roman" panose="02020603050405020304" pitchFamily="18" charset="0"/>
              </a:defRPr>
            </a:lvl1pPr>
          </a:lstStyle>
          <a:p>
            <a:r>
              <a:rPr lang="es-NI" dirty="0"/>
              <a:t>Lo más valioso es que ame a Dios, le sirva y viva para El ya que de eso dependerá el existo en el noviazgo.</a:t>
            </a:r>
            <a:endParaRPr lang="es-MX" dirty="0"/>
          </a:p>
        </p:txBody>
      </p:sp>
      <p:sp>
        <p:nvSpPr>
          <p:cNvPr id="12" name="CuadroTexto 11">
            <a:extLst>
              <a:ext uri="{FF2B5EF4-FFF2-40B4-BE49-F238E27FC236}">
                <a16:creationId xmlns:a16="http://schemas.microsoft.com/office/drawing/2014/main" id="{8A42D89C-1E55-3C61-E861-B4ADE6460201}"/>
              </a:ext>
            </a:extLst>
          </p:cNvPr>
          <p:cNvSpPr txBox="1"/>
          <p:nvPr/>
        </p:nvSpPr>
        <p:spPr>
          <a:xfrm>
            <a:off x="1586752" y="4616314"/>
            <a:ext cx="9448798" cy="923330"/>
          </a:xfrm>
          <a:prstGeom prst="rect">
            <a:avLst/>
          </a:prstGeom>
          <a:noFill/>
        </p:spPr>
        <p:txBody>
          <a:bodyPr wrap="square">
            <a:spAutoFit/>
          </a:bodyPr>
          <a:lstStyle>
            <a:defPPr>
              <a:defRPr lang="es-MX"/>
            </a:defPPr>
            <a:lvl1pPr marL="285750" indent="-285750" algn="just">
              <a:buClr>
                <a:srgbClr val="FF0000"/>
              </a:buClr>
              <a:buFont typeface="Wingdings" panose="05000000000000000000" pitchFamily="2" charset="2"/>
              <a:buChar char="q"/>
              <a:defRPr b="0" i="0">
                <a:effectLst/>
                <a:latin typeface="Georgia" panose="02040502050405020303" pitchFamily="18" charset="0"/>
                <a:ea typeface="Times New Roman" panose="02020603050405020304" pitchFamily="18" charset="0"/>
              </a:defRPr>
            </a:lvl1pPr>
          </a:lstStyle>
          <a:p>
            <a:r>
              <a:rPr lang="es-NI" dirty="0"/>
              <a:t>Si puedan comunicarse y puedan verse para poder platicar y conocer más y mejor y así puedan estar seguros que pueden llegar a un matrimonio. Es importante darse tiempo para conocerse, saber de sus gusto colores etc.</a:t>
            </a:r>
            <a:endParaRPr lang="es-MX" dirty="0"/>
          </a:p>
        </p:txBody>
      </p:sp>
      <p:sp>
        <p:nvSpPr>
          <p:cNvPr id="13" name="Rectángulo 12">
            <a:extLst>
              <a:ext uri="{FF2B5EF4-FFF2-40B4-BE49-F238E27FC236}">
                <a16:creationId xmlns:a16="http://schemas.microsoft.com/office/drawing/2014/main" id="{B69E310E-DA6C-F984-5558-136941A6F56A}"/>
              </a:ext>
            </a:extLst>
          </p:cNvPr>
          <p:cNvSpPr/>
          <p:nvPr/>
        </p:nvSpPr>
        <p:spPr>
          <a:xfrm>
            <a:off x="1828800" y="6356350"/>
            <a:ext cx="2303930" cy="461665"/>
          </a:xfrm>
          <a:prstGeom prst="rect">
            <a:avLst/>
          </a:prstGeom>
          <a:noFill/>
        </p:spPr>
        <p:txBody>
          <a:bodyPr wrap="square" lIns="91440" tIns="45720" rIns="91440" bIns="45720">
            <a:spAutoFit/>
          </a:bodyPr>
          <a:lstStyle/>
          <a:p>
            <a:pPr algn="ctr"/>
            <a:r>
              <a:rPr lang="es-MX" sz="80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rPr>
              <a:t>¿Sí la persona que me gusta es de otra congregación puedo tener una relación sentimental con el/ella?</a:t>
            </a:r>
            <a:endParaRPr lang="es-MX" sz="800" b="0" cap="none" spc="0" dirty="0">
              <a:ln w="0">
                <a:solidFill>
                  <a:srgbClr val="FF0000"/>
                </a:solidFill>
              </a:ln>
              <a:solidFill>
                <a:srgbClr val="FF0000"/>
              </a:solidFill>
              <a:effectLst>
                <a:outerShdw blurRad="38100" dist="19050" dir="2700000" algn="tl" rotWithShape="0">
                  <a:schemeClr val="dk1">
                    <a:alpha val="40000"/>
                  </a:schemeClr>
                </a:outerShdw>
              </a:effectLst>
              <a:latin typeface="Papyrus" panose="03070502060502030205" pitchFamily="66" charset="0"/>
            </a:endParaRPr>
          </a:p>
        </p:txBody>
      </p:sp>
    </p:spTree>
    <p:extLst>
      <p:ext uri="{BB962C8B-B14F-4D97-AF65-F5344CB8AC3E}">
        <p14:creationId xmlns:p14="http://schemas.microsoft.com/office/powerpoint/2010/main" val="8336340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barn(inVertical)">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P spid="12" grpId="0"/>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4741</TotalTime>
  <Words>13469</Words>
  <Application>Microsoft Office PowerPoint</Application>
  <PresentationFormat>Panorámica</PresentationFormat>
  <Paragraphs>729</Paragraphs>
  <Slides>130</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130</vt:i4>
      </vt:variant>
    </vt:vector>
  </HeadingPairs>
  <TitlesOfParts>
    <vt:vector size="138" baseType="lpstr">
      <vt:lpstr>Arial</vt:lpstr>
      <vt:lpstr>Calibri</vt:lpstr>
      <vt:lpstr>Calibri Light</vt:lpstr>
      <vt:lpstr>Georgia</vt:lpstr>
      <vt:lpstr>Papyrus</vt:lpstr>
      <vt:lpstr>Times</vt:lpstr>
      <vt:lpstr>Times New Roman</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lorena gpe lopez vargas</dc:creator>
  <cp:lastModifiedBy>Mario Moreno</cp:lastModifiedBy>
  <cp:revision>65</cp:revision>
  <dcterms:created xsi:type="dcterms:W3CDTF">2023-07-24T01:24:08Z</dcterms:created>
  <dcterms:modified xsi:type="dcterms:W3CDTF">2025-06-01T16:57:26Z</dcterms:modified>
</cp:coreProperties>
</file>