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6" r:id="rId4"/>
    <p:sldId id="277" r:id="rId5"/>
    <p:sldId id="278" r:id="rId6"/>
    <p:sldId id="258" r:id="rId7"/>
    <p:sldId id="259" r:id="rId8"/>
    <p:sldId id="260" r:id="rId9"/>
    <p:sldId id="262" r:id="rId10"/>
    <p:sldId id="261" r:id="rId11"/>
    <p:sldId id="263" r:id="rId12"/>
    <p:sldId id="264" r:id="rId13"/>
    <p:sldId id="265" r:id="rId14"/>
    <p:sldId id="266" r:id="rId15"/>
    <p:sldId id="267" r:id="rId16"/>
    <p:sldId id="279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x="12192000" cy="6858000"/>
  <p:notesSz cx="6858000" cy="9144000"/>
  <p:defaultTextStyle>
    <a:defPPr>
      <a:defRPr lang="es-N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99"/>
    <a:srgbClr val="FFCC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5CA473-7C13-4509-6EC5-4B7202278B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436520-5481-DC4E-60E7-7395B3F98A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09EB13-5247-9137-82D8-BA054C6F4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C0BB3-2AF3-4F21-BA34-DC84B187BBB0}" type="datetimeFigureOut">
              <a:rPr lang="es-NI" smtClean="0"/>
              <a:t>10/8/2023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9583C1-6A45-99F7-2226-4DCF17797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DC8A15-00E5-F726-BB71-D84756CBA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2B0F2-6829-48D6-A881-BB4AF721271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030066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9B95D5-CE9A-71A3-BC81-2587EEE00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31BAF5D-811A-024C-763F-15F4A6D931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AE4A6F-6C5F-94B4-EF3F-B11D84598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C0BB3-2AF3-4F21-BA34-DC84B187BBB0}" type="datetimeFigureOut">
              <a:rPr lang="es-NI" smtClean="0"/>
              <a:t>10/8/2023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30CBD3-68CA-3928-1C86-DFD6A398C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24489CE-C8A8-CED7-2631-8F15B6E4E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2B0F2-6829-48D6-A881-BB4AF721271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184890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F38DE05-CBCF-BB33-A94F-013B845593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E1B2ED5-A164-93CB-7301-967070EC39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965E319-696F-AE42-EC47-8B459059F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C0BB3-2AF3-4F21-BA34-DC84B187BBB0}" type="datetimeFigureOut">
              <a:rPr lang="es-NI" smtClean="0"/>
              <a:t>10/8/2023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60601BC-613F-F92A-9886-1B00B90E5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8674E9-9F66-7053-C9A1-B795527C6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2B0F2-6829-48D6-A881-BB4AF721271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947302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896618-6E72-86A5-4762-06FC99503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219C818-E763-9D3C-9CA8-3B4C160FB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44BFD0-31F0-3C9D-B38C-CC3D78D09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C0BB3-2AF3-4F21-BA34-DC84B187BBB0}" type="datetimeFigureOut">
              <a:rPr lang="es-NI" smtClean="0"/>
              <a:t>10/8/2023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5B46254-C5ED-77BD-D973-BC9E30FFB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C931AC-E8E9-87FB-59A8-B330EA039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2B0F2-6829-48D6-A881-BB4AF721271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19496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03D79-AA3E-1F10-2EE9-58BCB975A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9BFC271-EC76-FCDC-61FA-581243014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D16E26A-0FEC-C249-AD32-81554C865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C0BB3-2AF3-4F21-BA34-DC84B187BBB0}" type="datetimeFigureOut">
              <a:rPr lang="es-NI" smtClean="0"/>
              <a:t>10/8/2023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71718E-152E-7648-0DB5-907AEE847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1E57A6-B49B-8485-4AFA-B59E52653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2B0F2-6829-48D6-A881-BB4AF721271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3152646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BBAEF1-473B-5665-6FEB-E765318F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66CE7D-60B8-1960-2AD1-864AEEF3D8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1155DD-55A3-83BB-D1D2-18CE6EBE70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2BEB356-6B66-A818-8DC7-342BF27BF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C0BB3-2AF3-4F21-BA34-DC84B187BBB0}" type="datetimeFigureOut">
              <a:rPr lang="es-NI" smtClean="0"/>
              <a:t>10/8/2023</a:t>
            </a:fld>
            <a:endParaRPr lang="es-NI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CEB3EAE-4635-2B48-CD91-EB0BCBF49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1677329-F2FE-E897-F6AF-8C81E551F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2B0F2-6829-48D6-A881-BB4AF721271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85158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28F411-0954-E81A-A142-200BAF403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214EAD3-A48F-7984-F768-635561DE02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19350D-B8EE-ED42-F7BB-85A64F9DC8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0994599-AE45-1AF3-98F8-D24D183FD8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B6BACE0-0184-B4EF-3E1B-BC181F0483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359191C-0EF5-08FE-F7CF-F0D017D4B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C0BB3-2AF3-4F21-BA34-DC84B187BBB0}" type="datetimeFigureOut">
              <a:rPr lang="es-NI" smtClean="0"/>
              <a:t>10/8/2023</a:t>
            </a:fld>
            <a:endParaRPr lang="es-NI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D80FBE9-4C63-F711-F92C-ABB37F1FD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42D2DD6-0DAB-EFEC-0DD5-BB5B16F4D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2B0F2-6829-48D6-A881-BB4AF721271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148907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08C5EE-222F-1799-292E-044552199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F6649C7-1E76-D515-4A27-69BB784F8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C0BB3-2AF3-4F21-BA34-DC84B187BBB0}" type="datetimeFigureOut">
              <a:rPr lang="es-NI" smtClean="0"/>
              <a:t>10/8/2023</a:t>
            </a:fld>
            <a:endParaRPr lang="es-NI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A72E7C3-EB53-99F2-6B84-FDF4E5795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7B5BB10-594E-2796-28B7-91A5CBFE8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2B0F2-6829-48D6-A881-BB4AF721271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298136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FEE7FE6-9A02-B23E-3D55-8AF95A148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C0BB3-2AF3-4F21-BA34-DC84B187BBB0}" type="datetimeFigureOut">
              <a:rPr lang="es-NI" smtClean="0"/>
              <a:t>10/8/2023</a:t>
            </a:fld>
            <a:endParaRPr lang="es-NI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5F8BE6D-C52C-B7C8-3DA5-13D39366D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669F2C0-1497-D064-6616-D26EF1E17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2B0F2-6829-48D6-A881-BB4AF721271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2503576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831D9C-AE7B-7387-3962-EA1812A91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6640C9-7731-A701-1CAF-206DE64B1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853C0E-21B9-7F59-C15B-FBEACEA793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6843F4A-E9D6-5427-2D50-F8C040827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C0BB3-2AF3-4F21-BA34-DC84B187BBB0}" type="datetimeFigureOut">
              <a:rPr lang="es-NI" smtClean="0"/>
              <a:t>10/8/2023</a:t>
            </a:fld>
            <a:endParaRPr lang="es-NI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6AE67CC-695F-85E0-54E8-83546FA89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2904D87-FF67-FD2E-2DB6-BA039D05B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2B0F2-6829-48D6-A881-BB4AF721271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1538730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8BBAF7-B05C-D169-7BDF-0DBBC8700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29FCB04-95E3-70D6-06EE-50774417C5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NI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C4DCDF5-A089-98E2-47A5-B3BAFB329D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2752084-6387-1107-CEA2-B96176523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C0BB3-2AF3-4F21-BA34-DC84B187BBB0}" type="datetimeFigureOut">
              <a:rPr lang="es-NI" smtClean="0"/>
              <a:t>10/8/2023</a:t>
            </a:fld>
            <a:endParaRPr lang="es-NI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197420-F969-B49C-1E85-61F09BB38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1A0BE51-8881-FBEE-720E-48B3976D7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2B0F2-6829-48D6-A881-BB4AF721271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774286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B26D44E-D888-FD5F-0700-7437ED02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D70D3F4-83C2-FEDA-8F37-BD8C1A52AD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NI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3945E8-66D2-8F22-B930-95F7272C62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C0BB3-2AF3-4F21-BA34-DC84B187BBB0}" type="datetimeFigureOut">
              <a:rPr lang="es-NI" smtClean="0"/>
              <a:t>10/8/2023</a:t>
            </a:fld>
            <a:endParaRPr lang="es-NI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E5BE61-7740-4A0B-7B90-CF45AF80CD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31B398-8F55-8A42-A387-ADF371B2EC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2B0F2-6829-48D6-A881-BB4AF721271B}" type="slidenum">
              <a:rPr lang="es-NI" smtClean="0"/>
              <a:t>‹Nº›</a:t>
            </a:fld>
            <a:endParaRPr lang="es-NI"/>
          </a:p>
        </p:txBody>
      </p:sp>
    </p:spTree>
    <p:extLst>
      <p:ext uri="{BB962C8B-B14F-4D97-AF65-F5344CB8AC3E}">
        <p14:creationId xmlns:p14="http://schemas.microsoft.com/office/powerpoint/2010/main" val="2504616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N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D7FC05-B762-9C5A-34B6-B67BD7D9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7BDB121-FE71-132D-0231-29A4889CCB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30686" y="-5330687"/>
            <a:ext cx="1530625" cy="12192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F2C7BE1-016A-7560-C3A6-CEA8DB22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75" y="102532"/>
            <a:ext cx="12122424" cy="1325563"/>
          </a:xfrm>
        </p:spPr>
        <p:txBody>
          <a:bodyPr>
            <a:normAutofit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PÁMPANO QUE NO PERMANECE.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JUAN.15:1-6.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19" name="Marcador de contenido 18">
            <a:extLst>
              <a:ext uri="{FF2B5EF4-FFF2-40B4-BE49-F238E27FC236}">
                <a16:creationId xmlns:a16="http://schemas.microsoft.com/office/drawing/2014/main" id="{CC432055-1B54-E890-80F3-262BE6AD63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7610" y="1530626"/>
            <a:ext cx="8174390" cy="5327374"/>
          </a:xfrm>
        </p:spPr>
        <p:txBody>
          <a:bodyPr>
            <a:normAutofit/>
          </a:bodyPr>
          <a:lstStyle/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INTRODUCCIÓN: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»Yo soy la vid verdadera,</a:t>
            </a:r>
            <a:r>
              <a:rPr lang="es-ES" b="1" dirty="0">
                <a:latin typeface="Maiandra GD" panose="020E0502030308020204" pitchFamily="34" charset="0"/>
              </a:rPr>
              <a:t> y Mi Padre es el viñador.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V.2.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»Todo sarmiento que en Mí no da fruto,</a:t>
            </a:r>
            <a:r>
              <a:rPr lang="es-ES" b="1" dirty="0">
                <a:latin typeface="Maiandra GD" panose="020E0502030308020204" pitchFamily="34" charset="0"/>
              </a:rPr>
              <a:t> lo quita; y todo el que da fruto, lo poda para que dé más fruto.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V.3.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»Ustedes ya están limpios</a:t>
            </a:r>
            <a:r>
              <a:rPr lang="es-ES" b="1" dirty="0">
                <a:latin typeface="Maiandra GD" panose="020E0502030308020204" pitchFamily="34" charset="0"/>
              </a:rPr>
              <a:t> por la palabra que les he hablado.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V.4.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F736A7CC-283D-6AD8-7815-3D518331B6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" y="1530626"/>
            <a:ext cx="4017612" cy="532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987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D7FC05-B762-9C5A-34B6-B67BD7D9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B58694-3F68-2D1C-5FBE-B9676BBCA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5535" y="-5355534"/>
            <a:ext cx="1480930" cy="12192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F2C7BE1-016A-7560-C3A6-CEA8DB22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369"/>
            <a:ext cx="12192000" cy="1325563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PÁMPANO QUE NO PERMANECE.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JUAN.15:1-6.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D97F846-913B-EE6B-CA50-266290BE3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408" y="1480932"/>
            <a:ext cx="8176593" cy="5377068"/>
          </a:xfrm>
        </p:spPr>
        <p:txBody>
          <a:bodyPr>
            <a:normAutofit lnSpcReduction="10000"/>
          </a:bodyPr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El que dice que permanece en Él,</a:t>
            </a:r>
            <a:r>
              <a:rPr lang="es-ES" b="1" dirty="0">
                <a:latin typeface="Maiandra GD" panose="020E0502030308020204" pitchFamily="34" charset="0"/>
              </a:rPr>
              <a:t> debe andar como Él anduvo. </a:t>
            </a:r>
            <a:endParaRPr lang="es-NI" b="1" dirty="0">
              <a:latin typeface="Maiandra GD" panose="020E0502030308020204" pitchFamily="34" charset="0"/>
            </a:endParaRP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Juan.3:6.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Todo el que permanece en Él, no peca.</a:t>
            </a:r>
            <a:r>
              <a:rPr lang="es-ES" b="1" dirty="0">
                <a:latin typeface="Maiandra GD" panose="020E0502030308020204" pitchFamily="34" charset="0"/>
              </a:rPr>
              <a:t> Todo el que peca, ni lo ha visto ni lo ha conocido. </a:t>
            </a:r>
          </a:p>
          <a:p>
            <a:r>
              <a:rPr lang="es-NI" b="1" dirty="0">
                <a:latin typeface="Maiandra GD" panose="020E0502030308020204" pitchFamily="34" charset="0"/>
              </a:rPr>
              <a:t>En Oración. </a:t>
            </a: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Efesios.6:18.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Con toda oración y súplica oren en todo tiempo en el Espíritu,</a:t>
            </a:r>
            <a:r>
              <a:rPr lang="es-ES" b="1" dirty="0">
                <a:latin typeface="Maiandra GD" panose="020E0502030308020204" pitchFamily="34" charset="0"/>
              </a:rPr>
              <a:t> y así, velen con toda perseverancia y súplica por todos los santos.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Debemos permanecer, estar conectados con Jesús siempre.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F0E9D8-2EBE-F6D6-63E0-4E3464AD8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480932"/>
            <a:ext cx="4015409" cy="537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49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D7FC05-B762-9C5A-34B6-B67BD7D9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B58694-3F68-2D1C-5FBE-B9676BBCA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5535" y="-5355534"/>
            <a:ext cx="1480930" cy="12192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F2C7BE1-016A-7560-C3A6-CEA8DB22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369"/>
            <a:ext cx="12192000" cy="1325563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PÁMPANO QUE NO PERMANECE.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JUAN.15:1-6.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D97F846-913B-EE6B-CA50-266290BE3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408" y="1480932"/>
            <a:ext cx="8176593" cy="5377068"/>
          </a:xfrm>
        </p:spPr>
        <p:txBody>
          <a:bodyPr/>
          <a:lstStyle/>
          <a:p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99"/>
                </a:highlight>
                <a:latin typeface="Maiandra GD" panose="020E0502030308020204" pitchFamily="34" charset="0"/>
              </a:rPr>
              <a:t>NO DA FRUTO-</a:t>
            </a:r>
            <a:r>
              <a:rPr lang="es-NI" b="1" dirty="0">
                <a:latin typeface="Maiandra GD" panose="020E0502030308020204" pitchFamily="34" charset="0"/>
              </a:rPr>
              <a:t> Lo negativo en la vida del cristiano.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¿Qué quiere decir esto?</a:t>
            </a:r>
          </a:p>
          <a:p>
            <a:r>
              <a:rPr lang="es-ES" b="1" dirty="0">
                <a:latin typeface="Maiandra GD" panose="020E0502030308020204" pitchFamily="34" charset="0"/>
              </a:rPr>
              <a:t>Que su vida no manifiesta el fruto del Espíritu.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Galatas.5:22-23.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Pero el fruto del Espíritu es amor,</a:t>
            </a:r>
            <a:r>
              <a:rPr lang="es-ES" b="1" dirty="0">
                <a:latin typeface="Maiandra GD" panose="020E0502030308020204" pitchFamily="34" charset="0"/>
              </a:rPr>
              <a:t> gozo, paz, paciencia, benignidad, bondad, fidelidad,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V.23.</a:t>
            </a:r>
            <a:r>
              <a:rPr lang="es-ES" b="1" dirty="0">
                <a:latin typeface="Maiandra GD" panose="020E0502030308020204" pitchFamily="34" charset="0"/>
              </a:rPr>
              <a:t> 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mansedumbre, dominio propio;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contra tales cosas no hay ley.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sea cambios en su vida, no se transformó.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F0E9D8-2EBE-F6D6-63E0-4E3464AD8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480932"/>
            <a:ext cx="4015409" cy="537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19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D7FC05-B762-9C5A-34B6-B67BD7D9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B58694-3F68-2D1C-5FBE-B9676BBCA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5535" y="-5355534"/>
            <a:ext cx="1480930" cy="12192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F2C7BE1-016A-7560-C3A6-CEA8DB22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369"/>
            <a:ext cx="12192000" cy="1325563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PÁMPANO QUE NO PERMANECE.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JUAN.15:1-6.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D97F846-913B-EE6B-CA50-266290BE3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408" y="1480932"/>
            <a:ext cx="8176593" cy="5377068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Romanos.12:1-2.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tanto, hermanos, les ruego por las misericordias de Dios que presenten sus cuerpos como sacrificio vivo y santo,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aceptable a Dios, que es el culto racional de ustedes.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V.2.</a:t>
            </a:r>
            <a:r>
              <a:rPr lang="es-ES" b="1" dirty="0"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Y no se adapten a este mundo, sino transfórmense mediante la renovación de su mente,</a:t>
            </a:r>
            <a:r>
              <a:rPr lang="es-ES" b="1" dirty="0">
                <a:latin typeface="Maiandra GD" panose="020E0502030308020204" pitchFamily="34" charset="0"/>
              </a:rPr>
              <a:t> para que verifiquen cuál es la voluntad de Dios: lo que es bueno y aceptable y perfecto.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La transformación se demuestra es evidente en Él cristiano verdadero.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F0E9D8-2EBE-F6D6-63E0-4E3464AD8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480932"/>
            <a:ext cx="4015409" cy="537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274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D7FC05-B762-9C5A-34B6-B67BD7D9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B58694-3F68-2D1C-5FBE-B9676BBCA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5535" y="-5355534"/>
            <a:ext cx="1480930" cy="12192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F2C7BE1-016A-7560-C3A6-CEA8DB22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369"/>
            <a:ext cx="12192000" cy="1325563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PÁMPANO QUE NO PERMANECE.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JUAN.15:1-6.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D97F846-913B-EE6B-CA50-266290BE3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408" y="1480932"/>
            <a:ext cx="8176593" cy="5377068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II Corintios.5:17.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De modo que si alguno está en Cristo, nueva criatura es;</a:t>
            </a:r>
            <a:r>
              <a:rPr lang="es-ES" b="1" dirty="0">
                <a:latin typeface="Maiandra GD" panose="020E0502030308020204" pitchFamily="34" charset="0"/>
              </a:rPr>
              <a:t> las cosas viejas pasaron, ahora han sido hechas nuevas.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Tenemos que estar dando frutos siempre.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Colosenses.1:10.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para que anden como es digno del Señor, haciendo en todo, lo que le agrada,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dando fruto en toda buena obra y creciendo</a:t>
            </a:r>
            <a:r>
              <a:rPr lang="es-ES" b="1" dirty="0">
                <a:latin typeface="Maiandra GD" panose="020E0502030308020204" pitchFamily="34" charset="0"/>
              </a:rPr>
              <a:t> en el conocimiento de Dios.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ayuda a otras personas para que se salven.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F0E9D8-2EBE-F6D6-63E0-4E3464AD8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480932"/>
            <a:ext cx="4015409" cy="537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39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D7FC05-B762-9C5A-34B6-B67BD7D9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B58694-3F68-2D1C-5FBE-B9676BBCA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5535" y="-5355534"/>
            <a:ext cx="1480930" cy="12192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F2C7BE1-016A-7560-C3A6-CEA8DB22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369"/>
            <a:ext cx="12192000" cy="1325563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PÁMPANO QUE NO PERMANECE.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JUAN.15:1-6.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D97F846-913B-EE6B-CA50-266290BE3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408" y="1480932"/>
            <a:ext cx="8176593" cy="5377068"/>
          </a:xfrm>
        </p:spPr>
        <p:txBody>
          <a:bodyPr>
            <a:normAutofit lnSpcReduction="10000"/>
          </a:bodyPr>
          <a:lstStyle/>
          <a:p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CCFF"/>
                </a:highlight>
                <a:latin typeface="Maiandra GD" panose="020E0502030308020204" pitchFamily="34" charset="0"/>
              </a:rPr>
              <a:t>ES ECHADO, CORTADO, APARTADO.</a:t>
            </a:r>
            <a:r>
              <a:rPr lang="es-NI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¿De dónde es echado?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del local, ni del “grupo”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Apocalipsis.3:16.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’Así, puesto que eres tibio, y no frío ni caliente,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te vomitaré de Mi boca.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 la presencia, comunión de Dios.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Deja de ser un instrumento de Dios.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II Timoteo.2:21.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tanto, si alguien se limpia de estas cosas,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será un vaso para honra, santificado, útil para el Señor,</a:t>
            </a:r>
            <a:r>
              <a:rPr lang="es-ES" b="1" dirty="0">
                <a:latin typeface="Maiandra GD" panose="020E0502030308020204" pitchFamily="34" charset="0"/>
              </a:rPr>
              <a:t> preparado para toda buena obra.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F0E9D8-2EBE-F6D6-63E0-4E3464AD8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480932"/>
            <a:ext cx="4015409" cy="537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690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D7FC05-B762-9C5A-34B6-B67BD7D9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B58694-3F68-2D1C-5FBE-B9676BBCA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5535" y="-5355534"/>
            <a:ext cx="1480930" cy="12192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F2C7BE1-016A-7560-C3A6-CEA8DB22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369"/>
            <a:ext cx="12192000" cy="1325563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PÁMPANO QUE NO PERMANECE.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JUAN.15:1-6.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D97F846-913B-EE6B-CA50-266290BE3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408" y="1480932"/>
            <a:ext cx="8176593" cy="5377068"/>
          </a:xfrm>
        </p:spPr>
        <p:txBody>
          <a:bodyPr>
            <a:normAutofit lnSpcReduction="10000"/>
          </a:bodyPr>
          <a:lstStyle/>
          <a:p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99"/>
                </a:highlight>
                <a:latin typeface="Maiandra GD" panose="020E0502030308020204" pitchFamily="34" charset="0"/>
              </a:rPr>
              <a:t>SE SECA-</a:t>
            </a:r>
            <a:r>
              <a:rPr lang="es-NI" b="1" dirty="0">
                <a:latin typeface="Maiandra GD" panose="020E0502030308020204" pitchFamily="34" charset="0"/>
              </a:rPr>
              <a:t> Como cáncer, leucemia, etc.</a:t>
            </a:r>
          </a:p>
          <a:p>
            <a:r>
              <a:rPr lang="es-NI" b="1" dirty="0">
                <a:latin typeface="Maiandra GD" panose="020E0502030308020204" pitchFamily="34" charset="0"/>
              </a:rPr>
              <a:t>Cristiano que pierde el fervor.</a:t>
            </a: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Romanos.12:11.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 sean perezosos en lo que requiere diligencia.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Sean fervientes en espíritu,</a:t>
            </a:r>
            <a:r>
              <a:rPr lang="es-ES" b="1" dirty="0">
                <a:latin typeface="Maiandra GD" panose="020E0502030308020204" pitchFamily="34" charset="0"/>
              </a:rPr>
              <a:t> sirviendo al Señor, </a:t>
            </a:r>
            <a:endParaRPr lang="es-NI" b="1" dirty="0">
              <a:latin typeface="Maiandra GD" panose="020E0502030308020204" pitchFamily="34" charset="0"/>
            </a:endParaRPr>
          </a:p>
          <a:p>
            <a:r>
              <a:rPr lang="es-NI" b="1" dirty="0">
                <a:latin typeface="Maiandra GD" panose="020E0502030308020204" pitchFamily="34" charset="0"/>
              </a:rPr>
              <a:t>Cristiano indiferente. </a:t>
            </a:r>
          </a:p>
          <a:p>
            <a:r>
              <a:rPr lang="es-NI" b="1" dirty="0">
                <a:latin typeface="Maiandra GD" panose="020E0502030308020204" pitchFamily="34" charset="0"/>
              </a:rPr>
              <a:t>Cristiano que regresa al mundo.</a:t>
            </a: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II Timoteo.4:10.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pues Demas me ha abandonado, habiendo amado este mundo presente,</a:t>
            </a:r>
            <a:r>
              <a:rPr lang="es-ES" b="1" dirty="0">
                <a:latin typeface="Maiandra GD" panose="020E0502030308020204" pitchFamily="34" charset="0"/>
              </a:rPr>
              <a:t> y se ha ido a Tesalónica. Crescente se fue a Galacia y Tito a Dalmacia.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F0E9D8-2EBE-F6D6-63E0-4E3464AD8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480932"/>
            <a:ext cx="4015409" cy="537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3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D7FC05-B762-9C5A-34B6-B67BD7D9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B58694-3F68-2D1C-5FBE-B9676BBCA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5535" y="-5355534"/>
            <a:ext cx="1480930" cy="12192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F2C7BE1-016A-7560-C3A6-CEA8DB22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369"/>
            <a:ext cx="12192000" cy="1325563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PÁMPANO QUE NO PERMANECE.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JUAN.15:1-6.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D97F846-913B-EE6B-CA50-266290BE3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408" y="1480932"/>
            <a:ext cx="8176593" cy="537706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Su estado viene a ser peor que el primero.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II Pedro.2:20, 22.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si después de haber escapado de las contaminaciones del mundo por el conocimiento de nuestro Señor y Salvador Jesucristo, de nuevo son enredados en ellas y vencidos,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su condición postrera viene a ser peor que la primera.</a:t>
            </a:r>
            <a:r>
              <a:rPr lang="es-ES" b="1" dirty="0">
                <a:latin typeface="Maiandra GD" panose="020E0502030308020204" pitchFamily="34" charset="0"/>
              </a:rPr>
              <a:t> 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V.22.</a:t>
            </a:r>
            <a:r>
              <a:rPr lang="es-ES" b="1" dirty="0">
                <a:latin typeface="Maiandra GD" panose="020E0502030308020204" pitchFamily="34" charset="0"/>
              </a:rPr>
              <a:t> 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Les ha sucedido a ellos según el proverbio verdadero: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«EL PERRO VUELVE A SU PROPIO VÓMITO», y: «La puerca lavada, vuelve a revolcarse en el cieno».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  <a:endParaRPr lang="es-NI" b="1" dirty="0">
              <a:latin typeface="Maiandra GD" panose="020E0502030308020204" pitchFamily="34" charset="0"/>
            </a:endParaRPr>
          </a:p>
          <a:p>
            <a:r>
              <a:rPr lang="es-NI" b="1" dirty="0">
                <a:latin typeface="Maiandra GD" panose="020E0502030308020204" pitchFamily="34" charset="0"/>
              </a:rPr>
              <a:t>¿Queremos estar en ese estado?</a:t>
            </a:r>
            <a:endParaRPr lang="es-ES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F0E9D8-2EBE-F6D6-63E0-4E3464AD8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480932"/>
            <a:ext cx="4015409" cy="537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77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D7FC05-B762-9C5A-34B6-B67BD7D9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B58694-3F68-2D1C-5FBE-B9676BBCA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5535" y="-5355534"/>
            <a:ext cx="1480930" cy="12192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F2C7BE1-016A-7560-C3A6-CEA8DB22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369"/>
            <a:ext cx="12192000" cy="1325563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PÁMPANO QUE NO PERMANECE.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JUAN.15:1-6.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D97F846-913B-EE6B-CA50-266290BE3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408" y="1480932"/>
            <a:ext cx="8176593" cy="5377068"/>
          </a:xfrm>
        </p:spPr>
        <p:txBody>
          <a:bodyPr/>
          <a:lstStyle/>
          <a:p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CCFF"/>
                </a:highlight>
                <a:latin typeface="Maiandra GD" panose="020E0502030308020204" pitchFamily="34" charset="0"/>
              </a:rPr>
              <a:t>LO RECOGEN-</a:t>
            </a:r>
            <a:r>
              <a:rPr lang="es-NI" b="1" dirty="0">
                <a:latin typeface="Maiandra GD" panose="020E0502030308020204" pitchFamily="34" charset="0"/>
              </a:rPr>
              <a:t> </a:t>
            </a:r>
            <a:r>
              <a:rPr lang="es-ES" b="1" dirty="0">
                <a:latin typeface="Maiandra GD" panose="020E0502030308020204" pitchFamily="34" charset="0"/>
              </a:rPr>
              <a:t>El día en que todos compareceremos ante el justo juicio de Dios.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Mateo.13:41.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»El Hijo del Hombre enviará a Sus ángeles, y recogerán</a:t>
            </a:r>
            <a:r>
              <a:rPr lang="es-ES" b="1" dirty="0">
                <a:latin typeface="Maiandra GD" panose="020E0502030308020204" pitchFamily="34" charset="0"/>
              </a:rPr>
              <a:t> de Su reino a todos los que son piedra de tropiezo y a los que hacen iniquidad;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Todos debemos compadecer ante el tribunal de Cristo.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Mateo.25:31-32.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»Pero cuando el Hijo del Hombre venga en Su gloria, y todos los ángeles con Él,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entonces Él se sentará en el trono de Su gloria;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F0E9D8-2EBE-F6D6-63E0-4E3464AD8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480932"/>
            <a:ext cx="4015409" cy="537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44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D7FC05-B762-9C5A-34B6-B67BD7D9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B58694-3F68-2D1C-5FBE-B9676BBCA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5535" y="-5355534"/>
            <a:ext cx="1480930" cy="12192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F2C7BE1-016A-7560-C3A6-CEA8DB22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369"/>
            <a:ext cx="12192000" cy="1325563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PÁMPANO QUE NO PERMANECE.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JUAN.15:1-6.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D97F846-913B-EE6B-CA50-266290BE3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408" y="1480932"/>
            <a:ext cx="8176593" cy="5377068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V.32.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y serán reunidas delante de Él todas las naciones;</a:t>
            </a:r>
            <a:r>
              <a:rPr lang="es-ES" b="1" dirty="0">
                <a:latin typeface="Maiandra GD" panose="020E0502030308020204" pitchFamily="34" charset="0"/>
              </a:rPr>
              <a:t> y separará a unos de otros, como el pastor separa las ovejas de los cabritos.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II Corintios.5:10.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Porque todos nosotros debemos comparecer ante el tribunal de Cristo,</a:t>
            </a:r>
            <a:r>
              <a:rPr lang="es-ES" b="1" dirty="0">
                <a:latin typeface="Maiandra GD" panose="020E0502030308020204" pitchFamily="34" charset="0"/>
              </a:rPr>
              <a:t> para que cada uno sea recompensado por sus hechos estando en el cuerpo, de acuerdo con lo que hizo, sea bueno o sea malo.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¿En cuál de los dos grupos queremos estar hermanos?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F0E9D8-2EBE-F6D6-63E0-4E3464AD8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480932"/>
            <a:ext cx="4015409" cy="537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90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D7FC05-B762-9C5A-34B6-B67BD7D9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B58694-3F68-2D1C-5FBE-B9676BBCA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5535" y="-5355534"/>
            <a:ext cx="1480930" cy="12192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F2C7BE1-016A-7560-C3A6-CEA8DB22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369"/>
            <a:ext cx="12192000" cy="1325563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PÁMPANO QUE NO PERMANECE.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JUAN.15:1-6.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D97F846-913B-EE6B-CA50-266290BE3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408" y="1480932"/>
            <a:ext cx="8176593" cy="5377068"/>
          </a:xfrm>
        </p:spPr>
        <p:txBody>
          <a:bodyPr/>
          <a:lstStyle/>
          <a:p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99"/>
                </a:highlight>
                <a:latin typeface="Maiandra GD" panose="020E0502030308020204" pitchFamily="34" charset="0"/>
              </a:rPr>
              <a:t>AL FUEGO QUE ARDE-</a:t>
            </a:r>
            <a:r>
              <a:rPr lang="es-NI" b="1" dirty="0">
                <a:latin typeface="Maiandra GD" panose="020E0502030308020204" pitchFamily="34" charset="0"/>
              </a:rPr>
              <a:t> El destino final.</a:t>
            </a: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Mateo.13:42.</a:t>
            </a:r>
            <a:r>
              <a:rPr lang="es-NI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y los echarán en el horno de fuego;</a:t>
            </a:r>
            <a:r>
              <a:rPr lang="es-ES" b="1" dirty="0">
                <a:latin typeface="Maiandra GD" panose="020E0502030308020204" pitchFamily="34" charset="0"/>
              </a:rPr>
              <a:t> allí será el llanto y el crujir de dientes.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Mateo.25:41, 46.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»Entonces dirá también a los de Su izquierda: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“Apártense de Mí, malditos, al fuego eterno</a:t>
            </a:r>
            <a:r>
              <a:rPr lang="es-ES" b="1" dirty="0">
                <a:latin typeface="Maiandra GD" panose="020E0502030308020204" pitchFamily="34" charset="0"/>
              </a:rPr>
              <a:t> que ha sido preparado para el diablo y sus ángeles.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V.46.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»Estos irán al castigo eterno,</a:t>
            </a:r>
            <a:r>
              <a:rPr lang="es-ES" b="1" dirty="0">
                <a:latin typeface="Maiandra GD" panose="020E0502030308020204" pitchFamily="34" charset="0"/>
              </a:rPr>
              <a:t> pero los justos a la vida eterna».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F0E9D8-2EBE-F6D6-63E0-4E3464AD8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480932"/>
            <a:ext cx="4015409" cy="537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04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D7FC05-B762-9C5A-34B6-B67BD7D9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B58694-3F68-2D1C-5FBE-B9676BBCA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04622" y="-5504621"/>
            <a:ext cx="1182755" cy="12192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F2C7BE1-016A-7560-C3A6-CEA8DB22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9330"/>
            <a:ext cx="12192000" cy="974036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D97F846-913B-EE6B-CA50-266290BE3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408" y="1192695"/>
            <a:ext cx="8176593" cy="5665305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»Permanezcan en Mí, y Yo en ustedes.</a:t>
            </a:r>
            <a:r>
              <a:rPr lang="es-ES" b="1" dirty="0">
                <a:latin typeface="Maiandra GD" panose="020E0502030308020204" pitchFamily="34" charset="0"/>
              </a:rPr>
              <a:t> Como el sarmiento no puede dar fruto por sí mismo si no permanece en la vid, así tampoco ustedes si no permanecen en Mí.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V.5.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»Yo soy la vid, ustedes los sarmientos; el que permanece en Mí y Yo en él, ese da mucho fruto,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porque separados de Mí nada pueden hacer.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V.6.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»Si alguien no permanece en Mí,</a:t>
            </a:r>
            <a:r>
              <a:rPr lang="es-ES" b="1" dirty="0">
                <a:latin typeface="Maiandra GD" panose="020E0502030308020204" pitchFamily="34" charset="0"/>
              </a:rPr>
              <a:t> es echado fuera como un sarmiento y se seca; y los recogen, los echan al fuego y se queman.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F0E9D8-2EBE-F6D6-63E0-4E3464AD8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192695"/>
            <a:ext cx="4015409" cy="566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05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D7FC05-B762-9C5A-34B6-B67BD7D9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B58694-3F68-2D1C-5FBE-B9676BBCA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5535" y="-5355534"/>
            <a:ext cx="1480930" cy="12192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F2C7BE1-016A-7560-C3A6-CEA8DB22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369"/>
            <a:ext cx="12192000" cy="1325563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PÁMPANO QUE NO PERMANECE.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JUAN.15:1-6.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D97F846-913B-EE6B-CA50-266290BE3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408" y="1480932"/>
            <a:ext cx="8176593" cy="537706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Ese fuego que nunca se apaga donde no hay descanso ni de día ni de noche.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Apocalipsis.14:11.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»El humo de su tormento asciende por los siglos de los siglos. No tienen reposo, ni de día ni de noche,</a:t>
            </a:r>
            <a:r>
              <a:rPr lang="es-ES" b="1" dirty="0">
                <a:latin typeface="Maiandra GD" panose="020E0502030308020204" pitchFamily="34" charset="0"/>
              </a:rPr>
              <a:t> los que adoran a la bestia y a su imagen, y cualquiera que reciba la marca de su nombre».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Hermanos no nos separemos de la vid verdadera Cristo Jesús, </a:t>
            </a:r>
            <a:r>
              <a:rPr lang="es-ES" b="1">
                <a:latin typeface="Maiandra GD" panose="020E0502030308020204" pitchFamily="34" charset="0"/>
              </a:rPr>
              <a:t>las consecuencias van hacer </a:t>
            </a:r>
            <a:r>
              <a:rPr lang="es-ES" b="1" dirty="0">
                <a:latin typeface="Maiandra GD" panose="020E0502030308020204" pitchFamily="34" charset="0"/>
              </a:rPr>
              <a:t>lamentable, terribles, eternamente.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Será el fin de quien después de haber estado unido a Jesús, la vid verdadera, NO PERSEVERA EN ELLA.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F0E9D8-2EBE-F6D6-63E0-4E3464AD8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480932"/>
            <a:ext cx="4015409" cy="537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277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D7FC05-B762-9C5A-34B6-B67BD7D9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B58694-3F68-2D1C-5FBE-B9676BBCA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5535" y="-5355534"/>
            <a:ext cx="1480930" cy="12192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F2C7BE1-016A-7560-C3A6-CEA8DB22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369"/>
            <a:ext cx="12192000" cy="1325563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PÁMPANO QUE NO PERMANECE.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JUAN.15:1-6.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D97F846-913B-EE6B-CA50-266290BE3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408" y="1480932"/>
            <a:ext cx="8176593" cy="5377068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Hebreos.2:1-3.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 tanto, debemos prestar mucha mayor atención a lo que hemos oído,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no sea que nos desviemos.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V.2.</a:t>
            </a:r>
            <a:r>
              <a:rPr lang="es-ES" b="1" dirty="0">
                <a:latin typeface="Maiandra GD" panose="020E0502030308020204" pitchFamily="34" charset="0"/>
              </a:rPr>
              <a:t> 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si la palabra hablada por medio de ángeles resultó ser inmutable,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y toda transgresión y desobediencia recibió una justa retribución,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V.3.</a:t>
            </a:r>
            <a:r>
              <a:rPr lang="es-ES" b="1" dirty="0"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¿cómo escaparemos nosotros si descuidamos una salvación tan grande?</a:t>
            </a:r>
            <a:r>
              <a:rPr lang="es-ES" b="1" dirty="0">
                <a:latin typeface="Maiandra GD" panose="020E0502030308020204" pitchFamily="34" charset="0"/>
              </a:rPr>
              <a:t> La cual, después que fue anunciada primeramente por medio del Señor, nos fue confirmada por los que la oyeron.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F0E9D8-2EBE-F6D6-63E0-4E3464AD8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480932"/>
            <a:ext cx="4015409" cy="537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62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D7FC05-B762-9C5A-34B6-B67BD7D9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B58694-3F68-2D1C-5FBE-B9676BBCA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5535" y="-5355534"/>
            <a:ext cx="1480930" cy="12192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F2C7BE1-016A-7560-C3A6-CEA8DB22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369"/>
            <a:ext cx="12192000" cy="1325563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PÁMPANO QUE NO PERMANECE.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JUAN.15:1-6.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D97F846-913B-EE6B-CA50-266290BE3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408" y="1480932"/>
            <a:ext cx="8176593" cy="5377068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Mejor acabemos nuestra carrera cumpliendo fielmente lo que Dios nos manda.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II Timoteo.4:7-8.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He peleado la buena batalla,</a:t>
            </a:r>
            <a:r>
              <a:rPr lang="es-ES" b="1" dirty="0">
                <a:latin typeface="Maiandra GD" panose="020E0502030308020204" pitchFamily="34" charset="0"/>
              </a:rPr>
              <a:t> he terminado la carrera, he guardado la fe.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V.8.</a:t>
            </a:r>
            <a:r>
              <a:rPr lang="es-ES" b="1" dirty="0">
                <a:latin typeface="Maiandra GD" panose="020E0502030308020204" pitchFamily="34" charset="0"/>
              </a:rPr>
              <a:t>  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En el futuro me está reservada la corona de justicia que el Señor,</a:t>
            </a:r>
            <a:r>
              <a:rPr lang="es-ES" b="1" dirty="0">
                <a:latin typeface="Maiandra GD" panose="020E0502030308020204" pitchFamily="34" charset="0"/>
              </a:rPr>
              <a:t> el Juez justo, me entregará en aquel día; y no solo a mí, sino también a todos los que aman Su venida.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Sigamos fieles a Dios hasta el final de la muerte o la segunda venida de Cristo.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F0E9D8-2EBE-F6D6-63E0-4E3464AD8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480932"/>
            <a:ext cx="4015409" cy="537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00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D7FC05-B762-9C5A-34B6-B67BD7D9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B58694-3F68-2D1C-5FBE-B9676BBCA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5535" y="-5355534"/>
            <a:ext cx="1480930" cy="12192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F2C7BE1-016A-7560-C3A6-CEA8DB22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369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s-ES" sz="4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CONCLUSIÓN:</a:t>
            </a:r>
            <a:endParaRPr lang="es-NI" sz="48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D97F846-913B-EE6B-CA50-266290BE3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408" y="1480932"/>
            <a:ext cx="8176593" cy="5377068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Jesús usa la figura de la vid y el fruto, de esa manera nos indica la relación que cada cristiano debe tener con Él.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Sin separarnos ni un momento de Él, porque nada podremos hacer.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Nuestra relación con Jesús debe ser muy </a:t>
            </a:r>
            <a:r>
              <a:rPr lang="es-ES" b="1" dirty="0" err="1">
                <a:latin typeface="Maiandra GD" panose="020E0502030308020204" pitchFamily="34" charset="0"/>
              </a:rPr>
              <a:t>intíma</a:t>
            </a:r>
            <a:r>
              <a:rPr lang="es-ES" b="1" dirty="0">
                <a:latin typeface="Maiandra GD" panose="020E0502030308020204" pitchFamily="34" charset="0"/>
              </a:rPr>
              <a:t>, como el árbol con su fruto, si separamos el fruto de la planta, ese fruto va a morir, así nosotros espiritualmente morimos al separarnos de Jesús.</a:t>
            </a:r>
          </a:p>
          <a:p>
            <a:r>
              <a:rPr lang="es-NI" b="1" dirty="0">
                <a:latin typeface="Maiandra GD" panose="020E0502030308020204" pitchFamily="34" charset="0"/>
              </a:rPr>
              <a:t>Es en Cristo que podemos lograr la victoria.</a:t>
            </a: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Filipenses.4:13.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Todo lo puedo en Cristo</a:t>
            </a:r>
            <a:r>
              <a:rPr lang="es-ES" b="1" dirty="0">
                <a:latin typeface="Maiandra GD" panose="020E0502030308020204" pitchFamily="34" charset="0"/>
              </a:rPr>
              <a:t> que me fortalece.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F0E9D8-2EBE-F6D6-63E0-4E3464AD8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480932"/>
            <a:ext cx="4015409" cy="537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4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D7FC05-B762-9C5A-34B6-B67BD7D9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F5D44D37-3519-CCD1-897B-B33C4E5A995D}"/>
              </a:ext>
            </a:extLst>
          </p:cNvPr>
          <p:cNvSpPr/>
          <p:nvPr/>
        </p:nvSpPr>
        <p:spPr>
          <a:xfrm>
            <a:off x="0" y="5605670"/>
            <a:ext cx="12192000" cy="125233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6600" b="1" dirty="0">
                <a:latin typeface="Maiandra GD" panose="020E0502030308020204" pitchFamily="34" charset="0"/>
              </a:rPr>
              <a:t>DIOS NOS BENDIGA A TODOS</a:t>
            </a:r>
            <a:endParaRPr lang="es-NI" sz="6600" b="1" dirty="0">
              <a:latin typeface="Maiandra GD" panose="020E050203030802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50894A5-2FE1-E6D4-87F3-5E6FF5DA16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560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127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D7FC05-B762-9C5A-34B6-B67BD7D9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B58694-3F68-2D1C-5FBE-B9676BBCA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04622" y="-5504621"/>
            <a:ext cx="1182755" cy="12192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F2C7BE1-016A-7560-C3A6-CEA8DB22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9330"/>
            <a:ext cx="12192000" cy="974036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D97F846-913B-EE6B-CA50-266290BE3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408" y="1192695"/>
            <a:ext cx="8176593" cy="5665305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Aquí se describe la relación entre Jesús y sus discípulos.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Con un viñedo amorosamente cuidado por Dios, Jesús es la vid verdadera; es decir, real, genuina.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Nos describe la relación estrecha, unida que todo seguidor de Jesús debe tener con Él.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Pero para tener esta relación tenemos que dar frutos, porque si no Él pámpano que no lleva fruto V.6. Es destruido.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Es cortado de esta relación comunión y separado, pero lo contrario cuando permanecemos en Jesús nuestras oraciones son efectivas.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V.7.  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F0E9D8-2EBE-F6D6-63E0-4E3464AD8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192695"/>
            <a:ext cx="4015409" cy="566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7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D7FC05-B762-9C5A-34B6-B67BD7D9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B58694-3F68-2D1C-5FBE-B9676BBCA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04622" y="-5504621"/>
            <a:ext cx="1182755" cy="12192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F2C7BE1-016A-7560-C3A6-CEA8DB22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9330"/>
            <a:ext cx="12192000" cy="974036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D97F846-913B-EE6B-CA50-266290BE3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408" y="1192695"/>
            <a:ext cx="8176593" cy="5665305"/>
          </a:xfrm>
        </p:spPr>
        <p:txBody>
          <a:bodyPr/>
          <a:lstStyle/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»Si permanecen en Mí,</a:t>
            </a:r>
            <a:r>
              <a:rPr lang="es-ES" b="1" dirty="0">
                <a:latin typeface="Maiandra GD" panose="020E0502030308020204" pitchFamily="34" charset="0"/>
              </a:rPr>
              <a:t> y Mis palabras permanecen en ustedes, pidan lo que quieran y les será hecho.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Glorificamos a Dios llevando fruto.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V.8.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»En esto es glorificado Mi Padre,</a:t>
            </a:r>
            <a:r>
              <a:rPr lang="es-ES" b="1" dirty="0">
                <a:latin typeface="Maiandra GD" panose="020E0502030308020204" pitchFamily="34" charset="0"/>
              </a:rPr>
              <a:t> en que den mucho fruto, y así prueben que son Mis discípulos.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Evidenciamos nuestra condición de discípulos.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V.9.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»Como el Padre me ha amado, así también Yo los he amado;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permanezcan en Mi amor.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F0E9D8-2EBE-F6D6-63E0-4E3464AD8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192695"/>
            <a:ext cx="4015409" cy="566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299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D7FC05-B762-9C5A-34B6-B67BD7D9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B58694-3F68-2D1C-5FBE-B9676BBCA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04622" y="-5504621"/>
            <a:ext cx="1182755" cy="12192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F2C7BE1-016A-7560-C3A6-CEA8DB22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09330"/>
            <a:ext cx="12192000" cy="974036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INTRODUCCIÓN: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D97F846-913B-EE6B-CA50-266290BE3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408" y="1192695"/>
            <a:ext cx="8176593" cy="5665305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V.10.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Maiandra GD" panose="020E0502030308020204" pitchFamily="34" charset="0"/>
              </a:rPr>
              <a:t>»Si guardan Mis mandamientos, permanecerán en Mi amor,</a:t>
            </a:r>
            <a:r>
              <a:rPr lang="es-ES" b="1" dirty="0">
                <a:latin typeface="Maiandra GD" panose="020E0502030308020204" pitchFamily="34" charset="0"/>
              </a:rPr>
              <a:t> así como Yo he guardado los mandamientos de Mi Padre y permanezco en Su amor.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Y experimentamos la plenitud del gozo al recibir en nuestros corazones el gozo de Cristo.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V.11.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»Estas cosas les he hablado,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Maiandra GD" panose="020E0502030308020204" pitchFamily="34" charset="0"/>
              </a:rPr>
              <a:t>para que Mi gozo esté en ustedes,</a:t>
            </a:r>
            <a:r>
              <a:rPr lang="es-ES" b="1" dirty="0">
                <a:latin typeface="Maiandra GD" panose="020E0502030308020204" pitchFamily="34" charset="0"/>
              </a:rPr>
              <a:t> y su gozo sea perfecto. </a:t>
            </a:r>
          </a:p>
          <a:p>
            <a:r>
              <a:rPr lang="es-NI" b="1" dirty="0">
                <a:latin typeface="Maiandra GD" panose="020E0502030308020204" pitchFamily="34" charset="0"/>
              </a:rPr>
              <a:t>Tenemos muchas bendiciones cuando permanecemos como pámpanos ligados a la vid que es Cristo Jesús.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F0E9D8-2EBE-F6D6-63E0-4E3464AD8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192695"/>
            <a:ext cx="4015409" cy="566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37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D7FC05-B762-9C5A-34B6-B67BD7D9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B58694-3F68-2D1C-5FBE-B9676BBCA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5535" y="-5355534"/>
            <a:ext cx="1480930" cy="12192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F2C7BE1-016A-7560-C3A6-CEA8DB22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369"/>
            <a:ext cx="12192000" cy="1325563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PÁMPANO QUE NO PERMANECE.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JUAN.15:1-6.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D97F846-913B-EE6B-CA50-266290BE3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408" y="1480932"/>
            <a:ext cx="8176593" cy="5377068"/>
          </a:xfrm>
        </p:spPr>
        <p:txBody>
          <a:bodyPr>
            <a:normAutofit lnSpcReduction="10000"/>
          </a:bodyPr>
          <a:lstStyle/>
          <a:p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CCFF"/>
                </a:highlight>
                <a:latin typeface="Maiandra GD" panose="020E0502030308020204" pitchFamily="34" charset="0"/>
              </a:rPr>
              <a:t>UN PÁMPANO-</a:t>
            </a:r>
            <a:r>
              <a:rPr lang="es-NI" b="1" dirty="0">
                <a:latin typeface="Maiandra GD" panose="020E0502030308020204" pitchFamily="34" charset="0"/>
              </a:rPr>
              <a:t> </a:t>
            </a:r>
            <a:r>
              <a:rPr lang="es-ES" b="1" dirty="0">
                <a:latin typeface="Maiandra GD" panose="020E0502030308020204" pitchFamily="34" charset="0"/>
              </a:rPr>
              <a:t>Es una persona que: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Oyó la palabra. Romanos.10:17.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Creyó la palabra. Marcos.16:16.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Se arrepintió. Hechos.17:30.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Confeso. Hechos.8:37.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Se bautizo. Hechos.2:38.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Se llego a unir a Cristo.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Galatas.3:27.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Porque todos los que fueron bautizados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00"/>
                </a:highlight>
                <a:latin typeface="Maiandra GD" panose="020E0502030308020204" pitchFamily="34" charset="0"/>
              </a:rPr>
              <a:t>en Cristo, de Cristo se han revestido.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66FF66"/>
                </a:highlight>
                <a:latin typeface="Maiandra GD" panose="020E0502030308020204" pitchFamily="34" charset="0"/>
              </a:rPr>
              <a:t>NO PERMANECE-</a:t>
            </a:r>
            <a:r>
              <a:rPr lang="es-NI" b="1" dirty="0">
                <a:latin typeface="Maiandra GD" panose="020E0502030308020204" pitchFamily="34" charset="0"/>
              </a:rPr>
              <a:t>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F0E9D8-2EBE-F6D6-63E0-4E3464AD8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480932"/>
            <a:ext cx="4015409" cy="537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8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D7FC05-B762-9C5A-34B6-B67BD7D9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B58694-3F68-2D1C-5FBE-B9676BBCA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5535" y="-5355534"/>
            <a:ext cx="1480930" cy="12192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F2C7BE1-016A-7560-C3A6-CEA8DB22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369"/>
            <a:ext cx="12192000" cy="1325563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PÁMPANO QUE NO PERMANECE.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JUAN.15:1-6.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D97F846-913B-EE6B-CA50-266290BE3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408" y="1480932"/>
            <a:ext cx="8176593" cy="5377068"/>
          </a:xfrm>
        </p:spPr>
        <p:txBody>
          <a:bodyPr>
            <a:normAutofit fontScale="92500"/>
          </a:bodyPr>
          <a:lstStyle/>
          <a:p>
            <a:r>
              <a:rPr lang="es-ES" b="1" dirty="0">
                <a:latin typeface="Maiandra GD" panose="020E0502030308020204" pitchFamily="34" charset="0"/>
              </a:rPr>
              <a:t>¿En que no permanece?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la palabra.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Juan.15:10.</a:t>
            </a:r>
          </a:p>
          <a:p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00"/>
                </a:highlight>
                <a:latin typeface="Maiandra GD" panose="020E0502030308020204" pitchFamily="34" charset="0"/>
              </a:rPr>
              <a:t>»Si guardan Mis mandamientos, permanecerán en Mi amor,</a:t>
            </a:r>
            <a:r>
              <a:rPr lang="es-ES" b="1" dirty="0">
                <a:latin typeface="Maiandra GD" panose="020E0502030308020204" pitchFamily="34" charset="0"/>
              </a:rPr>
              <a:t> así como Yo he guardado los mandamientos de Mi Padre y permanezco en Su amor.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Juan.8:31.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Entonces Jesús decía a los judíos que habían creído en Él: </a:t>
            </a: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FFFF"/>
                </a:highlight>
                <a:latin typeface="Maiandra GD" panose="020E0502030308020204" pitchFamily="34" charset="0"/>
              </a:rPr>
              <a:t>«Si ustedes permanecen en Mi palabra, verdaderamente son Mis discípulos;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el amor.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Juan.15:13.</a:t>
            </a:r>
          </a:p>
          <a:p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F0E9D8-2EBE-F6D6-63E0-4E3464AD8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480932"/>
            <a:ext cx="4015409" cy="537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387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D7FC05-B762-9C5A-34B6-B67BD7D9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B58694-3F68-2D1C-5FBE-B9676BBCA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5535" y="-5355534"/>
            <a:ext cx="1480930" cy="12192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F2C7BE1-016A-7560-C3A6-CEA8DB22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369"/>
            <a:ext cx="12192000" cy="1325563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PÁMPANO QUE NO PERMANECE.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JUAN.15:1-6.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D97F846-913B-EE6B-CA50-266290BE3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408" y="1480932"/>
            <a:ext cx="8176593" cy="5377068"/>
          </a:xfrm>
        </p:spPr>
        <p:txBody>
          <a:bodyPr/>
          <a:lstStyle/>
          <a:p>
            <a:r>
              <a:rPr lang="es-ES" b="1" dirty="0">
                <a:latin typeface="Maiandra GD" panose="020E0502030308020204" pitchFamily="34" charset="0"/>
              </a:rPr>
              <a:t>»Este es Mi mandamiento: que se amen los unos a los otros,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FF"/>
                </a:highlight>
                <a:latin typeface="Maiandra GD" panose="020E0502030308020204" pitchFamily="34" charset="0"/>
              </a:rPr>
              <a:t>así como Yo los he amado.</a:t>
            </a:r>
            <a:r>
              <a:rPr lang="es-ES" b="1" dirty="0">
                <a:latin typeface="Maiandra GD" panose="020E0502030308020204" pitchFamily="34" charset="0"/>
              </a:rPr>
              <a:t> </a:t>
            </a:r>
            <a:endParaRPr lang="es-NI" b="1" dirty="0">
              <a:latin typeface="Maiandra GD" panose="020E0502030308020204" pitchFamily="34" charset="0"/>
            </a:endParaRP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Juan.15:9.</a:t>
            </a:r>
            <a:r>
              <a:rPr lang="es-NI" b="1" dirty="0">
                <a:latin typeface="Maiandra GD" panose="020E0502030308020204" pitchFamily="34" charset="0"/>
              </a:rPr>
              <a:t> </a:t>
            </a:r>
          </a:p>
          <a:p>
            <a:r>
              <a:rPr lang="es-ES" b="1" dirty="0">
                <a:latin typeface="Maiandra GD" panose="020E0502030308020204" pitchFamily="34" charset="0"/>
              </a:rPr>
              <a:t>»Como el Padre me ha amado, así también Yo los he amado; </a:t>
            </a:r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FF"/>
                </a:highlight>
                <a:latin typeface="Maiandra GD" panose="020E0502030308020204" pitchFamily="34" charset="0"/>
              </a:rPr>
              <a:t>permanezcan en Mi amor.</a:t>
            </a:r>
            <a:endParaRPr lang="es-NI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0000FF"/>
              </a:highlight>
              <a:latin typeface="Maiandra GD" panose="020E0502030308020204" pitchFamily="34" charset="0"/>
            </a:endParaRP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Hebreos.13:1.</a:t>
            </a:r>
          </a:p>
          <a:p>
            <a:r>
              <a:rPr lang="es-NI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Maiandra GD" panose="020E0502030308020204" pitchFamily="34" charset="0"/>
              </a:rPr>
              <a:t>Permanezca</a:t>
            </a:r>
            <a:r>
              <a:rPr lang="es-NI" b="1" dirty="0">
                <a:latin typeface="Maiandra GD" panose="020E0502030308020204" pitchFamily="34" charset="0"/>
              </a:rPr>
              <a:t> el amor fraternal. </a:t>
            </a:r>
          </a:p>
          <a:p>
            <a:pPr algn="ctr"/>
            <a:r>
              <a:rPr lang="es-NI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Juan.13:34-35.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  <a:latin typeface="Maiandra GD" panose="020E0502030308020204" pitchFamily="34" charset="0"/>
              </a:rPr>
              <a:t>»Un mandamiento nuevo les doy: “que se amen los unos a los otros”;</a:t>
            </a:r>
            <a:r>
              <a:rPr lang="es-ES" b="1" dirty="0">
                <a:latin typeface="Maiandra GD" panose="020E0502030308020204" pitchFamily="34" charset="0"/>
              </a:rPr>
              <a:t> que como Yo los he amado, así también se amen los unos a los otros. 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F0E9D8-2EBE-F6D6-63E0-4E3464AD8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480932"/>
            <a:ext cx="4015409" cy="537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01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D7FC05-B762-9C5A-34B6-B67BD7D9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5B58694-3F68-2D1C-5FBE-B9676BBCA9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55535" y="-5355534"/>
            <a:ext cx="1480930" cy="12192000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BF2C7BE1-016A-7560-C3A6-CEA8DB226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369"/>
            <a:ext cx="12192000" cy="1325563"/>
          </a:xfrm>
        </p:spPr>
        <p:txBody>
          <a:bodyPr/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EL PÁMPANO QUE NO PERMANECE.</a:t>
            </a:r>
            <a:b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</a:br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aiandra GD" panose="020E0502030308020204" pitchFamily="34" charset="0"/>
              </a:rPr>
              <a:t>JUAN.15:1-6.</a:t>
            </a:r>
            <a:endParaRPr lang="es-NI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aiandra GD" panose="020E0502030308020204" pitchFamily="34" charset="0"/>
            </a:endParaRP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FD97F846-913B-EE6B-CA50-266290BE39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5408" y="1480932"/>
            <a:ext cx="8176593" cy="5377068"/>
          </a:xfrm>
        </p:spPr>
        <p:txBody>
          <a:bodyPr>
            <a:normAutofit lnSpcReduction="10000"/>
          </a:bodyPr>
          <a:lstStyle/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V.35.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80"/>
                </a:highlight>
                <a:latin typeface="Maiandra GD" panose="020E0502030308020204" pitchFamily="34" charset="0"/>
              </a:rPr>
              <a:t>»En esto conocerán todos que son Mis discípulos,</a:t>
            </a:r>
            <a:r>
              <a:rPr lang="es-ES" b="1" dirty="0">
                <a:latin typeface="Maiandra GD" panose="020E0502030308020204" pitchFamily="34" charset="0"/>
              </a:rPr>
              <a:t> si se tienen amor los unos a los otros».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la lectura exhortación y enseñanza.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Timoteo.4:13, 15.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8000"/>
                </a:highlight>
                <a:latin typeface="Maiandra GD" panose="020E0502030308020204" pitchFamily="34" charset="0"/>
              </a:rPr>
              <a:t>Entretanto que llego, ocúpate en la lectura de las Escrituras,</a:t>
            </a:r>
            <a:r>
              <a:rPr lang="es-ES" b="1" dirty="0">
                <a:latin typeface="Maiandra GD" panose="020E0502030308020204" pitchFamily="34" charset="0"/>
              </a:rPr>
              <a:t> la exhortación y la enseñanza. 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V.15.</a:t>
            </a:r>
          </a:p>
          <a:p>
            <a:r>
              <a:rPr lang="es-ES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80"/>
                </a:highlight>
                <a:latin typeface="Maiandra GD" panose="020E0502030308020204" pitchFamily="34" charset="0"/>
              </a:rPr>
              <a:t>Reflexiona sobre estas cosas; dedícate a ellas,</a:t>
            </a:r>
            <a:r>
              <a:rPr lang="es-ES" b="1" dirty="0">
                <a:latin typeface="Maiandra GD" panose="020E0502030308020204" pitchFamily="34" charset="0"/>
              </a:rPr>
              <a:t> para que tu aprovechamiento sea evidente a todos. </a:t>
            </a:r>
          </a:p>
          <a:p>
            <a:r>
              <a:rPr lang="es-ES" b="1" dirty="0">
                <a:latin typeface="Maiandra GD" panose="020E0502030308020204" pitchFamily="34" charset="0"/>
              </a:rPr>
              <a:t>En humildad, obediencia y en santidad. </a:t>
            </a:r>
          </a:p>
          <a:p>
            <a:pPr algn="ctr"/>
            <a:r>
              <a:rPr lang="es-E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Maiandra GD" panose="020E0502030308020204" pitchFamily="34" charset="0"/>
              </a:rPr>
              <a:t>I Juan.2:6.</a:t>
            </a:r>
            <a:r>
              <a:rPr lang="es-ES" b="1" dirty="0">
                <a:latin typeface="Maiandra GD" panose="020E0502030308020204" pitchFamily="34" charset="0"/>
              </a:rPr>
              <a:t> </a:t>
            </a:r>
            <a:endParaRPr lang="es-NI" b="1" dirty="0">
              <a:latin typeface="Maiandra GD" panose="020E0502030308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F0E9D8-2EBE-F6D6-63E0-4E3464AD8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1480932"/>
            <a:ext cx="4015409" cy="5377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14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2263</Words>
  <Application>Microsoft Office PowerPoint</Application>
  <PresentationFormat>Panorámica</PresentationFormat>
  <Paragraphs>179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Maiandra GD</vt:lpstr>
      <vt:lpstr>Tema de Office</vt:lpstr>
      <vt:lpstr>EL PÁMPANO QUE NO PERMANECE. JUAN.15:1-6.</vt:lpstr>
      <vt:lpstr>INTRODUCCIÓN:</vt:lpstr>
      <vt:lpstr>INTRODUCCIÓN:</vt:lpstr>
      <vt:lpstr>INTRODUCCIÓN:</vt:lpstr>
      <vt:lpstr>INTRODUCCIÓN:</vt:lpstr>
      <vt:lpstr>EL PÁMPANO QUE NO PERMANECE. JUAN.15:1-6.</vt:lpstr>
      <vt:lpstr>EL PÁMPANO QUE NO PERMANECE. JUAN.15:1-6.</vt:lpstr>
      <vt:lpstr>EL PÁMPANO QUE NO PERMANECE. JUAN.15:1-6.</vt:lpstr>
      <vt:lpstr>EL PÁMPANO QUE NO PERMANECE. JUAN.15:1-6.</vt:lpstr>
      <vt:lpstr>EL PÁMPANO QUE NO PERMANECE. JUAN.15:1-6.</vt:lpstr>
      <vt:lpstr>EL PÁMPANO QUE NO PERMANECE. JUAN.15:1-6.</vt:lpstr>
      <vt:lpstr>EL PÁMPANO QUE NO PERMANECE. JUAN.15:1-6.</vt:lpstr>
      <vt:lpstr>EL PÁMPANO QUE NO PERMANECE. JUAN.15:1-6.</vt:lpstr>
      <vt:lpstr>EL PÁMPANO QUE NO PERMANECE. JUAN.15:1-6.</vt:lpstr>
      <vt:lpstr>EL PÁMPANO QUE NO PERMANECE. JUAN.15:1-6.</vt:lpstr>
      <vt:lpstr>EL PÁMPANO QUE NO PERMANECE. JUAN.15:1-6.</vt:lpstr>
      <vt:lpstr>EL PÁMPANO QUE NO PERMANECE. JUAN.15:1-6.</vt:lpstr>
      <vt:lpstr>EL PÁMPANO QUE NO PERMANECE. JUAN.15:1-6.</vt:lpstr>
      <vt:lpstr>EL PÁMPANO QUE NO PERMANECE. JUAN.15:1-6.</vt:lpstr>
      <vt:lpstr>EL PÁMPANO QUE NO PERMANECE. JUAN.15:1-6.</vt:lpstr>
      <vt:lpstr>EL PÁMPANO QUE NO PERMANECE. JUAN.15:1-6.</vt:lpstr>
      <vt:lpstr>EL PÁMPANO QUE NO PERMANECE. JUAN.15:1-6.</vt:lpstr>
      <vt:lpstr>CONCLUSIÓN: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PAMPANO QUE NO PERMANECE. JUAN.15:1-6.</dc:title>
  <dc:creator>MARIO MORENO</dc:creator>
  <cp:lastModifiedBy>MARIO MORENO</cp:lastModifiedBy>
  <cp:revision>8</cp:revision>
  <dcterms:created xsi:type="dcterms:W3CDTF">2023-08-09T06:25:21Z</dcterms:created>
  <dcterms:modified xsi:type="dcterms:W3CDTF">2023-08-11T03:18:52Z</dcterms:modified>
</cp:coreProperties>
</file>