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6" r:id="rId4"/>
    <p:sldId id="278" r:id="rId5"/>
    <p:sldId id="277" r:id="rId6"/>
    <p:sldId id="258" r:id="rId7"/>
    <p:sldId id="259" r:id="rId8"/>
    <p:sldId id="261" r:id="rId9"/>
    <p:sldId id="260" r:id="rId10"/>
    <p:sldId id="262" r:id="rId11"/>
    <p:sldId id="263" r:id="rId12"/>
    <p:sldId id="264" r:id="rId13"/>
    <p:sldId id="265" r:id="rId14"/>
    <p:sldId id="266" r:id="rId15"/>
    <p:sldId id="267" r:id="rId16"/>
    <p:sldId id="268" r:id="rId17"/>
    <p:sldId id="282" r:id="rId18"/>
    <p:sldId id="281" r:id="rId19"/>
    <p:sldId id="280" r:id="rId20"/>
    <p:sldId id="297" r:id="rId21"/>
    <p:sldId id="279" r:id="rId22"/>
    <p:sldId id="283" r:id="rId23"/>
    <p:sldId id="284" r:id="rId24"/>
    <p:sldId id="285" r:id="rId25"/>
    <p:sldId id="287" r:id="rId26"/>
    <p:sldId id="269" r:id="rId27"/>
    <p:sldId id="286" r:id="rId28"/>
    <p:sldId id="289" r:id="rId29"/>
    <p:sldId id="288" r:id="rId30"/>
    <p:sldId id="293" r:id="rId31"/>
    <p:sldId id="292" r:id="rId32"/>
    <p:sldId id="291" r:id="rId33"/>
    <p:sldId id="295" r:id="rId34"/>
    <p:sldId id="294" r:id="rId35"/>
    <p:sldId id="290" r:id="rId36"/>
    <p:sldId id="296" r:id="rId37"/>
    <p:sldId id="271" r:id="rId38"/>
    <p:sldId id="272" r:id="rId39"/>
    <p:sldId id="273" r:id="rId40"/>
    <p:sldId id="274" r:id="rId41"/>
    <p:sldId id="275" r:id="rId42"/>
    <p:sldId id="298" r:id="rId43"/>
    <p:sldId id="299" r:id="rId44"/>
    <p:sldId id="300" r:id="rId45"/>
    <p:sldId id="301" r:id="rId46"/>
    <p:sldId id="302" r:id="rId47"/>
    <p:sldId id="303" r:id="rId48"/>
    <p:sldId id="304" r:id="rId49"/>
    <p:sldId id="307" r:id="rId50"/>
    <p:sldId id="305"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13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AFF4273-9D28-4BBA-98A1-A5046D0CB2EB}" type="datetimeFigureOut">
              <a:rPr lang="es-NI" smtClean="0"/>
              <a:t>27/6/2023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234965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AFF4273-9D28-4BBA-98A1-A5046D0CB2EB}" type="datetimeFigureOut">
              <a:rPr lang="es-NI" smtClean="0"/>
              <a:t>27/6/2023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384355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AFF4273-9D28-4BBA-98A1-A5046D0CB2EB}" type="datetimeFigureOut">
              <a:rPr lang="es-NI" smtClean="0"/>
              <a:t>27/6/2023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1933412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AFF4273-9D28-4BBA-98A1-A5046D0CB2EB}" type="datetimeFigureOut">
              <a:rPr lang="es-NI" smtClean="0"/>
              <a:t>27/6/2023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1451276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AFF4273-9D28-4BBA-98A1-A5046D0CB2EB}" type="datetimeFigureOut">
              <a:rPr lang="es-NI" smtClean="0"/>
              <a:t>27/6/2023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1977804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AFF4273-9D28-4BBA-98A1-A5046D0CB2EB}" type="datetimeFigureOut">
              <a:rPr lang="es-NI" smtClean="0"/>
              <a:t>27/6/2023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1662950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AFF4273-9D28-4BBA-98A1-A5046D0CB2EB}" type="datetimeFigureOut">
              <a:rPr lang="es-NI" smtClean="0"/>
              <a:t>27/6/2023</a:t>
            </a:fld>
            <a:endParaRPr lang="es-NI"/>
          </a:p>
        </p:txBody>
      </p:sp>
      <p:sp>
        <p:nvSpPr>
          <p:cNvPr id="8" name="Footer Placeholder 7"/>
          <p:cNvSpPr>
            <a:spLocks noGrp="1"/>
          </p:cNvSpPr>
          <p:nvPr>
            <p:ph type="ftr" sz="quarter" idx="11"/>
          </p:nvPr>
        </p:nvSpPr>
        <p:spPr/>
        <p:txBody>
          <a:bodyPr/>
          <a:lstStyle/>
          <a:p>
            <a:endParaRPr lang="es-NI"/>
          </a:p>
        </p:txBody>
      </p:sp>
      <p:sp>
        <p:nvSpPr>
          <p:cNvPr id="9" name="Slide Number Placeholder 8"/>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1043353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AFF4273-9D28-4BBA-98A1-A5046D0CB2EB}" type="datetimeFigureOut">
              <a:rPr lang="es-NI" smtClean="0"/>
              <a:t>27/6/2023</a:t>
            </a:fld>
            <a:endParaRPr lang="es-NI"/>
          </a:p>
        </p:txBody>
      </p:sp>
      <p:sp>
        <p:nvSpPr>
          <p:cNvPr id="4" name="Footer Placeholder 3"/>
          <p:cNvSpPr>
            <a:spLocks noGrp="1"/>
          </p:cNvSpPr>
          <p:nvPr>
            <p:ph type="ftr" sz="quarter" idx="11"/>
          </p:nvPr>
        </p:nvSpPr>
        <p:spPr/>
        <p:txBody>
          <a:bodyPr/>
          <a:lstStyle/>
          <a:p>
            <a:endParaRPr lang="es-NI"/>
          </a:p>
        </p:txBody>
      </p:sp>
      <p:sp>
        <p:nvSpPr>
          <p:cNvPr id="5" name="Slide Number Placeholder 4"/>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4192016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F4273-9D28-4BBA-98A1-A5046D0CB2EB}" type="datetimeFigureOut">
              <a:rPr lang="es-NI" smtClean="0"/>
              <a:t>27/6/2023</a:t>
            </a:fld>
            <a:endParaRPr lang="es-NI"/>
          </a:p>
        </p:txBody>
      </p:sp>
      <p:sp>
        <p:nvSpPr>
          <p:cNvPr id="3" name="Footer Placeholder 2"/>
          <p:cNvSpPr>
            <a:spLocks noGrp="1"/>
          </p:cNvSpPr>
          <p:nvPr>
            <p:ph type="ftr" sz="quarter" idx="11"/>
          </p:nvPr>
        </p:nvSpPr>
        <p:spPr/>
        <p:txBody>
          <a:bodyPr/>
          <a:lstStyle/>
          <a:p>
            <a:endParaRPr lang="es-NI"/>
          </a:p>
        </p:txBody>
      </p:sp>
      <p:sp>
        <p:nvSpPr>
          <p:cNvPr id="4" name="Slide Number Placeholder 3"/>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330427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AFF4273-9D28-4BBA-98A1-A5046D0CB2EB}" type="datetimeFigureOut">
              <a:rPr lang="es-NI" smtClean="0"/>
              <a:t>27/6/2023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396709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AFF4273-9D28-4BBA-98A1-A5046D0CB2EB}" type="datetimeFigureOut">
              <a:rPr lang="es-NI" smtClean="0"/>
              <a:t>27/6/2023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E1DAC55-9A51-4717-9FA7-36F564E13F1C}" type="slidenum">
              <a:rPr lang="es-NI" smtClean="0"/>
              <a:t>‹Nº›</a:t>
            </a:fld>
            <a:endParaRPr lang="es-NI"/>
          </a:p>
        </p:txBody>
      </p:sp>
    </p:spTree>
    <p:extLst>
      <p:ext uri="{BB962C8B-B14F-4D97-AF65-F5344CB8AC3E}">
        <p14:creationId xmlns:p14="http://schemas.microsoft.com/office/powerpoint/2010/main" val="213249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F4273-9D28-4BBA-98A1-A5046D0CB2EB}" type="datetimeFigureOut">
              <a:rPr lang="es-NI" smtClean="0"/>
              <a:t>27/6/2023</a:t>
            </a:fld>
            <a:endParaRPr lang="es-N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DAC55-9A51-4717-9FA7-36F564E13F1C}" type="slidenum">
              <a:rPr lang="es-NI" smtClean="0"/>
              <a:t>‹Nº›</a:t>
            </a:fld>
            <a:endParaRPr lang="es-NI"/>
          </a:p>
        </p:txBody>
      </p:sp>
    </p:spTree>
    <p:extLst>
      <p:ext uri="{BB962C8B-B14F-4D97-AF65-F5344CB8AC3E}">
        <p14:creationId xmlns:p14="http://schemas.microsoft.com/office/powerpoint/2010/main" val="925597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EL PAPADO ROMANO.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u="sng" dirty="0">
                <a:solidFill>
                  <a:schemeClr val="bg1"/>
                </a:solidFill>
                <a:highlight>
                  <a:srgbClr val="FF0000"/>
                </a:highlight>
                <a:latin typeface="Maiandra GD" panose="020E0502030308020204" pitchFamily="34" charset="0"/>
              </a:rPr>
              <a:t>INTRODUCCIÓN:</a:t>
            </a:r>
          </a:p>
          <a:p>
            <a:r>
              <a:rPr lang="es-ES" b="1" dirty="0">
                <a:latin typeface="Maiandra GD" panose="020E0502030308020204" pitchFamily="34" charset="0"/>
              </a:rPr>
              <a:t>Él Papa, Él Papado y la Biblia. Es un tema que debemos examinar a la luz de las Escrituras.</a:t>
            </a:r>
          </a:p>
          <a:p>
            <a:r>
              <a:rPr lang="es-ES" b="1" dirty="0">
                <a:latin typeface="Maiandra GD" panose="020E0502030308020204" pitchFamily="34" charset="0"/>
              </a:rPr>
              <a:t>Independientemente de lo que opine la gente acerca de esta institución o de sus integrantes; independientemente de los elogios, bendiciones, insultos o condenaciones de muchos religiosos hacia esta orden eclesiástica.</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19643866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Sino que también es una verdad enseñada y conocida a través de toda la Biblia. </a:t>
            </a:r>
          </a:p>
          <a:p>
            <a:r>
              <a:rPr lang="es-ES" b="1" dirty="0">
                <a:latin typeface="Maiandra GD" panose="020E0502030308020204" pitchFamily="34" charset="0"/>
              </a:rPr>
              <a:t>Pedro, quien recibió las palabras de Jesús de primera mano, empleó el término griego petra con referencia a Cristo. </a:t>
            </a:r>
          </a:p>
          <a:p>
            <a:pPr algn="ctr"/>
            <a:r>
              <a:rPr lang="es-ES" b="1" u="sng" dirty="0">
                <a:solidFill>
                  <a:schemeClr val="bg1"/>
                </a:solidFill>
                <a:highlight>
                  <a:srgbClr val="FF0000"/>
                </a:highlight>
                <a:latin typeface="Maiandra GD" panose="020E0502030308020204" pitchFamily="34" charset="0"/>
              </a:rPr>
              <a:t>I Pedro.2:8.</a:t>
            </a:r>
          </a:p>
          <a:p>
            <a:r>
              <a:rPr lang="es-ES" b="1" u="sng" dirty="0">
                <a:solidFill>
                  <a:schemeClr val="bg1"/>
                </a:solidFill>
                <a:highlight>
                  <a:srgbClr val="800080"/>
                </a:highlight>
                <a:latin typeface="Maiandra GD" panose="020E0502030308020204" pitchFamily="34" charset="0"/>
              </a:rPr>
              <a:t>y, PIEDRA DE TROPIEZO Y ROCA DE ESCANDALO;</a:t>
            </a:r>
            <a:r>
              <a:rPr lang="es-ES" b="1" dirty="0">
                <a:latin typeface="Maiandra GD" panose="020E0502030308020204" pitchFamily="34" charset="0"/>
              </a:rPr>
              <a:t> pues ellos tropiezan porque son desobedientes a la palabra, y para ello estaban también destinados.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31732988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pPr algn="ctr"/>
            <a:r>
              <a:rPr lang="es-ES" b="1" u="sng" dirty="0">
                <a:solidFill>
                  <a:schemeClr val="bg1"/>
                </a:solidFill>
                <a:highlight>
                  <a:srgbClr val="FF0000"/>
                </a:highlight>
                <a:latin typeface="Maiandra GD" panose="020E0502030308020204" pitchFamily="34" charset="0"/>
              </a:rPr>
              <a:t>Hechos.4:11. </a:t>
            </a:r>
          </a:p>
          <a:p>
            <a:r>
              <a:rPr lang="es-ES" b="1" u="sng" dirty="0">
                <a:solidFill>
                  <a:schemeClr val="bg1"/>
                </a:solidFill>
                <a:highlight>
                  <a:srgbClr val="808000"/>
                </a:highlight>
                <a:latin typeface="Maiandra GD" panose="020E0502030308020204" pitchFamily="34" charset="0"/>
              </a:rPr>
              <a:t>Este Jesús es la PIEDRA</a:t>
            </a:r>
            <a:r>
              <a:rPr lang="es-ES" b="1" dirty="0">
                <a:latin typeface="Maiandra GD" panose="020E0502030308020204" pitchFamily="34" charset="0"/>
              </a:rPr>
              <a:t> DESECHADA por vosotros LOS CONSTRUCTORES, pero QUE HA VENIDO A SER LA PIEDRA ANGULAR. </a:t>
            </a:r>
          </a:p>
          <a:p>
            <a:r>
              <a:rPr lang="es-ES" b="1" dirty="0">
                <a:latin typeface="Maiandra GD" panose="020E0502030308020204" pitchFamily="34" charset="0"/>
              </a:rPr>
              <a:t>Sin duda, Pedro, más que ningún otro religioso de nuestro tiempo moderno, podría garantizar el significado puro del término usado por nuestro Señor.</a:t>
            </a:r>
          </a:p>
          <a:p>
            <a:r>
              <a:rPr lang="es-ES" b="1" dirty="0">
                <a:latin typeface="Maiandra GD" panose="020E0502030308020204" pitchFamily="34" charset="0"/>
              </a:rPr>
              <a:t>El inspirado apóstol Pablo escribió a los corintios: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48841856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pPr algn="ctr"/>
            <a:r>
              <a:rPr lang="es-ES" b="1" u="sng" dirty="0">
                <a:solidFill>
                  <a:schemeClr val="bg1"/>
                </a:solidFill>
                <a:highlight>
                  <a:srgbClr val="FF0000"/>
                </a:highlight>
                <a:latin typeface="Maiandra GD" panose="020E0502030308020204" pitchFamily="34" charset="0"/>
              </a:rPr>
              <a:t>I Corintios.10:4.</a:t>
            </a:r>
          </a:p>
          <a:p>
            <a:r>
              <a:rPr lang="es-ES" b="1" dirty="0">
                <a:latin typeface="Maiandra GD" panose="020E0502030308020204" pitchFamily="34" charset="0"/>
              </a:rPr>
              <a:t>y todos bebieron la misma bebida espiritual, porque bebían de una roca espiritual que los seguía; </a:t>
            </a:r>
            <a:r>
              <a:rPr lang="es-ES" b="1" u="sng" dirty="0">
                <a:solidFill>
                  <a:schemeClr val="bg1"/>
                </a:solidFill>
                <a:highlight>
                  <a:srgbClr val="800000"/>
                </a:highlight>
                <a:latin typeface="Maiandra GD" panose="020E0502030308020204" pitchFamily="34" charset="0"/>
              </a:rPr>
              <a:t>y la roca era Cristo.</a:t>
            </a:r>
            <a:r>
              <a:rPr lang="es-ES" b="1" dirty="0">
                <a:latin typeface="Maiandra GD" panose="020E0502030308020204" pitchFamily="34" charset="0"/>
              </a:rPr>
              <a:t> </a:t>
            </a:r>
          </a:p>
          <a:p>
            <a:r>
              <a:rPr lang="es-ES" b="1" dirty="0">
                <a:latin typeface="Maiandra GD" panose="020E0502030308020204" pitchFamily="34" charset="0"/>
              </a:rPr>
              <a:t>La verdad es que, desde el Antiguo Testamento, la roca siempre fue Cristo, no Pedro. </a:t>
            </a:r>
          </a:p>
          <a:p>
            <a:pPr algn="ctr"/>
            <a:r>
              <a:rPr lang="es-ES" b="1" u="sng" dirty="0">
                <a:solidFill>
                  <a:schemeClr val="bg1"/>
                </a:solidFill>
                <a:highlight>
                  <a:srgbClr val="FF0000"/>
                </a:highlight>
                <a:latin typeface="Maiandra GD" panose="020E0502030308020204" pitchFamily="34" charset="0"/>
              </a:rPr>
              <a:t>Efesios.2:20.</a:t>
            </a:r>
          </a:p>
          <a:p>
            <a:r>
              <a:rPr lang="es-ES" b="1" dirty="0">
                <a:latin typeface="Maiandra GD" panose="020E0502030308020204" pitchFamily="34" charset="0"/>
              </a:rPr>
              <a:t>edificados sobre el fundamento de los apóstoles y profetas, </a:t>
            </a:r>
            <a:r>
              <a:rPr lang="es-ES" b="1" u="sng" dirty="0">
                <a:solidFill>
                  <a:schemeClr val="bg1"/>
                </a:solidFill>
                <a:highlight>
                  <a:srgbClr val="000000"/>
                </a:highlight>
                <a:latin typeface="Maiandra GD" panose="020E0502030308020204" pitchFamily="34" charset="0"/>
              </a:rPr>
              <a:t>siendo Cristo Jesús mismo la piedra angular,</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03453773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pPr algn="ctr"/>
            <a:r>
              <a:rPr lang="es-NI" b="1" u="sng" dirty="0">
                <a:solidFill>
                  <a:schemeClr val="bg1"/>
                </a:solidFill>
                <a:highlight>
                  <a:srgbClr val="FF0000"/>
                </a:highlight>
                <a:latin typeface="Maiandra GD" panose="020E0502030308020204" pitchFamily="34" charset="0"/>
              </a:rPr>
              <a:t>Lucas.20:17-18.</a:t>
            </a:r>
          </a:p>
          <a:p>
            <a:r>
              <a:rPr lang="es-ES" b="1" dirty="0">
                <a:latin typeface="Maiandra GD" panose="020E0502030308020204" pitchFamily="34" charset="0"/>
              </a:rPr>
              <a:t>Pero El, mirándolos fijamente, dijo: Entonces, ¿qué quiere decir esto que está escrito: </a:t>
            </a:r>
            <a:r>
              <a:rPr lang="es-ES" b="1" u="sng" dirty="0">
                <a:highlight>
                  <a:srgbClr val="FFFF00"/>
                </a:highlight>
                <a:latin typeface="Maiandra GD" panose="020E0502030308020204" pitchFamily="34" charset="0"/>
              </a:rPr>
              <a:t>"LA PIEDRA QUE DESECHARON LOS CONSTRUCTORES, ESA, EN PIEDRA ANGULAR SE HA CONVERTIDO"?</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V.18.  </a:t>
            </a:r>
          </a:p>
          <a:p>
            <a:r>
              <a:rPr lang="es-ES" b="1" u="sng" dirty="0">
                <a:highlight>
                  <a:srgbClr val="00FF00"/>
                </a:highlight>
                <a:latin typeface="Maiandra GD" panose="020E0502030308020204" pitchFamily="34" charset="0"/>
              </a:rPr>
              <a:t>Todo el que caiga sobre esa piedra será hecho pedazos;</a:t>
            </a:r>
            <a:r>
              <a:rPr lang="es-ES" b="1" dirty="0">
                <a:latin typeface="Maiandra GD" panose="020E0502030308020204" pitchFamily="34" charset="0"/>
              </a:rPr>
              <a:t> y aquel sobre quien ella caiga, lo esparcirá como polvo. </a:t>
            </a:r>
            <a:r>
              <a:rPr lang="es-NI" b="1" dirty="0">
                <a:latin typeface="Maiandra GD" panose="020E0502030308020204" pitchFamily="34" charset="0"/>
              </a:rPr>
              <a:t>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66437749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pPr algn="ctr"/>
            <a:r>
              <a:rPr lang="es-ES" b="1" u="sng" dirty="0">
                <a:solidFill>
                  <a:schemeClr val="bg1"/>
                </a:solidFill>
                <a:highlight>
                  <a:srgbClr val="FF0000"/>
                </a:highlight>
                <a:latin typeface="Maiandra GD" panose="020E0502030308020204" pitchFamily="34" charset="0"/>
              </a:rPr>
              <a:t>Mateo.21:42, 44.</a:t>
            </a:r>
          </a:p>
          <a:p>
            <a:r>
              <a:rPr lang="es-ES" b="1" u="sng" dirty="0">
                <a:highlight>
                  <a:srgbClr val="00FFFF"/>
                </a:highlight>
                <a:latin typeface="Maiandra GD" panose="020E0502030308020204" pitchFamily="34" charset="0"/>
              </a:rPr>
              <a:t>Jesús les dijo*: ¿Nunca leísteis en las Escrituras: "LA PIEDRA QUE DESECHARON LOS CONSTRUCTORES,</a:t>
            </a:r>
            <a:r>
              <a:rPr lang="es-ES" b="1" dirty="0">
                <a:latin typeface="Maiandra GD" panose="020E0502030308020204" pitchFamily="34" charset="0"/>
              </a:rPr>
              <a:t> ESA, EN PIEDRA ANGULAR SE HA CONVERTIDO; ESTO FUE HECHO DE PARTE DEL SEÑOR, Y ES MARAVILLOSO A NUESTROS OJOS"? </a:t>
            </a:r>
          </a:p>
          <a:p>
            <a:pPr algn="ctr"/>
            <a:r>
              <a:rPr lang="es-ES" b="1" u="sng" dirty="0">
                <a:solidFill>
                  <a:schemeClr val="bg1"/>
                </a:solidFill>
                <a:highlight>
                  <a:srgbClr val="FF0000"/>
                </a:highlight>
                <a:latin typeface="Maiandra GD" panose="020E0502030308020204" pitchFamily="34" charset="0"/>
              </a:rPr>
              <a:t>V.44.</a:t>
            </a:r>
          </a:p>
          <a:p>
            <a:r>
              <a:rPr lang="es-ES" b="1" u="sng" dirty="0">
                <a:solidFill>
                  <a:schemeClr val="bg1"/>
                </a:solidFill>
                <a:highlight>
                  <a:srgbClr val="FF00FF"/>
                </a:highlight>
                <a:latin typeface="Maiandra GD" panose="020E0502030308020204" pitchFamily="34" charset="0"/>
              </a:rPr>
              <a:t>Y el que caiga sobre esta piedra será hecho pedazos;</a:t>
            </a:r>
            <a:r>
              <a:rPr lang="es-ES" b="1" dirty="0">
                <a:latin typeface="Maiandra GD" panose="020E0502030308020204" pitchFamily="34" charset="0"/>
              </a:rPr>
              <a:t> pero sobre quien ella caiga, lo esparcirá como polvo.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58987249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pPr algn="ctr"/>
            <a:r>
              <a:rPr lang="es-NI" b="1" u="sng" dirty="0">
                <a:solidFill>
                  <a:schemeClr val="bg1"/>
                </a:solidFill>
                <a:highlight>
                  <a:srgbClr val="FF0000"/>
                </a:highlight>
                <a:latin typeface="Maiandra GD" panose="020E0502030308020204" pitchFamily="34" charset="0"/>
              </a:rPr>
              <a:t>Marcos.12:10. </a:t>
            </a:r>
          </a:p>
          <a:p>
            <a:r>
              <a:rPr lang="es-ES" b="1" dirty="0">
                <a:latin typeface="Maiandra GD" panose="020E0502030308020204" pitchFamily="34" charset="0"/>
              </a:rPr>
              <a:t>"¿No han leído ustedes la Escritura? Dice: </a:t>
            </a:r>
            <a:r>
              <a:rPr lang="es-ES" b="1" u="sng" dirty="0">
                <a:solidFill>
                  <a:schemeClr val="bg1"/>
                </a:solidFill>
                <a:highlight>
                  <a:srgbClr val="0000FF"/>
                </a:highlight>
                <a:latin typeface="Maiandra GD" panose="020E0502030308020204" pitchFamily="34" charset="0"/>
              </a:rPr>
              <a:t>'La piedra que los constructores despreciaron se ha convertido en la piedra principal.</a:t>
            </a:r>
            <a:r>
              <a:rPr lang="es-ES" b="1" dirty="0">
                <a:latin typeface="Maiandra GD" panose="020E0502030308020204" pitchFamily="34" charset="0"/>
              </a:rPr>
              <a:t> </a:t>
            </a:r>
            <a:endParaRPr lang="es-NI" b="1" dirty="0">
              <a:latin typeface="Maiandra GD" panose="020E0502030308020204" pitchFamily="34" charset="0"/>
            </a:endParaRPr>
          </a:p>
          <a:p>
            <a:r>
              <a:rPr lang="es-ES" b="1" dirty="0">
                <a:latin typeface="Maiandra GD" panose="020E0502030308020204" pitchFamily="34" charset="0"/>
              </a:rPr>
              <a:t>En efecto, Jesús utilizó el rechazo de la roca por los edificadores, como muestra del rechazo de los líderes religiosos de su tiempo hacia su persona. </a:t>
            </a:r>
          </a:p>
          <a:p>
            <a:r>
              <a:rPr lang="es-ES" b="1" dirty="0">
                <a:latin typeface="Maiandra GD" panose="020E0502030308020204" pitchFamily="34" charset="0"/>
              </a:rPr>
              <a:t>Todos estos textos hacen referencia a Cristo no a Pedro.</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45647972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Sin duda, quien puede decirnos con total veracidad a qué hace referencia el término “roca” es el mismo Jesús, quien lo utilizó y lo aplicó a Sí mismo.</a:t>
            </a:r>
          </a:p>
          <a:p>
            <a:r>
              <a:rPr lang="es-ES" b="1" dirty="0">
                <a:latin typeface="Maiandra GD" panose="020E0502030308020204" pitchFamily="34" charset="0"/>
              </a:rPr>
              <a:t>Otro aspecto que considerar es el cumplimiento de la profecía dada por Jesús. </a:t>
            </a:r>
          </a:p>
          <a:p>
            <a:r>
              <a:rPr lang="es-ES" b="1" dirty="0">
                <a:latin typeface="Maiandra GD" panose="020E0502030308020204" pitchFamily="34" charset="0"/>
              </a:rPr>
              <a:t>Él dijo: </a:t>
            </a:r>
          </a:p>
          <a:p>
            <a:r>
              <a:rPr lang="es-ES" b="1" dirty="0">
                <a:latin typeface="Maiandra GD" panose="020E0502030308020204" pitchFamily="34" charset="0"/>
              </a:rPr>
              <a:t>“sobre esta roca edificaré mi iglesia” </a:t>
            </a:r>
          </a:p>
          <a:p>
            <a:pPr algn="ctr"/>
            <a:r>
              <a:rPr lang="es-ES" b="1" u="sng" dirty="0">
                <a:solidFill>
                  <a:schemeClr val="bg1"/>
                </a:solidFill>
                <a:highlight>
                  <a:srgbClr val="FF0000"/>
                </a:highlight>
                <a:latin typeface="Maiandra GD" panose="020E0502030308020204" pitchFamily="34" charset="0"/>
              </a:rPr>
              <a:t>Mateo.16:18. </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8587969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Yo también te digo que tú eres Pedro, </a:t>
            </a:r>
            <a:r>
              <a:rPr lang="es-ES" b="1" u="sng" dirty="0">
                <a:solidFill>
                  <a:schemeClr val="bg1"/>
                </a:solidFill>
                <a:highlight>
                  <a:srgbClr val="000080"/>
                </a:highlight>
                <a:latin typeface="Maiandra GD" panose="020E0502030308020204" pitchFamily="34" charset="0"/>
              </a:rPr>
              <a:t>y sobre esta roca edificaré mi iglesia;</a:t>
            </a:r>
            <a:r>
              <a:rPr lang="es-ES" b="1" dirty="0">
                <a:latin typeface="Maiandra GD" panose="020E0502030308020204" pitchFamily="34" charset="0"/>
              </a:rPr>
              <a:t> y las puertas del Hades no prevalecerán contra ella. </a:t>
            </a:r>
          </a:p>
          <a:p>
            <a:r>
              <a:rPr lang="es-ES" b="1" dirty="0">
                <a:latin typeface="Maiandra GD" panose="020E0502030308020204" pitchFamily="34" charset="0"/>
              </a:rPr>
              <a:t>Si la “roca” hacía referencia a la confesión hecha por Pedro </a:t>
            </a:r>
          </a:p>
          <a:p>
            <a:pPr algn="ctr"/>
            <a:r>
              <a:rPr lang="es-ES" b="1" u="sng" dirty="0">
                <a:solidFill>
                  <a:schemeClr val="bg1"/>
                </a:solidFill>
                <a:highlight>
                  <a:srgbClr val="FF0000"/>
                </a:highlight>
                <a:latin typeface="Maiandra GD" panose="020E0502030308020204" pitchFamily="34" charset="0"/>
              </a:rPr>
              <a:t>Mateo.16:16.</a:t>
            </a:r>
          </a:p>
          <a:p>
            <a:r>
              <a:rPr lang="es-ES" b="1" dirty="0">
                <a:latin typeface="Maiandra GD" panose="020E0502030308020204" pitchFamily="34" charset="0"/>
              </a:rPr>
              <a:t>Respondiendo Simón Pedro, dijo: </a:t>
            </a:r>
            <a:r>
              <a:rPr lang="es-ES" b="1" u="sng" dirty="0">
                <a:solidFill>
                  <a:schemeClr val="bg1"/>
                </a:solidFill>
                <a:highlight>
                  <a:srgbClr val="008080"/>
                </a:highlight>
                <a:latin typeface="Maiandra GD" panose="020E0502030308020204" pitchFamily="34" charset="0"/>
              </a:rPr>
              <a:t>Tú eres el Cristo,</a:t>
            </a:r>
            <a:r>
              <a:rPr lang="es-ES" b="1" dirty="0">
                <a:latin typeface="Maiandra GD" panose="020E0502030308020204" pitchFamily="34" charset="0"/>
              </a:rPr>
              <a:t> el Hijo del Dios viviente. </a:t>
            </a:r>
          </a:p>
          <a:p>
            <a:r>
              <a:rPr lang="es-ES" b="1" dirty="0">
                <a:latin typeface="Maiandra GD" panose="020E0502030308020204" pitchFamily="34" charset="0"/>
              </a:rPr>
              <a:t>Que revelaba la verdad de que Jesús era Dios y Él Mesías esperado.</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79681944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Sería entonces sobre esta verdad que la iglesia llegaría a ser edificada. </a:t>
            </a:r>
          </a:p>
          <a:p>
            <a:r>
              <a:rPr lang="es-ES" b="1" dirty="0">
                <a:latin typeface="Maiandra GD" panose="020E0502030308020204" pitchFamily="34" charset="0"/>
              </a:rPr>
              <a:t>En efecto, esta profecía halla su cumplimiento exacto cuando aprendemos que en: </a:t>
            </a:r>
          </a:p>
          <a:p>
            <a:pPr algn="ctr"/>
            <a:r>
              <a:rPr lang="es-ES" b="1" u="sng" dirty="0">
                <a:solidFill>
                  <a:schemeClr val="bg1"/>
                </a:solidFill>
                <a:highlight>
                  <a:srgbClr val="FF0000"/>
                </a:highlight>
                <a:latin typeface="Maiandra GD" panose="020E0502030308020204" pitchFamily="34" charset="0"/>
              </a:rPr>
              <a:t>Hechos.2:36.</a:t>
            </a:r>
          </a:p>
          <a:p>
            <a:r>
              <a:rPr lang="es-ES" b="1" dirty="0">
                <a:latin typeface="Maiandra GD" panose="020E0502030308020204" pitchFamily="34" charset="0"/>
              </a:rPr>
              <a:t>Sepa, pues, con certeza toda la casa de Israel, que a este Jesús a quien vosotros crucificasteis, </a:t>
            </a:r>
            <a:r>
              <a:rPr lang="es-ES" b="1" u="sng" dirty="0">
                <a:solidFill>
                  <a:schemeClr val="bg1"/>
                </a:solidFill>
                <a:highlight>
                  <a:srgbClr val="800080"/>
                </a:highlight>
                <a:latin typeface="Maiandra GD" panose="020E0502030308020204" pitchFamily="34" charset="0"/>
              </a:rPr>
              <a:t>Dios le ha hecho Señor y Cristo.</a:t>
            </a:r>
            <a:r>
              <a:rPr lang="es-ES" b="1" dirty="0">
                <a:latin typeface="Maiandra GD" panose="020E0502030308020204" pitchFamily="34" charset="0"/>
              </a:rPr>
              <a:t> </a:t>
            </a:r>
          </a:p>
          <a:p>
            <a:r>
              <a:rPr lang="es-ES" b="1" dirty="0">
                <a:latin typeface="Maiandra GD" panose="020E0502030308020204" pitchFamily="34" charset="0"/>
              </a:rPr>
              <a:t>Aquí se está cumpliendo.</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72545971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La verdad de que Jesús era Dios y Mesías es presentada una vez más como prólogo al nacimiento del cristianismo, y por ende, de la iglesia. </a:t>
            </a:r>
          </a:p>
          <a:p>
            <a:r>
              <a:rPr lang="es-ES" b="1" dirty="0">
                <a:latin typeface="Maiandra GD" panose="020E0502030308020204" pitchFamily="34" charset="0"/>
              </a:rPr>
              <a:t>Lo cierto es que no existe nada en el texto bíblico que implique el establecimiento de algún Papado sobre la iglesia.</a:t>
            </a:r>
          </a:p>
          <a:p>
            <a:r>
              <a:rPr lang="es-ES" b="1" dirty="0">
                <a:latin typeface="Maiandra GD" panose="020E0502030308020204" pitchFamily="34" charset="0"/>
              </a:rPr>
              <a:t>Finalmente, es importante recalcar que la idea (nacida por tradición) de que Pedro haya sido exaltado sobre los demás apóstoles.</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82221464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INTRODUCCIÓN.</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Es mi deseo abrir las páginas de la Biblia, como también de la historia, para analizar si Él Papado (juntamente con su larga lista de miembros). </a:t>
            </a:r>
          </a:p>
          <a:p>
            <a:r>
              <a:rPr lang="es-ES" b="1" dirty="0">
                <a:latin typeface="Maiandra GD" panose="020E0502030308020204" pitchFamily="34" charset="0"/>
              </a:rPr>
              <a:t>Es una institución divina. </a:t>
            </a:r>
          </a:p>
          <a:p>
            <a:r>
              <a:rPr lang="es-ES" b="1" dirty="0">
                <a:latin typeface="Maiandra GD" panose="020E0502030308020204" pitchFamily="34" charset="0"/>
              </a:rPr>
              <a:t>O si simplemente debe ser calificada como de manufactura humana y no digna de honrada como se hace y se ha hecho por muchos años aquí en la tierra por sus feligreses.</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35383824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No hay otro fundamento en el cual podemos edificar.</a:t>
            </a:r>
          </a:p>
          <a:p>
            <a:pPr algn="ctr"/>
            <a:r>
              <a:rPr lang="es-ES" b="1" u="sng" dirty="0">
                <a:solidFill>
                  <a:schemeClr val="bg1"/>
                </a:solidFill>
                <a:highlight>
                  <a:srgbClr val="FF0000"/>
                </a:highlight>
                <a:latin typeface="Maiandra GD" panose="020E0502030308020204" pitchFamily="34" charset="0"/>
              </a:rPr>
              <a:t>I Corintios.3:11.</a:t>
            </a:r>
          </a:p>
          <a:p>
            <a:r>
              <a:rPr lang="es-ES" b="1" u="sng" dirty="0">
                <a:solidFill>
                  <a:schemeClr val="bg1"/>
                </a:solidFill>
                <a:highlight>
                  <a:srgbClr val="808000"/>
                </a:highlight>
                <a:latin typeface="Maiandra GD" panose="020E0502030308020204" pitchFamily="34" charset="0"/>
              </a:rPr>
              <a:t>Pues nadie puede poner otro fundamento</a:t>
            </a:r>
            <a:r>
              <a:rPr lang="es-ES" b="1" dirty="0">
                <a:latin typeface="Maiandra GD" panose="020E0502030308020204" pitchFamily="34" charset="0"/>
              </a:rPr>
              <a:t> que el que ya está puesto, el cual es Jesucristo. </a:t>
            </a:r>
          </a:p>
          <a:p>
            <a:r>
              <a:rPr lang="es-ES" b="1" dirty="0">
                <a:latin typeface="Maiandra GD" panose="020E0502030308020204" pitchFamily="34" charset="0"/>
              </a:rPr>
              <a:t>Nadie absolutamente nadie puede poner otro fundamento, ni los apóstoles podían poner otro fundamento otra roca que no fuera Cristo.</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75412035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La base que Pedro fuera Él pionero del trono papal es bíblicamente insostenible. </a:t>
            </a:r>
          </a:p>
          <a:p>
            <a:r>
              <a:rPr lang="es-ES" b="1" dirty="0">
                <a:latin typeface="Maiandra GD" panose="020E0502030308020204" pitchFamily="34" charset="0"/>
              </a:rPr>
              <a:t>Jesús invistió a sus apóstoles con una misma autoridad </a:t>
            </a:r>
          </a:p>
          <a:p>
            <a:pPr algn="ctr"/>
            <a:r>
              <a:rPr lang="es-ES" b="1" u="sng" dirty="0">
                <a:solidFill>
                  <a:schemeClr val="bg1"/>
                </a:solidFill>
                <a:highlight>
                  <a:srgbClr val="FF0000"/>
                </a:highlight>
                <a:latin typeface="Maiandra GD" panose="020E0502030308020204" pitchFamily="34" charset="0"/>
              </a:rPr>
              <a:t>Mateo.28:18-19. </a:t>
            </a:r>
          </a:p>
          <a:p>
            <a:r>
              <a:rPr lang="es-ES" b="1" dirty="0">
                <a:latin typeface="Maiandra GD" panose="020E0502030308020204" pitchFamily="34" charset="0"/>
              </a:rPr>
              <a:t>Y acercándose Jesús, les habló, diciendo: </a:t>
            </a:r>
            <a:r>
              <a:rPr lang="es-ES" b="1" u="sng" dirty="0">
                <a:solidFill>
                  <a:schemeClr val="bg1"/>
                </a:solidFill>
                <a:highlight>
                  <a:srgbClr val="800000"/>
                </a:highlight>
                <a:latin typeface="Maiandra GD" panose="020E0502030308020204" pitchFamily="34" charset="0"/>
              </a:rPr>
              <a:t>Toda autoridad me ha sido dada en el cielo y en la tierra.</a:t>
            </a:r>
            <a:r>
              <a:rPr lang="es-ES" b="1" dirty="0">
                <a:latin typeface="Maiandra GD" panose="020E0502030308020204" pitchFamily="34" charset="0"/>
              </a:rPr>
              <a:t> </a:t>
            </a:r>
          </a:p>
          <a:p>
            <a:r>
              <a:rPr lang="es-ES" b="1" dirty="0">
                <a:latin typeface="Maiandra GD" panose="020E0502030308020204" pitchFamily="34" charset="0"/>
              </a:rPr>
              <a:t>Toda, absolutamente toda la autoridad la tiene Cristo en la tierra y en el cielo.</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3185034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Por esta autoridad manda aun a Pedro.</a:t>
            </a:r>
          </a:p>
          <a:p>
            <a:pPr algn="ctr"/>
            <a:r>
              <a:rPr lang="es-ES" b="1" u="sng" dirty="0">
                <a:solidFill>
                  <a:schemeClr val="bg1"/>
                </a:solidFill>
                <a:highlight>
                  <a:srgbClr val="FF0000"/>
                </a:highlight>
                <a:latin typeface="Maiandra GD" panose="020E0502030308020204" pitchFamily="34" charset="0"/>
              </a:rPr>
              <a:t>V.19.</a:t>
            </a:r>
          </a:p>
          <a:p>
            <a:r>
              <a:rPr lang="es-ES" b="1" u="sng" dirty="0">
                <a:solidFill>
                  <a:schemeClr val="bg1"/>
                </a:solidFill>
                <a:highlight>
                  <a:srgbClr val="000000"/>
                </a:highlight>
                <a:latin typeface="Maiandra GD" panose="020E0502030308020204" pitchFamily="34" charset="0"/>
              </a:rPr>
              <a:t>Id, pues, y haced discípulos de todas las naciones,</a:t>
            </a:r>
            <a:r>
              <a:rPr lang="es-ES" b="1" dirty="0">
                <a:latin typeface="Maiandra GD" panose="020E0502030308020204" pitchFamily="34" charset="0"/>
              </a:rPr>
              <a:t> bautizándolos en el nombre del Padre y del Hijo y del Espíritu Santo, </a:t>
            </a:r>
          </a:p>
          <a:p>
            <a:r>
              <a:rPr lang="es-ES" b="1" dirty="0">
                <a:latin typeface="Maiandra GD" panose="020E0502030308020204" pitchFamily="34" charset="0"/>
              </a:rPr>
              <a:t>Cuando los apóstoles del Señor disputaban sobre quién de ellos sería Él mayor en el reino. </a:t>
            </a:r>
          </a:p>
          <a:p>
            <a:r>
              <a:rPr lang="es-ES" b="1" dirty="0">
                <a:latin typeface="Maiandra GD" panose="020E0502030308020204" pitchFamily="34" charset="0"/>
              </a:rPr>
              <a:t>Jesús les dio un claro mensaje.</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58406253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fontScale="92500" lnSpcReduction="10000"/>
          </a:bodyPr>
          <a:lstStyle/>
          <a:p>
            <a:pPr algn="ctr"/>
            <a:r>
              <a:rPr lang="es-ES" b="1" u="sng" dirty="0">
                <a:solidFill>
                  <a:schemeClr val="bg1"/>
                </a:solidFill>
                <a:highlight>
                  <a:srgbClr val="FF0000"/>
                </a:highlight>
                <a:latin typeface="Maiandra GD" panose="020E0502030308020204" pitchFamily="34" charset="0"/>
              </a:rPr>
              <a:t>Lucas.22:24-26.</a:t>
            </a:r>
            <a:r>
              <a:rPr lang="es-ES" b="1" dirty="0">
                <a:latin typeface="Maiandra GD" panose="020E0502030308020204" pitchFamily="34" charset="0"/>
              </a:rPr>
              <a:t> </a:t>
            </a:r>
          </a:p>
          <a:p>
            <a:r>
              <a:rPr lang="es-ES" b="1" dirty="0">
                <a:latin typeface="Maiandra GD" panose="020E0502030308020204" pitchFamily="34" charset="0"/>
              </a:rPr>
              <a:t>Se suscitó también entre ellos un altercado, </a:t>
            </a:r>
            <a:r>
              <a:rPr lang="es-ES" b="1" u="sng" dirty="0">
                <a:highlight>
                  <a:srgbClr val="FFFF00"/>
                </a:highlight>
                <a:latin typeface="Maiandra GD" panose="020E0502030308020204" pitchFamily="34" charset="0"/>
              </a:rPr>
              <a:t>sobre cuál de ellos debería ser considerado como el mayor.</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V.25.  </a:t>
            </a:r>
          </a:p>
          <a:p>
            <a:r>
              <a:rPr lang="es-ES" b="1" u="sng" dirty="0">
                <a:highlight>
                  <a:srgbClr val="00FF00"/>
                </a:highlight>
                <a:latin typeface="Maiandra GD" panose="020E0502030308020204" pitchFamily="34" charset="0"/>
              </a:rPr>
              <a:t>Y Jesús les dijo: Los reyes de los gentiles se enseñorean de ellos;</a:t>
            </a:r>
            <a:r>
              <a:rPr lang="es-ES" b="1" dirty="0">
                <a:latin typeface="Maiandra GD" panose="020E0502030308020204" pitchFamily="34" charset="0"/>
              </a:rPr>
              <a:t> y los que tienen autoridad sobre ellos son llamados bienhechores. </a:t>
            </a:r>
          </a:p>
          <a:p>
            <a:pPr algn="ctr"/>
            <a:r>
              <a:rPr lang="es-ES" b="1" u="sng" dirty="0">
                <a:solidFill>
                  <a:schemeClr val="bg1"/>
                </a:solidFill>
                <a:highlight>
                  <a:srgbClr val="FF0000"/>
                </a:highlight>
                <a:latin typeface="Maiandra GD" panose="020E0502030308020204" pitchFamily="34" charset="0"/>
              </a:rPr>
              <a:t>V.26.  </a:t>
            </a:r>
          </a:p>
          <a:p>
            <a:r>
              <a:rPr lang="es-ES" b="1" u="sng" dirty="0">
                <a:solidFill>
                  <a:schemeClr val="bg1"/>
                </a:solidFill>
                <a:highlight>
                  <a:srgbClr val="FF00FF"/>
                </a:highlight>
                <a:latin typeface="Maiandra GD" panose="020E0502030308020204" pitchFamily="34" charset="0"/>
              </a:rPr>
              <a:t>Pero no es así con vosotros;</a:t>
            </a:r>
            <a:r>
              <a:rPr lang="es-ES" b="1" dirty="0">
                <a:latin typeface="Maiandra GD" panose="020E0502030308020204" pitchFamily="34" charset="0"/>
              </a:rPr>
              <a:t> antes, el mayor entre vosotros hágase como el menor, y el que dirige como el que sirve.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32166939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fontScale="92500" lnSpcReduction="10000"/>
          </a:bodyPr>
          <a:lstStyle/>
          <a:p>
            <a:pPr algn="ctr"/>
            <a:r>
              <a:rPr lang="pt-BR" b="1" u="sng" dirty="0">
                <a:solidFill>
                  <a:schemeClr val="bg1"/>
                </a:solidFill>
                <a:highlight>
                  <a:srgbClr val="FF0000"/>
                </a:highlight>
                <a:latin typeface="Maiandra GD" panose="020E0502030308020204" pitchFamily="34" charset="0"/>
              </a:rPr>
              <a:t>Marcos.9:33-37. </a:t>
            </a:r>
          </a:p>
          <a:p>
            <a:r>
              <a:rPr lang="es-ES" b="1" dirty="0">
                <a:latin typeface="Maiandra GD" panose="020E0502030308020204" pitchFamily="34" charset="0"/>
              </a:rPr>
              <a:t>Y llegaron a Capernaúm; y estando ya en la casa, les preguntaba: </a:t>
            </a:r>
            <a:r>
              <a:rPr lang="es-ES" b="1" u="sng" dirty="0">
                <a:highlight>
                  <a:srgbClr val="00FFFF"/>
                </a:highlight>
                <a:latin typeface="Maiandra GD" panose="020E0502030308020204" pitchFamily="34" charset="0"/>
              </a:rPr>
              <a:t>¿Qué discutíais por el camino?</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V.34.  </a:t>
            </a:r>
          </a:p>
          <a:p>
            <a:r>
              <a:rPr lang="es-ES" b="1" dirty="0">
                <a:latin typeface="Maiandra GD" panose="020E0502030308020204" pitchFamily="34" charset="0"/>
              </a:rPr>
              <a:t>Pero ellos guardaron silencio, porque en el camino habían </a:t>
            </a:r>
            <a:r>
              <a:rPr lang="es-ES" b="1" u="sng" dirty="0">
                <a:solidFill>
                  <a:schemeClr val="bg1"/>
                </a:solidFill>
                <a:highlight>
                  <a:srgbClr val="0000FF"/>
                </a:highlight>
                <a:latin typeface="Maiandra GD" panose="020E0502030308020204" pitchFamily="34" charset="0"/>
              </a:rPr>
              <a:t>discutido entre sí quién de ellos era el mayor.</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V.35.  </a:t>
            </a:r>
          </a:p>
          <a:p>
            <a:r>
              <a:rPr lang="es-ES" b="1" dirty="0">
                <a:latin typeface="Maiandra GD" panose="020E0502030308020204" pitchFamily="34" charset="0"/>
              </a:rPr>
              <a:t>Sentándose, llamó a los doce y les dijo*: </a:t>
            </a:r>
            <a:r>
              <a:rPr lang="es-ES" b="1" u="sng" dirty="0">
                <a:solidFill>
                  <a:schemeClr val="bg1"/>
                </a:solidFill>
                <a:highlight>
                  <a:srgbClr val="000080"/>
                </a:highlight>
                <a:latin typeface="Maiandra GD" panose="020E0502030308020204" pitchFamily="34" charset="0"/>
              </a:rPr>
              <a:t>Si alguno desea ser el primero,</a:t>
            </a:r>
            <a:r>
              <a:rPr lang="es-ES" b="1" dirty="0">
                <a:latin typeface="Maiandra GD" panose="020E0502030308020204" pitchFamily="34" charset="0"/>
              </a:rPr>
              <a:t> será el último de todos y el servidor de todos. </a:t>
            </a:r>
            <a:endParaRPr lang="pt-BR"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00054202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u="sng" dirty="0">
                <a:solidFill>
                  <a:schemeClr val="bg1"/>
                </a:solidFill>
                <a:highlight>
                  <a:srgbClr val="008080"/>
                </a:highlight>
                <a:latin typeface="Maiandra GD" panose="020E0502030308020204" pitchFamily="34" charset="0"/>
              </a:rPr>
              <a:t>Y tomando a un niño, lo puso en medio de ellos;</a:t>
            </a:r>
            <a:r>
              <a:rPr lang="es-ES" b="1" dirty="0">
                <a:latin typeface="Maiandra GD" panose="020E0502030308020204" pitchFamily="34" charset="0"/>
              </a:rPr>
              <a:t> y tomándolo en sus brazos les dijo: </a:t>
            </a:r>
          </a:p>
          <a:p>
            <a:pPr algn="ctr"/>
            <a:r>
              <a:rPr lang="es-ES" b="1" u="sng" dirty="0">
                <a:solidFill>
                  <a:schemeClr val="bg1"/>
                </a:solidFill>
                <a:highlight>
                  <a:srgbClr val="FF0000"/>
                </a:highlight>
                <a:latin typeface="Maiandra GD" panose="020E0502030308020204" pitchFamily="34" charset="0"/>
              </a:rPr>
              <a:t>V.37.  </a:t>
            </a:r>
          </a:p>
          <a:p>
            <a:r>
              <a:rPr lang="es-ES" b="1" u="sng" dirty="0">
                <a:solidFill>
                  <a:schemeClr val="bg1"/>
                </a:solidFill>
                <a:highlight>
                  <a:srgbClr val="008000"/>
                </a:highlight>
                <a:latin typeface="Maiandra GD" panose="020E0502030308020204" pitchFamily="34" charset="0"/>
              </a:rPr>
              <a:t>El que reciba a un niño como éste en mi nombre, a mí me recibe;</a:t>
            </a:r>
            <a:r>
              <a:rPr lang="es-ES" b="1" dirty="0">
                <a:latin typeface="Maiandra GD" panose="020E0502030308020204" pitchFamily="34" charset="0"/>
              </a:rPr>
              <a:t> y el que me recibe a mí, no me recibe a mí, sino a aquel que me envió. </a:t>
            </a:r>
          </a:p>
          <a:p>
            <a:r>
              <a:rPr lang="es-ES" b="1" dirty="0">
                <a:latin typeface="Maiandra GD" panose="020E0502030308020204" pitchFamily="34" charset="0"/>
              </a:rPr>
              <a:t>Jesús enseña que ellos estaban equivocados, en el reino la iglesia nadie iba a estar por encima de nadie.</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37866155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pPr algn="ctr"/>
            <a:r>
              <a:rPr lang="es-NI" b="1" u="sng" dirty="0">
                <a:solidFill>
                  <a:schemeClr val="bg1"/>
                </a:solidFill>
                <a:highlight>
                  <a:srgbClr val="FF0000"/>
                </a:highlight>
                <a:latin typeface="Maiandra GD" panose="020E0502030308020204" pitchFamily="34" charset="0"/>
              </a:rPr>
              <a:t>Lucas.9:46-48. </a:t>
            </a:r>
          </a:p>
          <a:p>
            <a:r>
              <a:rPr lang="es-ES" b="1" dirty="0">
                <a:latin typeface="Maiandra GD" panose="020E0502030308020204" pitchFamily="34" charset="0"/>
              </a:rPr>
              <a:t>Y se suscitó una discusión entre ellos, </a:t>
            </a:r>
            <a:r>
              <a:rPr lang="es-ES" b="1" u="sng" dirty="0">
                <a:solidFill>
                  <a:schemeClr val="bg1"/>
                </a:solidFill>
                <a:highlight>
                  <a:srgbClr val="800080"/>
                </a:highlight>
                <a:latin typeface="Maiandra GD" panose="020E0502030308020204" pitchFamily="34" charset="0"/>
              </a:rPr>
              <a:t>sobre quién de ellos sería el mayor.</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V.47.  </a:t>
            </a:r>
          </a:p>
          <a:p>
            <a:r>
              <a:rPr lang="es-ES" b="1" dirty="0">
                <a:latin typeface="Maiandra GD" panose="020E0502030308020204" pitchFamily="34" charset="0"/>
              </a:rPr>
              <a:t>Entonces Jesús, sabiendo lo que pensaban en sus corazones, </a:t>
            </a:r>
            <a:r>
              <a:rPr lang="es-ES" b="1" u="sng" dirty="0">
                <a:solidFill>
                  <a:schemeClr val="bg1"/>
                </a:solidFill>
                <a:highlight>
                  <a:srgbClr val="800000"/>
                </a:highlight>
                <a:latin typeface="Maiandra GD" panose="020E0502030308020204" pitchFamily="34" charset="0"/>
              </a:rPr>
              <a:t>tomó a un niño y lo puso a su lado,</a:t>
            </a:r>
            <a:r>
              <a:rPr lang="es-ES" b="1" dirty="0">
                <a:latin typeface="Maiandra GD" panose="020E0502030308020204" pitchFamily="34" charset="0"/>
              </a:rPr>
              <a:t> </a:t>
            </a:r>
          </a:p>
          <a:p>
            <a:r>
              <a:rPr lang="es-ES" b="1" dirty="0">
                <a:latin typeface="Maiandra GD" panose="020E0502030308020204" pitchFamily="34" charset="0"/>
              </a:rPr>
              <a:t>Ellos siempre estaban discutiendo, contendiendo por quien sería Él mayor.</a:t>
            </a:r>
          </a:p>
          <a:p>
            <a:pPr algn="ctr"/>
            <a:r>
              <a:rPr lang="es-ES" b="1" u="sng" dirty="0">
                <a:solidFill>
                  <a:schemeClr val="bg1"/>
                </a:solidFill>
                <a:highlight>
                  <a:srgbClr val="FF0000"/>
                </a:highlight>
                <a:latin typeface="Maiandra GD" panose="020E0502030308020204" pitchFamily="34" charset="0"/>
              </a:rPr>
              <a:t>V.48.</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63994805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fontScale="92500" lnSpcReduction="10000"/>
          </a:bodyPr>
          <a:lstStyle/>
          <a:p>
            <a:r>
              <a:rPr lang="es-ES" b="1" dirty="0">
                <a:latin typeface="Maiandra GD" panose="020E0502030308020204" pitchFamily="34" charset="0"/>
              </a:rPr>
              <a:t>y les dijo: El que reciba a este niño en mi nombre, a mí me recibe; y el que me recibe a mí, recibe a aquel que me envió; </a:t>
            </a:r>
            <a:r>
              <a:rPr lang="es-ES" b="1" u="sng" dirty="0">
                <a:solidFill>
                  <a:schemeClr val="bg1"/>
                </a:solidFill>
                <a:highlight>
                  <a:srgbClr val="808000"/>
                </a:highlight>
                <a:latin typeface="Maiandra GD" panose="020E0502030308020204" pitchFamily="34" charset="0"/>
              </a:rPr>
              <a:t>porque el que es más pequeño entre todos vosotros, ése es grande.</a:t>
            </a:r>
            <a:r>
              <a:rPr lang="es-ES" b="1" dirty="0">
                <a:latin typeface="Maiandra GD" panose="020E0502030308020204" pitchFamily="34" charset="0"/>
              </a:rPr>
              <a:t> </a:t>
            </a:r>
          </a:p>
          <a:p>
            <a:r>
              <a:rPr lang="es-ES" b="1" dirty="0">
                <a:latin typeface="Maiandra GD" panose="020E0502030308020204" pitchFamily="34" charset="0"/>
              </a:rPr>
              <a:t>En una segunda ocasión Jesús les dijo:</a:t>
            </a:r>
          </a:p>
          <a:p>
            <a:pPr algn="ctr"/>
            <a:r>
              <a:rPr lang="es-ES" b="1" u="sng" dirty="0">
                <a:solidFill>
                  <a:schemeClr val="bg1"/>
                </a:solidFill>
                <a:highlight>
                  <a:srgbClr val="FF0000"/>
                </a:highlight>
                <a:latin typeface="Maiandra GD" panose="020E0502030308020204" pitchFamily="34" charset="0"/>
              </a:rPr>
              <a:t>Mateo.20:25-28.</a:t>
            </a:r>
          </a:p>
          <a:p>
            <a:r>
              <a:rPr lang="es-ES" b="1" dirty="0">
                <a:latin typeface="Maiandra GD" panose="020E0502030308020204" pitchFamily="34" charset="0"/>
              </a:rPr>
              <a:t>Pero Jesús, llamándolos junto a sí, dijo: </a:t>
            </a:r>
            <a:r>
              <a:rPr lang="es-ES" b="1" u="sng" dirty="0">
                <a:solidFill>
                  <a:schemeClr val="bg1"/>
                </a:solidFill>
                <a:highlight>
                  <a:srgbClr val="000000"/>
                </a:highlight>
                <a:latin typeface="Maiandra GD" panose="020E0502030308020204" pitchFamily="34" charset="0"/>
              </a:rPr>
              <a:t>Sabéis que los gobernantes de los gentiles se enseñorean de ellos,</a:t>
            </a:r>
            <a:r>
              <a:rPr lang="es-ES" b="1" dirty="0">
                <a:latin typeface="Maiandra GD" panose="020E0502030308020204" pitchFamily="34" charset="0"/>
              </a:rPr>
              <a:t> y que los grandes ejercen autoridad sobre ellos.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72938878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fontScale="92500"/>
          </a:bodyPr>
          <a:lstStyle/>
          <a:p>
            <a:pPr algn="ctr"/>
            <a:r>
              <a:rPr lang="es-ES" b="1" u="sng" dirty="0">
                <a:solidFill>
                  <a:schemeClr val="bg1"/>
                </a:solidFill>
                <a:highlight>
                  <a:srgbClr val="FF0000"/>
                </a:highlight>
                <a:latin typeface="Maiandra GD" panose="020E0502030308020204" pitchFamily="34" charset="0"/>
              </a:rPr>
              <a:t>V.26.</a:t>
            </a:r>
          </a:p>
          <a:p>
            <a:r>
              <a:rPr lang="es-ES" b="1" u="sng" dirty="0">
                <a:highlight>
                  <a:srgbClr val="FFFF00"/>
                </a:highlight>
                <a:latin typeface="Maiandra GD" panose="020E0502030308020204" pitchFamily="34" charset="0"/>
              </a:rPr>
              <a:t>No ha de ser así entre vosotros,</a:t>
            </a:r>
            <a:r>
              <a:rPr lang="es-ES" b="1" dirty="0">
                <a:latin typeface="Maiandra GD" panose="020E0502030308020204" pitchFamily="34" charset="0"/>
              </a:rPr>
              <a:t> sino que el que quiera entre vosotros llegar a ser grande, será vuestro servidor, </a:t>
            </a:r>
          </a:p>
          <a:p>
            <a:pPr algn="ctr"/>
            <a:r>
              <a:rPr lang="es-ES" b="1" u="sng" dirty="0">
                <a:solidFill>
                  <a:schemeClr val="bg1"/>
                </a:solidFill>
                <a:highlight>
                  <a:srgbClr val="FF0000"/>
                </a:highlight>
                <a:latin typeface="Maiandra GD" panose="020E0502030308020204" pitchFamily="34" charset="0"/>
              </a:rPr>
              <a:t>V.27.</a:t>
            </a:r>
          </a:p>
          <a:p>
            <a:r>
              <a:rPr lang="es-ES" b="1" dirty="0">
                <a:latin typeface="Maiandra GD" panose="020E0502030308020204" pitchFamily="34" charset="0"/>
              </a:rPr>
              <a:t>y el que quiera entre vosotros ser el primero, </a:t>
            </a:r>
            <a:r>
              <a:rPr lang="es-ES" b="1" u="sng" dirty="0">
                <a:highlight>
                  <a:srgbClr val="00FFFF"/>
                </a:highlight>
                <a:latin typeface="Maiandra GD" panose="020E0502030308020204" pitchFamily="34" charset="0"/>
              </a:rPr>
              <a:t>será vuestro siervo;</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V.28.  </a:t>
            </a:r>
          </a:p>
          <a:p>
            <a:r>
              <a:rPr lang="es-ES" b="1" dirty="0">
                <a:latin typeface="Maiandra GD" panose="020E0502030308020204" pitchFamily="34" charset="0"/>
              </a:rPr>
              <a:t>así como el Hijo del Hombre no vino para ser servido, </a:t>
            </a:r>
            <a:r>
              <a:rPr lang="es-ES" b="1" u="sng" dirty="0">
                <a:highlight>
                  <a:srgbClr val="00FF00"/>
                </a:highlight>
                <a:latin typeface="Maiandra GD" panose="020E0502030308020204" pitchFamily="34" charset="0"/>
              </a:rPr>
              <a:t>sino para servir y para dar su vida en rescate por muchos.</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11688441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Desafortunadamente existen aquellos hoy en día que se esfuerzan en contra del sentimiento cristiano para que alguna jerarquía sea evidente entre los apóstoles del primer siglo. </a:t>
            </a:r>
          </a:p>
          <a:p>
            <a:r>
              <a:rPr lang="es-ES" b="1" dirty="0">
                <a:latin typeface="Maiandra GD" panose="020E0502030308020204" pitchFamily="34" charset="0"/>
              </a:rPr>
              <a:t>¡incluso cuando Jesús dijo que no sería así!</a:t>
            </a:r>
          </a:p>
          <a:p>
            <a:r>
              <a:rPr lang="es-ES" b="1" dirty="0">
                <a:latin typeface="Maiandra GD" panose="020E0502030308020204" pitchFamily="34" charset="0"/>
              </a:rPr>
              <a:t>La verdad es que Pedro fue un apóstol como los demás apóstoles. </a:t>
            </a:r>
          </a:p>
          <a:p>
            <a:pPr algn="ctr"/>
            <a:r>
              <a:rPr lang="es-ES" b="1" u="sng" dirty="0">
                <a:solidFill>
                  <a:schemeClr val="bg1"/>
                </a:solidFill>
                <a:highlight>
                  <a:srgbClr val="FF0000"/>
                </a:highlight>
                <a:latin typeface="Maiandra GD" panose="020E0502030308020204" pitchFamily="34" charset="0"/>
              </a:rPr>
              <a:t>II Corintios.11:5. </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1547830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Debemos siempre ir a las Escrituras para ver si Él Papado tiene base Bíblica o es invento del hombre nada más.</a:t>
            </a:r>
          </a:p>
          <a:p>
            <a:pPr algn="ctr"/>
            <a:r>
              <a:rPr lang="es-ES" b="1" u="sng" dirty="0">
                <a:solidFill>
                  <a:schemeClr val="bg1"/>
                </a:solidFill>
                <a:highlight>
                  <a:srgbClr val="FF0000"/>
                </a:highlight>
                <a:latin typeface="Maiandra GD" panose="020E0502030308020204" pitchFamily="34" charset="0"/>
              </a:rPr>
              <a:t>Mateo.16:18.</a:t>
            </a:r>
          </a:p>
          <a:p>
            <a:r>
              <a:rPr lang="es-ES" b="1" dirty="0">
                <a:latin typeface="Maiandra GD" panose="020E0502030308020204" pitchFamily="34" charset="0"/>
              </a:rPr>
              <a:t>Yo también te digo que tú eres Pedro, </a:t>
            </a:r>
            <a:r>
              <a:rPr lang="es-ES" b="1" u="sng" dirty="0">
                <a:highlight>
                  <a:srgbClr val="FFFF00"/>
                </a:highlight>
                <a:latin typeface="Maiandra GD" panose="020E0502030308020204" pitchFamily="34" charset="0"/>
              </a:rPr>
              <a:t>y sobre esta roca edificaré mi iglesia;</a:t>
            </a:r>
            <a:r>
              <a:rPr lang="es-ES" b="1" dirty="0">
                <a:latin typeface="Maiandra GD" panose="020E0502030308020204" pitchFamily="34" charset="0"/>
              </a:rPr>
              <a:t> y las puertas del Hades no prevalecerán contra ella.</a:t>
            </a:r>
          </a:p>
          <a:p>
            <a:r>
              <a:rPr lang="es-ES" b="1" dirty="0">
                <a:latin typeface="Maiandra GD" panose="020E0502030308020204" pitchFamily="34" charset="0"/>
              </a:rPr>
              <a:t>Este es el versículo bíblico al que acude rápidamente el apologista católico.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62100715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Pues yo no me considero inferior </a:t>
            </a:r>
            <a:r>
              <a:rPr lang="es-ES" b="1" u="sng" dirty="0">
                <a:solidFill>
                  <a:schemeClr val="bg1"/>
                </a:solidFill>
                <a:highlight>
                  <a:srgbClr val="FF00FF"/>
                </a:highlight>
                <a:latin typeface="Maiandra GD" panose="020E0502030308020204" pitchFamily="34" charset="0"/>
              </a:rPr>
              <a:t>en nada a los más eminentes apóstoles.</a:t>
            </a:r>
            <a:r>
              <a:rPr lang="es-ES" b="1" dirty="0">
                <a:latin typeface="Maiandra GD" panose="020E0502030308020204" pitchFamily="34" charset="0"/>
              </a:rPr>
              <a:t> </a:t>
            </a:r>
            <a:endParaRPr lang="es-NI" b="1" dirty="0">
              <a:latin typeface="Maiandra GD" panose="020E0502030308020204" pitchFamily="34" charset="0"/>
            </a:endParaRPr>
          </a:p>
          <a:p>
            <a:pPr algn="ctr"/>
            <a:r>
              <a:rPr lang="es-NI" b="1" u="sng" dirty="0">
                <a:solidFill>
                  <a:schemeClr val="bg1"/>
                </a:solidFill>
                <a:highlight>
                  <a:srgbClr val="FF0000"/>
                </a:highlight>
                <a:latin typeface="Maiandra GD" panose="020E0502030308020204" pitchFamily="34" charset="0"/>
              </a:rPr>
              <a:t>II Corintios.12:11.</a:t>
            </a:r>
          </a:p>
          <a:p>
            <a:r>
              <a:rPr lang="es-ES" b="1" dirty="0">
                <a:latin typeface="Maiandra GD" panose="020E0502030308020204" pitchFamily="34" charset="0"/>
              </a:rPr>
              <a:t>Me he vuelto insensato; vosotros me obligasteis a ello. Pues yo debiera haber sido encomiado por vosotros, porque en ningún s</a:t>
            </a:r>
            <a:r>
              <a:rPr lang="es-ES" b="1" u="sng" dirty="0">
                <a:solidFill>
                  <a:schemeClr val="bg1"/>
                </a:solidFill>
                <a:highlight>
                  <a:srgbClr val="0000FF"/>
                </a:highlight>
                <a:latin typeface="Maiandra GD" panose="020E0502030308020204" pitchFamily="34" charset="0"/>
              </a:rPr>
              <a:t>entido fui inferior a los más eminentes apóstoles, aunque nada soy.</a:t>
            </a:r>
            <a:r>
              <a:rPr lang="es-ES" b="1" dirty="0">
                <a:latin typeface="Maiandra GD" panose="020E0502030308020204" pitchFamily="34" charset="0"/>
              </a:rPr>
              <a:t> </a:t>
            </a:r>
          </a:p>
          <a:p>
            <a:r>
              <a:rPr lang="es-ES" b="1" dirty="0">
                <a:latin typeface="Maiandra GD" panose="020E0502030308020204" pitchFamily="34" charset="0"/>
              </a:rPr>
              <a:t>Todos los apóstoles fueron iguales, todos tenían la misma autoridad que Jesús le había dado.</a:t>
            </a:r>
            <a:r>
              <a:rPr lang="es-NI" b="1" dirty="0">
                <a:latin typeface="Maiandra GD" panose="020E0502030308020204" pitchFamily="34" charset="0"/>
              </a:rPr>
              <a:t>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41072322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Pedro fue un hombre como los demás hombres (conllevando la palabra “hombre” serías implicaciones). </a:t>
            </a:r>
          </a:p>
          <a:p>
            <a:r>
              <a:rPr lang="es-ES" b="1" dirty="0">
                <a:latin typeface="Maiandra GD" panose="020E0502030308020204" pitchFamily="34" charset="0"/>
              </a:rPr>
              <a:t>Como hombre, Pedro nunca exigió algún trato especial o demandó muestras de adoración para su persona. </a:t>
            </a:r>
          </a:p>
          <a:p>
            <a:r>
              <a:rPr lang="es-ES" b="1" dirty="0">
                <a:latin typeface="Maiandra GD" panose="020E0502030308020204" pitchFamily="34" charset="0"/>
              </a:rPr>
              <a:t>Cuando Cornelio se postró delante de Pedro. </a:t>
            </a:r>
          </a:p>
          <a:p>
            <a:pPr algn="ctr"/>
            <a:r>
              <a:rPr lang="es-ES" b="1" u="sng" dirty="0">
                <a:solidFill>
                  <a:schemeClr val="bg1"/>
                </a:solidFill>
                <a:highlight>
                  <a:srgbClr val="FF0000"/>
                </a:highlight>
                <a:latin typeface="Maiandra GD" panose="020E0502030308020204" pitchFamily="34" charset="0"/>
              </a:rPr>
              <a:t>Hechos.10:25-26.</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38214289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Y sucedió que cuando Pedro iba a entrar, </a:t>
            </a:r>
            <a:r>
              <a:rPr lang="es-ES" b="1" u="sng" dirty="0">
                <a:solidFill>
                  <a:schemeClr val="bg1"/>
                </a:solidFill>
                <a:highlight>
                  <a:srgbClr val="000080"/>
                </a:highlight>
                <a:latin typeface="Maiandra GD" panose="020E0502030308020204" pitchFamily="34" charset="0"/>
              </a:rPr>
              <a:t>Cornelio salió a recibirlo, y postrándose a sus pies, lo adoró.</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V.26.  </a:t>
            </a:r>
          </a:p>
          <a:p>
            <a:r>
              <a:rPr lang="es-ES" b="1" dirty="0">
                <a:latin typeface="Maiandra GD" panose="020E0502030308020204" pitchFamily="34" charset="0"/>
              </a:rPr>
              <a:t>Mas Pedro lo levantó, diciendo: </a:t>
            </a:r>
            <a:r>
              <a:rPr lang="es-ES" b="1" u="sng" dirty="0">
                <a:solidFill>
                  <a:schemeClr val="bg1"/>
                </a:solidFill>
                <a:highlight>
                  <a:srgbClr val="008080"/>
                </a:highlight>
                <a:latin typeface="Maiandra GD" panose="020E0502030308020204" pitchFamily="34" charset="0"/>
              </a:rPr>
              <a:t>Ponte de pie; yo también soy hombre.</a:t>
            </a:r>
            <a:r>
              <a:rPr lang="es-ES" b="1" dirty="0">
                <a:latin typeface="Maiandra GD" panose="020E0502030308020204" pitchFamily="34" charset="0"/>
              </a:rPr>
              <a:t> </a:t>
            </a:r>
          </a:p>
          <a:p>
            <a:r>
              <a:rPr lang="es-ES" b="1" dirty="0">
                <a:latin typeface="Maiandra GD" panose="020E0502030308020204" pitchFamily="34" charset="0"/>
              </a:rPr>
              <a:t>Con esta declaración Pedro aseveraba tres puntos muy importantes: </a:t>
            </a:r>
          </a:p>
          <a:p>
            <a:r>
              <a:rPr lang="es-ES" b="1" dirty="0">
                <a:latin typeface="Maiandra GD" panose="020E0502030308020204" pitchFamily="34" charset="0"/>
              </a:rPr>
              <a:t>1. Que Él era también un hombre es decir.</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69185282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Igual a Cornelio. </a:t>
            </a:r>
          </a:p>
          <a:p>
            <a:r>
              <a:rPr lang="es-ES" b="1" dirty="0">
                <a:latin typeface="Maiandra GD" panose="020E0502030308020204" pitchFamily="34" charset="0"/>
              </a:rPr>
              <a:t>2. Que Él era un hombre, es decir, como todos los hombres. </a:t>
            </a:r>
          </a:p>
          <a:p>
            <a:r>
              <a:rPr lang="es-ES" b="1" dirty="0">
                <a:latin typeface="Maiandra GD" panose="020E0502030308020204" pitchFamily="34" charset="0"/>
              </a:rPr>
              <a:t>3. Que Él era hombre, es decir, que no era Dios y por ende, no merecía adoración. </a:t>
            </a:r>
          </a:p>
          <a:p>
            <a:r>
              <a:rPr lang="es-ES" b="1" dirty="0">
                <a:latin typeface="Maiandra GD" panose="020E0502030308020204" pitchFamily="34" charset="0"/>
              </a:rPr>
              <a:t>No mereció adoración, o reverencia.</a:t>
            </a:r>
          </a:p>
          <a:p>
            <a:r>
              <a:rPr lang="es-ES" b="1" dirty="0">
                <a:latin typeface="Maiandra GD" panose="020E0502030308020204" pitchFamily="34" charset="0"/>
              </a:rPr>
              <a:t>Pedro entendió con toda humildad las implicaciones de ser solamente un hombre. </a:t>
            </a:r>
          </a:p>
          <a:p>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91968805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Pero los Papas, siendo solamente hombres como Pedro, aceptan que las multitudes se arrodillen delante de ellos. </a:t>
            </a:r>
          </a:p>
          <a:p>
            <a:r>
              <a:rPr lang="es-ES" b="1" dirty="0">
                <a:latin typeface="Maiandra GD" panose="020E0502030308020204" pitchFamily="34" charset="0"/>
              </a:rPr>
              <a:t>Besen sus pies. </a:t>
            </a:r>
          </a:p>
          <a:p>
            <a:r>
              <a:rPr lang="es-ES" b="1" dirty="0">
                <a:latin typeface="Maiandra GD" panose="020E0502030308020204" pitchFamily="34" charset="0"/>
              </a:rPr>
              <a:t>Se inclinen y les hagan reverencia recibiendo así la adoración que no les corresponde. </a:t>
            </a:r>
          </a:p>
          <a:p>
            <a:r>
              <a:rPr lang="es-ES" b="1" dirty="0">
                <a:latin typeface="Maiandra GD" panose="020E0502030308020204" pitchFamily="34" charset="0"/>
              </a:rPr>
              <a:t>Porque son hombres, solo Dios merece la adoración, la reverencia.</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74349247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¡Qué diferencia tan grande entre Pedro y sus supuestos sucesores! Ni siquiera Él Ángel de Dios permitió que Juan le demostrara adoración al arrodillarse delante de Él </a:t>
            </a:r>
          </a:p>
          <a:p>
            <a:pPr algn="ctr"/>
            <a:r>
              <a:rPr lang="es-ES" b="1" u="sng" dirty="0">
                <a:solidFill>
                  <a:schemeClr val="bg1"/>
                </a:solidFill>
                <a:highlight>
                  <a:srgbClr val="FF0000"/>
                </a:highlight>
                <a:latin typeface="Maiandra GD" panose="020E0502030308020204" pitchFamily="34" charset="0"/>
              </a:rPr>
              <a:t>Apocalipsis.22:8-9. </a:t>
            </a:r>
          </a:p>
          <a:p>
            <a:r>
              <a:rPr lang="es-ES" b="1" dirty="0">
                <a:latin typeface="Maiandra GD" panose="020E0502030308020204" pitchFamily="34" charset="0"/>
              </a:rPr>
              <a:t>Yo, Juan, soy el que oyó y vio estas cosas. Y cuando oí y vi, </a:t>
            </a:r>
            <a:r>
              <a:rPr lang="es-ES" b="1" u="sng" dirty="0">
                <a:solidFill>
                  <a:schemeClr val="bg1"/>
                </a:solidFill>
                <a:highlight>
                  <a:srgbClr val="800080"/>
                </a:highlight>
                <a:latin typeface="Maiandra GD" panose="020E0502030308020204" pitchFamily="34" charset="0"/>
              </a:rPr>
              <a:t>me postré para adorar a los pies del ángel</a:t>
            </a:r>
            <a:r>
              <a:rPr lang="es-ES" b="1" dirty="0">
                <a:latin typeface="Maiandra GD" panose="020E0502030308020204" pitchFamily="34" charset="0"/>
              </a:rPr>
              <a:t> que me mostró estas cosas. </a:t>
            </a:r>
          </a:p>
          <a:p>
            <a:pPr algn="ctr"/>
            <a:r>
              <a:rPr lang="es-ES" b="1" u="sng" dirty="0">
                <a:solidFill>
                  <a:schemeClr val="bg1"/>
                </a:solidFill>
                <a:highlight>
                  <a:srgbClr val="FF0000"/>
                </a:highlight>
                <a:latin typeface="Maiandra GD" panose="020E0502030308020204" pitchFamily="34" charset="0"/>
              </a:rPr>
              <a:t>V.9.</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72288655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u="sng" dirty="0">
                <a:solidFill>
                  <a:schemeClr val="bg1"/>
                </a:solidFill>
                <a:highlight>
                  <a:srgbClr val="800000"/>
                </a:highlight>
                <a:latin typeface="Maiandra GD" panose="020E0502030308020204" pitchFamily="34" charset="0"/>
              </a:rPr>
              <a:t>Y me dijo*: No hagas eso; yo soy consiervo tuyo</a:t>
            </a:r>
            <a:r>
              <a:rPr lang="es-ES" b="1" dirty="0">
                <a:latin typeface="Maiandra GD" panose="020E0502030308020204" pitchFamily="34" charset="0"/>
              </a:rPr>
              <a:t> y de tus hermanos los profetas y de los que guardan las palabras de este libro. Adora a Dios. </a:t>
            </a:r>
          </a:p>
          <a:p>
            <a:r>
              <a:rPr lang="es-ES" b="1" dirty="0">
                <a:latin typeface="Maiandra GD" panose="020E0502030308020204" pitchFamily="34" charset="0"/>
              </a:rPr>
              <a:t>Solo Dios debe ser adorado ningún hombre lo merece.</a:t>
            </a:r>
          </a:p>
          <a:p>
            <a:pPr algn="ctr"/>
            <a:r>
              <a:rPr lang="es-ES" b="1" u="sng" dirty="0">
                <a:solidFill>
                  <a:schemeClr val="bg1"/>
                </a:solidFill>
                <a:highlight>
                  <a:srgbClr val="FF0000"/>
                </a:highlight>
                <a:latin typeface="Maiandra GD" panose="020E0502030308020204" pitchFamily="34" charset="0"/>
              </a:rPr>
              <a:t>Mateo.4:10.</a:t>
            </a:r>
          </a:p>
          <a:p>
            <a:r>
              <a:rPr lang="es-ES" b="1" dirty="0">
                <a:latin typeface="Maiandra GD" panose="020E0502030308020204" pitchFamily="34" charset="0"/>
              </a:rPr>
              <a:t>Entonces Jesús le dijo*: ¡Vete, Satanás! Porque escrito está: </a:t>
            </a:r>
            <a:r>
              <a:rPr lang="es-ES" b="1" u="sng" dirty="0">
                <a:solidFill>
                  <a:schemeClr val="bg1"/>
                </a:solidFill>
                <a:highlight>
                  <a:srgbClr val="808000"/>
                </a:highlight>
                <a:latin typeface="Maiandra GD" panose="020E0502030308020204" pitchFamily="34" charset="0"/>
              </a:rPr>
              <a:t>"AL SEÑOR TU DIOS ADORARAS, Y SOLO A EL SERVIRAS."</a:t>
            </a:r>
            <a:r>
              <a:rPr lang="es-ES" b="1" dirty="0">
                <a:latin typeface="Maiandra GD" panose="020E0502030308020204" pitchFamily="34" charset="0"/>
              </a:rPr>
              <a:t> </a:t>
            </a:r>
          </a:p>
          <a:p>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95646718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NI" b="1" u="sng" dirty="0">
                <a:latin typeface="Maiandra GD" panose="020E0502030308020204" pitchFamily="34" charset="0"/>
              </a:rPr>
              <a:t>EL ORIGEN DEL PAPADO.</a:t>
            </a: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Si Pedro no fue un Papa y la Biblia no registra tal jerarquía como es Él Papado, nace la pregunta: </a:t>
            </a:r>
          </a:p>
          <a:p>
            <a:r>
              <a:rPr lang="es-ES" b="1" dirty="0">
                <a:latin typeface="Maiandra GD" panose="020E0502030308020204" pitchFamily="34" charset="0"/>
              </a:rPr>
              <a:t>¿Cuándo y cómo se originó El Papado?</a:t>
            </a:r>
          </a:p>
          <a:p>
            <a:r>
              <a:rPr lang="es-ES" b="1" dirty="0">
                <a:latin typeface="Maiandra GD" panose="020E0502030308020204" pitchFamily="34" charset="0"/>
              </a:rPr>
              <a:t>Gregorio Él Grande fue constituido obispo de Roma. </a:t>
            </a:r>
          </a:p>
          <a:p>
            <a:r>
              <a:rPr lang="es-ES" b="1" dirty="0">
                <a:latin typeface="Maiandra GD" panose="020E0502030308020204" pitchFamily="34" charset="0"/>
              </a:rPr>
              <a:t>Él se proclamó Papa y cabeza de la “iglesia universal”. </a:t>
            </a:r>
          </a:p>
          <a:p>
            <a:r>
              <a:rPr lang="es-ES" b="1" dirty="0">
                <a:latin typeface="Maiandra GD" panose="020E0502030308020204" pitchFamily="34" charset="0"/>
              </a:rPr>
              <a:t>Él se preocupó en todo por mantener la tradición petrina.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67304376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NI" b="1" u="sng" dirty="0">
                <a:latin typeface="Maiandra GD" panose="020E0502030308020204" pitchFamily="34" charset="0"/>
              </a:rPr>
              <a:t>EL ORIGEN DEL PAPADO.</a:t>
            </a: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Y para el final de su pontificado, la teoría de la primacía de Pedro y del obispo de Roma como su sucesor y cabeza universal de la iglesia fue definitivamente establecida.</a:t>
            </a:r>
          </a:p>
          <a:p>
            <a:r>
              <a:rPr lang="es-ES" b="1" dirty="0">
                <a:latin typeface="Maiandra GD" panose="020E0502030308020204" pitchFamily="34" charset="0"/>
              </a:rPr>
              <a:t>Finalmente, con la aparición de Bonifacio III en el trono en 607, quedó establecido (por declaración suya) que Él único obispo universal fuera Él de Roma por ende, Él único Papa. Bonifacio III.</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35988420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NI" b="1" u="sng" dirty="0">
                <a:latin typeface="Maiandra GD" panose="020E0502030308020204" pitchFamily="34" charset="0"/>
              </a:rPr>
              <a:t>EL ORIGEN DEL PAPADO.</a:t>
            </a: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Quien solamente vivió menos de un año después de su elección, dejó al mundo de la religión católica con muchos otros obispos más quienes compitieron enérgicamente en la “carrera interminable por la supremacía” conocida como Él Papado.</a:t>
            </a:r>
          </a:p>
          <a:p>
            <a:r>
              <a:rPr lang="es-NI" b="1" dirty="0">
                <a:latin typeface="Maiandra GD" panose="020E0502030308020204" pitchFamily="34" charset="0"/>
              </a:rPr>
              <a:t>Allí empezó el llamado Papado un hombre haciéndose como Dios, por encima de todos.</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12714545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Para defender el fundamento del Papado. </a:t>
            </a:r>
          </a:p>
          <a:p>
            <a:r>
              <a:rPr lang="es-ES" b="1" dirty="0">
                <a:latin typeface="Maiandra GD" panose="020E0502030308020204" pitchFamily="34" charset="0"/>
              </a:rPr>
              <a:t>Sobre la interpretación arbitraria de este versículo que Dios ha constituido a Pedro como “roca” de la iglesia y por ende a sus “sucesores” la Iglesia Católica ha construido una estructura grandiosa con un solo hombre a la cabeza.</a:t>
            </a:r>
          </a:p>
          <a:p>
            <a:r>
              <a:rPr lang="es-ES" b="1" dirty="0">
                <a:latin typeface="Maiandra GD" panose="020E0502030308020204" pitchFamily="34" charset="0"/>
              </a:rPr>
              <a:t>No obstante, para ser consecuentes con la verdad bíblica, debemos entender la diferencia entre los dos términos.</a:t>
            </a:r>
          </a:p>
          <a:p>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57508144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Primero la doctrina de la infalibilidad del Papa.</a:t>
            </a:r>
          </a:p>
          <a:p>
            <a:r>
              <a:rPr lang="es-ES" b="1" dirty="0">
                <a:latin typeface="Maiandra GD" panose="020E0502030308020204" pitchFamily="34" charset="0"/>
              </a:rPr>
              <a:t>Esta doctrina (la infalibilidad papal) fue establecida en 1870 por Él Papa Pio IX.</a:t>
            </a:r>
          </a:p>
          <a:p>
            <a:r>
              <a:rPr lang="es-ES" b="1" dirty="0">
                <a:latin typeface="Maiandra GD" panose="020E0502030308020204" pitchFamily="34" charset="0"/>
              </a:rPr>
              <a:t>La palabra infalibilidad- Significa Cualidad de infalible que designa a la persona que no puede errar, que es indefectible.</a:t>
            </a:r>
          </a:p>
          <a:p>
            <a:r>
              <a:rPr lang="es-ES" b="1" dirty="0">
                <a:latin typeface="Maiandra GD" panose="020E0502030308020204" pitchFamily="34" charset="0"/>
              </a:rPr>
              <a:t>Pero Pedro fallo, erro nego al Señor Jesús.</a:t>
            </a:r>
          </a:p>
          <a:p>
            <a:pPr algn="ctr"/>
            <a:r>
              <a:rPr lang="es-ES" b="1" u="sng" dirty="0">
                <a:solidFill>
                  <a:schemeClr val="bg1"/>
                </a:solidFill>
                <a:highlight>
                  <a:srgbClr val="FF0000"/>
                </a:highlight>
                <a:latin typeface="Maiandra GD" panose="020E0502030308020204" pitchFamily="34" charset="0"/>
              </a:rPr>
              <a:t>Mateo.26:75.</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10572454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Y Pedro se acordó de lo que Jesús había dicho: </a:t>
            </a:r>
            <a:r>
              <a:rPr lang="es-ES" b="1" u="sng" dirty="0">
                <a:solidFill>
                  <a:schemeClr val="bg1"/>
                </a:solidFill>
                <a:highlight>
                  <a:srgbClr val="000000"/>
                </a:highlight>
                <a:latin typeface="Maiandra GD" panose="020E0502030308020204" pitchFamily="34" charset="0"/>
              </a:rPr>
              <a:t>Antes que el gallo cante, me negarás tres veces.</a:t>
            </a:r>
            <a:r>
              <a:rPr lang="es-ES" b="1" dirty="0">
                <a:latin typeface="Maiandra GD" panose="020E0502030308020204" pitchFamily="34" charset="0"/>
              </a:rPr>
              <a:t> Y saliendo fuera, lloró amargamente. </a:t>
            </a:r>
          </a:p>
          <a:p>
            <a:r>
              <a:rPr lang="es-ES" b="1" dirty="0">
                <a:latin typeface="Maiandra GD" panose="020E0502030308020204" pitchFamily="34" charset="0"/>
              </a:rPr>
              <a:t>Cometió el pecado de hipocresía y fue reprendido por Él Apóstol Pablo.</a:t>
            </a:r>
          </a:p>
          <a:p>
            <a:pPr algn="ctr"/>
            <a:r>
              <a:rPr lang="es-ES" b="1" u="sng" dirty="0">
                <a:solidFill>
                  <a:schemeClr val="bg1"/>
                </a:solidFill>
                <a:highlight>
                  <a:srgbClr val="FF0000"/>
                </a:highlight>
                <a:latin typeface="Maiandra GD" panose="020E0502030308020204" pitchFamily="34" charset="0"/>
              </a:rPr>
              <a:t>Galatas.2:11, 14.</a:t>
            </a:r>
          </a:p>
          <a:p>
            <a:r>
              <a:rPr lang="es-NI" b="1" dirty="0">
                <a:latin typeface="Maiandra GD" panose="020E0502030308020204" pitchFamily="34" charset="0"/>
              </a:rPr>
              <a:t>Pero cuando Pedro vino a Antioquía, me opuse a él cara a cara, </a:t>
            </a:r>
            <a:r>
              <a:rPr lang="es-NI" b="1" u="sng" dirty="0">
                <a:highlight>
                  <a:srgbClr val="FFFF00"/>
                </a:highlight>
                <a:latin typeface="Maiandra GD" panose="020E0502030308020204" pitchFamily="34" charset="0"/>
              </a:rPr>
              <a:t>porque era de condenar.</a:t>
            </a:r>
            <a:r>
              <a:rPr lang="es-NI" b="1" dirty="0">
                <a:latin typeface="Maiandra GD" panose="020E0502030308020204" pitchFamily="34" charset="0"/>
              </a:rPr>
              <a:t> </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05012007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pPr algn="ctr"/>
            <a:r>
              <a:rPr lang="es-ES" b="1" u="sng" dirty="0">
                <a:solidFill>
                  <a:schemeClr val="bg1"/>
                </a:solidFill>
                <a:highlight>
                  <a:srgbClr val="FF0000"/>
                </a:highlight>
                <a:latin typeface="Maiandra GD" panose="020E0502030308020204" pitchFamily="34" charset="0"/>
              </a:rPr>
              <a:t>V.14.</a:t>
            </a:r>
          </a:p>
          <a:p>
            <a:r>
              <a:rPr lang="es-ES" b="1" dirty="0">
                <a:latin typeface="Maiandra GD" panose="020E0502030308020204" pitchFamily="34" charset="0"/>
              </a:rPr>
              <a:t>Pero cuando vi que no andaban con rectitud en cuanto a la verdad del evangelio, </a:t>
            </a:r>
            <a:r>
              <a:rPr lang="es-ES" b="1" u="sng" dirty="0">
                <a:highlight>
                  <a:srgbClr val="00FF00"/>
                </a:highlight>
                <a:latin typeface="Maiandra GD" panose="020E0502030308020204" pitchFamily="34" charset="0"/>
              </a:rPr>
              <a:t>dije a Pedro delante de todos:</a:t>
            </a:r>
            <a:r>
              <a:rPr lang="es-ES" b="1" dirty="0">
                <a:latin typeface="Maiandra GD" panose="020E0502030308020204" pitchFamily="34" charset="0"/>
              </a:rPr>
              <a:t> Si tú, siendo judío, vives como los gentiles y no como los judíos, ¿por qué obligas a los gentiles a vivir como judíos? </a:t>
            </a:r>
          </a:p>
          <a:p>
            <a:r>
              <a:rPr lang="es-NI" b="1" dirty="0">
                <a:latin typeface="Maiandra GD" panose="020E0502030308020204" pitchFamily="34" charset="0"/>
              </a:rPr>
              <a:t>Otra de la doctrina del papado es que no se pueden casar.</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73383060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Entonces Pedro no puede ser primer Papa, Él era casado, tenía suegra.</a:t>
            </a:r>
          </a:p>
          <a:p>
            <a:pPr algn="ctr"/>
            <a:r>
              <a:rPr lang="es-ES" b="1" u="sng" dirty="0">
                <a:solidFill>
                  <a:schemeClr val="bg1"/>
                </a:solidFill>
                <a:highlight>
                  <a:srgbClr val="FF0000"/>
                </a:highlight>
                <a:latin typeface="Maiandra GD" panose="020E0502030308020204" pitchFamily="34" charset="0"/>
              </a:rPr>
              <a:t>Mateo.8:14-15.</a:t>
            </a:r>
          </a:p>
          <a:p>
            <a:r>
              <a:rPr lang="es-ES" b="1" dirty="0">
                <a:latin typeface="Maiandra GD" panose="020E0502030308020204" pitchFamily="34" charset="0"/>
              </a:rPr>
              <a:t>Al llegar Jesús a casa de Pedro, </a:t>
            </a:r>
            <a:r>
              <a:rPr lang="es-ES" b="1" u="sng" dirty="0">
                <a:highlight>
                  <a:srgbClr val="00FFFF"/>
                </a:highlight>
                <a:latin typeface="Maiandra GD" panose="020E0502030308020204" pitchFamily="34" charset="0"/>
              </a:rPr>
              <a:t>vio a la suegra de éste</a:t>
            </a:r>
            <a:r>
              <a:rPr lang="es-ES" b="1" dirty="0">
                <a:latin typeface="Maiandra GD" panose="020E0502030308020204" pitchFamily="34" charset="0"/>
              </a:rPr>
              <a:t> que yacía en cama con fiebre. </a:t>
            </a:r>
          </a:p>
          <a:p>
            <a:pPr algn="ctr"/>
            <a:r>
              <a:rPr lang="es-ES" b="1" u="sng" dirty="0">
                <a:solidFill>
                  <a:schemeClr val="bg1"/>
                </a:solidFill>
                <a:highlight>
                  <a:srgbClr val="FF0000"/>
                </a:highlight>
                <a:latin typeface="Maiandra GD" panose="020E0502030308020204" pitchFamily="34" charset="0"/>
              </a:rPr>
              <a:t>V.15.  </a:t>
            </a:r>
          </a:p>
          <a:p>
            <a:r>
              <a:rPr lang="es-ES" b="1" dirty="0">
                <a:latin typeface="Maiandra GD" panose="020E0502030308020204" pitchFamily="34" charset="0"/>
              </a:rPr>
              <a:t>Le tocó la mano, </a:t>
            </a:r>
            <a:r>
              <a:rPr lang="es-ES" b="1" u="sng" dirty="0">
                <a:solidFill>
                  <a:schemeClr val="bg1"/>
                </a:solidFill>
                <a:highlight>
                  <a:srgbClr val="FF00FF"/>
                </a:highlight>
                <a:latin typeface="Maiandra GD" panose="020E0502030308020204" pitchFamily="34" charset="0"/>
              </a:rPr>
              <a:t>y la fiebre la dejó;</a:t>
            </a:r>
            <a:r>
              <a:rPr lang="es-ES" b="1" dirty="0">
                <a:latin typeface="Maiandra GD" panose="020E0502030308020204" pitchFamily="34" charset="0"/>
              </a:rPr>
              <a:t> y ella se levantó y le servía. </a:t>
            </a:r>
          </a:p>
          <a:p>
            <a:r>
              <a:rPr lang="es-ES" b="1" dirty="0">
                <a:latin typeface="Maiandra GD" panose="020E0502030308020204" pitchFamily="34" charset="0"/>
              </a:rPr>
              <a:t>Él fue anciano, obispo, pastor.</a:t>
            </a:r>
          </a:p>
          <a:p>
            <a:pPr algn="ctr"/>
            <a:r>
              <a:rPr lang="es-ES" b="1" u="sng" dirty="0">
                <a:solidFill>
                  <a:schemeClr val="bg1"/>
                </a:solidFill>
                <a:highlight>
                  <a:srgbClr val="FF0000"/>
                </a:highlight>
                <a:latin typeface="Maiandra GD" panose="020E0502030308020204" pitchFamily="34" charset="0"/>
              </a:rPr>
              <a:t>I Pedro.5:1.</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82074661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a:bodyPr>
          <a:lstStyle/>
          <a:p>
            <a:r>
              <a:rPr lang="es-ES" b="1" dirty="0">
                <a:latin typeface="Maiandra GD" panose="020E0502030308020204" pitchFamily="34" charset="0"/>
              </a:rPr>
              <a:t>Por tanto, a los ancianos entre vosotros, </a:t>
            </a:r>
            <a:r>
              <a:rPr lang="es-ES" b="1" u="sng" dirty="0">
                <a:solidFill>
                  <a:schemeClr val="bg1"/>
                </a:solidFill>
                <a:highlight>
                  <a:srgbClr val="0000FF"/>
                </a:highlight>
                <a:latin typeface="Maiandra GD" panose="020E0502030308020204" pitchFamily="34" charset="0"/>
              </a:rPr>
              <a:t>exhorto yo, anciano como ellos y testigo de los padecimientos de Cristo,</a:t>
            </a:r>
            <a:r>
              <a:rPr lang="es-ES" b="1" dirty="0">
                <a:latin typeface="Maiandra GD" panose="020E0502030308020204" pitchFamily="34" charset="0"/>
              </a:rPr>
              <a:t> y también participante de la gloria que ha de ser revelada: </a:t>
            </a:r>
          </a:p>
          <a:p>
            <a:r>
              <a:rPr lang="es-ES" b="1" dirty="0">
                <a:latin typeface="Maiandra GD" panose="020E0502030308020204" pitchFamily="34" charset="0"/>
              </a:rPr>
              <a:t>Para que Pedro pudiera ser anciano, tenía que cumplir muchos requisitos: </a:t>
            </a:r>
          </a:p>
          <a:p>
            <a:r>
              <a:rPr lang="es-ES" b="1" dirty="0">
                <a:latin typeface="Maiandra GD" panose="020E0502030308020204" pitchFamily="34" charset="0"/>
              </a:rPr>
              <a:t>Ser casado tener hijos y otros más y Él Apóstol Pedro tuvo que cumplirlo.</a:t>
            </a:r>
          </a:p>
          <a:p>
            <a:pPr algn="ctr"/>
            <a:r>
              <a:rPr lang="es-ES" b="1" u="sng" dirty="0">
                <a:solidFill>
                  <a:schemeClr val="bg1"/>
                </a:solidFill>
                <a:highlight>
                  <a:srgbClr val="FF0000"/>
                </a:highlight>
                <a:latin typeface="Maiandra GD" panose="020E0502030308020204" pitchFamily="34" charset="0"/>
              </a:rPr>
              <a:t>I Timoteo.3:2, 4.</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12470270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Un obispo debe ser, pues, irreprochable, </a:t>
            </a:r>
            <a:r>
              <a:rPr lang="es-ES" b="1" u="sng" dirty="0">
                <a:solidFill>
                  <a:schemeClr val="bg1"/>
                </a:solidFill>
                <a:highlight>
                  <a:srgbClr val="000080"/>
                </a:highlight>
                <a:latin typeface="Maiandra GD" panose="020E0502030308020204" pitchFamily="34" charset="0"/>
              </a:rPr>
              <a:t>marido de una sola mujer,</a:t>
            </a:r>
            <a:r>
              <a:rPr lang="es-ES" b="1" dirty="0">
                <a:latin typeface="Maiandra GD" panose="020E0502030308020204" pitchFamily="34" charset="0"/>
              </a:rPr>
              <a:t> sobrio, prudente, de conducta decorosa, hospitalario, apto para enseñar, </a:t>
            </a:r>
          </a:p>
          <a:p>
            <a:pPr algn="ctr"/>
            <a:r>
              <a:rPr lang="es-ES" b="1" u="sng" dirty="0">
                <a:solidFill>
                  <a:schemeClr val="bg1"/>
                </a:solidFill>
                <a:highlight>
                  <a:srgbClr val="FF0000"/>
                </a:highlight>
                <a:latin typeface="Maiandra GD" panose="020E0502030308020204" pitchFamily="34" charset="0"/>
              </a:rPr>
              <a:t>V.4.</a:t>
            </a:r>
          </a:p>
          <a:p>
            <a:r>
              <a:rPr lang="es-ES" b="1" dirty="0">
                <a:latin typeface="Maiandra GD" panose="020E0502030308020204" pitchFamily="34" charset="0"/>
              </a:rPr>
              <a:t>Que gobierne bien su casa, </a:t>
            </a:r>
            <a:r>
              <a:rPr lang="es-ES" b="1" u="sng" dirty="0">
                <a:solidFill>
                  <a:schemeClr val="bg1"/>
                </a:solidFill>
                <a:highlight>
                  <a:srgbClr val="008080"/>
                </a:highlight>
                <a:latin typeface="Maiandra GD" panose="020E0502030308020204" pitchFamily="34" charset="0"/>
              </a:rPr>
              <a:t>teniendo a sus hijos sujetos</a:t>
            </a:r>
            <a:r>
              <a:rPr lang="es-ES" b="1" dirty="0">
                <a:latin typeface="Maiandra GD" panose="020E0502030308020204" pitchFamily="34" charset="0"/>
              </a:rPr>
              <a:t> con toda dignidad.</a:t>
            </a:r>
          </a:p>
          <a:p>
            <a:r>
              <a:rPr lang="es-ES" b="1" dirty="0">
                <a:latin typeface="Maiandra GD" panose="020E0502030308020204" pitchFamily="34" charset="0"/>
              </a:rPr>
              <a:t>La doctrina del celibato es doctrina diabólica.</a:t>
            </a:r>
          </a:p>
          <a:p>
            <a:pPr algn="ctr"/>
            <a:r>
              <a:rPr lang="es-ES" b="1" u="sng" dirty="0">
                <a:solidFill>
                  <a:schemeClr val="bg1"/>
                </a:solidFill>
                <a:highlight>
                  <a:srgbClr val="FF0000"/>
                </a:highlight>
                <a:latin typeface="Maiandra GD" panose="020E0502030308020204" pitchFamily="34" charset="0"/>
              </a:rPr>
              <a:t>II Timoteo.4:1, 3.</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141999855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Pero el Espíritu dice claramente que en los últimos tiempos algunos apostatarán de la fe, </a:t>
            </a:r>
            <a:r>
              <a:rPr lang="es-ES" b="1" u="sng" dirty="0">
                <a:solidFill>
                  <a:schemeClr val="bg1"/>
                </a:solidFill>
                <a:highlight>
                  <a:srgbClr val="800080"/>
                </a:highlight>
                <a:latin typeface="Maiandra GD" panose="020E0502030308020204" pitchFamily="34" charset="0"/>
              </a:rPr>
              <a:t>prestando atención a espíritus engañadores y a doctrinas de demonios,</a:t>
            </a:r>
            <a:r>
              <a:rPr lang="es-ES" b="1" dirty="0">
                <a:latin typeface="Maiandra GD" panose="020E0502030308020204" pitchFamily="34" charset="0"/>
              </a:rPr>
              <a:t> </a:t>
            </a:r>
          </a:p>
          <a:p>
            <a:pPr algn="ctr"/>
            <a:r>
              <a:rPr lang="es-ES" b="1" u="sng" dirty="0">
                <a:solidFill>
                  <a:schemeClr val="bg1"/>
                </a:solidFill>
                <a:highlight>
                  <a:srgbClr val="FF0000"/>
                </a:highlight>
                <a:latin typeface="Maiandra GD" panose="020E0502030308020204" pitchFamily="34" charset="0"/>
              </a:rPr>
              <a:t>V.3.</a:t>
            </a:r>
          </a:p>
          <a:p>
            <a:r>
              <a:rPr lang="es-ES" b="1" u="sng" dirty="0">
                <a:solidFill>
                  <a:schemeClr val="bg1"/>
                </a:solidFill>
                <a:highlight>
                  <a:srgbClr val="808000"/>
                </a:highlight>
                <a:latin typeface="Maiandra GD" panose="020E0502030308020204" pitchFamily="34" charset="0"/>
              </a:rPr>
              <a:t>prohibiendo casarse</a:t>
            </a:r>
            <a:r>
              <a:rPr lang="es-ES" b="1" dirty="0">
                <a:latin typeface="Maiandra GD" panose="020E0502030308020204" pitchFamily="34" charset="0"/>
              </a:rPr>
              <a:t> y mandando abstenerse de alimentos que Dios ha creado para que con acción de gracias participen de ellos los que creen y que han conocido la verdad.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40014483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PEDRO NO FUE EL PRIMER PAPA.</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Él apóstol Pedro nunca estuvo en Roma.  </a:t>
            </a:r>
          </a:p>
          <a:p>
            <a:r>
              <a:rPr lang="es-ES" b="1" dirty="0">
                <a:latin typeface="Maiandra GD" panose="020E0502030308020204" pitchFamily="34" charset="0"/>
              </a:rPr>
              <a:t>No tenemos registro ni bíblico, ni por historia que Él Apóstol Pedro haya llegado a visitar Roma.</a:t>
            </a:r>
          </a:p>
          <a:p>
            <a:r>
              <a:rPr lang="es-NI" b="1" dirty="0">
                <a:latin typeface="Maiandra GD" panose="020E0502030308020204" pitchFamily="34" charset="0"/>
              </a:rPr>
              <a:t>Pedro no tiene las características de los llamados Papa hoy en día.</a:t>
            </a:r>
          </a:p>
          <a:p>
            <a:r>
              <a:rPr lang="es-NI" b="1" dirty="0">
                <a:latin typeface="Maiandra GD" panose="020E0502030308020204" pitchFamily="34" charset="0"/>
              </a:rPr>
              <a:t>Por ende no pudo hacerse sido Él primer Papa, esto es un error no hay nada en la Biblia que lo enseñe.</a:t>
            </a: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14953241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CONCLUSIÓN:</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Amigos y hermanos investiguemos siempre lo que la Biblia enseña.</a:t>
            </a:r>
          </a:p>
          <a:p>
            <a:r>
              <a:rPr lang="es-ES" b="1" dirty="0">
                <a:latin typeface="Maiandra GD" panose="020E0502030308020204" pitchFamily="34" charset="0"/>
              </a:rPr>
              <a:t>Hay muchas doctrinas que no están en la Biblia, que son mandamientos, ideas de los hombres y tenemos que desecharlo.</a:t>
            </a:r>
          </a:p>
          <a:p>
            <a:pPr algn="ctr"/>
            <a:r>
              <a:rPr lang="es-ES" b="1" u="sng" dirty="0">
                <a:solidFill>
                  <a:schemeClr val="bg1"/>
                </a:solidFill>
                <a:highlight>
                  <a:srgbClr val="FF0000"/>
                </a:highlight>
                <a:latin typeface="Maiandra GD" panose="020E0502030308020204" pitchFamily="34" charset="0"/>
              </a:rPr>
              <a:t>Mateo.15:7-9.</a:t>
            </a:r>
          </a:p>
          <a:p>
            <a:r>
              <a:rPr lang="es-ES" b="1" u="sng" dirty="0">
                <a:solidFill>
                  <a:schemeClr val="bg1"/>
                </a:solidFill>
                <a:highlight>
                  <a:srgbClr val="000000"/>
                </a:highlight>
                <a:latin typeface="Maiandra GD" panose="020E0502030308020204" pitchFamily="34" charset="0"/>
              </a:rPr>
              <a:t>¡Hipócritas!</a:t>
            </a:r>
            <a:r>
              <a:rPr lang="es-ES" b="1" dirty="0">
                <a:latin typeface="Maiandra GD" panose="020E0502030308020204" pitchFamily="34" charset="0"/>
              </a:rPr>
              <a:t> Bien profetizó Isaías de vosotros cuando dijo: </a:t>
            </a:r>
          </a:p>
          <a:p>
            <a:pPr algn="ctr"/>
            <a:r>
              <a:rPr lang="es-ES" b="1" u="sng" dirty="0">
                <a:solidFill>
                  <a:schemeClr val="bg1"/>
                </a:solidFill>
                <a:highlight>
                  <a:srgbClr val="FF0000"/>
                </a:highlight>
                <a:latin typeface="Maiandra GD" panose="020E0502030308020204" pitchFamily="34" charset="0"/>
              </a:rPr>
              <a:t>V.8.</a:t>
            </a:r>
            <a:endParaRPr lang="es-NI" b="1" u="sng" dirty="0">
              <a:solidFill>
                <a:schemeClr val="bg1"/>
              </a:solidFill>
              <a:highlight>
                <a:srgbClr val="FF0000"/>
              </a:highlight>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24040668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lstStyle/>
          <a:p>
            <a:pPr algn="ctr"/>
            <a:r>
              <a:rPr lang="es-ES" b="1" u="sng" dirty="0">
                <a:latin typeface="Maiandra GD" panose="020E0502030308020204" pitchFamily="34" charset="0"/>
              </a:rPr>
              <a:t>CONCLUSIÓN:</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u="sng" dirty="0">
                <a:solidFill>
                  <a:schemeClr val="bg1"/>
                </a:solidFill>
                <a:highlight>
                  <a:srgbClr val="808000"/>
                </a:highlight>
                <a:latin typeface="Maiandra GD" panose="020E0502030308020204" pitchFamily="34" charset="0"/>
              </a:rPr>
              <a:t>"ESTE PUEBLO CON LOS LABIOS ME HONRA,</a:t>
            </a:r>
            <a:r>
              <a:rPr lang="es-ES" b="1" dirty="0">
                <a:latin typeface="Maiandra GD" panose="020E0502030308020204" pitchFamily="34" charset="0"/>
              </a:rPr>
              <a:t> PERO SU CORAZON ESTA MUY LEJOS DE MI. </a:t>
            </a:r>
          </a:p>
          <a:p>
            <a:pPr algn="ctr"/>
            <a:r>
              <a:rPr lang="es-ES" b="1" u="sng" dirty="0">
                <a:solidFill>
                  <a:schemeClr val="bg1"/>
                </a:solidFill>
                <a:highlight>
                  <a:srgbClr val="FF0000"/>
                </a:highlight>
                <a:latin typeface="Maiandra GD" panose="020E0502030308020204" pitchFamily="34" charset="0"/>
              </a:rPr>
              <a:t>V.9.  </a:t>
            </a:r>
          </a:p>
          <a:p>
            <a:r>
              <a:rPr lang="es-ES" b="1" dirty="0">
                <a:latin typeface="Maiandra GD" panose="020E0502030308020204" pitchFamily="34" charset="0"/>
              </a:rPr>
              <a:t>"MAS EN VANO ME RINDEN CULTO, ENSEÑANDO </a:t>
            </a:r>
            <a:r>
              <a:rPr lang="es-ES" b="1" u="sng" dirty="0">
                <a:highlight>
                  <a:srgbClr val="FFFF00"/>
                </a:highlight>
                <a:latin typeface="Maiandra GD" panose="020E0502030308020204" pitchFamily="34" charset="0"/>
              </a:rPr>
              <a:t>COMO DOCTRINAS PRECEPTOS DE HOMBRES.“</a:t>
            </a:r>
          </a:p>
          <a:p>
            <a:r>
              <a:rPr lang="es-ES" b="1" dirty="0">
                <a:latin typeface="Maiandra GD" panose="020E0502030308020204" pitchFamily="34" charset="0"/>
              </a:rPr>
              <a:t>Pedro no fue Él primer Papa, porque eso en la Biblia no existe, no reverencie ni de honra a hombres vanos.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357006727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pPr algn="ctr"/>
            <a:r>
              <a:rPr lang="es-NI" b="1" u="sng" dirty="0">
                <a:solidFill>
                  <a:schemeClr val="bg1"/>
                </a:solidFill>
                <a:highlight>
                  <a:srgbClr val="FF0000"/>
                </a:highlight>
                <a:latin typeface="Maiandra GD" panose="020E0502030308020204" pitchFamily="34" charset="0"/>
              </a:rPr>
              <a:t>Usados en Mateo.16:18. </a:t>
            </a:r>
          </a:p>
          <a:p>
            <a:r>
              <a:rPr lang="es-ES" b="1" dirty="0">
                <a:latin typeface="Maiandra GD" panose="020E0502030308020204" pitchFamily="34" charset="0"/>
              </a:rPr>
              <a:t>Yo también te digo que tú eres Pedro, </a:t>
            </a:r>
            <a:r>
              <a:rPr lang="es-ES" b="1" u="sng" dirty="0">
                <a:highlight>
                  <a:srgbClr val="00FF00"/>
                </a:highlight>
                <a:latin typeface="Maiandra GD" panose="020E0502030308020204" pitchFamily="34" charset="0"/>
              </a:rPr>
              <a:t>y sobre esta roca edificaré mi iglesia;</a:t>
            </a:r>
            <a:r>
              <a:rPr lang="es-ES" b="1" dirty="0">
                <a:latin typeface="Maiandra GD" panose="020E0502030308020204" pitchFamily="34" charset="0"/>
              </a:rPr>
              <a:t> y las puertas del Hades no prevalecerán contra ella. </a:t>
            </a:r>
          </a:p>
          <a:p>
            <a:r>
              <a:rPr lang="es-ES" b="1" dirty="0">
                <a:latin typeface="Maiandra GD" panose="020E0502030308020204" pitchFamily="34" charset="0"/>
              </a:rPr>
              <a:t>En referencia a Pedro, Él Espíritu Santo registró el término griego petros, el cual denota una piedra que se puede mover con facilidad y lleva el sentido de nombre propio.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96119617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7" name="Rectángulo: esquinas redondeadas 6">
            <a:extLst>
              <a:ext uri="{FF2B5EF4-FFF2-40B4-BE49-F238E27FC236}">
                <a16:creationId xmlns:a16="http://schemas.microsoft.com/office/drawing/2014/main" id="{FC04B2AB-0810-C4A8-9CB1-821D928C910C}"/>
              </a:ext>
            </a:extLst>
          </p:cNvPr>
          <p:cNvSpPr/>
          <p:nvPr/>
        </p:nvSpPr>
        <p:spPr>
          <a:xfrm>
            <a:off x="1" y="5754757"/>
            <a:ext cx="9144000" cy="110324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endParaRPr lang="es-NI" sz="4800" b="1" dirty="0">
              <a:latin typeface="Maiandra GD" panose="020E0502030308020204" pitchFamily="34" charset="0"/>
            </a:endParaRPr>
          </a:p>
        </p:txBody>
      </p:sp>
      <p:pic>
        <p:nvPicPr>
          <p:cNvPr id="10" name="Imagen 9">
            <a:extLst>
              <a:ext uri="{FF2B5EF4-FFF2-40B4-BE49-F238E27FC236}">
                <a16:creationId xmlns:a16="http://schemas.microsoft.com/office/drawing/2014/main" id="{68423BD9-8C61-7145-3CDC-3063B798E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8" cy="5754757"/>
          </a:xfrm>
          <a:prstGeom prst="rect">
            <a:avLst/>
          </a:prstGeom>
        </p:spPr>
      </p:pic>
    </p:spTree>
    <p:extLst>
      <p:ext uri="{BB962C8B-B14F-4D97-AF65-F5344CB8AC3E}">
        <p14:creationId xmlns:p14="http://schemas.microsoft.com/office/powerpoint/2010/main" val="34929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7"/>
                                        </p:tgtEl>
                                        <p:attrNameLst>
                                          <p:attrName>style.visibility</p:attrName>
                                        </p:attrNameLst>
                                      </p:cBhvr>
                                      <p:to>
                                        <p:strVal val="visible"/>
                                      </p:to>
                                    </p:set>
                                    <p:anim by="(-#ppt_w*2)" calcmode="lin" valueType="num">
                                      <p:cBhvr rctx="PPT">
                                        <p:cTn id="14" dur="500" autoRev="1" fill="hold">
                                          <p:stCondLst>
                                            <p:cond delay="0"/>
                                          </p:stCondLst>
                                        </p:cTn>
                                        <p:tgtEl>
                                          <p:spTgt spid="7"/>
                                        </p:tgtEl>
                                        <p:attrNameLst>
                                          <p:attrName>ppt_w</p:attrName>
                                        </p:attrNameLst>
                                      </p:cBhvr>
                                    </p:anim>
                                    <p:anim by="(#ppt_w*0.50)" calcmode="lin" valueType="num">
                                      <p:cBhvr>
                                        <p:cTn id="15" dur="500" decel="50000" autoRev="1" fill="hold">
                                          <p:stCondLst>
                                            <p:cond delay="0"/>
                                          </p:stCondLst>
                                        </p:cTn>
                                        <p:tgtEl>
                                          <p:spTgt spid="7"/>
                                        </p:tgtEl>
                                        <p:attrNameLst>
                                          <p:attrName>ppt_x</p:attrName>
                                        </p:attrNameLst>
                                      </p:cBhvr>
                                    </p:anim>
                                    <p:anim from="(-#ppt_h/2)" to="(#ppt_y)" calcmode="lin" valueType="num">
                                      <p:cBhvr>
                                        <p:cTn id="16" dur="1000" fill="hold">
                                          <p:stCondLst>
                                            <p:cond delay="0"/>
                                          </p:stCondLst>
                                        </p:cTn>
                                        <p:tgtEl>
                                          <p:spTgt spid="7"/>
                                        </p:tgtEl>
                                        <p:attrNameLst>
                                          <p:attrName>ppt_y</p:attrName>
                                        </p:attrNameLst>
                                      </p:cBhvr>
                                    </p:anim>
                                    <p:animRot by="21600000">
                                      <p:cBhvr>
                                        <p:cTn id="17"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normAutofit lnSpcReduction="10000"/>
          </a:bodyPr>
          <a:lstStyle/>
          <a:p>
            <a:r>
              <a:rPr lang="es-ES" b="1" dirty="0">
                <a:latin typeface="Maiandra GD" panose="020E0502030308020204" pitchFamily="34" charset="0"/>
              </a:rPr>
              <a:t>En cambio, en referencia a la “roca”, Él Espíritu Santo registró el término griego petra, el cual denota una masa de roca sólida. </a:t>
            </a:r>
          </a:p>
          <a:p>
            <a:r>
              <a:rPr lang="es-ES" b="1" dirty="0">
                <a:latin typeface="Maiandra GD" panose="020E0502030308020204" pitchFamily="34" charset="0"/>
              </a:rPr>
              <a:t>Mientras que el término usado para Pedro hacía referencia al nombre en arameo que Jesús le había otorgado.  </a:t>
            </a:r>
          </a:p>
          <a:p>
            <a:pPr algn="ctr"/>
            <a:r>
              <a:rPr lang="es-ES" b="1" u="sng" dirty="0">
                <a:solidFill>
                  <a:schemeClr val="bg1"/>
                </a:solidFill>
                <a:highlight>
                  <a:srgbClr val="FF0000"/>
                </a:highlight>
                <a:latin typeface="Maiandra GD" panose="020E0502030308020204" pitchFamily="34" charset="0"/>
              </a:rPr>
              <a:t>Juan.1:42.</a:t>
            </a:r>
          </a:p>
          <a:p>
            <a:r>
              <a:rPr lang="es-ES" b="1" dirty="0">
                <a:latin typeface="Maiandra GD" panose="020E0502030308020204" pitchFamily="34" charset="0"/>
              </a:rPr>
              <a:t>Entonces lo trajo a Jesús. Jesús mirándolo, dijo: Tú eres Simón, hijo de Juan; </a:t>
            </a:r>
            <a:r>
              <a:rPr lang="es-ES" b="1" u="sng" dirty="0">
                <a:solidFill>
                  <a:schemeClr val="bg1"/>
                </a:solidFill>
                <a:highlight>
                  <a:srgbClr val="FF00FF"/>
                </a:highlight>
                <a:latin typeface="Maiandra GD" panose="020E0502030308020204" pitchFamily="34" charset="0"/>
              </a:rPr>
              <a:t>tú serás llamado </a:t>
            </a:r>
            <a:r>
              <a:rPr lang="es-ES" b="1" u="sng" dirty="0" err="1">
                <a:solidFill>
                  <a:schemeClr val="bg1"/>
                </a:solidFill>
                <a:highlight>
                  <a:srgbClr val="FF00FF"/>
                </a:highlight>
                <a:latin typeface="Maiandra GD" panose="020E0502030308020204" pitchFamily="34" charset="0"/>
              </a:rPr>
              <a:t>Cefas</a:t>
            </a:r>
            <a:r>
              <a:rPr lang="es-ES" b="1" u="sng" dirty="0">
                <a:solidFill>
                  <a:schemeClr val="bg1"/>
                </a:solidFill>
                <a:highlight>
                  <a:srgbClr val="FF00FF"/>
                </a:highlight>
                <a:latin typeface="Maiandra GD" panose="020E0502030308020204" pitchFamily="34" charset="0"/>
              </a:rPr>
              <a:t> (que quiere decir: Pedro).</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82059594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El término usado para “roca” hacía referencia al fundamento mismo de la iglesia que es la confesión de Pedro que apuntaba a Cristo como Dios y Mesías. </a:t>
            </a:r>
          </a:p>
          <a:p>
            <a:pPr algn="ctr"/>
            <a:r>
              <a:rPr lang="es-ES" b="1" u="sng" dirty="0">
                <a:solidFill>
                  <a:schemeClr val="bg1"/>
                </a:solidFill>
                <a:highlight>
                  <a:srgbClr val="FF0000"/>
                </a:highlight>
                <a:latin typeface="Maiandra GD" panose="020E0502030308020204" pitchFamily="34" charset="0"/>
              </a:rPr>
              <a:t>Mateo.16:16.</a:t>
            </a:r>
          </a:p>
          <a:p>
            <a:r>
              <a:rPr lang="es-ES" b="1" dirty="0">
                <a:latin typeface="Maiandra GD" panose="020E0502030308020204" pitchFamily="34" charset="0"/>
              </a:rPr>
              <a:t>Respondiendo Simón Pedro, dijo: </a:t>
            </a:r>
            <a:r>
              <a:rPr lang="es-ES" b="1" u="sng" dirty="0">
                <a:solidFill>
                  <a:schemeClr val="bg1"/>
                </a:solidFill>
                <a:highlight>
                  <a:srgbClr val="0000FF"/>
                </a:highlight>
                <a:latin typeface="Maiandra GD" panose="020E0502030308020204" pitchFamily="34" charset="0"/>
              </a:rPr>
              <a:t>Tú eres el Cristo,</a:t>
            </a:r>
            <a:r>
              <a:rPr lang="es-ES" b="1" dirty="0">
                <a:latin typeface="Maiandra GD" panose="020E0502030308020204" pitchFamily="34" charset="0"/>
              </a:rPr>
              <a:t> el Hijo del Dios viviente. </a:t>
            </a:r>
          </a:p>
          <a:p>
            <a:r>
              <a:rPr lang="es-ES" b="1" dirty="0">
                <a:latin typeface="Maiandra GD" panose="020E0502030308020204" pitchFamily="34" charset="0"/>
              </a:rPr>
              <a:t>La verdad bíblica de que el término “roca” fuera usado con referencia a Cristo mismo.</a:t>
            </a:r>
          </a:p>
          <a:p>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292772861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r>
              <a:rPr lang="es-ES" b="1" dirty="0">
                <a:latin typeface="Maiandra GD" panose="020E0502030308020204" pitchFamily="34" charset="0"/>
              </a:rPr>
              <a:t>No es solamente concluida de la etimología y el contexto de </a:t>
            </a:r>
          </a:p>
          <a:p>
            <a:pPr algn="ctr"/>
            <a:r>
              <a:rPr lang="es-ES" b="1" u="sng" dirty="0">
                <a:solidFill>
                  <a:schemeClr val="bg1"/>
                </a:solidFill>
                <a:highlight>
                  <a:srgbClr val="FF0000"/>
                </a:highlight>
                <a:latin typeface="Maiandra GD" panose="020E0502030308020204" pitchFamily="34" charset="0"/>
              </a:rPr>
              <a:t>Mateo.16:16-19.</a:t>
            </a:r>
          </a:p>
          <a:p>
            <a:r>
              <a:rPr lang="es-ES" b="1" dirty="0">
                <a:latin typeface="Maiandra GD" panose="020E0502030308020204" pitchFamily="34" charset="0"/>
              </a:rPr>
              <a:t>Respondiendo Simón Pedro, dijo: </a:t>
            </a:r>
            <a:r>
              <a:rPr lang="es-ES" b="1" u="sng" dirty="0">
                <a:highlight>
                  <a:srgbClr val="00FFFF"/>
                </a:highlight>
                <a:latin typeface="Maiandra GD" panose="020E0502030308020204" pitchFamily="34" charset="0"/>
              </a:rPr>
              <a:t>Tú eres el Cristo,</a:t>
            </a:r>
            <a:r>
              <a:rPr lang="es-ES" b="1" dirty="0">
                <a:latin typeface="Maiandra GD" panose="020E0502030308020204" pitchFamily="34" charset="0"/>
              </a:rPr>
              <a:t> el Hijo del Dios viviente. </a:t>
            </a:r>
          </a:p>
          <a:p>
            <a:pPr algn="ctr"/>
            <a:r>
              <a:rPr lang="es-ES" b="1" u="sng" dirty="0">
                <a:solidFill>
                  <a:schemeClr val="bg1"/>
                </a:solidFill>
                <a:highlight>
                  <a:srgbClr val="FF0000"/>
                </a:highlight>
                <a:latin typeface="Maiandra GD" panose="020E0502030308020204" pitchFamily="34" charset="0"/>
              </a:rPr>
              <a:t>V.17.  </a:t>
            </a:r>
          </a:p>
          <a:p>
            <a:r>
              <a:rPr lang="es-ES" b="1" dirty="0">
                <a:latin typeface="Maiandra GD" panose="020E0502030308020204" pitchFamily="34" charset="0"/>
              </a:rPr>
              <a:t>Y Jesús, respondiendo, le dijo: Bienaventurado eres, Simón, hijo de Jonás, </a:t>
            </a:r>
            <a:r>
              <a:rPr lang="es-ES" b="1" u="sng" dirty="0">
                <a:solidFill>
                  <a:schemeClr val="bg1"/>
                </a:solidFill>
                <a:highlight>
                  <a:srgbClr val="000080"/>
                </a:highlight>
                <a:latin typeface="Maiandra GD" panose="020E0502030308020204" pitchFamily="34" charset="0"/>
              </a:rPr>
              <a:t>porque esto no te lo reveló carne ni sangre, sino mi Padre que está en los cielos.</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44995268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B5322A-345B-1E0C-66E4-E42C7297C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4" name="Título 3">
            <a:extLst>
              <a:ext uri="{FF2B5EF4-FFF2-40B4-BE49-F238E27FC236}">
                <a16:creationId xmlns:a16="http://schemas.microsoft.com/office/drawing/2014/main" id="{ED0B6E01-D2A0-4C46-99DF-FE2518CC61F2}"/>
              </a:ext>
            </a:extLst>
          </p:cNvPr>
          <p:cNvSpPr>
            <a:spLocks noGrp="1"/>
          </p:cNvSpPr>
          <p:nvPr>
            <p:ph type="title"/>
          </p:nvPr>
        </p:nvSpPr>
        <p:spPr>
          <a:xfrm>
            <a:off x="0" y="0"/>
            <a:ext cx="9144000" cy="1133061"/>
          </a:xfrm>
          <a:solidFill>
            <a:srgbClr val="00FF99"/>
          </a:solidFill>
        </p:spPr>
        <p:txBody>
          <a:bodyPr>
            <a:normAutofit fontScale="90000"/>
          </a:bodyPr>
          <a:lstStyle/>
          <a:p>
            <a:pPr algn="ctr"/>
            <a:r>
              <a:rPr lang="es-ES" b="1" u="sng" dirty="0">
                <a:latin typeface="Maiandra GD" panose="020E0502030308020204" pitchFamily="34" charset="0"/>
              </a:rPr>
              <a:t>LA PRESUNTA BASE BÍBLICA PARA ÉL PAPADO.</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7AEF0443-49E4-48DA-DE4A-C2217A59FC0D}"/>
              </a:ext>
            </a:extLst>
          </p:cNvPr>
          <p:cNvSpPr>
            <a:spLocks noGrp="1"/>
          </p:cNvSpPr>
          <p:nvPr>
            <p:ph idx="1"/>
          </p:nvPr>
        </p:nvSpPr>
        <p:spPr>
          <a:xfrm>
            <a:off x="3965712" y="1133062"/>
            <a:ext cx="5178287" cy="5724938"/>
          </a:xfrm>
        </p:spPr>
        <p:txBody>
          <a:bodyPr/>
          <a:lstStyle/>
          <a:p>
            <a:pPr algn="ctr"/>
            <a:r>
              <a:rPr lang="es-ES" b="1" u="sng" dirty="0">
                <a:solidFill>
                  <a:schemeClr val="bg1"/>
                </a:solidFill>
                <a:highlight>
                  <a:srgbClr val="FF0000"/>
                </a:highlight>
                <a:latin typeface="Maiandra GD" panose="020E0502030308020204" pitchFamily="34" charset="0"/>
              </a:rPr>
              <a:t>V.18.</a:t>
            </a:r>
          </a:p>
          <a:p>
            <a:r>
              <a:rPr lang="es-ES" b="1" dirty="0">
                <a:latin typeface="Maiandra GD" panose="020E0502030308020204" pitchFamily="34" charset="0"/>
              </a:rPr>
              <a:t>Yo también te digo que tú eres Pedro, </a:t>
            </a:r>
            <a:r>
              <a:rPr lang="es-ES" b="1" u="sng" dirty="0">
                <a:solidFill>
                  <a:schemeClr val="bg1"/>
                </a:solidFill>
                <a:highlight>
                  <a:srgbClr val="008080"/>
                </a:highlight>
                <a:latin typeface="Maiandra GD" panose="020E0502030308020204" pitchFamily="34" charset="0"/>
              </a:rPr>
              <a:t>y sobre esta roca edificaré mi iglesia;</a:t>
            </a:r>
            <a:r>
              <a:rPr lang="es-ES" b="1" dirty="0">
                <a:latin typeface="Maiandra GD" panose="020E0502030308020204" pitchFamily="34" charset="0"/>
              </a:rPr>
              <a:t> y las puertas del Hades no prevalecerán contra ella. </a:t>
            </a:r>
          </a:p>
          <a:p>
            <a:pPr algn="ctr"/>
            <a:r>
              <a:rPr lang="es-ES" b="1" u="sng" dirty="0">
                <a:solidFill>
                  <a:schemeClr val="bg1"/>
                </a:solidFill>
                <a:highlight>
                  <a:srgbClr val="FF0000"/>
                </a:highlight>
                <a:latin typeface="Maiandra GD" panose="020E0502030308020204" pitchFamily="34" charset="0"/>
              </a:rPr>
              <a:t>V.19.  </a:t>
            </a:r>
          </a:p>
          <a:p>
            <a:r>
              <a:rPr lang="es-ES" b="1" u="sng" dirty="0">
                <a:solidFill>
                  <a:schemeClr val="bg1"/>
                </a:solidFill>
                <a:highlight>
                  <a:srgbClr val="008000"/>
                </a:highlight>
                <a:latin typeface="Maiandra GD" panose="020E0502030308020204" pitchFamily="34" charset="0"/>
              </a:rPr>
              <a:t>Yo te daré las llaves del reino de los cielos;</a:t>
            </a:r>
            <a:r>
              <a:rPr lang="es-ES" b="1" dirty="0">
                <a:latin typeface="Maiandra GD" panose="020E0502030308020204" pitchFamily="34" charset="0"/>
              </a:rPr>
              <a:t> y lo que ates en la tierra, será atado en los cielos; y lo que desates en la tierra, será desatado en los cielos. </a:t>
            </a:r>
            <a:endParaRPr lang="es-NI" b="1" dirty="0">
              <a:latin typeface="Maiandra GD" panose="020E0502030308020204" pitchFamily="34" charset="0"/>
            </a:endParaRPr>
          </a:p>
        </p:txBody>
      </p:sp>
      <p:pic>
        <p:nvPicPr>
          <p:cNvPr id="6" name="Imagen 5">
            <a:extLst>
              <a:ext uri="{FF2B5EF4-FFF2-40B4-BE49-F238E27FC236}">
                <a16:creationId xmlns:a16="http://schemas.microsoft.com/office/drawing/2014/main" id="{E6193FF8-2231-E7B1-2225-58CCF7CF4310}"/>
              </a:ext>
            </a:extLst>
          </p:cNvPr>
          <p:cNvPicPr>
            <a:picLocks noChangeAspect="1"/>
          </p:cNvPicPr>
          <p:nvPr/>
        </p:nvPicPr>
        <p:blipFill>
          <a:blip r:embed="rId3"/>
          <a:stretch>
            <a:fillRect/>
          </a:stretch>
        </p:blipFill>
        <p:spPr>
          <a:xfrm>
            <a:off x="0" y="1133060"/>
            <a:ext cx="3965710" cy="5724937"/>
          </a:xfrm>
          <a:prstGeom prst="rect">
            <a:avLst/>
          </a:prstGeom>
        </p:spPr>
      </p:pic>
    </p:spTree>
    <p:extLst>
      <p:ext uri="{BB962C8B-B14F-4D97-AF65-F5344CB8AC3E}">
        <p14:creationId xmlns:p14="http://schemas.microsoft.com/office/powerpoint/2010/main" val="46425226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197</TotalTime>
  <Words>3670</Words>
  <Application>Microsoft Office PowerPoint</Application>
  <PresentationFormat>Presentación en pantalla (4:3)</PresentationFormat>
  <Paragraphs>259</Paragraphs>
  <Slides>50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50</vt:i4>
      </vt:variant>
    </vt:vector>
  </HeadingPairs>
  <TitlesOfParts>
    <vt:vector size="55" baseType="lpstr">
      <vt:lpstr>Arial</vt:lpstr>
      <vt:lpstr>Calibri</vt:lpstr>
      <vt:lpstr>Calibri Light</vt:lpstr>
      <vt:lpstr>Maiandra GD</vt:lpstr>
      <vt:lpstr>Tema de Office</vt:lpstr>
      <vt:lpstr>EL PAPADO ROMANO.</vt:lpstr>
      <vt:lpstr>INTRODUCCIÓN.</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LA PRESUNTA BASE BÍBLICA PARA ÉL PAPADO.</vt:lpstr>
      <vt:lpstr>EL ORIGEN DEL PAPADO.</vt:lpstr>
      <vt:lpstr>EL ORIGEN DEL PAPADO.</vt:lpstr>
      <vt:lpstr>EL ORIGEN DEL PAPADO.</vt:lpstr>
      <vt:lpstr>PEDRO NO FUE EL PRIMER PAPA.</vt:lpstr>
      <vt:lpstr>PEDRO NO FUE EL PRIMER PAPA.</vt:lpstr>
      <vt:lpstr>PEDRO NO FUE EL PRIMER PAPA.</vt:lpstr>
      <vt:lpstr>PEDRO NO FUE EL PRIMER PAPA.</vt:lpstr>
      <vt:lpstr>PEDRO NO FUE EL PRIMER PAPA.</vt:lpstr>
      <vt:lpstr>PEDRO NO FUE EL PRIMER PAPA.</vt:lpstr>
      <vt:lpstr>PEDRO NO FUE EL PRIMER PAPA.</vt:lpstr>
      <vt:lpstr>PEDRO NO FUE EL PRIMER PAPA.</vt:lpstr>
      <vt:lpstr>CONCLUSIÓN:</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PAPADO ROMANO.</dc:title>
  <dc:creator>MARIO MORENO</dc:creator>
  <cp:lastModifiedBy>MARIO MORENO</cp:lastModifiedBy>
  <cp:revision>8</cp:revision>
  <dcterms:created xsi:type="dcterms:W3CDTF">2023-06-27T15:30:59Z</dcterms:created>
  <dcterms:modified xsi:type="dcterms:W3CDTF">2023-06-28T04:55:18Z</dcterms:modified>
</cp:coreProperties>
</file>