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2" r:id="rId5"/>
    <p:sldId id="261" r:id="rId6"/>
    <p:sldId id="260" r:id="rId7"/>
    <p:sldId id="259" r:id="rId8"/>
    <p:sldId id="258" r:id="rId9"/>
    <p:sldId id="265" r:id="rId10"/>
    <p:sldId id="266" r:id="rId11"/>
    <p:sldId id="269" r:id="rId12"/>
    <p:sldId id="268" r:id="rId13"/>
    <p:sldId id="267" r:id="rId14"/>
    <p:sldId id="264" r:id="rId15"/>
    <p:sldId id="276" r:id="rId16"/>
    <p:sldId id="310" r:id="rId17"/>
    <p:sldId id="275" r:id="rId18"/>
    <p:sldId id="274" r:id="rId19"/>
    <p:sldId id="273" r:id="rId20"/>
    <p:sldId id="272" r:id="rId21"/>
    <p:sldId id="271" r:id="rId22"/>
    <p:sldId id="270" r:id="rId23"/>
    <p:sldId id="280" r:id="rId24"/>
    <p:sldId id="279" r:id="rId25"/>
    <p:sldId id="278" r:id="rId26"/>
    <p:sldId id="277" r:id="rId27"/>
    <p:sldId id="281" r:id="rId28"/>
    <p:sldId id="290" r:id="rId29"/>
    <p:sldId id="289" r:id="rId30"/>
    <p:sldId id="288" r:id="rId31"/>
    <p:sldId id="287" r:id="rId32"/>
    <p:sldId id="286" r:id="rId33"/>
    <p:sldId id="285" r:id="rId34"/>
    <p:sldId id="284" r:id="rId35"/>
    <p:sldId id="283" r:id="rId36"/>
    <p:sldId id="282" r:id="rId37"/>
    <p:sldId id="300" r:id="rId38"/>
    <p:sldId id="299" r:id="rId39"/>
    <p:sldId id="298" r:id="rId40"/>
    <p:sldId id="297" r:id="rId41"/>
    <p:sldId id="296" r:id="rId42"/>
    <p:sldId id="295" r:id="rId43"/>
    <p:sldId id="294" r:id="rId44"/>
    <p:sldId id="293" r:id="rId45"/>
    <p:sldId id="292" r:id="rId46"/>
    <p:sldId id="291" r:id="rId47"/>
    <p:sldId id="301" r:id="rId48"/>
    <p:sldId id="309" r:id="rId49"/>
    <p:sldId id="308" r:id="rId50"/>
    <p:sldId id="307" r:id="rId51"/>
    <p:sldId id="306" r:id="rId52"/>
    <p:sldId id="305" r:id="rId53"/>
    <p:sldId id="304" r:id="rId54"/>
    <p:sldId id="302" r:id="rId55"/>
    <p:sldId id="303"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00FF99"/>
    <a:srgbClr val="CCFF99"/>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4" d="100"/>
          <a:sy n="64" d="100"/>
        </p:scale>
        <p:origin x="136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58FD240-9E28-4E19-BE6C-F0B4F11DAF6D}" type="datetimeFigureOut">
              <a:rPr lang="es-NI" smtClean="0"/>
              <a:t>28/12/2023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166440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8FD240-9E28-4E19-BE6C-F0B4F11DAF6D}" type="datetimeFigureOut">
              <a:rPr lang="es-NI" smtClean="0"/>
              <a:t>28/12/2023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293229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8FD240-9E28-4E19-BE6C-F0B4F11DAF6D}" type="datetimeFigureOut">
              <a:rPr lang="es-NI" smtClean="0"/>
              <a:t>28/12/2023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1023193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58FD240-9E28-4E19-BE6C-F0B4F11DAF6D}" type="datetimeFigureOut">
              <a:rPr lang="es-NI" smtClean="0"/>
              <a:t>28/12/2023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432171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58FD240-9E28-4E19-BE6C-F0B4F11DAF6D}" type="datetimeFigureOut">
              <a:rPr lang="es-NI" smtClean="0"/>
              <a:t>28/12/2023</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234171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58FD240-9E28-4E19-BE6C-F0B4F11DAF6D}" type="datetimeFigureOut">
              <a:rPr lang="es-NI" smtClean="0"/>
              <a:t>28/12/2023</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97706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58FD240-9E28-4E19-BE6C-F0B4F11DAF6D}" type="datetimeFigureOut">
              <a:rPr lang="es-NI" smtClean="0"/>
              <a:t>28/12/2023</a:t>
            </a:fld>
            <a:endParaRPr lang="es-NI"/>
          </a:p>
        </p:txBody>
      </p:sp>
      <p:sp>
        <p:nvSpPr>
          <p:cNvPr id="8" name="Footer Placeholder 7"/>
          <p:cNvSpPr>
            <a:spLocks noGrp="1"/>
          </p:cNvSpPr>
          <p:nvPr>
            <p:ph type="ftr" sz="quarter" idx="11"/>
          </p:nvPr>
        </p:nvSpPr>
        <p:spPr/>
        <p:txBody>
          <a:bodyPr/>
          <a:lstStyle/>
          <a:p>
            <a:endParaRPr lang="es-NI"/>
          </a:p>
        </p:txBody>
      </p:sp>
      <p:sp>
        <p:nvSpPr>
          <p:cNvPr id="9" name="Slide Number Placeholder 8"/>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2304032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58FD240-9E28-4E19-BE6C-F0B4F11DAF6D}" type="datetimeFigureOut">
              <a:rPr lang="es-NI" smtClean="0"/>
              <a:t>28/12/2023</a:t>
            </a:fld>
            <a:endParaRPr lang="es-NI"/>
          </a:p>
        </p:txBody>
      </p:sp>
      <p:sp>
        <p:nvSpPr>
          <p:cNvPr id="4" name="Footer Placeholder 3"/>
          <p:cNvSpPr>
            <a:spLocks noGrp="1"/>
          </p:cNvSpPr>
          <p:nvPr>
            <p:ph type="ftr" sz="quarter" idx="11"/>
          </p:nvPr>
        </p:nvSpPr>
        <p:spPr/>
        <p:txBody>
          <a:bodyPr/>
          <a:lstStyle/>
          <a:p>
            <a:endParaRPr lang="es-NI"/>
          </a:p>
        </p:txBody>
      </p:sp>
      <p:sp>
        <p:nvSpPr>
          <p:cNvPr id="5" name="Slide Number Placeholder 4"/>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4182144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8FD240-9E28-4E19-BE6C-F0B4F11DAF6D}" type="datetimeFigureOut">
              <a:rPr lang="es-NI" smtClean="0"/>
              <a:t>28/12/2023</a:t>
            </a:fld>
            <a:endParaRPr lang="es-NI"/>
          </a:p>
        </p:txBody>
      </p:sp>
      <p:sp>
        <p:nvSpPr>
          <p:cNvPr id="3" name="Footer Placeholder 2"/>
          <p:cNvSpPr>
            <a:spLocks noGrp="1"/>
          </p:cNvSpPr>
          <p:nvPr>
            <p:ph type="ftr" sz="quarter" idx="11"/>
          </p:nvPr>
        </p:nvSpPr>
        <p:spPr/>
        <p:txBody>
          <a:bodyPr/>
          <a:lstStyle/>
          <a:p>
            <a:endParaRPr lang="es-NI"/>
          </a:p>
        </p:txBody>
      </p:sp>
      <p:sp>
        <p:nvSpPr>
          <p:cNvPr id="4" name="Slide Number Placeholder 3"/>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989624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58FD240-9E28-4E19-BE6C-F0B4F11DAF6D}" type="datetimeFigureOut">
              <a:rPr lang="es-NI" smtClean="0"/>
              <a:t>28/12/2023</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16370760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58FD240-9E28-4E19-BE6C-F0B4F11DAF6D}" type="datetimeFigureOut">
              <a:rPr lang="es-NI" smtClean="0"/>
              <a:t>28/12/2023</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950772F2-2B0C-4809-B0F8-79FFFA0C3FEF}" type="slidenum">
              <a:rPr lang="es-NI" smtClean="0"/>
              <a:t>‹Nº›</a:t>
            </a:fld>
            <a:endParaRPr lang="es-NI"/>
          </a:p>
        </p:txBody>
      </p:sp>
    </p:spTree>
    <p:extLst>
      <p:ext uri="{BB962C8B-B14F-4D97-AF65-F5344CB8AC3E}">
        <p14:creationId xmlns:p14="http://schemas.microsoft.com/office/powerpoint/2010/main" val="824436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8FD240-9E28-4E19-BE6C-F0B4F11DAF6D}" type="datetimeFigureOut">
              <a:rPr lang="es-NI" smtClean="0"/>
              <a:t>28/12/2023</a:t>
            </a:fld>
            <a:endParaRPr lang="es-NI"/>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772F2-2B0C-4809-B0F8-79FFFA0C3FEF}" type="slidenum">
              <a:rPr lang="es-NI" smtClean="0"/>
              <a:t>‹Nº›</a:t>
            </a:fld>
            <a:endParaRPr lang="es-NI"/>
          </a:p>
        </p:txBody>
      </p:sp>
    </p:spTree>
    <p:extLst>
      <p:ext uri="{BB962C8B-B14F-4D97-AF65-F5344CB8AC3E}">
        <p14:creationId xmlns:p14="http://schemas.microsoft.com/office/powerpoint/2010/main" val="21438911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rmAutofit/>
          </a:bodyPr>
          <a:lstStyle/>
          <a:p>
            <a:pPr algn="ctr"/>
            <a:r>
              <a:rPr lang="es-ES" sz="5400" b="1" u="sng" dirty="0">
                <a:effectLst>
                  <a:outerShdw blurRad="38100" dist="38100" dir="2700000" algn="tl">
                    <a:srgbClr val="000000">
                      <a:alpha val="43137"/>
                    </a:srgbClr>
                  </a:outerShdw>
                </a:effectLst>
                <a:latin typeface="Maiandra GD" panose="020E0502030308020204" pitchFamily="34" charset="0"/>
              </a:rPr>
              <a:t>EL PAPEL DE LA ESPOSA.</a:t>
            </a:r>
            <a:endParaRPr lang="es-NI" sz="54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INTRODUCCIÓN:</a:t>
            </a:r>
          </a:p>
          <a:p>
            <a:r>
              <a:rPr lang="es-ES" b="1" dirty="0">
                <a:solidFill>
                  <a:schemeClr val="bg1"/>
                </a:solidFill>
                <a:latin typeface="Maiandra GD" panose="020E0502030308020204" pitchFamily="34" charset="0"/>
              </a:rPr>
              <a:t>Dios no formó a la mujer de la cabeza del hombre, para que ella no le dominara; no la formó de sus pies, para que Él no la pisoteara, sino de una costilla, para que ella fuera su compañera.</a:t>
            </a:r>
          </a:p>
          <a:p>
            <a:r>
              <a:rPr lang="es-ES" b="1" dirty="0">
                <a:solidFill>
                  <a:schemeClr val="bg1"/>
                </a:solidFill>
                <a:latin typeface="Maiandra GD" panose="020E0502030308020204" pitchFamily="34" charset="0"/>
              </a:rPr>
              <a:t>En la actualidad existen diferentes opiniones acerca del papel que desempeña la esposa, incluso algunos hombres, mal informados.</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418185345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Evalúa un campo y lo compra; </a:t>
            </a:r>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Con sus ganancias planta una viña.</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V.18.</a:t>
            </a:r>
          </a:p>
          <a:p>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Nota que su ganancia es buena,</a:t>
            </a:r>
            <a:r>
              <a:rPr lang="es-ES" b="1" dirty="0">
                <a:solidFill>
                  <a:schemeClr val="bg1"/>
                </a:solidFill>
                <a:latin typeface="Maiandra GD" panose="020E0502030308020204" pitchFamily="34" charset="0"/>
              </a:rPr>
              <a:t> No se apaga de noche su lámpara.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V.24.</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Hace telas de lino y las vende,</a:t>
            </a:r>
            <a:r>
              <a:rPr lang="es-ES" b="1" dirty="0">
                <a:solidFill>
                  <a:schemeClr val="bg1"/>
                </a:solidFill>
                <a:latin typeface="Maiandra GD" panose="020E0502030308020204" pitchFamily="34" charset="0"/>
              </a:rPr>
              <a:t> Y provee cinturones a los mercaderes.</a:t>
            </a:r>
          </a:p>
          <a:p>
            <a:r>
              <a:rPr lang="es-NI" b="1" dirty="0">
                <a:solidFill>
                  <a:schemeClr val="bg1"/>
                </a:solidFill>
                <a:latin typeface="Maiandra GD" panose="020E0502030308020204" pitchFamily="34" charset="0"/>
              </a:rPr>
              <a:t>Cuidando su Belleza, Especialmente la Interior. </a:t>
            </a:r>
          </a:p>
        </p:txBody>
      </p:sp>
    </p:spTree>
    <p:extLst>
      <p:ext uri="{BB962C8B-B14F-4D97-AF65-F5344CB8AC3E}">
        <p14:creationId xmlns:p14="http://schemas.microsoft.com/office/powerpoint/2010/main" val="161912754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Proverbios.31:10, 22.</a:t>
            </a:r>
            <a:r>
              <a:rPr lang="es-NI"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Mujer hacendosa, ¿quién la hallará?</a:t>
            </a:r>
            <a:r>
              <a:rPr lang="es-ES" b="1" dirty="0">
                <a:solidFill>
                  <a:schemeClr val="bg1"/>
                </a:solidFill>
                <a:latin typeface="Maiandra GD" panose="020E0502030308020204" pitchFamily="34" charset="0"/>
              </a:rPr>
              <a:t> Su valor supera en mucho al de las joyas.</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V.22.</a:t>
            </a:r>
          </a:p>
          <a:p>
            <a:r>
              <a:rPr lang="es-ES" b="1" dirty="0">
                <a:solidFill>
                  <a:schemeClr val="bg1"/>
                </a:solidFill>
                <a:latin typeface="Maiandra GD" panose="020E0502030308020204" pitchFamily="34" charset="0"/>
              </a:rPr>
              <a:t>Se hace mantos para sí;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Su ropa es de lino fino y de púrpura.</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En lo espiritual que es lo más hermoso para Dios siempre.</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Pedro.3:4.</a:t>
            </a:r>
            <a:endPar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endParaRPr>
          </a:p>
        </p:txBody>
      </p:sp>
    </p:spTree>
    <p:extLst>
      <p:ext uri="{BB962C8B-B14F-4D97-AF65-F5344CB8AC3E}">
        <p14:creationId xmlns:p14="http://schemas.microsoft.com/office/powerpoint/2010/main" val="271846926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sino que sea lo que procede de lo íntimo del corazón,</a:t>
            </a:r>
            <a:r>
              <a:rPr lang="es-ES" b="1" dirty="0">
                <a:solidFill>
                  <a:schemeClr val="bg1"/>
                </a:solidFill>
                <a:latin typeface="Maiandra GD" panose="020E0502030308020204" pitchFamily="34" charset="0"/>
              </a:rPr>
              <a:t> con el adorno incorruptible de un espíritu tierno y sereno, lo cual es precioso delante de Dios. </a:t>
            </a:r>
          </a:p>
          <a:p>
            <a:r>
              <a:rPr lang="es-ES" b="1" dirty="0">
                <a:solidFill>
                  <a:schemeClr val="bg1"/>
                </a:solidFill>
                <a:latin typeface="Maiandra GD" panose="020E0502030308020204" pitchFamily="34" charset="0"/>
              </a:rPr>
              <a:t>Con su habla de respeto y amor.</a:t>
            </a:r>
          </a:p>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Cantares.4:3.</a:t>
            </a:r>
            <a:r>
              <a:rPr lang="es-NI"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Tus labios son como hilo de escarlata,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Y tu boca, encantadora.</a:t>
            </a:r>
            <a:r>
              <a:rPr lang="es-ES" b="1" dirty="0">
                <a:solidFill>
                  <a:schemeClr val="bg1"/>
                </a:solidFill>
                <a:latin typeface="Maiandra GD" panose="020E0502030308020204" pitchFamily="34" charset="0"/>
              </a:rPr>
              <a:t> Tus mejillas, como mitades de granada Detrás de tu velo.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53959233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Cuando Hay Conflictos y Desacuerdos, Hablando con amor.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Provebios.31:26.</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Abre su boca con sabiduría,</a:t>
            </a:r>
            <a:r>
              <a:rPr lang="es-ES" b="1" dirty="0">
                <a:solidFill>
                  <a:schemeClr val="bg1"/>
                </a:solidFill>
                <a:latin typeface="Maiandra GD" panose="020E0502030308020204" pitchFamily="34" charset="0"/>
              </a:rPr>
              <a:t> Y hay enseñanza de bondad en su lengua.</a:t>
            </a:r>
          </a:p>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Proverbios.15:1.</a:t>
            </a:r>
            <a:r>
              <a:rPr lang="es-NI"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La suave respuesta aparta el furor,</a:t>
            </a:r>
            <a:r>
              <a:rPr lang="es-ES" b="1" dirty="0">
                <a:solidFill>
                  <a:schemeClr val="bg1"/>
                </a:solidFill>
                <a:latin typeface="Maiandra GD" panose="020E0502030308020204" pitchFamily="34" charset="0"/>
              </a:rPr>
              <a:t> Pero la palabra hiriente hace subir la ira.</a:t>
            </a:r>
          </a:p>
          <a:p>
            <a:r>
              <a:rPr lang="es-ES" b="1" dirty="0">
                <a:solidFill>
                  <a:schemeClr val="bg1"/>
                </a:solidFill>
                <a:latin typeface="Maiandra GD" panose="020E0502030308020204" pitchFamily="34" charset="0"/>
              </a:rPr>
              <a:t>Porque sino será una pesadilla. </a:t>
            </a:r>
          </a:p>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Proverbios.21:9.</a:t>
            </a:r>
            <a:r>
              <a:rPr lang="es-NI" b="1" dirty="0">
                <a:solidFill>
                  <a:schemeClr val="bg1"/>
                </a:solidFill>
                <a:latin typeface="Maiandra GD" panose="020E0502030308020204" pitchFamily="34" charset="0"/>
              </a:rPr>
              <a:t> </a:t>
            </a:r>
          </a:p>
        </p:txBody>
      </p:sp>
    </p:spTree>
    <p:extLst>
      <p:ext uri="{BB962C8B-B14F-4D97-AF65-F5344CB8AC3E}">
        <p14:creationId xmlns:p14="http://schemas.microsoft.com/office/powerpoint/2010/main" val="361173005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Mejor es vivir en un rincón del terrado</a:t>
            </a:r>
            <a:r>
              <a:rPr lang="es-ES" b="1" dirty="0">
                <a:solidFill>
                  <a:schemeClr val="bg1"/>
                </a:solidFill>
                <a:latin typeface="Maiandra GD" panose="020E0502030308020204" pitchFamily="34" charset="0"/>
              </a:rPr>
              <a:t> Que en una casa con mujer rencillosa. </a:t>
            </a:r>
          </a:p>
          <a:p>
            <a:pPr algn="ctr"/>
            <a:r>
              <a:rPr lang="es-NI"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RESPETARLE.</a:t>
            </a:r>
          </a:p>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Efesios.5:33.</a:t>
            </a:r>
          </a:p>
          <a:p>
            <a:r>
              <a:rPr lang="es-ES" b="1" dirty="0">
                <a:solidFill>
                  <a:schemeClr val="bg1"/>
                </a:solidFill>
                <a:latin typeface="Maiandra GD" panose="020E0502030308020204" pitchFamily="34" charset="0"/>
              </a:rPr>
              <a:t>En todo caso, cada uno de ustedes ame también a su mujer como a sí mismo,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y que la mujer respete a su marido.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El respetarle incluye honrarle, animarle, levantarle, estimarle, alabarle. Él varón, por fuerte que sea en lo físico.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28892026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dirty="0">
                <a:solidFill>
                  <a:schemeClr val="bg1"/>
                </a:solidFill>
                <a:latin typeface="Maiandra GD" panose="020E0502030308020204" pitchFamily="34" charset="0"/>
              </a:rPr>
              <a:t>Está hecho de tal manera que necesita de la aprobación y respeto de su esposa.</a:t>
            </a:r>
          </a:p>
          <a:p>
            <a:r>
              <a:rPr lang="es-ES" b="1" dirty="0">
                <a:solidFill>
                  <a:schemeClr val="bg1"/>
                </a:solidFill>
                <a:latin typeface="Maiandra GD" panose="020E0502030308020204" pitchFamily="34" charset="0"/>
              </a:rPr>
              <a:t>Dios le dio un ego muy frágil (no es egoísmo) y una mujer no sensible lo puede destruir, el resultado será un hombre frustrado y no motivado.</a:t>
            </a:r>
          </a:p>
          <a:p>
            <a:r>
              <a:rPr lang="es-ES" b="1" dirty="0">
                <a:solidFill>
                  <a:schemeClr val="bg1"/>
                </a:solidFill>
                <a:latin typeface="Maiandra GD" panose="020E0502030308020204" pitchFamily="34" charset="0"/>
              </a:rPr>
              <a:t>Como se dice:</a:t>
            </a:r>
          </a:p>
          <a:p>
            <a:r>
              <a:rPr lang="es-ES" b="1" dirty="0">
                <a:solidFill>
                  <a:schemeClr val="bg1"/>
                </a:solidFill>
                <a:latin typeface="Maiandra GD" panose="020E0502030308020204" pitchFamily="34" charset="0"/>
              </a:rPr>
              <a:t>Detrás de un gran hombre hay una gran mujer siempre.</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07807494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dirty="0">
                <a:solidFill>
                  <a:schemeClr val="bg1"/>
                </a:solidFill>
                <a:latin typeface="Maiandra GD" panose="020E0502030308020204" pitchFamily="34" charset="0"/>
              </a:rPr>
              <a:t>Pero también detrás de un mal hombre hay una mala mujer.</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Reyes.21:25.</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Ciertamente no hubo nadie como Acab que se vendiera para hacer lo malo ante los ojos del SEÑOR, porque Jezabel su mujer lo había convencido. </a:t>
            </a:r>
          </a:p>
          <a:p>
            <a:r>
              <a:rPr lang="es-ES" b="1" dirty="0">
                <a:solidFill>
                  <a:schemeClr val="bg1"/>
                </a:solidFill>
                <a:latin typeface="Maiandra GD" panose="020E0502030308020204" pitchFamily="34" charset="0"/>
              </a:rPr>
              <a:t>Usted esposa puede ser una gran ayuda para su esposo, o un gran estorbo para Él.</a:t>
            </a:r>
          </a:p>
          <a:p>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395448996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¿SE DA CUENTA SU ESPOSO, SEÑORA, QUE USTED LE RESPETA? ¿LE ADMIRA Y LE HONRA?</a:t>
            </a:r>
          </a:p>
          <a:p>
            <a:r>
              <a:rPr lang="es-ES" b="1" dirty="0">
                <a:solidFill>
                  <a:schemeClr val="bg1"/>
                </a:solidFill>
                <a:latin typeface="Maiandra GD" panose="020E0502030308020204" pitchFamily="34" charset="0"/>
              </a:rPr>
              <a:t>La mujer puede transformar un matrimonio aburrido en algo nuevo y emocionante si practica las cuatro "A.</a:t>
            </a:r>
          </a:p>
          <a:p>
            <a:r>
              <a:rPr lang="es-ES" b="1" dirty="0">
                <a:solidFill>
                  <a:schemeClr val="bg1"/>
                </a:solidFill>
                <a:latin typeface="Maiandra GD" panose="020E0502030308020204" pitchFamily="34" charset="0"/>
              </a:rPr>
              <a:t>Aceptarlo, tal como Él es. </a:t>
            </a:r>
          </a:p>
          <a:p>
            <a:r>
              <a:rPr lang="es-ES" b="1" dirty="0">
                <a:solidFill>
                  <a:schemeClr val="bg1"/>
                </a:solidFill>
                <a:latin typeface="Maiandra GD" panose="020E0502030308020204" pitchFamily="34" charset="0"/>
              </a:rPr>
              <a:t>Admirarlo.</a:t>
            </a:r>
          </a:p>
          <a:p>
            <a:r>
              <a:rPr lang="es-ES" b="1" dirty="0">
                <a:solidFill>
                  <a:schemeClr val="bg1"/>
                </a:solidFill>
                <a:latin typeface="Maiandra GD" panose="020E0502030308020204" pitchFamily="34" charset="0"/>
              </a:rPr>
              <a:t>Adaptarse a Él.</a:t>
            </a:r>
          </a:p>
          <a:p>
            <a:r>
              <a:rPr lang="es-ES" b="1" dirty="0">
                <a:solidFill>
                  <a:schemeClr val="bg1"/>
                </a:solidFill>
                <a:latin typeface="Maiandra GD" panose="020E0502030308020204" pitchFamily="34" charset="0"/>
              </a:rPr>
              <a:t>Apreciarlo. </a:t>
            </a:r>
          </a:p>
        </p:txBody>
      </p:sp>
    </p:spTree>
    <p:extLst>
      <p:ext uri="{BB962C8B-B14F-4D97-AF65-F5344CB8AC3E}">
        <p14:creationId xmlns:p14="http://schemas.microsoft.com/office/powerpoint/2010/main" val="89716626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pPr algn="ctr"/>
            <a:r>
              <a:rPr lang="es-ES" b="1" u="sng" dirty="0">
                <a:effectLst>
                  <a:outerShdw blurRad="38100" dist="38100" dir="2700000" algn="tl">
                    <a:srgbClr val="000000">
                      <a:alpha val="43137"/>
                    </a:srgbClr>
                  </a:outerShdw>
                </a:effectLst>
                <a:highlight>
                  <a:srgbClr val="CCFF99"/>
                </a:highlight>
                <a:latin typeface="Maiandra GD" panose="020E0502030308020204" pitchFamily="34" charset="0"/>
              </a:rPr>
              <a:t>AREAS EN LAS CUALES ÉL NECESITA EL RESPETO DE SU ESPOSA:</a:t>
            </a:r>
          </a:p>
          <a:p>
            <a:r>
              <a:rPr lang="es-ES" b="1" dirty="0">
                <a:solidFill>
                  <a:schemeClr val="bg1"/>
                </a:solidFill>
                <a:latin typeface="Maiandra GD" panose="020E0502030308020204" pitchFamily="34" charset="0"/>
              </a:rPr>
              <a:t>Su Cuerpo. Nunca hagas burla de su cuerpo si es gordo o flaco, calvo o chaparro, ni lo compares con otro. </a:t>
            </a:r>
          </a:p>
          <a:p>
            <a:r>
              <a:rPr lang="es-ES" b="1" dirty="0">
                <a:solidFill>
                  <a:schemeClr val="bg1"/>
                </a:solidFill>
                <a:latin typeface="Maiandra GD" panose="020E0502030308020204" pitchFamily="34" charset="0"/>
              </a:rPr>
              <a:t>En gran parte depende de ti que esté en su peso, no lo obligues a comer demás ni le reproches que deje algo en el plato.</a:t>
            </a:r>
          </a:p>
          <a:p>
            <a:r>
              <a:rPr lang="es-ES" b="1" dirty="0">
                <a:solidFill>
                  <a:schemeClr val="bg1"/>
                </a:solidFill>
                <a:latin typeface="Maiandra GD" panose="020E0502030308020204" pitchFamily="34" charset="0"/>
              </a:rPr>
              <a:t>Su Intelecto. Habilidades y Talentos.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242286277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Él hombre necesita la admiración de su esposa en cualquier habilidad deportiva, manual o musical que Él tenga. </a:t>
            </a:r>
          </a:p>
          <a:p>
            <a:r>
              <a:rPr lang="es-ES" b="1" dirty="0">
                <a:solidFill>
                  <a:schemeClr val="bg1"/>
                </a:solidFill>
                <a:latin typeface="Maiandra GD" panose="020E0502030308020204" pitchFamily="34" charset="0"/>
              </a:rPr>
              <a:t>Si la esposa le admira por el lado intelectual y profesional, esto le impulsará a lograr aún más. </a:t>
            </a:r>
          </a:p>
          <a:p>
            <a:r>
              <a:rPr lang="es-ES" b="1" dirty="0">
                <a:solidFill>
                  <a:schemeClr val="bg1"/>
                </a:solidFill>
                <a:latin typeface="Maiandra GD" panose="020E0502030308020204" pitchFamily="34" charset="0"/>
              </a:rPr>
              <a:t>Mas si es en lo espiritual, animarle si dirige si da clase o sermón, si sirve a la mesa, ella siempre le animara hacer mejor.</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328335580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rmAutofit/>
          </a:bodyPr>
          <a:lstStyle/>
          <a:p>
            <a:pPr algn="ctr"/>
            <a:r>
              <a:rPr lang="es-ES" sz="6600" b="1" u="sng" dirty="0">
                <a:effectLst>
                  <a:outerShdw blurRad="38100" dist="38100" dir="2700000" algn="tl">
                    <a:srgbClr val="000000">
                      <a:alpha val="43137"/>
                    </a:srgbClr>
                  </a:outerShdw>
                </a:effectLst>
                <a:latin typeface="Maiandra GD" panose="020E0502030308020204" pitchFamily="34" charset="0"/>
              </a:rPr>
              <a:t>INTRODUCCIÓN:</a:t>
            </a:r>
            <a:endParaRPr lang="es-NI" sz="66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Han tratado de poner a la mujer como un ser de segunda categoría, otros en el plano de igualdad al hombre y otros en un nivel superior a Él.</a:t>
            </a:r>
          </a:p>
          <a:p>
            <a:r>
              <a:rPr lang="es-ES" b="1" dirty="0">
                <a:solidFill>
                  <a:schemeClr val="bg1"/>
                </a:solidFill>
                <a:latin typeface="Maiandra GD" panose="020E0502030308020204" pitchFamily="34" charset="0"/>
              </a:rPr>
              <a:t>Hoy en día hay miles, aun millones de mujeres frustradas, buscando su realización. En muchos de los casos, la frustración viene porque la mujer no está sirviendo según los principios y mandamientos de Dios en cuanto al matrimonio; no está cumpliendo el plan para el cual fue creada, diseñada.</a:t>
            </a:r>
          </a:p>
        </p:txBody>
      </p:sp>
    </p:spTree>
    <p:extLst>
      <p:ext uri="{BB962C8B-B14F-4D97-AF65-F5344CB8AC3E}">
        <p14:creationId xmlns:p14="http://schemas.microsoft.com/office/powerpoint/2010/main" val="45100718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dirty="0">
                <a:solidFill>
                  <a:schemeClr val="bg1"/>
                </a:solidFill>
                <a:latin typeface="Maiandra GD" panose="020E0502030308020204" pitchFamily="34" charset="0"/>
              </a:rPr>
              <a:t>Su Trabajo. Él necesita estar seguro de que su esposa le respeta y que agradece su trabajo. Cuidando la casa cuando Él no está, no espera que Él marido se vaya a trabajar para que ella salga a escondida de Él.</a:t>
            </a:r>
          </a:p>
          <a:p>
            <a:r>
              <a:rPr lang="es-ES" b="1" dirty="0">
                <a:solidFill>
                  <a:schemeClr val="bg1"/>
                </a:solidFill>
                <a:latin typeface="Maiandra GD" panose="020E0502030308020204" pitchFamily="34" charset="0"/>
              </a:rPr>
              <a:t>Sus Decisiones. Él esposo necesita el respeto en sus decisiones aun cuando existan opciones que puedan ser mejores. En caso de error, no ayudará el famoso: TE LO DIJE...</a:t>
            </a:r>
          </a:p>
        </p:txBody>
      </p:sp>
    </p:spTree>
    <p:extLst>
      <p:ext uri="{BB962C8B-B14F-4D97-AF65-F5344CB8AC3E}">
        <p14:creationId xmlns:p14="http://schemas.microsoft.com/office/powerpoint/2010/main" val="418974154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r>
              <a:rPr lang="es-ES" b="1" dirty="0">
                <a:solidFill>
                  <a:schemeClr val="bg1"/>
                </a:solidFill>
                <a:latin typeface="Maiandra GD" panose="020E0502030308020204" pitchFamily="34" charset="0"/>
              </a:rPr>
              <a:t>Su Descanso. Hay esposos que no tienen ni lugar ni permiso para descansar en su casa, acaban por irse a dormitar a su oficina, a su coche o en el peor de los casos a un hotel. Él debe de tener su descanso y la esposa debe de apoyarlo en eso también.</a:t>
            </a:r>
          </a:p>
          <a:p>
            <a:r>
              <a:rPr lang="es-ES" b="1" dirty="0">
                <a:solidFill>
                  <a:schemeClr val="bg1"/>
                </a:solidFill>
                <a:latin typeface="Maiandra GD" panose="020E0502030308020204" pitchFamily="34" charset="0"/>
              </a:rPr>
              <a:t>Su Vida Espiritual. Dios le estableció como cabeza de su hogar; con su respeto, la esposa le estimula a ocupar este lugar con eficiencia. </a:t>
            </a:r>
          </a:p>
        </p:txBody>
      </p:sp>
    </p:spTree>
    <p:extLst>
      <p:ext uri="{BB962C8B-B14F-4D97-AF65-F5344CB8AC3E}">
        <p14:creationId xmlns:p14="http://schemas.microsoft.com/office/powerpoint/2010/main" val="52572602"/>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Él desea sentir el respeto de su familia en cuanto al sacerdocio. </a:t>
            </a:r>
          </a:p>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Pedro.2:5.</a:t>
            </a:r>
            <a:r>
              <a:rPr lang="es-NI"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también ustedes, como piedras vivas, sean edificados como casa espiritual para un sacerdocio santo,</a:t>
            </a:r>
            <a:r>
              <a:rPr lang="es-ES" b="1" dirty="0">
                <a:solidFill>
                  <a:schemeClr val="bg1"/>
                </a:solidFill>
                <a:latin typeface="Maiandra GD" panose="020E0502030308020204" pitchFamily="34" charset="0"/>
              </a:rPr>
              <a:t> para ofrecer sacrificios espirituales aceptables a Dios por medio de Jesucristo.</a:t>
            </a:r>
          </a:p>
          <a:p>
            <a:r>
              <a:rPr lang="es-ES" b="1" dirty="0">
                <a:solidFill>
                  <a:schemeClr val="bg1"/>
                </a:solidFill>
                <a:latin typeface="Maiandra GD" panose="020E0502030308020204" pitchFamily="34" charset="0"/>
              </a:rPr>
              <a:t>Que Dios le ha asignado. Por lo general, la esposa tiene más tiempo para leer la Biblia, orar, escuchar predicas, etc.</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408321022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fontScale="92500"/>
          </a:bodyPr>
          <a:lstStyle/>
          <a:p>
            <a:r>
              <a:rPr lang="es-ES" b="1" dirty="0">
                <a:solidFill>
                  <a:schemeClr val="bg1"/>
                </a:solidFill>
                <a:latin typeface="Maiandra GD" panose="020E0502030308020204" pitchFamily="34" charset="0"/>
              </a:rPr>
              <a:t>Y por lo tanto crece espiritualmente muy rápidamente. </a:t>
            </a:r>
          </a:p>
          <a:p>
            <a:r>
              <a:rPr lang="es-ES" b="1" dirty="0">
                <a:solidFill>
                  <a:schemeClr val="bg1"/>
                </a:solidFill>
                <a:latin typeface="Maiandra GD" panose="020E0502030308020204" pitchFamily="34" charset="0"/>
              </a:rPr>
              <a:t>En tales situaciones ella necesita pedir la sabiduría de Dios para saber ayudar a su marido, sin empujarle ni predicarle, porque estaría pecando ella irrespetando.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Corintios.14:34-35.</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Las mujeres guarden silencio en las iglesias, porque no les es permitido hablar,</a:t>
            </a:r>
            <a:r>
              <a:rPr lang="es-ES" b="1" dirty="0">
                <a:solidFill>
                  <a:schemeClr val="bg1"/>
                </a:solidFill>
                <a:latin typeface="Maiandra GD" panose="020E0502030308020204" pitchFamily="34" charset="0"/>
              </a:rPr>
              <a:t> antes bien, que se sujeten como dice también la ley.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72137572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V.35.</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Y si quieren aprender algo, que pregunten a sus propios maridos en casa,</a:t>
            </a:r>
            <a:r>
              <a:rPr lang="es-ES" b="1" dirty="0">
                <a:solidFill>
                  <a:schemeClr val="bg1"/>
                </a:solidFill>
                <a:latin typeface="Maiandra GD" panose="020E0502030308020204" pitchFamily="34" charset="0"/>
              </a:rPr>
              <a:t> porque no es correcto que la mujer hable en la iglesia. </a:t>
            </a:r>
            <a:endParaRPr lang="es-NI" b="1" dirty="0">
              <a:solidFill>
                <a:schemeClr val="bg1"/>
              </a:solidFill>
              <a:latin typeface="Maiandra GD" panose="020E0502030308020204" pitchFamily="34" charset="0"/>
            </a:endParaRPr>
          </a:p>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Timoteo.2:11-12.</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Que la mujer aprenda calladamente,</a:t>
            </a:r>
            <a:r>
              <a:rPr lang="es-ES" b="1" dirty="0">
                <a:solidFill>
                  <a:schemeClr val="bg1"/>
                </a:solidFill>
                <a:latin typeface="Maiandra GD" panose="020E0502030308020204" pitchFamily="34" charset="0"/>
              </a:rPr>
              <a:t> con toda obediencia.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V.12.</a:t>
            </a:r>
            <a:r>
              <a:rPr lang="es-ES" b="1" dirty="0">
                <a:solidFill>
                  <a:schemeClr val="bg1"/>
                </a:solidFill>
                <a:latin typeface="Maiandra GD" panose="020E0502030308020204" pitchFamily="34" charset="0"/>
              </a:rPr>
              <a:t>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428781666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Yo no permito que la mujer enseñe ni que ejerza autoridad</a:t>
            </a:r>
            <a:r>
              <a:rPr lang="es-ES" b="1" dirty="0">
                <a:solidFill>
                  <a:schemeClr val="bg1"/>
                </a:solidFill>
                <a:latin typeface="Maiandra GD" panose="020E0502030308020204" pitchFamily="34" charset="0"/>
              </a:rPr>
              <a:t> sobre el hombre, sino que permanezca callada.</a:t>
            </a:r>
          </a:p>
          <a:p>
            <a:pPr algn="ct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SOMETERSE A ÉL.</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Efesios.5:22-23.</a:t>
            </a:r>
          </a:p>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Las mujeres estén sometidas</a:t>
            </a:r>
            <a:r>
              <a:rPr lang="es-ES" b="1" dirty="0">
                <a:solidFill>
                  <a:schemeClr val="bg1"/>
                </a:solidFill>
                <a:latin typeface="Maiandra GD" panose="020E0502030308020204" pitchFamily="34" charset="0"/>
              </a:rPr>
              <a:t> a sus propios maridos como al Señor. </a:t>
            </a:r>
          </a:p>
          <a:p>
            <a:r>
              <a:rPr lang="es-ES" b="1" dirty="0">
                <a:solidFill>
                  <a:schemeClr val="bg1"/>
                </a:solidFill>
                <a:latin typeface="Maiandra GD" panose="020E0502030308020204" pitchFamily="34" charset="0"/>
              </a:rPr>
              <a:t>El estar sometida es equivalente a estar sometida al Señor.</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V.23.</a:t>
            </a:r>
            <a:r>
              <a:rPr lang="es-ES" b="1" dirty="0">
                <a:solidFill>
                  <a:schemeClr val="bg1"/>
                </a:solidFill>
                <a:latin typeface="Maiandra GD" panose="020E0502030308020204" pitchFamily="34" charset="0"/>
              </a:rPr>
              <a:t>  </a:t>
            </a:r>
          </a:p>
        </p:txBody>
      </p:sp>
    </p:spTree>
    <p:extLst>
      <p:ext uri="{BB962C8B-B14F-4D97-AF65-F5344CB8AC3E}">
        <p14:creationId xmlns:p14="http://schemas.microsoft.com/office/powerpoint/2010/main" val="3693946922"/>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Porque el marido es cabeza de la mujer,</a:t>
            </a:r>
            <a:r>
              <a:rPr lang="es-ES" b="1" dirty="0">
                <a:solidFill>
                  <a:schemeClr val="bg1"/>
                </a:solidFill>
                <a:latin typeface="Maiandra GD" panose="020E0502030308020204" pitchFamily="34" charset="0"/>
              </a:rPr>
              <a:t> así como Cristo es cabeza de la iglesia, siendo Él mismo el Salvador del cuerpo. </a:t>
            </a:r>
          </a:p>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Pedro 3:1, 6.</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Asimismo ustedes, mujeres, estén sujetas a sus maridos,</a:t>
            </a:r>
            <a:r>
              <a:rPr lang="es-ES" b="1" dirty="0">
                <a:solidFill>
                  <a:schemeClr val="bg1"/>
                </a:solidFill>
                <a:latin typeface="Maiandra GD" panose="020E0502030308020204" pitchFamily="34" charset="0"/>
              </a:rPr>
              <a:t> de modo que si algunos de ellos son desobedientes a la palabra, puedan ser ganados sin palabra alguna por la conducta de sus mujeres.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202532803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V.6.</a:t>
            </a:r>
          </a:p>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Así obedeció Sara a Abraham, llamándolo señor,</a:t>
            </a:r>
            <a:r>
              <a:rPr lang="es-ES" b="1" dirty="0">
                <a:solidFill>
                  <a:schemeClr val="bg1"/>
                </a:solidFill>
                <a:latin typeface="Maiandra GD" panose="020E0502030308020204" pitchFamily="34" charset="0"/>
              </a:rPr>
              <a:t> y ustedes han llegado a ser hijas de ella, si hacen el bien y no tienen miedo de nada que pueda aterrorizarlas. </a:t>
            </a:r>
          </a:p>
          <a:p>
            <a:r>
              <a:rPr lang="es-ES" b="1" dirty="0">
                <a:solidFill>
                  <a:schemeClr val="bg1"/>
                </a:solidFill>
                <a:latin typeface="Maiandra GD" panose="020E0502030308020204" pitchFamily="34" charset="0"/>
              </a:rPr>
              <a:t>Una de las versiones modernas dice que las casadas deben adaptarse a sus maridos. Desde la caída de Satanás, ha habido una fuerte rebeldía en el mundo. El mundo actual está diciendo a la mujer.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359550281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dirty="0">
                <a:solidFill>
                  <a:schemeClr val="bg1"/>
                </a:solidFill>
                <a:latin typeface="Maiandra GD" panose="020E0502030308020204" pitchFamily="34" charset="0"/>
              </a:rPr>
              <a:t>"No te dejes" </a:t>
            </a:r>
          </a:p>
          <a:p>
            <a:r>
              <a:rPr lang="es-ES" b="1" dirty="0">
                <a:solidFill>
                  <a:schemeClr val="bg1"/>
                </a:solidFill>
                <a:latin typeface="Maiandra GD" panose="020E0502030308020204" pitchFamily="34" charset="0"/>
              </a:rPr>
              <a:t>"No permitas que ningún hombre te mande“ </a:t>
            </a:r>
          </a:p>
          <a:p>
            <a:r>
              <a:rPr lang="es-ES" b="1" dirty="0">
                <a:solidFill>
                  <a:schemeClr val="bg1"/>
                </a:solidFill>
                <a:latin typeface="Maiandra GD" panose="020E0502030308020204" pitchFamily="34" charset="0"/>
              </a:rPr>
              <a:t>"Reclama tus derechos". </a:t>
            </a:r>
          </a:p>
          <a:p>
            <a:r>
              <a:rPr lang="es-ES" b="1" dirty="0">
                <a:solidFill>
                  <a:schemeClr val="bg1"/>
                </a:solidFill>
                <a:latin typeface="Maiandra GD" panose="020E0502030308020204" pitchFamily="34" charset="0"/>
              </a:rPr>
              <a:t>Pero en el Reino de Dios todo es contrario a lo que piensa el mundo. Cristo enseñó que, para enaltecerse, hay que humillarse; para tener autoridad, uno tiene que someterse a la autoridad.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Mateo.20:25-28.</a:t>
            </a:r>
            <a:r>
              <a:rPr lang="es-ES" b="1" dirty="0">
                <a:solidFill>
                  <a:schemeClr val="bg1"/>
                </a:solidFill>
                <a:latin typeface="Maiandra GD" panose="020E0502030308020204" pitchFamily="34" charset="0"/>
              </a:rPr>
              <a:t>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64600269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dirty="0">
                <a:solidFill>
                  <a:schemeClr val="bg1"/>
                </a:solidFill>
                <a:latin typeface="Maiandra GD" panose="020E0502030308020204" pitchFamily="34" charset="0"/>
              </a:rPr>
              <a:t>Pero Jesús, llamándolos junto a Él, dijo: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«Ustedes saben que los gobernantes de los gentiles se enseñorean de ellos,</a:t>
            </a:r>
            <a:r>
              <a:rPr lang="es-ES" b="1" dirty="0">
                <a:solidFill>
                  <a:schemeClr val="bg1"/>
                </a:solidFill>
                <a:latin typeface="Maiandra GD" panose="020E0502030308020204" pitchFamily="34" charset="0"/>
              </a:rPr>
              <a:t> y que los grandes ejercen autoridad sobre ellos.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V.26.</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»No ha de ser así entre ustedes,</a:t>
            </a:r>
            <a:r>
              <a:rPr lang="es-ES" b="1" dirty="0">
                <a:solidFill>
                  <a:schemeClr val="bg1"/>
                </a:solidFill>
                <a:latin typeface="Maiandra GD" panose="020E0502030308020204" pitchFamily="34" charset="0"/>
              </a:rPr>
              <a:t> sino que el que entre ustedes quiera llegar a ser grande, será su servidor,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V.27.</a:t>
            </a:r>
            <a:endPar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endParaRPr>
          </a:p>
        </p:txBody>
      </p:sp>
    </p:spTree>
    <p:extLst>
      <p:ext uri="{BB962C8B-B14F-4D97-AF65-F5344CB8AC3E}">
        <p14:creationId xmlns:p14="http://schemas.microsoft.com/office/powerpoint/2010/main" val="206667546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rmAutofit/>
          </a:bodyPr>
          <a:lstStyle/>
          <a:p>
            <a:pPr algn="ctr"/>
            <a:r>
              <a:rPr lang="es-ES" sz="6600" b="1" u="sng" dirty="0">
                <a:effectLst>
                  <a:outerShdw blurRad="38100" dist="38100" dir="2700000" algn="tl">
                    <a:srgbClr val="000000">
                      <a:alpha val="43137"/>
                    </a:srgbClr>
                  </a:outerShdw>
                </a:effectLst>
                <a:latin typeface="Maiandra GD" panose="020E0502030308020204" pitchFamily="34" charset="0"/>
              </a:rPr>
              <a:t>INTRODUCCIÓN:</a:t>
            </a:r>
            <a:endParaRPr lang="es-NI" sz="66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LA PALABRA DE DIOS NOS INDICA QUE EL PAPEL DE LA ESPOSA ES:</a:t>
            </a:r>
          </a:p>
          <a:p>
            <a:r>
              <a:rPr lang="es-ES" b="1" dirty="0">
                <a:solidFill>
                  <a:schemeClr val="bg1"/>
                </a:solidFill>
                <a:latin typeface="Maiandra GD" panose="020E0502030308020204" pitchFamily="34" charset="0"/>
              </a:rPr>
              <a:t>SER AYUDA IDONEA.</a:t>
            </a:r>
          </a:p>
          <a:p>
            <a:r>
              <a:rPr lang="es-ES" b="1" dirty="0">
                <a:solidFill>
                  <a:schemeClr val="bg1"/>
                </a:solidFill>
                <a:latin typeface="Maiandra GD" panose="020E0502030308020204" pitchFamily="34" charset="0"/>
              </a:rPr>
              <a:t>RESPETAR A SU MARIDO.</a:t>
            </a:r>
          </a:p>
          <a:p>
            <a:r>
              <a:rPr lang="es-ES" b="1" dirty="0">
                <a:solidFill>
                  <a:schemeClr val="bg1"/>
                </a:solidFill>
                <a:latin typeface="Maiandra GD" panose="020E0502030308020204" pitchFamily="34" charset="0"/>
              </a:rPr>
              <a:t>SOMETERSE A ÉL.</a:t>
            </a:r>
          </a:p>
          <a:p>
            <a:r>
              <a:rPr lang="es-ES" b="1" dirty="0">
                <a:solidFill>
                  <a:schemeClr val="bg1"/>
                </a:solidFill>
                <a:latin typeface="Maiandra GD" panose="020E0502030308020204" pitchFamily="34" charset="0"/>
              </a:rPr>
              <a:t>AMARLO.</a:t>
            </a:r>
          </a:p>
          <a:p>
            <a:r>
              <a:rPr lang="es-NI" b="1" dirty="0">
                <a:solidFill>
                  <a:schemeClr val="bg1"/>
                </a:solidFill>
                <a:latin typeface="Maiandra GD" panose="020E0502030308020204" pitchFamily="34" charset="0"/>
              </a:rPr>
              <a:t>Cuando la esposa respeta, ama su papel será una esposa como Dios quiere, como lo fuera Sara y muchas mujeres en la Biblia.</a:t>
            </a:r>
          </a:p>
        </p:txBody>
      </p:sp>
    </p:spTree>
    <p:extLst>
      <p:ext uri="{BB962C8B-B14F-4D97-AF65-F5344CB8AC3E}">
        <p14:creationId xmlns:p14="http://schemas.microsoft.com/office/powerpoint/2010/main" val="364092818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y el que entre ustedes quiera ser el primero, </a:t>
            </a:r>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será su siervo;</a:t>
            </a:r>
            <a:r>
              <a:rPr lang="es-ES" b="1" dirty="0">
                <a:solidFill>
                  <a:schemeClr val="bg1"/>
                </a:solidFill>
                <a:latin typeface="Maiandra GD" panose="020E0502030308020204" pitchFamily="34" charset="0"/>
              </a:rPr>
              <a:t>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V.28.</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así como el Hijo del Hombre no vino para ser servido,</a:t>
            </a:r>
            <a:r>
              <a:rPr lang="es-ES" b="1" dirty="0">
                <a:solidFill>
                  <a:schemeClr val="bg1"/>
                </a:solidFill>
                <a:latin typeface="Maiandra GD" panose="020E0502030308020204" pitchFamily="34" charset="0"/>
              </a:rPr>
              <a:t> sino para servir y para dar Su vida en rescate por muchos». </a:t>
            </a:r>
          </a:p>
          <a:p>
            <a:r>
              <a:rPr lang="es-ES" b="1" dirty="0">
                <a:solidFill>
                  <a:schemeClr val="bg1"/>
                </a:solidFill>
                <a:latin typeface="Maiandra GD" panose="020E0502030308020204" pitchFamily="34" charset="0"/>
              </a:rPr>
              <a:t>La mujer debe obedecer a Dios no al mundo ni a Satanás, ni a nadie sino solo a Dios.</a:t>
            </a:r>
          </a:p>
          <a:p>
            <a:r>
              <a:rPr lang="es-ES" b="1" dirty="0">
                <a:solidFill>
                  <a:schemeClr val="bg1"/>
                </a:solidFill>
                <a:latin typeface="Maiandra GD" panose="020E0502030308020204" pitchFamily="34" charset="0"/>
              </a:rPr>
              <a:t>Hay muchos malentendidos en cuanto a la sumisión.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373789379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Vamos a ver unas verdades de lo que NO es, luego lo que SI es. Quizá una manera más enfática para notar la diferencia entre lo que NO es y SI es seria bosquejarlo así:</a:t>
            </a:r>
          </a:p>
          <a:p>
            <a:r>
              <a:rPr lang="es-ES" b="1" dirty="0">
                <a:solidFill>
                  <a:schemeClr val="bg1"/>
                </a:solidFill>
                <a:latin typeface="Maiandra GD" panose="020E0502030308020204" pitchFamily="34" charset="0"/>
              </a:rPr>
              <a:t>Lo que la Sumisión NO es:</a:t>
            </a:r>
          </a:p>
          <a:p>
            <a:r>
              <a:rPr lang="es-ES" b="1" dirty="0">
                <a:solidFill>
                  <a:schemeClr val="bg1"/>
                </a:solidFill>
                <a:latin typeface="Maiandra GD" panose="020E0502030308020204" pitchFamily="34" charset="0"/>
              </a:rPr>
              <a:t>La Sumisión No es un Concepto sólo para Mujeres, Sino Para Todo Creyente.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Efesios.5:21.</a:t>
            </a:r>
            <a:r>
              <a:rPr lang="es-ES"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Sométanse unos a otros</a:t>
            </a:r>
            <a:r>
              <a:rPr lang="es-ES" b="1" dirty="0">
                <a:solidFill>
                  <a:schemeClr val="bg1"/>
                </a:solidFill>
                <a:latin typeface="Maiandra GD" panose="020E0502030308020204" pitchFamily="34" charset="0"/>
              </a:rPr>
              <a:t> en el temor de Cristo.</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217210552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Pedro.5:5.</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Asimismo ustedes, los más jóvenes, estén sujetos a los mayores.</a:t>
            </a:r>
            <a:r>
              <a:rPr lang="es-ES" b="1" dirty="0">
                <a:solidFill>
                  <a:schemeClr val="bg1"/>
                </a:solidFill>
                <a:latin typeface="Maiandra GD" panose="020E0502030308020204" pitchFamily="34" charset="0"/>
              </a:rPr>
              <a:t> Y todos, revístanse de humildad en su trato mutuo, porque DIOS RESISTE A LOS SOBERBIOS, PERO DA GRACIA A LOS HUMILDES. </a:t>
            </a:r>
          </a:p>
          <a:p>
            <a:r>
              <a:rPr lang="es-ES" b="1" dirty="0">
                <a:solidFill>
                  <a:schemeClr val="bg1"/>
                </a:solidFill>
                <a:latin typeface="Maiandra GD" panose="020E0502030308020204" pitchFamily="34" charset="0"/>
              </a:rPr>
              <a:t>La Sumisión Bíblica No es Servilismo. Servilismo es esclavitud; sumisión bíblica es libertad.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21420526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La mujer sumisa no pierde su propia identidad; al contrario, ella desarrolla al máximo sus talentos y habilidades, porque no está compitiendo con su marido. </a:t>
            </a:r>
          </a:p>
          <a:p>
            <a:r>
              <a:rPr lang="es-ES" b="1" dirty="0">
                <a:solidFill>
                  <a:schemeClr val="bg1"/>
                </a:solidFill>
                <a:latin typeface="Maiandra GD" panose="020E0502030308020204" pitchFamily="34" charset="0"/>
              </a:rPr>
              <a:t>Ella reconoce que son un equipo y una ayuda mutua.</a:t>
            </a:r>
          </a:p>
          <a:p>
            <a:r>
              <a:rPr lang="es-ES" b="1" dirty="0">
                <a:solidFill>
                  <a:schemeClr val="bg1"/>
                </a:solidFill>
                <a:latin typeface="Maiandra GD" panose="020E0502030308020204" pitchFamily="34" charset="0"/>
              </a:rPr>
              <a:t>La Sumisión de la Mujer No Significa que No Abra su Boca, o que No Pueda Dar consejos y Opiniones.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Proverbios.31:26.</a:t>
            </a:r>
            <a:endPar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endParaRPr>
          </a:p>
        </p:txBody>
      </p:sp>
    </p:spTree>
    <p:extLst>
      <p:ext uri="{BB962C8B-B14F-4D97-AF65-F5344CB8AC3E}">
        <p14:creationId xmlns:p14="http://schemas.microsoft.com/office/powerpoint/2010/main" val="291717666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Abre su boca con sabiduría,</a:t>
            </a:r>
            <a:r>
              <a:rPr lang="es-ES" b="1" dirty="0">
                <a:solidFill>
                  <a:schemeClr val="bg1"/>
                </a:solidFill>
                <a:latin typeface="Maiandra GD" panose="020E0502030308020204" pitchFamily="34" charset="0"/>
              </a:rPr>
              <a:t> Y hay enseñanza de bondad en su lengua. </a:t>
            </a:r>
          </a:p>
          <a:p>
            <a:r>
              <a:rPr lang="es-ES" b="1" dirty="0">
                <a:solidFill>
                  <a:schemeClr val="bg1"/>
                </a:solidFill>
                <a:latin typeface="Maiandra GD" panose="020E0502030308020204" pitchFamily="34" charset="0"/>
              </a:rPr>
              <a:t>Ella tiene mucho que contribuir al matrimonio y un marido sabio aprovechará de la inteligencia y habilidades de su esposa.</a:t>
            </a:r>
          </a:p>
          <a:p>
            <a:r>
              <a:rPr lang="es-ES" b="1" dirty="0">
                <a:solidFill>
                  <a:schemeClr val="bg1"/>
                </a:solidFill>
                <a:latin typeface="Maiandra GD" panose="020E0502030308020204" pitchFamily="34" charset="0"/>
              </a:rPr>
              <a:t>La Sumisión No Significa que La Mujer es Inferior al Hombre. </a:t>
            </a:r>
          </a:p>
          <a:p>
            <a:r>
              <a:rPr lang="es-ES" b="1" dirty="0">
                <a:solidFill>
                  <a:schemeClr val="bg1"/>
                </a:solidFill>
                <a:latin typeface="Maiandra GD" panose="020E0502030308020204" pitchFamily="34" charset="0"/>
              </a:rPr>
              <a:t>Cristo no es inferior al Padre, pero Él se sometió a la voluntad de su Padre.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Juan.5:30.</a:t>
            </a:r>
            <a:r>
              <a:rPr lang="es-ES" b="1" dirty="0">
                <a:solidFill>
                  <a:schemeClr val="bg1"/>
                </a:solidFill>
                <a:latin typeface="Maiandra GD" panose="020E0502030308020204" pitchFamily="34" charset="0"/>
              </a:rPr>
              <a:t>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57998146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»Yo no puedo hacer nada por iniciativa Mía; como oigo, juzgo, y Mi juicio es justo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porque no busco Mi voluntad, sino la voluntad del que me envió.</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Los esposos son iguales delante de Dios, sólo tienen funciones diferentes.</a:t>
            </a:r>
          </a:p>
          <a:p>
            <a:r>
              <a:rPr lang="es-ES" b="1" dirty="0">
                <a:solidFill>
                  <a:schemeClr val="bg1"/>
                </a:solidFill>
                <a:latin typeface="Maiandra GD" panose="020E0502030308020204" pitchFamily="34" charset="0"/>
              </a:rPr>
              <a:t>Lo que la Sumisión Si es:</a:t>
            </a:r>
          </a:p>
          <a:p>
            <a:r>
              <a:rPr lang="es-ES" b="1" dirty="0">
                <a:solidFill>
                  <a:schemeClr val="bg1"/>
                </a:solidFill>
                <a:latin typeface="Maiandra GD" panose="020E0502030308020204" pitchFamily="34" charset="0"/>
              </a:rPr>
              <a:t>La Sumisión es un Acto Voluntario. En ningún lugar se enseña al hombre a sujetarla por la fuerza, debe nacer en ella porque esa es la voluntad de Dios.</a:t>
            </a:r>
          </a:p>
        </p:txBody>
      </p:sp>
    </p:spTree>
    <p:extLst>
      <p:ext uri="{BB962C8B-B14F-4D97-AF65-F5344CB8AC3E}">
        <p14:creationId xmlns:p14="http://schemas.microsoft.com/office/powerpoint/2010/main" val="422049004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La Sumisión de la Mujer es un Mandamiento. </a:t>
            </a:r>
          </a:p>
          <a:p>
            <a:r>
              <a:rPr lang="es-ES" b="1" dirty="0">
                <a:solidFill>
                  <a:schemeClr val="bg1"/>
                </a:solidFill>
                <a:latin typeface="Maiandra GD" panose="020E0502030308020204" pitchFamily="34" charset="0"/>
              </a:rPr>
              <a:t>No una Sugerencia. Aunque el mundo se burla de este concepto, llamándolo "anticuado", la Palabra de Dios no cambia.</a:t>
            </a:r>
          </a:p>
          <a:p>
            <a:r>
              <a:rPr lang="es-ES" b="1" dirty="0">
                <a:solidFill>
                  <a:schemeClr val="bg1"/>
                </a:solidFill>
                <a:latin typeface="Maiandra GD" panose="020E0502030308020204" pitchFamily="34" charset="0"/>
              </a:rPr>
              <a:t>La Sumisión de la Mujer es Asunto Espiritual.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Efesios.5:22.</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Las mujeres estén sometidas</a:t>
            </a:r>
            <a:r>
              <a:rPr lang="es-ES" b="1" dirty="0">
                <a:solidFill>
                  <a:schemeClr val="bg1"/>
                </a:solidFill>
                <a:latin typeface="Maiandra GD" panose="020E0502030308020204" pitchFamily="34" charset="0"/>
              </a:rPr>
              <a:t> a sus propios maridos como al Señor.</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57929048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Colosenses.3:23.</a:t>
            </a:r>
            <a:r>
              <a:rPr lang="es-NI"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Todo lo que hagan, háganlo de corazón,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como para el Señor y no para los hombres,</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La mujer necesita considerarlo como un acto de obediencia a Dios.</a:t>
            </a:r>
          </a:p>
          <a:p>
            <a:r>
              <a:rPr lang="es-ES" b="1" dirty="0">
                <a:solidFill>
                  <a:schemeClr val="bg1"/>
                </a:solidFill>
                <a:latin typeface="Maiandra GD" panose="020E0502030308020204" pitchFamily="34" charset="0"/>
              </a:rPr>
              <a:t>La Sumisión de la Mujer Traerá Orden y Paz al Hogar. </a:t>
            </a:r>
          </a:p>
          <a:p>
            <a:r>
              <a:rPr lang="es-ES" b="1" dirty="0">
                <a:solidFill>
                  <a:schemeClr val="bg1"/>
                </a:solidFill>
                <a:latin typeface="Maiandra GD" panose="020E0502030308020204" pitchFamily="34" charset="0"/>
              </a:rPr>
              <a:t>En cada equipo tiene que haber un capitán, no dos.</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98851807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Es Dios quien hizo las reglas y Él dice: </a:t>
            </a:r>
          </a:p>
          <a:p>
            <a:r>
              <a:rPr lang="es-ES" b="1" dirty="0">
                <a:solidFill>
                  <a:schemeClr val="bg1"/>
                </a:solidFill>
                <a:latin typeface="Maiandra GD" panose="020E0502030308020204" pitchFamily="34" charset="0"/>
              </a:rPr>
              <a:t>“Él varón es la cabeza de la mujer..."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I Corintios.11:3.</a:t>
            </a:r>
          </a:p>
          <a:p>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Pero quiero que sepan que la cabeza de todo hombre es Cristo,</a:t>
            </a:r>
            <a:r>
              <a:rPr lang="es-ES" b="1" dirty="0">
                <a:solidFill>
                  <a:schemeClr val="bg1"/>
                </a:solidFill>
                <a:latin typeface="Maiandra GD" panose="020E0502030308020204" pitchFamily="34" charset="0"/>
              </a:rPr>
              <a:t> y la cabeza de la mujer es el hombre, y la cabeza de Cristo es Dios. </a:t>
            </a:r>
          </a:p>
          <a:p>
            <a:r>
              <a:rPr lang="es-ES" b="1" dirty="0">
                <a:solidFill>
                  <a:schemeClr val="bg1"/>
                </a:solidFill>
                <a:latin typeface="Maiandra GD" panose="020E0502030308020204" pitchFamily="34" charset="0"/>
              </a:rPr>
              <a:t>La Sumisión Debe ser Extensa y Continua. Pero No Necesariamente Sin Límite. Es importante dar una palabra de precaución: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66686805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dirty="0">
                <a:solidFill>
                  <a:schemeClr val="bg1"/>
                </a:solidFill>
                <a:latin typeface="Maiandra GD" panose="020E0502030308020204" pitchFamily="34" charset="0"/>
              </a:rPr>
              <a:t>Existen abusos de autoridad y ninguna mujer está obligada a aguantar golpes ni abuso emocional en nombre de "la sumisión". </a:t>
            </a:r>
          </a:p>
          <a:p>
            <a:r>
              <a:rPr lang="es-ES" b="1" dirty="0">
                <a:solidFill>
                  <a:schemeClr val="bg1"/>
                </a:solidFill>
                <a:latin typeface="Maiandra GD" panose="020E0502030308020204" pitchFamily="34" charset="0"/>
              </a:rPr>
              <a:t>Si Él marido le obliga hacer algo contrario a la Palabra de Dios, ella tiene que obedecer a Dios primero. </a:t>
            </a:r>
          </a:p>
          <a:p>
            <a:r>
              <a:rPr lang="es-ES" b="1" dirty="0">
                <a:solidFill>
                  <a:schemeClr val="bg1"/>
                </a:solidFill>
                <a:latin typeface="Maiandra GD" panose="020E0502030308020204" pitchFamily="34" charset="0"/>
              </a:rPr>
              <a:t>Pero aun en esto, ella puede desobedecer al marido con un espíritu sumiso.</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373951221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pPr algn="ctr"/>
            <a:r>
              <a:rPr lang="es-ES" b="1" u="sng" dirty="0">
                <a:effectLst>
                  <a:outerShdw blurRad="38100" dist="38100" dir="2700000" algn="tl">
                    <a:srgbClr val="000000">
                      <a:alpha val="43137"/>
                    </a:srgbClr>
                  </a:outerShdw>
                </a:effectLst>
                <a:highlight>
                  <a:srgbClr val="FF99FF"/>
                </a:highlight>
                <a:latin typeface="Maiandra GD" panose="020E0502030308020204" pitchFamily="34" charset="0"/>
              </a:rPr>
              <a:t>AYUDA IDONEA.</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Génesis.2:18.</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Entonces el SEÑOR Dios dijo: «No es bueno que el hombre esté solo; </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le haré una ayuda adecuada».</a:t>
            </a:r>
          </a:p>
          <a:p>
            <a:pPr algn="ctr"/>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¿Qué es una ayuda idónea?</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Es una persona que se pone al lado de uno, no enfrente, ni detrás, para ayudarle a lograr sus metas.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83249657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5">
                                            <p:txEl>
                                              <p:pRg st="4" end="4"/>
                                            </p:txEl>
                                          </p:spTgt>
                                        </p:tgtEl>
                                        <p:attrNameLst>
                                          <p:attrName>style.visibility</p:attrName>
                                        </p:attrNameLst>
                                      </p:cBhvr>
                                      <p:to>
                                        <p:strVal val="visible"/>
                                      </p:to>
                                    </p:set>
                                    <p:animEffect transition="in" filter="barn(inVertical)">
                                      <p:cBhvr>
                                        <p:cTn id="3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pPr algn="ctr"/>
            <a:r>
              <a:rPr lang="es-ES" b="1" u="sng" dirty="0">
                <a:effectLst>
                  <a:outerShdw blurRad="38100" dist="38100" dir="2700000" algn="tl">
                    <a:srgbClr val="000000">
                      <a:alpha val="43137"/>
                    </a:srgbClr>
                  </a:outerShdw>
                </a:effectLst>
                <a:highlight>
                  <a:srgbClr val="FF99FF"/>
                </a:highlight>
                <a:latin typeface="Maiandra GD" panose="020E0502030308020204" pitchFamily="34" charset="0"/>
              </a:rPr>
              <a:t>ÉL HOMBRE ES LA CABEZA, PERO LA MUJER ES EL CORAZÓN DEL HOGAR.</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¿Qué sucede cuando no hay este orden divino? El Dr. </a:t>
            </a:r>
            <a:r>
              <a:rPr lang="es-ES" b="1" dirty="0" err="1">
                <a:solidFill>
                  <a:schemeClr val="bg1"/>
                </a:solidFill>
                <a:latin typeface="Maiandra GD" panose="020E0502030308020204" pitchFamily="34" charset="0"/>
              </a:rPr>
              <a:t>LaHaye</a:t>
            </a:r>
            <a:r>
              <a:rPr lang="es-ES" b="1" dirty="0">
                <a:solidFill>
                  <a:schemeClr val="bg1"/>
                </a:solidFill>
                <a:latin typeface="Maiandra GD" panose="020E0502030308020204" pitchFamily="34" charset="0"/>
              </a:rPr>
              <a:t> dice. </a:t>
            </a:r>
          </a:p>
          <a:p>
            <a:r>
              <a:rPr lang="es-ES" b="1" dirty="0">
                <a:solidFill>
                  <a:schemeClr val="bg1"/>
                </a:solidFill>
                <a:latin typeface="Maiandra GD" panose="020E0502030308020204" pitchFamily="34" charset="0"/>
              </a:rPr>
              <a:t>"Usualmente un hogar en donde la mujer domina, es un hogar de contención hasta que Él </a:t>
            </a:r>
            <a:r>
              <a:rPr lang="es-ES" b="1" dirty="0" err="1">
                <a:solidFill>
                  <a:schemeClr val="bg1"/>
                </a:solidFill>
                <a:latin typeface="Maiandra GD" panose="020E0502030308020204" pitchFamily="34" charset="0"/>
              </a:rPr>
              <a:t>Ésposo</a:t>
            </a:r>
            <a:r>
              <a:rPr lang="es-ES" b="1" dirty="0">
                <a:solidFill>
                  <a:schemeClr val="bg1"/>
                </a:solidFill>
                <a:latin typeface="Maiandra GD" panose="020E0502030308020204" pitchFamily="34" charset="0"/>
              </a:rPr>
              <a:t> por fin se da por vencido; entonces él se arrastra dentro de su concha de introversión.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76824400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dirty="0">
                <a:solidFill>
                  <a:schemeClr val="bg1"/>
                </a:solidFill>
                <a:latin typeface="Maiandra GD" panose="020E0502030308020204" pitchFamily="34" charset="0"/>
              </a:rPr>
              <a:t>Lo triste es que la mujer llegará a menospreciar al varón que ella ha podido dominar". </a:t>
            </a:r>
          </a:p>
          <a:p>
            <a:r>
              <a:rPr lang="es-ES" b="1" dirty="0">
                <a:solidFill>
                  <a:schemeClr val="bg1"/>
                </a:solidFill>
                <a:latin typeface="Maiandra GD" panose="020E0502030308020204" pitchFamily="34" charset="0"/>
              </a:rPr>
              <a:t>Otra cosa que sucede cuando hay rebeldía en la mujer es que los niños serán afectados por este mismo espíritu, y se condenara eternamente por su rebeldía a Dios.</a:t>
            </a:r>
          </a:p>
          <a:p>
            <a:pPr algn="ctr"/>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AMARLE.</a:t>
            </a:r>
          </a:p>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Tito.2:4.</a:t>
            </a:r>
            <a:r>
              <a:rPr lang="es-NI" b="1" dirty="0">
                <a:solidFill>
                  <a:schemeClr val="bg1"/>
                </a:solidFill>
                <a:latin typeface="Maiandra GD" panose="020E0502030308020204" pitchFamily="34" charset="0"/>
              </a:rPr>
              <a:t> </a:t>
            </a:r>
          </a:p>
        </p:txBody>
      </p:sp>
    </p:spTree>
    <p:extLst>
      <p:ext uri="{BB962C8B-B14F-4D97-AF65-F5344CB8AC3E}">
        <p14:creationId xmlns:p14="http://schemas.microsoft.com/office/powerpoint/2010/main" val="427512231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para que puedan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instruir a las jóvenes a que amen a sus maridos,</a:t>
            </a:r>
            <a:r>
              <a:rPr lang="es-ES" b="1" dirty="0">
                <a:solidFill>
                  <a:schemeClr val="bg1"/>
                </a:solidFill>
                <a:latin typeface="Maiandra GD" panose="020E0502030308020204" pitchFamily="34" charset="0"/>
              </a:rPr>
              <a:t> a que amen a sus hijos, </a:t>
            </a:r>
          </a:p>
          <a:p>
            <a:pPr algn="ctr"/>
            <a:r>
              <a:rPr lang="es-ES" b="1" u="sng" dirty="0">
                <a:effectLst>
                  <a:outerShdw blurRad="38100" dist="38100" dir="2700000" algn="tl">
                    <a:srgbClr val="000000">
                      <a:alpha val="43137"/>
                    </a:srgbClr>
                  </a:outerShdw>
                </a:effectLst>
                <a:highlight>
                  <a:srgbClr val="CCFF99"/>
                </a:highlight>
                <a:latin typeface="Maiandra GD" panose="020E0502030308020204" pitchFamily="34" charset="0"/>
              </a:rPr>
              <a:t>¿QUE ES AMOR?.</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Tal vez esta sea una de las palabras más mal-usadas en todo el mundo en que vivimos.  </a:t>
            </a:r>
          </a:p>
          <a:p>
            <a:r>
              <a:rPr lang="es-ES" b="1" dirty="0">
                <a:solidFill>
                  <a:schemeClr val="bg1"/>
                </a:solidFill>
                <a:latin typeface="Maiandra GD" panose="020E0502030308020204" pitchFamily="34" charset="0"/>
              </a:rPr>
              <a:t>Los griegos tenían cinco palabras distintas para la palabra en castellano "amor". Como el Nuevo Testamento fue escrito originalmente en griego.</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8311893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dirty="0">
                <a:solidFill>
                  <a:schemeClr val="bg1"/>
                </a:solidFill>
                <a:latin typeface="Maiandra GD" panose="020E0502030308020204" pitchFamily="34" charset="0"/>
              </a:rPr>
              <a:t>Vamos a examinar estas cinco palabras y así entender mejor el diseño maravilloso de Dios para el matrimonio</a:t>
            </a:r>
          </a:p>
          <a:p>
            <a:r>
              <a:rPr lang="es-ES" b="1" dirty="0">
                <a:solidFill>
                  <a:schemeClr val="bg1"/>
                </a:solidFill>
                <a:latin typeface="Maiandra GD" panose="020E0502030308020204" pitchFamily="34" charset="0"/>
              </a:rPr>
              <a:t>Él quiere que los casados se amen con </a:t>
            </a:r>
          </a:p>
          <a:p>
            <a:r>
              <a:rPr lang="es-ES" b="1" dirty="0">
                <a:solidFill>
                  <a:schemeClr val="bg1"/>
                </a:solidFill>
                <a:latin typeface="Maiandra GD" panose="020E0502030308020204" pitchFamily="34" charset="0"/>
              </a:rPr>
              <a:t>1. </a:t>
            </a:r>
            <a:r>
              <a:rPr lang="es-ES" b="1" dirty="0" err="1">
                <a:solidFill>
                  <a:schemeClr val="bg1"/>
                </a:solidFill>
                <a:latin typeface="Maiandra GD" panose="020E0502030308020204" pitchFamily="34" charset="0"/>
              </a:rPr>
              <a:t>Epitumía</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2. Eros. </a:t>
            </a:r>
          </a:p>
          <a:p>
            <a:r>
              <a:rPr lang="es-ES" b="1" dirty="0">
                <a:solidFill>
                  <a:schemeClr val="bg1"/>
                </a:solidFill>
                <a:latin typeface="Maiandra GD" panose="020E0502030308020204" pitchFamily="34" charset="0"/>
              </a:rPr>
              <a:t>3. Astorgos. </a:t>
            </a:r>
          </a:p>
          <a:p>
            <a:r>
              <a:rPr lang="es-ES" b="1" dirty="0">
                <a:solidFill>
                  <a:schemeClr val="bg1"/>
                </a:solidFill>
                <a:latin typeface="Maiandra GD" panose="020E0502030308020204" pitchFamily="34" charset="0"/>
              </a:rPr>
              <a:t>4. </a:t>
            </a:r>
            <a:r>
              <a:rPr lang="es-ES" b="1" dirty="0" err="1">
                <a:solidFill>
                  <a:schemeClr val="bg1"/>
                </a:solidFill>
                <a:latin typeface="Maiandra GD" panose="020E0502030308020204" pitchFamily="34" charset="0"/>
              </a:rPr>
              <a:t>Fileo</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5. Ágape.</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52163161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arn(inVertical)">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Epitumia.</a:t>
            </a:r>
            <a:r>
              <a:rPr lang="es-ES" b="1" dirty="0">
                <a:solidFill>
                  <a:schemeClr val="bg1"/>
                </a:solidFill>
                <a:latin typeface="Maiandra GD" panose="020E0502030308020204" pitchFamily="34" charset="0"/>
              </a:rPr>
              <a:t> Significa fuerte deseo sexual. En otra lección estudiaremos más a fondo el área sexual del matrimonio, porque muchas mujeres no se dan cuenta de lo que significa la relación sexual para Él varón: de que le ayuda a realizar su hombría. </a:t>
            </a:r>
          </a:p>
          <a:p>
            <a:r>
              <a:rPr lang="es-ES" b="1" dirty="0">
                <a:solidFill>
                  <a:schemeClr val="bg1"/>
                </a:solidFill>
                <a:latin typeface="Maiandra GD" panose="020E0502030308020204" pitchFamily="34" charset="0"/>
              </a:rPr>
              <a:t>La esposa sabia hará todo lo posible para vencer cualquier trauma del pasado o sentimiento de culpabilidad para que ella pueda gozarse (no solo "cumplir')</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415344887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Con esta faceta del amor, la cual Dios dice que es "honroso".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Hebreos.13:4.</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Sea el matrimonio honroso en todos, y el lecho matrimonial sin deshonra,</a:t>
            </a:r>
            <a:r>
              <a:rPr lang="es-ES" b="1" dirty="0">
                <a:solidFill>
                  <a:schemeClr val="bg1"/>
                </a:solidFill>
                <a:latin typeface="Maiandra GD" panose="020E0502030308020204" pitchFamily="34" charset="0"/>
              </a:rPr>
              <a:t> porque a los inmorales y a los adúlteros los juzgará Dios. </a:t>
            </a:r>
          </a:p>
          <a:p>
            <a:r>
              <a:rPr lang="es-ES" b="1" u="sng" dirty="0">
                <a:effectLst>
                  <a:outerShdw blurRad="38100" dist="38100" dir="2700000" algn="tl">
                    <a:srgbClr val="000000">
                      <a:alpha val="43137"/>
                    </a:srgbClr>
                  </a:outerShdw>
                </a:effectLst>
                <a:highlight>
                  <a:srgbClr val="FF99FF"/>
                </a:highlight>
                <a:latin typeface="Maiandra GD" panose="020E0502030308020204" pitchFamily="34" charset="0"/>
              </a:rPr>
              <a:t>Eros.</a:t>
            </a:r>
            <a:r>
              <a:rPr lang="es-ES" b="1" dirty="0">
                <a:solidFill>
                  <a:schemeClr val="bg1"/>
                </a:solidFill>
                <a:latin typeface="Maiandra GD" panose="020E0502030308020204" pitchFamily="34" charset="0"/>
              </a:rPr>
              <a:t> Significa, romance, amor sentimental, apasionado. Como </a:t>
            </a:r>
            <a:r>
              <a:rPr lang="es-ES" b="1" dirty="0" err="1">
                <a:solidFill>
                  <a:schemeClr val="bg1"/>
                </a:solidFill>
                <a:latin typeface="Maiandra GD" panose="020E0502030308020204" pitchFamily="34" charset="0"/>
              </a:rPr>
              <a:t>epitumia</a:t>
            </a:r>
            <a:r>
              <a:rPr lang="es-ES" b="1" dirty="0">
                <a:solidFill>
                  <a:schemeClr val="bg1"/>
                </a:solidFill>
                <a:latin typeface="Maiandra GD" panose="020E0502030308020204" pitchFamily="34" charset="0"/>
              </a:rPr>
              <a:t>, también eros puede durar para toda la vida.</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55680234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Pero es algo frágil que no se puede sostener solo; depende de las otras cuatro formas del amor. </a:t>
            </a:r>
          </a:p>
          <a:p>
            <a:r>
              <a:rPr lang="es-ES" b="1" dirty="0">
                <a:solidFill>
                  <a:schemeClr val="bg1"/>
                </a:solidFill>
                <a:latin typeface="Maiandra GD" panose="020E0502030308020204" pitchFamily="34" charset="0"/>
              </a:rPr>
              <a:t>Ya se habló a los hombres sobre la importancia de detalles y atenciones en el matrimonio. </a:t>
            </a:r>
          </a:p>
          <a:p>
            <a:r>
              <a:rPr lang="es-ES" b="1" dirty="0">
                <a:solidFill>
                  <a:schemeClr val="bg1"/>
                </a:solidFill>
                <a:latin typeface="Maiandra GD" panose="020E0502030308020204" pitchFamily="34" charset="0"/>
              </a:rPr>
              <a:t>Pero a la vez mucho depende de la mujer si el romance florece o se apaga. </a:t>
            </a:r>
          </a:p>
          <a:p>
            <a:r>
              <a:rPr lang="es-ES" b="1" dirty="0">
                <a:solidFill>
                  <a:schemeClr val="bg1"/>
                </a:solidFill>
                <a:latin typeface="Maiandra GD" panose="020E0502030308020204" pitchFamily="34" charset="0"/>
              </a:rPr>
              <a:t>¿Cuándo fue la última vez que compró un camisón bonito para dar gusto a su marido?</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2576687571"/>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Es un hecho de que Él hombre es afectado por lo que ve; entonces la mujer necesita cuidar su apariencia física lo más que pueda. </a:t>
            </a:r>
          </a:p>
          <a:p>
            <a:r>
              <a:rPr lang="es-ES" b="1" dirty="0">
                <a:solidFill>
                  <a:schemeClr val="bg1"/>
                </a:solidFill>
                <a:latin typeface="Maiandra GD" panose="020E0502030308020204" pitchFamily="34" charset="0"/>
              </a:rPr>
              <a:t>Es cierto que la belleza interior es de mayor importancia que la exterior, pero la esposa que no se preocupa por su apariencia física está diciendo sin palabras, que es de poca importancia ser atractiva para su marido. </a:t>
            </a:r>
          </a:p>
          <a:p>
            <a:r>
              <a:rPr lang="es-ES" b="1" dirty="0">
                <a:solidFill>
                  <a:schemeClr val="bg1"/>
                </a:solidFill>
                <a:latin typeface="Maiandra GD" panose="020E0502030308020204" pitchFamily="34" charset="0"/>
              </a:rPr>
              <a:t>Es cierto que Dios ve el corazón, pero Él esposo ve lo exterior.</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317732679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u="sng" dirty="0">
                <a:solidFill>
                  <a:schemeClr val="bg1"/>
                </a:solidFill>
                <a:effectLst>
                  <a:outerShdw blurRad="38100" dist="38100" dir="2700000" algn="tl">
                    <a:srgbClr val="000000">
                      <a:alpha val="43137"/>
                    </a:srgbClr>
                  </a:outerShdw>
                </a:effectLst>
                <a:highlight>
                  <a:srgbClr val="FF0066"/>
                </a:highlight>
                <a:latin typeface="Maiandra GD" panose="020E0502030308020204" pitchFamily="34" charset="0"/>
              </a:rPr>
              <a:t>Astorgos.</a:t>
            </a:r>
            <a:r>
              <a:rPr lang="es-ES" b="1" dirty="0">
                <a:solidFill>
                  <a:schemeClr val="bg1"/>
                </a:solidFill>
                <a:latin typeface="Maiandra GD" panose="020E0502030308020204" pitchFamily="34" charset="0"/>
              </a:rPr>
              <a:t> Significa el sentir de pertenecer el uno al otro, es el amor de lealtad y seguridad, y es tan especial como el cimiento de una casa. Esta es la parte del amor que hace de su hogar un refugio emocional. Llegan tiempos difíciles en la vida de cada varón cuando hay tensiones en su trabajo, o falta de trabajo. </a:t>
            </a:r>
          </a:p>
          <a:p>
            <a:r>
              <a:rPr lang="es-ES" b="1" dirty="0">
                <a:solidFill>
                  <a:schemeClr val="bg1"/>
                </a:solidFill>
                <a:latin typeface="Maiandra GD" panose="020E0502030308020204" pitchFamily="34" charset="0"/>
              </a:rPr>
              <a:t>Este es el tiempo cuando Él necesita una mujer que exprese confianza en Él, que le diga.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58270611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r>
              <a:rPr lang="es-ES" b="1" dirty="0">
                <a:solidFill>
                  <a:schemeClr val="bg1"/>
                </a:solidFill>
                <a:latin typeface="Maiandra GD" panose="020E0502030308020204" pitchFamily="34" charset="0"/>
              </a:rPr>
              <a:t>"Tú puedes" o "Lucharemos juntos y ganaremos", y no una esposa que le regañe o que se burle de Él, o le diga como la mujer de Job.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Job.2:9.</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Entonces su mujer le dijo: «¿Aún conservas tu integridad? </a:t>
            </a:r>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Maldice a Dios y muérete».</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Él necesita apoyo no destruirlo más. </a:t>
            </a:r>
          </a:p>
          <a:p>
            <a:r>
              <a:rPr lang="pt-BR" b="1" u="sng" dirty="0" err="1">
                <a:effectLst>
                  <a:outerShdw blurRad="38100" dist="38100" dir="2700000" algn="tl">
                    <a:srgbClr val="000000">
                      <a:alpha val="43137"/>
                    </a:srgbClr>
                  </a:outerShdw>
                </a:effectLst>
                <a:highlight>
                  <a:srgbClr val="CCFF99"/>
                </a:highlight>
                <a:latin typeface="Maiandra GD" panose="020E0502030308020204" pitchFamily="34" charset="0"/>
              </a:rPr>
              <a:t>Fileo</a:t>
            </a:r>
            <a:r>
              <a:rPr lang="pt-BR" b="1" u="sng" dirty="0">
                <a:effectLst>
                  <a:outerShdw blurRad="38100" dist="38100" dir="2700000" algn="tl">
                    <a:srgbClr val="000000">
                      <a:alpha val="43137"/>
                    </a:srgbClr>
                  </a:outerShdw>
                </a:effectLst>
                <a:highlight>
                  <a:srgbClr val="CCFF99"/>
                </a:highlight>
                <a:latin typeface="Maiandra GD" panose="020E0502030308020204" pitchFamily="34" charset="0"/>
              </a:rPr>
              <a:t>.</a:t>
            </a:r>
            <a:r>
              <a:rPr lang="pt-BR" b="1" dirty="0">
                <a:solidFill>
                  <a:schemeClr val="bg1"/>
                </a:solidFill>
                <a:latin typeface="Maiandra GD" panose="020E0502030308020204" pitchFamily="34" charset="0"/>
              </a:rPr>
              <a:t> Significa querer o apreciar.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2501188337"/>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fontScale="92500" lnSpcReduction="10000"/>
          </a:bodyPr>
          <a:lstStyle/>
          <a:p>
            <a:r>
              <a:rPr lang="es-ES" b="1" dirty="0">
                <a:solidFill>
                  <a:schemeClr val="bg1"/>
                </a:solidFill>
                <a:latin typeface="Maiandra GD" panose="020E0502030308020204" pitchFamily="34" charset="0"/>
              </a:rPr>
              <a:t>En todo el hermoso huerto del Edén, no se encontraba la ayuda adecuada, o ayuda idónea para Adán. </a:t>
            </a:r>
          </a:p>
          <a:p>
            <a:r>
              <a:rPr lang="es-ES" b="1" dirty="0">
                <a:solidFill>
                  <a:schemeClr val="bg1"/>
                </a:solidFill>
                <a:latin typeface="Maiandra GD" panose="020E0502030308020204" pitchFamily="34" charset="0"/>
              </a:rPr>
              <a:t>Únicamente la mujer pudo suplir sus necesidades y ser su compañera.</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Proverbios.18:22.</a:t>
            </a:r>
          </a:p>
          <a:p>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El que halla esposa halla algo bueno</a:t>
            </a:r>
            <a:r>
              <a:rPr lang="es-ES" b="1" dirty="0">
                <a:solidFill>
                  <a:schemeClr val="bg1"/>
                </a:solidFill>
                <a:latin typeface="Maiandra GD" panose="020E0502030308020204" pitchFamily="34" charset="0"/>
              </a:rPr>
              <a:t> Y alcanza el favor del SEÑOR. </a:t>
            </a:r>
          </a:p>
          <a:p>
            <a:r>
              <a:rPr lang="es-ES" b="1" dirty="0">
                <a:solidFill>
                  <a:schemeClr val="bg1"/>
                </a:solidFill>
                <a:latin typeface="Maiandra GD" panose="020E0502030308020204" pitchFamily="34" charset="0"/>
              </a:rPr>
              <a:t>AREAS EN LA CUAL UNA ESPOSA PUEDE AYUDAR A SU MARIDO:</a:t>
            </a:r>
          </a:p>
          <a:p>
            <a:r>
              <a:rPr lang="es-ES" b="1" dirty="0">
                <a:solidFill>
                  <a:schemeClr val="bg1"/>
                </a:solidFill>
                <a:latin typeface="Maiandra GD" panose="020E0502030308020204" pitchFamily="34" charset="0"/>
              </a:rPr>
              <a:t>Siendo Fiel y Digna de confianza. </a:t>
            </a:r>
          </a:p>
        </p:txBody>
      </p:sp>
    </p:spTree>
    <p:extLst>
      <p:ext uri="{BB962C8B-B14F-4D97-AF65-F5344CB8AC3E}">
        <p14:creationId xmlns:p14="http://schemas.microsoft.com/office/powerpoint/2010/main" val="240793402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Mientras eros hace amantes, </a:t>
            </a:r>
            <a:r>
              <a:rPr lang="es-ES" b="1" dirty="0" err="1">
                <a:solidFill>
                  <a:schemeClr val="bg1"/>
                </a:solidFill>
                <a:latin typeface="Maiandra GD" panose="020E0502030308020204" pitchFamily="34" charset="0"/>
              </a:rPr>
              <a:t>fileo</a:t>
            </a:r>
            <a:r>
              <a:rPr lang="es-ES" b="1" dirty="0">
                <a:solidFill>
                  <a:schemeClr val="bg1"/>
                </a:solidFill>
                <a:latin typeface="Maiandra GD" panose="020E0502030308020204" pitchFamily="34" charset="0"/>
              </a:rPr>
              <a:t> hace amigos. </a:t>
            </a:r>
          </a:p>
          <a:p>
            <a:r>
              <a:rPr lang="es-ES" b="1" dirty="0">
                <a:solidFill>
                  <a:schemeClr val="bg1"/>
                </a:solidFill>
                <a:latin typeface="Maiandra GD" panose="020E0502030308020204" pitchFamily="34" charset="0"/>
              </a:rPr>
              <a:t>Este es el amor de compartir y de comunicar.  ¿Cuáles son algunos ingredientes para buena amistad? Cortesía, falta de celos, respeto, aceptación y comunicación pueden contribuir para hacer de su matrimonio una amistad hermosa.</a:t>
            </a:r>
          </a:p>
          <a:p>
            <a:r>
              <a:rPr lang="es-ES" b="1" u="sng" dirty="0">
                <a:effectLst>
                  <a:outerShdw blurRad="38100" dist="38100" dir="2700000" algn="tl">
                    <a:srgbClr val="000000">
                      <a:alpha val="43137"/>
                    </a:srgbClr>
                  </a:outerShdw>
                </a:effectLst>
                <a:highlight>
                  <a:srgbClr val="00FF99"/>
                </a:highlight>
                <a:latin typeface="Maiandra GD" panose="020E0502030308020204" pitchFamily="34" charset="0"/>
              </a:rPr>
              <a:t>Ágape.</a:t>
            </a:r>
            <a:r>
              <a:rPr lang="es-ES" b="1" dirty="0">
                <a:solidFill>
                  <a:schemeClr val="bg1"/>
                </a:solidFill>
                <a:latin typeface="Maiandra GD" panose="020E0502030308020204" pitchFamily="34" charset="0"/>
              </a:rPr>
              <a:t> Significa el amor no egoísta que busca el bienestar del cónyuge.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726037423"/>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r>
              <a:rPr lang="es-ES" b="1" dirty="0">
                <a:solidFill>
                  <a:schemeClr val="bg1"/>
                </a:solidFill>
                <a:latin typeface="Maiandra GD" panose="020E0502030308020204" pitchFamily="34" charset="0"/>
              </a:rPr>
              <a:t>Contrario a las otras formas del amor, el ágape puede continuar sin respuestas; no es emocional sino es una decisión que fluye de la voluntad. </a:t>
            </a:r>
          </a:p>
          <a:p>
            <a:r>
              <a:rPr lang="es-ES" b="1" dirty="0">
                <a:solidFill>
                  <a:schemeClr val="bg1"/>
                </a:solidFill>
                <a:latin typeface="Maiandra GD" panose="020E0502030308020204" pitchFamily="34" charset="0"/>
              </a:rPr>
              <a:t>Mientras </a:t>
            </a:r>
            <a:r>
              <a:rPr lang="es-ES" b="1" dirty="0" err="1">
                <a:solidFill>
                  <a:schemeClr val="bg1"/>
                </a:solidFill>
                <a:latin typeface="Maiandra GD" panose="020E0502030308020204" pitchFamily="34" charset="0"/>
              </a:rPr>
              <a:t>fileo</a:t>
            </a:r>
            <a:r>
              <a:rPr lang="es-ES" b="1" dirty="0">
                <a:solidFill>
                  <a:schemeClr val="bg1"/>
                </a:solidFill>
                <a:latin typeface="Maiandra GD" panose="020E0502030308020204" pitchFamily="34" charset="0"/>
              </a:rPr>
              <a:t> disfruta, ágape sirve. Pero esta clase de amor no es posible aparte del amor de Dios. </a:t>
            </a:r>
          </a:p>
          <a:p>
            <a:r>
              <a:rPr lang="es-ES" b="1" dirty="0">
                <a:solidFill>
                  <a:schemeClr val="bg1"/>
                </a:solidFill>
                <a:latin typeface="Maiandra GD" panose="020E0502030308020204" pitchFamily="34" charset="0"/>
              </a:rPr>
              <a:t>Cuando la Biblia dice que Dios nos amó a nosotros, siendo aun pecadores, usa la palabra en griego ágape.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246084556"/>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lnSpcReduction="10000"/>
          </a:bodyPr>
          <a:lstStyle/>
          <a:p>
            <a:r>
              <a:rPr lang="es-ES" b="1" dirty="0">
                <a:solidFill>
                  <a:schemeClr val="bg1"/>
                </a:solidFill>
                <a:latin typeface="Maiandra GD" panose="020E0502030308020204" pitchFamily="34" charset="0"/>
              </a:rPr>
              <a:t>Su amor para nosotros no depende de nuestro comportamiento, y una mujer que decide amar a su marido, independientemente del comportamiento de Él, lo puede hacer únicamente si está conectada a la fuente de Amor, que es Dios mismo, a través de su Hijo. </a:t>
            </a:r>
          </a:p>
          <a:p>
            <a:r>
              <a:rPr lang="es-ES" b="1" dirty="0">
                <a:solidFill>
                  <a:schemeClr val="bg1"/>
                </a:solidFill>
                <a:latin typeface="Maiandra GD" panose="020E0502030308020204" pitchFamily="34" charset="0"/>
              </a:rPr>
              <a:t>Cuando existe ágape, hay esperanza aun para matrimonios destruidos si una sola persona decide poner a un lado el egoísmo y amar con ágape.</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3747705042"/>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r>
              <a:rPr lang="es-ES" b="1" dirty="0">
                <a:solidFill>
                  <a:schemeClr val="bg1"/>
                </a:solidFill>
                <a:latin typeface="Maiandra GD" panose="020E0502030308020204" pitchFamily="34" charset="0"/>
              </a:rPr>
              <a:t>Aun en matrimonios buenos, puede haber tiempos cuando el amor de </a:t>
            </a:r>
            <a:r>
              <a:rPr lang="es-ES" b="1" dirty="0" err="1">
                <a:solidFill>
                  <a:schemeClr val="bg1"/>
                </a:solidFill>
                <a:latin typeface="Maiandra GD" panose="020E0502030308020204" pitchFamily="34" charset="0"/>
              </a:rPr>
              <a:t>epitumia</a:t>
            </a:r>
            <a:r>
              <a:rPr lang="es-ES" b="1" dirty="0">
                <a:solidFill>
                  <a:schemeClr val="bg1"/>
                </a:solidFill>
                <a:latin typeface="Maiandra GD" panose="020E0502030308020204" pitchFamily="34" charset="0"/>
              </a:rPr>
              <a:t>, eros, </a:t>
            </a:r>
            <a:r>
              <a:rPr lang="es-ES" b="1" dirty="0" err="1">
                <a:solidFill>
                  <a:schemeClr val="bg1"/>
                </a:solidFill>
                <a:latin typeface="Maiandra GD" panose="020E0502030308020204" pitchFamily="34" charset="0"/>
              </a:rPr>
              <a:t>astorgos</a:t>
            </a:r>
            <a:r>
              <a:rPr lang="es-ES" b="1" dirty="0">
                <a:solidFill>
                  <a:schemeClr val="bg1"/>
                </a:solidFill>
                <a:latin typeface="Maiandra GD" panose="020E0502030308020204" pitchFamily="34" charset="0"/>
              </a:rPr>
              <a:t>, y </a:t>
            </a:r>
            <a:r>
              <a:rPr lang="es-ES" b="1" dirty="0" err="1">
                <a:solidFill>
                  <a:schemeClr val="bg1"/>
                </a:solidFill>
                <a:latin typeface="Maiandra GD" panose="020E0502030308020204" pitchFamily="34" charset="0"/>
              </a:rPr>
              <a:t>fileo</a:t>
            </a:r>
            <a:r>
              <a:rPr lang="es-ES" b="1" dirty="0">
                <a:solidFill>
                  <a:schemeClr val="bg1"/>
                </a:solidFill>
                <a:latin typeface="Maiandra GD" panose="020E0502030308020204" pitchFamily="34" charset="0"/>
              </a:rPr>
              <a:t> se apaga; </a:t>
            </a:r>
          </a:p>
          <a:p>
            <a:r>
              <a:rPr lang="es-ES" b="1" dirty="0">
                <a:solidFill>
                  <a:schemeClr val="bg1"/>
                </a:solidFill>
                <a:latin typeface="Maiandra GD" panose="020E0502030308020204" pitchFamily="34" charset="0"/>
              </a:rPr>
              <a:t>Es entonces cuando el amor ágape sostiene la relación hasta que haya sanidad y restauración de las otras áreas. el amor ágape es un amor que perdona y sigue perdonando, aun ofensas muy graves.</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152216996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6600" b="1" u="sng" dirty="0">
                <a:effectLst>
                  <a:outerShdw blurRad="38100" dist="38100" dir="2700000" algn="tl">
                    <a:srgbClr val="000000">
                      <a:alpha val="43137"/>
                    </a:srgbClr>
                  </a:outerShdw>
                </a:effectLst>
                <a:latin typeface="Maiandra GD" panose="020E0502030308020204" pitchFamily="34" charset="0"/>
              </a:rPr>
              <a:t>CONCLUSIÓN:</a:t>
            </a:r>
            <a:endParaRPr lang="es-NI" sz="66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r>
              <a:rPr lang="es-ES" b="1" dirty="0">
                <a:solidFill>
                  <a:schemeClr val="bg1"/>
                </a:solidFill>
                <a:latin typeface="Maiandra GD" panose="020E0502030308020204" pitchFamily="34" charset="0"/>
              </a:rPr>
              <a:t>La mujer tiene un gran papel importante en su hogar, Dios le recompensara por cumplir su papel en el hogar.</a:t>
            </a:r>
          </a:p>
          <a:p>
            <a:r>
              <a:rPr lang="es-ES" b="1" dirty="0">
                <a:solidFill>
                  <a:schemeClr val="bg1"/>
                </a:solidFill>
                <a:latin typeface="Maiandra GD" panose="020E0502030308020204" pitchFamily="34" charset="0"/>
              </a:rPr>
              <a:t>No se deje llevar por la corriente de este mundo.</a:t>
            </a:r>
          </a:p>
          <a:p>
            <a:r>
              <a:rPr lang="es-ES" b="1" dirty="0">
                <a:solidFill>
                  <a:schemeClr val="bg1"/>
                </a:solidFill>
                <a:latin typeface="Maiandra GD" panose="020E0502030308020204" pitchFamily="34" charset="0"/>
              </a:rPr>
              <a:t>No se adapte a la filosofía de este mundo, haga lo que Dios le manda siempre.</a:t>
            </a:r>
          </a:p>
          <a:p>
            <a:r>
              <a:rPr lang="es-ES" b="1" dirty="0">
                <a:solidFill>
                  <a:schemeClr val="bg1"/>
                </a:solidFill>
                <a:latin typeface="Maiandra GD" panose="020E0502030308020204" pitchFamily="34" charset="0"/>
              </a:rPr>
              <a:t>Su gloria está en el hogar.</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3843675708"/>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barn(inVertical)">
                                      <p:cBhvr>
                                        <p:cTn id="13" dur="500"/>
                                        <p:tgtEl>
                                          <p:spTgt spid="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barn(inVertical)">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barn(inVertical)">
                                      <p:cBhvr>
                                        <p:cTn id="23" dur="500"/>
                                        <p:tgtEl>
                                          <p:spTgt spid="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barn(inVertical)">
                                      <p:cBhvr>
                                        <p:cTn id="28"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0"/>
            <a:ext cx="9144000" cy="6857999"/>
          </a:xfrm>
          <a:prstGeom prst="rect">
            <a:avLst/>
          </a:prstGeom>
        </p:spPr>
      </p:pic>
      <p:sp>
        <p:nvSpPr>
          <p:cNvPr id="7" name="Rectángulo: esquinas redondeadas 6">
            <a:extLst>
              <a:ext uri="{FF2B5EF4-FFF2-40B4-BE49-F238E27FC236}">
                <a16:creationId xmlns:a16="http://schemas.microsoft.com/office/drawing/2014/main" id="{42CCD4E6-5470-0D42-F997-12CB9808E654}"/>
              </a:ext>
            </a:extLst>
          </p:cNvPr>
          <p:cNvSpPr/>
          <p:nvPr/>
        </p:nvSpPr>
        <p:spPr>
          <a:xfrm>
            <a:off x="0" y="5923722"/>
            <a:ext cx="9144000" cy="934278"/>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800" b="1" dirty="0">
                <a:effectLst>
                  <a:outerShdw blurRad="38100" dist="38100" dir="2700000" algn="tl">
                    <a:srgbClr val="000000">
                      <a:alpha val="43137"/>
                    </a:srgbClr>
                  </a:outerShdw>
                </a:effectLst>
                <a:latin typeface="Maiandra GD" panose="020E0502030308020204" pitchFamily="34" charset="0"/>
              </a:rPr>
              <a:t>DIOS NOS BENDIGA A TODOS.</a:t>
            </a:r>
            <a:endParaRPr lang="es-NI" sz="4800" b="1" dirty="0">
              <a:effectLst>
                <a:outerShdw blurRad="38100" dist="38100" dir="2700000" algn="tl">
                  <a:srgbClr val="000000">
                    <a:alpha val="43137"/>
                  </a:srgbClr>
                </a:outerShdw>
              </a:effectLst>
              <a:latin typeface="Maiandra GD" panose="020E0502030308020204" pitchFamily="34" charset="0"/>
            </a:endParaRPr>
          </a:p>
        </p:txBody>
      </p:sp>
      <p:pic>
        <p:nvPicPr>
          <p:cNvPr id="9" name="Imagen 8">
            <a:extLst>
              <a:ext uri="{FF2B5EF4-FFF2-40B4-BE49-F238E27FC236}">
                <a16:creationId xmlns:a16="http://schemas.microsoft.com/office/drawing/2014/main" id="{7B1027AB-6782-CAB8-F014-0639C10706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3999" cy="5923721"/>
          </a:xfrm>
          <a:prstGeom prst="rect">
            <a:avLst/>
          </a:prstGeom>
        </p:spPr>
      </p:pic>
    </p:spTree>
    <p:extLst>
      <p:ext uri="{BB962C8B-B14F-4D97-AF65-F5344CB8AC3E}">
        <p14:creationId xmlns:p14="http://schemas.microsoft.com/office/powerpoint/2010/main" val="260971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grpId="0" nodeType="clickEffect">
                                  <p:stCondLst>
                                    <p:cond delay="0"/>
                                  </p:stCondLst>
                                  <p:iterate type="lt">
                                    <p:tmPct val="10000"/>
                                  </p:iterate>
                                  <p:childTnLst>
                                    <p:set>
                                      <p:cBhvr>
                                        <p:cTn id="12" dur="1" fill="hold">
                                          <p:stCondLst>
                                            <p:cond delay="0"/>
                                          </p:stCondLst>
                                        </p:cTn>
                                        <p:tgtEl>
                                          <p:spTgt spid="7"/>
                                        </p:tgtEl>
                                        <p:attrNameLst>
                                          <p:attrName>style.visibility</p:attrName>
                                        </p:attrNameLst>
                                      </p:cBhvr>
                                      <p:to>
                                        <p:strVal val="visible"/>
                                      </p:to>
                                    </p:set>
                                    <p:anim by="(-#ppt_w*2)" calcmode="lin" valueType="num">
                                      <p:cBhvr rctx="PPT">
                                        <p:cTn id="13" dur="500" autoRev="1" fill="hold">
                                          <p:stCondLst>
                                            <p:cond delay="0"/>
                                          </p:stCondLst>
                                        </p:cTn>
                                        <p:tgtEl>
                                          <p:spTgt spid="7"/>
                                        </p:tgtEl>
                                        <p:attrNameLst>
                                          <p:attrName>ppt_w</p:attrName>
                                        </p:attrNameLst>
                                      </p:cBhvr>
                                    </p:anim>
                                    <p:anim by="(#ppt_w*0.50)" calcmode="lin" valueType="num">
                                      <p:cBhvr>
                                        <p:cTn id="14" dur="500" decel="50000" autoRev="1" fill="hold">
                                          <p:stCondLst>
                                            <p:cond delay="0"/>
                                          </p:stCondLst>
                                        </p:cTn>
                                        <p:tgtEl>
                                          <p:spTgt spid="7"/>
                                        </p:tgtEl>
                                        <p:attrNameLst>
                                          <p:attrName>ppt_x</p:attrName>
                                        </p:attrNameLst>
                                      </p:cBhvr>
                                    </p:anim>
                                    <p:anim from="(-#ppt_h/2)" to="(#ppt_y)" calcmode="lin" valueType="num">
                                      <p:cBhvr>
                                        <p:cTn id="15" dur="1000" fill="hold">
                                          <p:stCondLst>
                                            <p:cond delay="0"/>
                                          </p:stCondLst>
                                        </p:cTn>
                                        <p:tgtEl>
                                          <p:spTgt spid="7"/>
                                        </p:tgtEl>
                                        <p:attrNameLst>
                                          <p:attrName>ppt_y</p:attrName>
                                        </p:attrNameLst>
                                      </p:cBhvr>
                                    </p:anim>
                                    <p:animRot by="21600000">
                                      <p:cBhvr>
                                        <p:cTn id="16" dur="1000"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Proverbios.31:11-12.</a:t>
            </a:r>
            <a:r>
              <a:rPr lang="es-NI" b="1" dirty="0">
                <a:solidFill>
                  <a:schemeClr val="bg1"/>
                </a:solidFill>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En ella confía el corazón de su marido,</a:t>
            </a:r>
            <a:r>
              <a:rPr lang="es-ES" b="1" dirty="0">
                <a:solidFill>
                  <a:schemeClr val="bg1"/>
                </a:solidFill>
                <a:latin typeface="Maiandra GD" panose="020E0502030308020204" pitchFamily="34" charset="0"/>
              </a:rPr>
              <a:t> Y no carecerá de ganancias.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V.12.</a:t>
            </a:r>
            <a:r>
              <a:rPr lang="es-ES"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Ella le trae bien y no mal</a:t>
            </a:r>
            <a:r>
              <a:rPr lang="es-ES" b="1" dirty="0">
                <a:solidFill>
                  <a:schemeClr val="bg1"/>
                </a:solidFill>
                <a:latin typeface="Maiandra GD" panose="020E0502030308020204" pitchFamily="34" charset="0"/>
              </a:rPr>
              <a:t> Todos los días de su vida. </a:t>
            </a:r>
          </a:p>
          <a:p>
            <a:r>
              <a:rPr lang="es-ES" b="1" dirty="0">
                <a:solidFill>
                  <a:schemeClr val="bg1"/>
                </a:solidFill>
                <a:latin typeface="Maiandra GD" panose="020E0502030308020204" pitchFamily="34" charset="0"/>
              </a:rPr>
              <a:t>Siendo Cumplida con las Responsabilidades de la casa.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Proverbios.31:15, 21.</a:t>
            </a:r>
            <a:endPar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endParaRPr>
          </a:p>
        </p:txBody>
      </p:sp>
    </p:spTree>
    <p:extLst>
      <p:ext uri="{BB962C8B-B14F-4D97-AF65-F5344CB8AC3E}">
        <p14:creationId xmlns:p14="http://schemas.microsoft.com/office/powerpoint/2010/main" val="2430034819"/>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arn(inVertical)">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También se levanta cuando aún es de noche,</a:t>
            </a:r>
            <a:r>
              <a:rPr lang="es-ES" b="1" dirty="0">
                <a:solidFill>
                  <a:schemeClr val="bg1"/>
                </a:solidFill>
                <a:latin typeface="Maiandra GD" panose="020E0502030308020204" pitchFamily="34" charset="0"/>
              </a:rPr>
              <a:t> Y da alimento a los de su casa Y tarea a sus doncellas.</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V.21.</a:t>
            </a:r>
          </a:p>
          <a:p>
            <a:r>
              <a:rPr lang="es-ES" b="1" dirty="0">
                <a:solidFill>
                  <a:schemeClr val="bg1"/>
                </a:solidFill>
                <a:latin typeface="Maiandra GD" panose="020E0502030308020204" pitchFamily="34" charset="0"/>
              </a:rPr>
              <a:t>No tiene temor de la nieve por los de su casa,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Porque todos los de su casa llevan ropa escarlata.</a:t>
            </a:r>
            <a:r>
              <a:rPr lang="es-ES" b="1" dirty="0">
                <a:solidFill>
                  <a:schemeClr val="bg1"/>
                </a:solidFill>
                <a:latin typeface="Maiandra GD" panose="020E0502030308020204" pitchFamily="34" charset="0"/>
              </a:rPr>
              <a:t> </a:t>
            </a:r>
          </a:p>
          <a:p>
            <a:r>
              <a:rPr lang="es-ES" b="1" dirty="0">
                <a:solidFill>
                  <a:schemeClr val="bg1"/>
                </a:solidFill>
                <a:latin typeface="Maiandra GD" panose="020E0502030308020204" pitchFamily="34" charset="0"/>
              </a:rPr>
              <a:t>Deben ser reverentes en su casa.</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Tito.2:3, 5.</a:t>
            </a:r>
            <a:r>
              <a:rPr lang="es-ES" b="1" dirty="0">
                <a:solidFill>
                  <a:schemeClr val="bg1"/>
                </a:solidFill>
                <a:latin typeface="Maiandra GD" panose="020E0502030308020204" pitchFamily="34" charset="0"/>
              </a:rPr>
              <a:t> </a:t>
            </a:r>
          </a:p>
        </p:txBody>
      </p:sp>
    </p:spTree>
    <p:extLst>
      <p:ext uri="{BB962C8B-B14F-4D97-AF65-F5344CB8AC3E}">
        <p14:creationId xmlns:p14="http://schemas.microsoft.com/office/powerpoint/2010/main" val="3392105130"/>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normAutofit/>
          </a:bodyPr>
          <a:lstStyle/>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Asimismo, las ancianas deben ser reverentes en su conducta,</a:t>
            </a:r>
            <a:r>
              <a:rPr lang="es-ES" b="1" dirty="0">
                <a:solidFill>
                  <a:schemeClr val="bg1"/>
                </a:solidFill>
                <a:latin typeface="Maiandra GD" panose="020E0502030308020204" pitchFamily="34" charset="0"/>
              </a:rPr>
              <a:t> no calumniadoras ni esclavas de mucho vino. Que enseñen lo bueno,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V.5.</a:t>
            </a:r>
          </a:p>
          <a:p>
            <a:r>
              <a:rPr lang="es-ES" b="1" dirty="0">
                <a:solidFill>
                  <a:schemeClr val="bg1"/>
                </a:solidFill>
                <a:latin typeface="Maiandra GD" panose="020E0502030308020204" pitchFamily="34" charset="0"/>
              </a:rPr>
              <a:t>a que sean prudentes, puras,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hacendosas en el hogar,</a:t>
            </a:r>
            <a:r>
              <a:rPr lang="es-ES" b="1" dirty="0">
                <a:solidFill>
                  <a:schemeClr val="bg1"/>
                </a:solidFill>
                <a:latin typeface="Maiandra GD" panose="020E0502030308020204" pitchFamily="34" charset="0"/>
              </a:rPr>
              <a:t> amables, sujetas a sus maridos, para que la palabra de Dios no sea blasfemada. </a:t>
            </a:r>
          </a:p>
          <a:p>
            <a:r>
              <a:rPr lang="es-ES" b="1" dirty="0">
                <a:solidFill>
                  <a:schemeClr val="bg1"/>
                </a:solidFill>
                <a:latin typeface="Maiandra GD" panose="020E0502030308020204" pitchFamily="34" charset="0"/>
              </a:rPr>
              <a:t>Siendo Diligente.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424374425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EBFEDCED-DEBF-B127-7FCD-E5A1CDA476DE}"/>
              </a:ext>
            </a:extLst>
          </p:cNvPr>
          <p:cNvPicPr>
            <a:picLocks noChangeAspect="1"/>
          </p:cNvPicPr>
          <p:nvPr/>
        </p:nvPicPr>
        <p:blipFill>
          <a:blip r:embed="rId2"/>
          <a:stretch>
            <a:fillRect/>
          </a:stretch>
        </p:blipFill>
        <p:spPr>
          <a:xfrm>
            <a:off x="0" y="805070"/>
            <a:ext cx="9144000" cy="6052929"/>
          </a:xfrm>
          <a:prstGeom prst="rect">
            <a:avLst/>
          </a:prstGeom>
        </p:spPr>
      </p:pic>
      <p:pic>
        <p:nvPicPr>
          <p:cNvPr id="10" name="Imagen 9">
            <a:extLst>
              <a:ext uri="{FF2B5EF4-FFF2-40B4-BE49-F238E27FC236}">
                <a16:creationId xmlns:a16="http://schemas.microsoft.com/office/drawing/2014/main" id="{027ED13B-4F16-1310-F500-4AD7F5981F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55165" y="-4055165"/>
            <a:ext cx="1033672" cy="9144002"/>
          </a:xfrm>
          <a:prstGeom prst="rect">
            <a:avLst/>
          </a:prstGeom>
        </p:spPr>
      </p:pic>
      <p:sp>
        <p:nvSpPr>
          <p:cNvPr id="4" name="Título 3">
            <a:extLst>
              <a:ext uri="{FF2B5EF4-FFF2-40B4-BE49-F238E27FC236}">
                <a16:creationId xmlns:a16="http://schemas.microsoft.com/office/drawing/2014/main" id="{BEAE6973-A44C-CFF7-3DA0-F6C737612BA9}"/>
              </a:ext>
            </a:extLst>
          </p:cNvPr>
          <p:cNvSpPr>
            <a:spLocks noGrp="1"/>
          </p:cNvSpPr>
          <p:nvPr>
            <p:ph type="title"/>
          </p:nvPr>
        </p:nvSpPr>
        <p:spPr>
          <a:xfrm>
            <a:off x="0" y="1"/>
            <a:ext cx="9144000" cy="1033672"/>
          </a:xfrm>
        </p:spPr>
        <p:txBody>
          <a:bodyPr>
            <a:noAutofit/>
          </a:bodyP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LA PALABRA DE DIOS NOS INDICA QUE EL PAPEL DE LA ESPOSA ES:</a:t>
            </a:r>
            <a:endParaRPr lang="es-NI" sz="40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B7CD152-60AD-CB2C-CC95-C954A44CDED9}"/>
              </a:ext>
            </a:extLst>
          </p:cNvPr>
          <p:cNvSpPr>
            <a:spLocks noGrp="1"/>
          </p:cNvSpPr>
          <p:nvPr>
            <p:ph idx="1"/>
          </p:nvPr>
        </p:nvSpPr>
        <p:spPr>
          <a:xfrm>
            <a:off x="2484783" y="2315817"/>
            <a:ext cx="6659217" cy="4542182"/>
          </a:xfrm>
        </p:spPr>
        <p:txBody>
          <a:bodyPr/>
          <a:lstStyle/>
          <a:p>
            <a:r>
              <a:rPr lang="es-ES" b="1" dirty="0">
                <a:solidFill>
                  <a:schemeClr val="bg1"/>
                </a:solidFill>
                <a:latin typeface="Maiandra GD" panose="020E0502030308020204" pitchFamily="34" charset="0"/>
              </a:rPr>
              <a:t>Creativa y Buena Administradora con el Dinero, sea Mucho o Poco.</a:t>
            </a:r>
          </a:p>
          <a:p>
            <a:pPr algn="ctr"/>
            <a:r>
              <a:rPr lang="es-NI"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Salmos.128:3.</a:t>
            </a:r>
            <a:r>
              <a:rPr lang="es-NI" b="1" dirty="0">
                <a:solidFill>
                  <a:schemeClr val="bg1"/>
                </a:solidFill>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Tu mujer será como fecunda vid En el interior de tu casa;</a:t>
            </a:r>
            <a:r>
              <a:rPr lang="es-ES" b="1" dirty="0">
                <a:solidFill>
                  <a:schemeClr val="bg1"/>
                </a:solidFill>
                <a:latin typeface="Maiandra GD" panose="020E0502030308020204" pitchFamily="34" charset="0"/>
              </a:rPr>
              <a:t> Tus hijos como plantas de olivo Alrededor de tu mesa.</a:t>
            </a:r>
          </a:p>
          <a:p>
            <a:r>
              <a:rPr lang="es-ES" b="1" dirty="0">
                <a:solidFill>
                  <a:schemeClr val="bg1"/>
                </a:solidFill>
                <a:latin typeface="Maiandra GD" panose="020E0502030308020204" pitchFamily="34" charset="0"/>
              </a:rPr>
              <a:t>Como toda una mujer virtuosa, hacendosa de su hogar de su familia siempre. </a:t>
            </a:r>
          </a:p>
          <a:p>
            <a:pPr algn="ct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Proverbios.31:16, 18, 24.</a:t>
            </a:r>
            <a:r>
              <a:rPr lang="es-ES" b="1" dirty="0">
                <a:solidFill>
                  <a:schemeClr val="bg1"/>
                </a:solidFill>
                <a:latin typeface="Maiandra GD" panose="020E0502030308020204" pitchFamily="34" charset="0"/>
              </a:rPr>
              <a:t> </a:t>
            </a:r>
            <a:endParaRPr lang="es-NI" b="1" dirty="0">
              <a:solidFill>
                <a:schemeClr val="bg1"/>
              </a:solidFill>
              <a:latin typeface="Maiandra GD" panose="020E0502030308020204" pitchFamily="34" charset="0"/>
            </a:endParaRPr>
          </a:p>
        </p:txBody>
      </p:sp>
    </p:spTree>
    <p:extLst>
      <p:ext uri="{BB962C8B-B14F-4D97-AF65-F5344CB8AC3E}">
        <p14:creationId xmlns:p14="http://schemas.microsoft.com/office/powerpoint/2010/main" val="998773355"/>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arn(inVertic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arn(inVertic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arn(inVertic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arn(inVertical)">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165</TotalTime>
  <Words>4324</Words>
  <Application>Microsoft Office PowerPoint</Application>
  <PresentationFormat>Presentación en pantalla (4:3)</PresentationFormat>
  <Paragraphs>280</Paragraphs>
  <Slides>55</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55</vt:i4>
      </vt:variant>
    </vt:vector>
  </HeadingPairs>
  <TitlesOfParts>
    <vt:vector size="60" baseType="lpstr">
      <vt:lpstr>Arial</vt:lpstr>
      <vt:lpstr>Calibri</vt:lpstr>
      <vt:lpstr>Calibri Light</vt:lpstr>
      <vt:lpstr>Maiandra GD</vt:lpstr>
      <vt:lpstr>Tema de Office</vt:lpstr>
      <vt:lpstr>EL PAPEL DE LA ESPOSA.</vt:lpstr>
      <vt:lpstr>INTRODUCCIÓN:</vt:lpstr>
      <vt:lpstr>INTRODUCCIÓN:</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LA PALABRA DE DIOS NOS INDICA QUE EL PAPEL DE LA ESPOSA ES:</vt:lpstr>
      <vt:lpstr>CONCLUSIÓN: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PAPEL DE LA ESPOSA.</dc:title>
  <dc:creator>MARIO MORENO</dc:creator>
  <cp:lastModifiedBy>MARIO MORENO</cp:lastModifiedBy>
  <cp:revision>8</cp:revision>
  <dcterms:created xsi:type="dcterms:W3CDTF">2023-12-27T19:23:15Z</dcterms:created>
  <dcterms:modified xsi:type="dcterms:W3CDTF">2023-12-28T17:10:38Z</dcterms:modified>
</cp:coreProperties>
</file>