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61" r:id="rId21"/>
    <p:sldId id="276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8" r:id="rId36"/>
    <p:sldId id="297" r:id="rId37"/>
    <p:sldId id="296" r:id="rId38"/>
    <p:sldId id="294" r:id="rId39"/>
    <p:sldId id="293" r:id="rId40"/>
    <p:sldId id="292" r:id="rId41"/>
    <p:sldId id="291" r:id="rId42"/>
    <p:sldId id="278" r:id="rId43"/>
    <p:sldId id="305" r:id="rId44"/>
    <p:sldId id="304" r:id="rId45"/>
    <p:sldId id="306" r:id="rId46"/>
    <p:sldId id="299" r:id="rId4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0E7B-B96D-435B-8E64-7A717B103C30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6C79-F624-40B7-97A6-439E285680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2090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0E7B-B96D-435B-8E64-7A717B103C30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6C79-F624-40B7-97A6-439E285680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571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0E7B-B96D-435B-8E64-7A717B103C30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6C79-F624-40B7-97A6-439E285680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81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0E7B-B96D-435B-8E64-7A717B103C30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6C79-F624-40B7-97A6-439E285680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1662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0E7B-B96D-435B-8E64-7A717B103C30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6C79-F624-40B7-97A6-439E285680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481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0E7B-B96D-435B-8E64-7A717B103C30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6C79-F624-40B7-97A6-439E285680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3942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0E7B-B96D-435B-8E64-7A717B103C30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6C79-F624-40B7-97A6-439E285680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584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0E7B-B96D-435B-8E64-7A717B103C30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6C79-F624-40B7-97A6-439E285680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2993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0E7B-B96D-435B-8E64-7A717B103C30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6C79-F624-40B7-97A6-439E285680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481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0E7B-B96D-435B-8E64-7A717B103C30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6C79-F624-40B7-97A6-439E285680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3146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0E7B-B96D-435B-8E64-7A717B103C30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6C79-F624-40B7-97A6-439E285680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1276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B0E7B-B96D-435B-8E64-7A717B103C30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86C79-F624-40B7-97A6-439E285680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2594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75981864-8C1B-4A7F-A173-D816EBB99DAD}"/>
              </a:ext>
            </a:extLst>
          </p:cNvPr>
          <p:cNvSpPr/>
          <p:nvPr/>
        </p:nvSpPr>
        <p:spPr>
          <a:xfrm>
            <a:off x="0" y="0"/>
            <a:ext cx="9144000" cy="135938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5262CBE0-B37A-43B1-A376-8113D64D1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822"/>
            <a:ext cx="9144000" cy="1325563"/>
          </a:xfrm>
        </p:spPr>
        <p:txBody>
          <a:bodyPr/>
          <a:lstStyle/>
          <a:p>
            <a:pPr algn="ctr"/>
            <a:r>
              <a:rPr lang="es-ES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EL PECADO DE DAVID Y NATHAN.</a:t>
            </a:r>
            <a:br>
              <a:rPr lang="es-ES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es-ES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II SAMUEL.11:1-12:1-14.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93207"/>
            <a:ext cx="9144000" cy="5430970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rgbClr val="FF0000"/>
                </a:solidFill>
              </a:rPr>
              <a:t>INTRODUCCION:</a:t>
            </a:r>
          </a:p>
          <a:p>
            <a:r>
              <a:rPr lang="es-ES" b="1" dirty="0">
                <a:solidFill>
                  <a:schemeClr val="bg1"/>
                </a:solidFill>
              </a:rPr>
              <a:t>Veremos en este estudio el pecado que cometió David de adulterio y sacar algunas lecciones valiosas para nuestro provecho.</a:t>
            </a:r>
          </a:p>
          <a:p>
            <a:r>
              <a:rPr lang="es-ES" b="1" dirty="0">
                <a:solidFill>
                  <a:schemeClr val="bg1"/>
                </a:solidFill>
              </a:rPr>
              <a:t>David peco pero lo lamentable fue que El quiso esconder su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Lo cual no pudo porque de Dios no nos podemos esconder ni burlar.</a:t>
            </a:r>
          </a:p>
          <a:p>
            <a:r>
              <a:rPr lang="es-ES" b="1" dirty="0">
                <a:solidFill>
                  <a:schemeClr val="bg1"/>
                </a:solidFill>
              </a:rPr>
              <a:t>Galatas.6:7.</a:t>
            </a:r>
          </a:p>
          <a:p>
            <a:r>
              <a:rPr lang="es-ES" b="1" dirty="0">
                <a:solidFill>
                  <a:schemeClr val="bg1"/>
                </a:solidFill>
              </a:rPr>
              <a:t>No os dejéis engañar, de Dios nadie se burla; pues todo lo que el hombre siembre, eso también segará. </a:t>
            </a:r>
          </a:p>
        </p:txBody>
      </p:sp>
    </p:spTree>
    <p:extLst>
      <p:ext uri="{BB962C8B-B14F-4D97-AF65-F5344CB8AC3E}">
        <p14:creationId xmlns:p14="http://schemas.microsoft.com/office/powerpoint/2010/main" val="3560896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V.20.</a:t>
            </a:r>
          </a:p>
          <a:p>
            <a:r>
              <a:rPr lang="es-ES" b="1" dirty="0">
                <a:solidFill>
                  <a:schemeClr val="bg1"/>
                </a:solidFill>
              </a:rPr>
              <a:t>¿Por qué has de embriagarte, hijo mío, con una extraña, y abrazar el seno de una desconocida? 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Samuel.11:3.</a:t>
            </a:r>
          </a:p>
          <a:p>
            <a:r>
              <a:rPr lang="es-ES" b="1" dirty="0">
                <a:solidFill>
                  <a:schemeClr val="bg1"/>
                </a:solidFill>
              </a:rPr>
              <a:t>David mandó a preguntar acerca de aquella mujer. Y alguien dijo: ¿No es ésta Betsabé, hija de Eliam, mujer de Urías hitita? </a:t>
            </a:r>
          </a:p>
          <a:p>
            <a:r>
              <a:rPr lang="es-ES" b="1" dirty="0">
                <a:solidFill>
                  <a:schemeClr val="bg1"/>
                </a:solidFill>
              </a:rPr>
              <a:t>Aquí esta la codicia, el haber visto a la mujer no era el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Sino su codicia y su deseo.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AC5811B-0CFD-4760-B8BB-2E29FA472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40" y="-1"/>
            <a:ext cx="4333460" cy="385638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24795E3-E70D-439E-B0FC-A6D9921A9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539" y="3856382"/>
            <a:ext cx="4333461" cy="296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03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“Mando A Preguntar Por Aquella Mujer”.</a:t>
            </a:r>
          </a:p>
          <a:p>
            <a:r>
              <a:rPr lang="es-ES" b="1" dirty="0">
                <a:solidFill>
                  <a:schemeClr val="bg1"/>
                </a:solidFill>
              </a:rPr>
              <a:t>Le dijeron es casada tiene esposo se llama Urías.</a:t>
            </a:r>
          </a:p>
          <a:p>
            <a:r>
              <a:rPr lang="es-ES" b="1" dirty="0">
                <a:solidFill>
                  <a:schemeClr val="bg1"/>
                </a:solidFill>
              </a:rPr>
              <a:t>Y no solo se quedo con el preguntar la mando a traer consumió el acto sexual.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Samuel.11:4.</a:t>
            </a:r>
          </a:p>
          <a:p>
            <a:r>
              <a:rPr lang="es-ES" b="1" dirty="0">
                <a:solidFill>
                  <a:schemeClr val="bg1"/>
                </a:solidFill>
              </a:rPr>
              <a:t>David envió mensajeros y la tomó; y cuando ella vino a él, él durmió con ella. Después que ella se purificó de su inmundicia, regresó a su casa. </a:t>
            </a:r>
          </a:p>
          <a:p>
            <a:r>
              <a:rPr lang="es-ES" b="1" dirty="0">
                <a:solidFill>
                  <a:schemeClr val="bg1"/>
                </a:solidFill>
              </a:rPr>
              <a:t>Santiago.1:14-15.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1F3FAB7-BCB1-4DC4-B1F3-8DF670483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39" y="0"/>
            <a:ext cx="4333461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471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Sino que cada uno es tentado cuando es llevado y seducido por su propia pasión. </a:t>
            </a:r>
          </a:p>
          <a:p>
            <a:r>
              <a:rPr lang="es-ES" b="1" dirty="0">
                <a:solidFill>
                  <a:schemeClr val="bg1"/>
                </a:solidFill>
              </a:rPr>
              <a:t>V.15.</a:t>
            </a:r>
          </a:p>
          <a:p>
            <a:r>
              <a:rPr lang="es-ES" b="1" dirty="0">
                <a:solidFill>
                  <a:schemeClr val="bg1"/>
                </a:solidFill>
              </a:rPr>
              <a:t>Después, cuando la pasión ha concebido, da a luz el pecado; y cuando el pecado es consumado, engendra la muerte. </a:t>
            </a:r>
          </a:p>
          <a:p>
            <a:r>
              <a:rPr lang="es-ES" b="1" dirty="0">
                <a:solidFill>
                  <a:schemeClr val="bg1"/>
                </a:solidFill>
              </a:rPr>
              <a:t>Todo pecado trae consecuencias.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Samuel.11:5.</a:t>
            </a:r>
          </a:p>
          <a:p>
            <a:r>
              <a:rPr lang="es-ES" b="1" dirty="0">
                <a:solidFill>
                  <a:schemeClr val="bg1"/>
                </a:solidFill>
              </a:rPr>
              <a:t>Y la mujer concibió; y envió aviso a David, diciendo: Estoy encinta.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6ACC8B3-809F-4241-B358-2B8E4C4694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212" y="0"/>
            <a:ext cx="4225787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31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David posiblemente nunca pensó que ella podía quedar embarazada.</a:t>
            </a:r>
          </a:p>
          <a:p>
            <a:r>
              <a:rPr lang="es-ES" b="1" dirty="0">
                <a:solidFill>
                  <a:schemeClr val="bg1"/>
                </a:solidFill>
              </a:rPr>
              <a:t>No midió las consecuencias de su pecado.</a:t>
            </a:r>
          </a:p>
          <a:p>
            <a:pPr algn="ctr"/>
            <a:r>
              <a:rPr lang="es-ES" b="1" u="sng" dirty="0">
                <a:solidFill>
                  <a:srgbClr val="00B0F0"/>
                </a:solidFill>
              </a:rPr>
              <a:t>PRIMER PASO PARA ENCUBRIR SU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Trato de ocultar su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Samuel.11:6.</a:t>
            </a:r>
          </a:p>
          <a:p>
            <a:r>
              <a:rPr lang="es-ES" b="1" dirty="0">
                <a:solidFill>
                  <a:schemeClr val="bg1"/>
                </a:solidFill>
              </a:rPr>
              <a:t>Entonces David envió a decir a Joab: Envíame a Urías hitita. Y Joab envió a Urías a David.</a:t>
            </a:r>
          </a:p>
          <a:p>
            <a:r>
              <a:rPr lang="es-ES" b="1" dirty="0">
                <a:solidFill>
                  <a:schemeClr val="bg1"/>
                </a:solidFill>
              </a:rPr>
              <a:t>El rey entonces conspiró cómo esconder su pecado. 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Samuel.11:7.</a:t>
            </a:r>
          </a:p>
          <a:p>
            <a:r>
              <a:rPr lang="es-ES" b="1" dirty="0">
                <a:solidFill>
                  <a:schemeClr val="bg1"/>
                </a:solidFill>
              </a:rPr>
              <a:t>Cuando Urías vino a él, David le preguntó por Joab, por el pueblo y por el estado de la guerra.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8915B22-E8F5-4DDC-AB58-B806DB4AF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029" y="0"/>
            <a:ext cx="3984971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7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Primero, llamó a Urías que volviera de la guerra, fingiendo querer saber acerca del progreso de Joab y el ejército. 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Samuel.11:8.</a:t>
            </a:r>
          </a:p>
          <a:p>
            <a:r>
              <a:rPr lang="es-ES" b="1" dirty="0">
                <a:solidFill>
                  <a:schemeClr val="bg1"/>
                </a:solidFill>
              </a:rPr>
              <a:t>Después dijo David a Urías: Desciende a tu casa, y lava tus pies. Salió Urías de la casa del rey, y tras él fue enviado un obsequio del rey. </a:t>
            </a:r>
          </a:p>
          <a:p>
            <a:r>
              <a:rPr lang="es-ES" b="1" dirty="0">
                <a:solidFill>
                  <a:schemeClr val="bg1"/>
                </a:solidFill>
              </a:rPr>
              <a:t>Después de haberle contestado sus preguntas, David instruyó a Urías a regresar a su casa, esperando que tuviera relaciones con Betsabé. </a:t>
            </a:r>
          </a:p>
          <a:p>
            <a:r>
              <a:rPr lang="es-ES" b="1" dirty="0">
                <a:solidFill>
                  <a:schemeClr val="bg1"/>
                </a:solidFill>
              </a:rPr>
              <a:t>Entonces, al nacer el niño, Urías pensaría que era suyo.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33141B0-8A97-4A01-91B9-55914011A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39" y="33822"/>
            <a:ext cx="4333461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849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II Samuel.11:9.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Urías durmió a la entrada de la casa del rey con todos los siervos de su señor, y no bajó a su casa. </a:t>
            </a:r>
          </a:p>
          <a:p>
            <a:r>
              <a:rPr lang="es-ES" b="1" dirty="0">
                <a:solidFill>
                  <a:schemeClr val="bg1"/>
                </a:solidFill>
              </a:rPr>
              <a:t>Urías estropeó los planes de David. </a:t>
            </a:r>
          </a:p>
          <a:p>
            <a:r>
              <a:rPr lang="es-ES" b="1" dirty="0">
                <a:solidFill>
                  <a:schemeClr val="bg1"/>
                </a:solidFill>
              </a:rPr>
              <a:t>En vez de regresar a su casa, Urías durmió a la puerta de la casa del rey.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Samuel.11:10.</a:t>
            </a:r>
          </a:p>
          <a:p>
            <a:r>
              <a:rPr lang="es-ES" b="1" dirty="0">
                <a:solidFill>
                  <a:schemeClr val="bg1"/>
                </a:solidFill>
              </a:rPr>
              <a:t>Cuando se lo contaron a David, diciendo: Urías no bajó a su casa, David dijo a Urías: ¿No has venido de hacer un viaje? ¿Por qué no bajaste a tu casa? 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5D2407A-E589-477F-9807-86460C612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538" y="33822"/>
            <a:ext cx="4333461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51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Desesperado, David… convidó a Urías a beber hasta embriagarlo.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Samuel.11:11.</a:t>
            </a:r>
          </a:p>
          <a:p>
            <a:r>
              <a:rPr lang="es-ES" b="1" dirty="0">
                <a:solidFill>
                  <a:schemeClr val="bg1"/>
                </a:solidFill>
              </a:rPr>
              <a:t>Y Urías respondió a David: El arca, Israel y Judá están bajo tiendas, y mi señor Joab y los siervos de mi señor acampan a campo abierto. ¿He de ir yo a mi casa para comer, beber y acostarme con mi mujer? Por tu vida y la vida de tu alma, que no haré tal cosa. </a:t>
            </a:r>
          </a:p>
          <a:p>
            <a:r>
              <a:rPr lang="es-ES" b="1" dirty="0">
                <a:solidFill>
                  <a:schemeClr val="bg1"/>
                </a:solidFill>
              </a:rPr>
              <a:t>Sintió que no era apropiado que él gozara la comodidad de su casa mientras su nación estaba en guerra. 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7B7FD16-887F-4C86-9548-F04F01681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484" y="0"/>
            <a:ext cx="4188515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883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Pero el soldado fiel se negó a regresar a casa. </a:t>
            </a:r>
          </a:p>
          <a:p>
            <a:r>
              <a:rPr lang="es-ES" b="1" dirty="0">
                <a:solidFill>
                  <a:schemeClr val="bg1"/>
                </a:solidFill>
              </a:rPr>
              <a:t>La lealtad y fidelidad de Urías resaltan en contraste marcado a la traición del rey.</a:t>
            </a:r>
          </a:p>
          <a:p>
            <a:pPr algn="ctr"/>
            <a:r>
              <a:rPr lang="es-ES" b="1" u="sng" dirty="0">
                <a:solidFill>
                  <a:srgbClr val="00B0F0"/>
                </a:solidFill>
              </a:rPr>
              <a:t>SEGUNDO PASO DE DAVID PARA ESCONDER SU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David comete el pecado de embriagar a Urías.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Samuel.11:12-13.</a:t>
            </a:r>
          </a:p>
          <a:p>
            <a:r>
              <a:rPr lang="es-ES" b="1" dirty="0">
                <a:solidFill>
                  <a:schemeClr val="bg1"/>
                </a:solidFill>
              </a:rPr>
              <a:t>Entonces David dijo a Urías: Quédate aquí hoy también, y mañana te dejaré ir. Y se quedó Urías en Jerusalén aquel día y el siguiente. </a:t>
            </a:r>
          </a:p>
          <a:p>
            <a:r>
              <a:rPr lang="es-ES" b="1" dirty="0">
                <a:solidFill>
                  <a:schemeClr val="bg1"/>
                </a:solidFill>
              </a:rPr>
              <a:t>V.13.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8287931-FA9E-437C-A529-7B504142D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6070" y="0"/>
            <a:ext cx="4147930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13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Y David lo convidó a comer y a beber con él, y lo embriagó. Al anochecer Urías salió a acostarse en su cama con los siervos de su señor, pero no descendió a su casa. </a:t>
            </a:r>
          </a:p>
          <a:p>
            <a:r>
              <a:rPr lang="es-ES" b="1" dirty="0">
                <a:solidFill>
                  <a:schemeClr val="bg1"/>
                </a:solidFill>
              </a:rPr>
              <a:t>Habacuc.2:15.</a:t>
            </a:r>
          </a:p>
          <a:p>
            <a:r>
              <a:rPr lang="es-ES" b="1" dirty="0">
                <a:solidFill>
                  <a:schemeClr val="bg1"/>
                </a:solidFill>
              </a:rPr>
              <a:t>¡Ay del que da de beber a su prójimo! </a:t>
            </a:r>
            <a:r>
              <a:rPr lang="es-ES" b="1" u="sng" dirty="0">
                <a:solidFill>
                  <a:srgbClr val="7030A0"/>
                </a:solidFill>
              </a:rPr>
              <a:t>¡Ay de ti que mezclas tu veneno hasta embriagarlo,</a:t>
            </a:r>
            <a:r>
              <a:rPr lang="es-ES" b="1" dirty="0">
                <a:solidFill>
                  <a:schemeClr val="bg1"/>
                </a:solidFill>
              </a:rPr>
              <a:t> para contemplar su desnudez! </a:t>
            </a:r>
          </a:p>
          <a:p>
            <a:r>
              <a:rPr lang="es-ES" b="1" dirty="0">
                <a:solidFill>
                  <a:schemeClr val="bg1"/>
                </a:solidFill>
              </a:rPr>
              <a:t>Cuantos lamentablemente tienen una noche de pasión y después que quedan embarazadas.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C13FFCD-925C-4AD2-89BF-DFB6EC99FD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68" y="0"/>
            <a:ext cx="4145032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951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Y quieren esconder su pecado cometiendo otro pecado matando a un inocente niño al abortarlo.</a:t>
            </a:r>
          </a:p>
          <a:p>
            <a:r>
              <a:rPr lang="es-ES" b="1" dirty="0">
                <a:solidFill>
                  <a:schemeClr val="bg1"/>
                </a:solidFill>
              </a:rPr>
              <a:t>O tomar la pastilla del día siguiente.</a:t>
            </a:r>
          </a:p>
          <a:p>
            <a:r>
              <a:rPr lang="es-ES" b="1" dirty="0">
                <a:solidFill>
                  <a:schemeClr val="bg1"/>
                </a:solidFill>
              </a:rPr>
              <a:t>Es muy lamentable todo eso.</a:t>
            </a:r>
          </a:p>
          <a:p>
            <a:r>
              <a:rPr lang="es-ES" b="1" dirty="0">
                <a:solidFill>
                  <a:schemeClr val="bg1"/>
                </a:solidFill>
              </a:rPr>
              <a:t>Proverbios.30:20.</a:t>
            </a:r>
          </a:p>
          <a:p>
            <a:r>
              <a:rPr lang="es-ES" b="1" dirty="0">
                <a:solidFill>
                  <a:schemeClr val="bg1"/>
                </a:solidFill>
              </a:rPr>
              <a:t>Así es el camino de la mujer adúltera: come, se limpia la boca, y dice: No he hecho nada malo. </a:t>
            </a:r>
          </a:p>
          <a:p>
            <a:r>
              <a:rPr lang="es-ES" b="1" dirty="0">
                <a:solidFill>
                  <a:schemeClr val="bg1"/>
                </a:solidFill>
              </a:rPr>
              <a:t>Es el modo en el que la mujer adúltera puede satisfacer su lujuria, después limpiarse la boca y protestar por su completa inocencia.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ED13DFF-17C6-4A67-A71F-D8EBCDC6E9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38" y="0"/>
            <a:ext cx="4333462" cy="348753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CD5A244-B70F-4074-85FB-74006C711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38" y="3538330"/>
            <a:ext cx="4333461" cy="323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603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rgbClr val="00B0F0"/>
                </a:solidFill>
              </a:rPr>
              <a:t>El pecado de David.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Samuel.11:1.</a:t>
            </a:r>
          </a:p>
          <a:p>
            <a:r>
              <a:rPr lang="es-ES" b="1" dirty="0">
                <a:solidFill>
                  <a:schemeClr val="bg1"/>
                </a:solidFill>
              </a:rPr>
              <a:t>Aconteció que en la primavera, en el tiempo cuando los reyes salen a la batalla, David envió a Joab y con él a sus siervos y a todo Israel, y destruyeron a los hijos de Amón y sitiaron a </a:t>
            </a:r>
            <a:r>
              <a:rPr lang="es-ES" b="1" dirty="0" err="1">
                <a:solidFill>
                  <a:schemeClr val="bg1"/>
                </a:solidFill>
              </a:rPr>
              <a:t>Rabá</a:t>
            </a:r>
            <a:r>
              <a:rPr lang="es-ES" b="1" dirty="0">
                <a:solidFill>
                  <a:schemeClr val="bg1"/>
                </a:solidFill>
              </a:rPr>
              <a:t>. Pero David permaneció en Jerusalén. </a:t>
            </a:r>
          </a:p>
          <a:p>
            <a:r>
              <a:rPr lang="es-ES" b="1" dirty="0">
                <a:solidFill>
                  <a:schemeClr val="bg1"/>
                </a:solidFill>
              </a:rPr>
              <a:t>El comentarista Matthew Henry escribe que el conocido lapso moral de David fue ocasionado por tres cosas: </a:t>
            </a:r>
          </a:p>
          <a:p>
            <a:r>
              <a:rPr lang="es-ES" b="1" dirty="0">
                <a:solidFill>
                  <a:schemeClr val="bg1"/>
                </a:solidFill>
              </a:rPr>
              <a:t>1. «La negligencia de sus deberes»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8B510B3-D5F1-40B4-B34C-1139F42C0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558" y="33822"/>
            <a:ext cx="4227442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190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rgbClr val="00B0F0"/>
                </a:solidFill>
              </a:rPr>
              <a:t>TERCER PASO DE DAVID PARA ESCONDER SU PECADO ASESINATO.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Samuel.11:14-18.</a:t>
            </a:r>
          </a:p>
          <a:p>
            <a:r>
              <a:rPr lang="es-ES" b="1" dirty="0">
                <a:solidFill>
                  <a:schemeClr val="bg1"/>
                </a:solidFill>
              </a:rPr>
              <a:t>Y aconteció a la mañana siguiente que David escribió una carta a Joab, y la envió por mano de Urías. </a:t>
            </a:r>
          </a:p>
          <a:p>
            <a:r>
              <a:rPr lang="es-ES" b="1" dirty="0">
                <a:solidFill>
                  <a:schemeClr val="bg1"/>
                </a:solidFill>
              </a:rPr>
              <a:t>V.15.</a:t>
            </a:r>
          </a:p>
          <a:p>
            <a:r>
              <a:rPr lang="es-ES" b="1" dirty="0">
                <a:solidFill>
                  <a:schemeClr val="bg1"/>
                </a:solidFill>
              </a:rPr>
              <a:t>En la carta había escrito: Poned a Urías al frente de la batalla más reñida y retiraos de él, para que sea herido y muera. </a:t>
            </a:r>
          </a:p>
          <a:p>
            <a:r>
              <a:rPr lang="es-ES" b="1" dirty="0">
                <a:solidFill>
                  <a:schemeClr val="bg1"/>
                </a:solidFill>
              </a:rPr>
              <a:t>El ideo el plan para que Urías  muriera y así esconder su pecado.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696857A-AC45-4D01-B383-89DD748305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554" y="0"/>
            <a:ext cx="4145446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79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V.16.</a:t>
            </a:r>
          </a:p>
          <a:p>
            <a:r>
              <a:rPr lang="es-ES" b="1" dirty="0">
                <a:solidFill>
                  <a:schemeClr val="bg1"/>
                </a:solidFill>
              </a:rPr>
              <a:t>Así que cuando Joab asediaba la ciudad, puso a Urías en el lugar donde sabía que había hombres valientes. </a:t>
            </a:r>
          </a:p>
          <a:p>
            <a:r>
              <a:rPr lang="es-ES" b="1" dirty="0">
                <a:solidFill>
                  <a:schemeClr val="bg1"/>
                </a:solidFill>
              </a:rPr>
              <a:t>V.17.</a:t>
            </a:r>
          </a:p>
          <a:p>
            <a:r>
              <a:rPr lang="es-ES" b="1" dirty="0">
                <a:solidFill>
                  <a:schemeClr val="bg1"/>
                </a:solidFill>
              </a:rPr>
              <a:t>Y los hombres de la ciudad salieron y pelearon contra Joab, y algunos de los siervos de David cayeron, y murió también Urías hitita. </a:t>
            </a:r>
          </a:p>
          <a:p>
            <a:r>
              <a:rPr lang="es-ES" b="1" dirty="0">
                <a:solidFill>
                  <a:schemeClr val="bg1"/>
                </a:solidFill>
              </a:rPr>
              <a:t>V.18.</a:t>
            </a:r>
          </a:p>
          <a:p>
            <a:r>
              <a:rPr lang="es-ES" b="1" dirty="0">
                <a:solidFill>
                  <a:schemeClr val="bg1"/>
                </a:solidFill>
              </a:rPr>
              <a:t>Joab envió a informar a David de todos los sucesos de la guerra,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55E788D-35AA-4B21-AF78-F84A94938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312" y="33822"/>
            <a:ext cx="4187687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197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La mujer de Urías hizo duelo por su marido.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Samuel.11:26-27.</a:t>
            </a:r>
          </a:p>
          <a:p>
            <a:r>
              <a:rPr lang="es-ES" b="1" dirty="0">
                <a:solidFill>
                  <a:schemeClr val="bg1"/>
                </a:solidFill>
              </a:rPr>
              <a:t>Al oír la mujer de Urías que su marido Urías había muerto, hizo duelo por su marido. </a:t>
            </a:r>
          </a:p>
          <a:p>
            <a:r>
              <a:rPr lang="es-ES" b="1" dirty="0">
                <a:solidFill>
                  <a:schemeClr val="bg1"/>
                </a:solidFill>
              </a:rPr>
              <a:t>V.27.</a:t>
            </a:r>
          </a:p>
          <a:p>
            <a:r>
              <a:rPr lang="es-ES" b="1" dirty="0">
                <a:solidFill>
                  <a:schemeClr val="bg1"/>
                </a:solidFill>
              </a:rPr>
              <a:t>Cuando pasó el luto, David mandó traerla a su casa, y ella fue su mujer; y le dio a luz un hijo. Pero lo que David había hecho fue malo a los ojos del SEÑOR. </a:t>
            </a:r>
          </a:p>
          <a:p>
            <a:r>
              <a:rPr lang="es-ES" b="1" dirty="0">
                <a:solidFill>
                  <a:schemeClr val="bg1"/>
                </a:solidFill>
              </a:rPr>
              <a:t>Para David todo se había resuelto como El pensaba.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04E57E-0F66-430D-8C52-BF382EFB0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769" y="0"/>
            <a:ext cx="4262231" cy="35242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35BEF37-87CC-4785-9B95-C80413C10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769" y="3524250"/>
            <a:ext cx="4262231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919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Lamentablemente cometemos muchos pecados con anticipación de los hechos.</a:t>
            </a:r>
          </a:p>
          <a:p>
            <a:r>
              <a:rPr lang="es-ES" b="1" dirty="0">
                <a:solidFill>
                  <a:schemeClr val="bg1"/>
                </a:solidFill>
              </a:rPr>
              <a:t>Como Judas.</a:t>
            </a:r>
          </a:p>
          <a:p>
            <a:r>
              <a:rPr lang="es-ES" b="1" dirty="0">
                <a:solidFill>
                  <a:schemeClr val="bg1"/>
                </a:solidFill>
              </a:rPr>
              <a:t>Mateo.27:3.</a:t>
            </a:r>
          </a:p>
          <a:p>
            <a:r>
              <a:rPr lang="es-ES" b="1" dirty="0">
                <a:solidFill>
                  <a:schemeClr val="bg1"/>
                </a:solidFill>
              </a:rPr>
              <a:t>Entonces Judas, el que le había entregado, viendo que Jesús había sido condenado, sintió remordimiento y devolvió las treinta piezas de plata a los principales sacerdotes y a los ancianos,</a:t>
            </a:r>
          </a:p>
          <a:p>
            <a:r>
              <a:rPr lang="es-ES" b="1" dirty="0">
                <a:solidFill>
                  <a:schemeClr val="bg1"/>
                </a:solidFill>
              </a:rPr>
              <a:t>Judas pensó entrego al Señor a El solo lo meten preso unos días.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C377353-4583-4392-80EC-99CD4AB9C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538" y="0"/>
            <a:ext cx="4333461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419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Queda libre y yo me quedo con el dinero nadie sale lastimado y todos felices.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no fue como El lo pensó.</a:t>
            </a:r>
          </a:p>
          <a:p>
            <a:r>
              <a:rPr lang="es-ES" b="1" dirty="0">
                <a:solidFill>
                  <a:schemeClr val="bg1"/>
                </a:solidFill>
              </a:rPr>
              <a:t>Cuando vio que Jesús era condenado cosa que no estaba en sus planes.</a:t>
            </a:r>
          </a:p>
          <a:p>
            <a:r>
              <a:rPr lang="es-ES" b="1" dirty="0">
                <a:solidFill>
                  <a:schemeClr val="bg1"/>
                </a:solidFill>
              </a:rPr>
              <a:t>Ya las cosas cambiaron.</a:t>
            </a:r>
          </a:p>
          <a:p>
            <a:r>
              <a:rPr lang="es-ES" b="1" dirty="0">
                <a:solidFill>
                  <a:schemeClr val="bg1"/>
                </a:solidFill>
              </a:rPr>
              <a:t>No podemos jugar con el pecado y pensar que no nos vamos a quemar.</a:t>
            </a:r>
          </a:p>
          <a:p>
            <a:r>
              <a:rPr lang="es-ES" b="1" dirty="0">
                <a:solidFill>
                  <a:schemeClr val="bg1"/>
                </a:solidFill>
              </a:rPr>
              <a:t>Proverbios.6:27-29.</a:t>
            </a:r>
          </a:p>
          <a:p>
            <a:r>
              <a:rPr lang="es-ES" b="1" dirty="0">
                <a:solidFill>
                  <a:schemeClr val="bg1"/>
                </a:solidFill>
              </a:rPr>
              <a:t>¿Puede un hombre poner fuego en su seno sin que arda su ropa? 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880B74B-0B41-4CBC-B626-1EE85C52F3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565" y="33822"/>
            <a:ext cx="4174434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34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V.28.</a:t>
            </a:r>
          </a:p>
          <a:p>
            <a:r>
              <a:rPr lang="es-ES" b="1" dirty="0">
                <a:solidFill>
                  <a:schemeClr val="bg1"/>
                </a:solidFill>
              </a:rPr>
              <a:t>¿O puede caminar un hombre sobre carbones encendidos sin que se quemen sus pies? </a:t>
            </a:r>
          </a:p>
          <a:p>
            <a:r>
              <a:rPr lang="es-ES" b="1" dirty="0">
                <a:solidFill>
                  <a:schemeClr val="bg1"/>
                </a:solidFill>
              </a:rPr>
              <a:t>V.29.</a:t>
            </a:r>
          </a:p>
          <a:p>
            <a:r>
              <a:rPr lang="es-ES" b="1" dirty="0">
                <a:solidFill>
                  <a:schemeClr val="bg1"/>
                </a:solidFill>
              </a:rPr>
              <a:t>Así es el que se llega a la mujer de su prójimo; cualquiera que la toque no quedará sin castigo. </a:t>
            </a:r>
          </a:p>
          <a:p>
            <a:r>
              <a:rPr lang="es-ES" b="1" dirty="0">
                <a:solidFill>
                  <a:schemeClr val="bg1"/>
                </a:solidFill>
              </a:rPr>
              <a:t>David pensó que nadie se iba a dar cuenta y que no iba a ver ningún castigo por su pecado.</a:t>
            </a:r>
          </a:p>
          <a:p>
            <a:pPr algn="ctr"/>
            <a:r>
              <a:rPr lang="es-ES" b="1" u="sng" dirty="0">
                <a:solidFill>
                  <a:srgbClr val="00B0F0"/>
                </a:solidFill>
              </a:rPr>
              <a:t>DAVID Y NATAN.</a:t>
            </a:r>
          </a:p>
          <a:p>
            <a:pPr algn="ctr"/>
            <a:r>
              <a:rPr lang="es-ES" b="1" u="sng" dirty="0">
                <a:solidFill>
                  <a:srgbClr val="00B0F0"/>
                </a:solidFill>
              </a:rPr>
              <a:t>II SAMUEL.12:1-15.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12BE2AB-868F-4730-8DC0-D73BE7F8A8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553" y="33821"/>
            <a:ext cx="4063447" cy="679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426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996070" cy="6824178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Entonces el SEÑOR envió a Natán a David. Y vino a él y le dijo: Había dos hombres en una ciudad, el uno rico, y el otro pobre. </a:t>
            </a:r>
          </a:p>
          <a:p>
            <a:r>
              <a:rPr lang="es-ES" b="1" dirty="0">
                <a:solidFill>
                  <a:schemeClr val="bg1"/>
                </a:solidFill>
              </a:rPr>
              <a:t>Natán empieza la reprensión de una manera tan sencilla y simple.</a:t>
            </a:r>
          </a:p>
          <a:p>
            <a:r>
              <a:rPr lang="es-ES" b="1" dirty="0">
                <a:solidFill>
                  <a:schemeClr val="bg1"/>
                </a:solidFill>
              </a:rPr>
              <a:t>El profeta Natán vino a David con una parábola pidiendo que juzgara sobre el asunto: </a:t>
            </a:r>
          </a:p>
          <a:p>
            <a:r>
              <a:rPr lang="es-ES" b="1" dirty="0">
                <a:solidFill>
                  <a:schemeClr val="bg1"/>
                </a:solidFill>
              </a:rPr>
              <a:t>V.2.</a:t>
            </a:r>
          </a:p>
          <a:p>
            <a:r>
              <a:rPr lang="es-ES" b="1" dirty="0">
                <a:solidFill>
                  <a:schemeClr val="bg1"/>
                </a:solidFill>
              </a:rPr>
              <a:t>El rico tenía muchas ovejas y vacas. </a:t>
            </a:r>
          </a:p>
          <a:p>
            <a:r>
              <a:rPr lang="es-ES" b="1" dirty="0">
                <a:solidFill>
                  <a:schemeClr val="bg1"/>
                </a:solidFill>
              </a:rPr>
              <a:t>V.3.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FA0BFEB-4C31-4226-8D0E-6C4EDF579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473" y="33822"/>
            <a:ext cx="3948527" cy="261661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D3A1055-EA73-4FAF-8862-DADFC0751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473" y="2650436"/>
            <a:ext cx="3949148" cy="221276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500FE60-9010-4375-A204-20E4461BE2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852" y="4863202"/>
            <a:ext cx="3949148" cy="195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166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Pero el pobre no tenía más que una corderita que él había comprado y criado, la cual había crecido junto con él y con sus hijos. Comía de su pan, bebía de su copa y dormía en su seno, y era como una hija para él. </a:t>
            </a:r>
          </a:p>
          <a:p>
            <a:r>
              <a:rPr lang="es-ES" b="1" dirty="0">
                <a:solidFill>
                  <a:schemeClr val="bg1"/>
                </a:solidFill>
              </a:rPr>
              <a:t>V.4.</a:t>
            </a:r>
          </a:p>
          <a:p>
            <a:r>
              <a:rPr lang="es-ES" b="1" dirty="0">
                <a:solidFill>
                  <a:schemeClr val="bg1"/>
                </a:solidFill>
              </a:rPr>
              <a:t>Vino un viajero al hombre rico y éste no quiso tomar de sus ovejas ni de sus vacas para preparar comida para el caminante que había venido a él, sino que tomó la corderita de aquel hombre pobre y la preparó para el hombre que había venido a él. 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29EF304-39BA-4B75-A44B-9C53A7F21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574" y="33821"/>
            <a:ext cx="4121425" cy="362377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2614C4B-5246-41CC-8EF5-67531B7EF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572" y="3657600"/>
            <a:ext cx="4121425" cy="316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4697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V.5.</a:t>
            </a:r>
          </a:p>
          <a:p>
            <a:r>
              <a:rPr lang="es-ES" b="1" dirty="0">
                <a:solidFill>
                  <a:schemeClr val="bg1"/>
                </a:solidFill>
              </a:rPr>
              <a:t>Y se encendió la ira de David en gran manera contra aquel hombre, y dijo a Natán: Vive el SEÑOR, que ciertamente el hombre que hizo esto merece morir; </a:t>
            </a:r>
          </a:p>
          <a:p>
            <a:r>
              <a:rPr lang="es-ES" b="1" dirty="0">
                <a:solidFill>
                  <a:schemeClr val="bg1"/>
                </a:solidFill>
              </a:rPr>
              <a:t>David pudo juzgar el pecado de otros con más facilidad que el suyo. </a:t>
            </a:r>
          </a:p>
          <a:p>
            <a:r>
              <a:rPr lang="es-ES" b="1" dirty="0">
                <a:solidFill>
                  <a:schemeClr val="bg1"/>
                </a:solidFill>
              </a:rPr>
              <a:t>Enojado, declaró que el hombre debería restaurar cuatro veces más de lo que tomó y merecía morir por su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Es fácil condenar a otro.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A403612-60DA-43E2-881A-705146CC9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39" y="0"/>
            <a:ext cx="4333461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676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Por eso Jesús dijo:</a:t>
            </a:r>
          </a:p>
          <a:p>
            <a:r>
              <a:rPr lang="es-ES" b="1" dirty="0">
                <a:solidFill>
                  <a:schemeClr val="bg1"/>
                </a:solidFill>
              </a:rPr>
              <a:t>Mateo.7:1-5.</a:t>
            </a:r>
          </a:p>
          <a:p>
            <a:r>
              <a:rPr lang="es-ES" b="1" dirty="0">
                <a:solidFill>
                  <a:schemeClr val="bg1"/>
                </a:solidFill>
              </a:rPr>
              <a:t>No juzguéis para que no seáis juzgados. </a:t>
            </a:r>
          </a:p>
          <a:p>
            <a:r>
              <a:rPr lang="es-ES" b="1" dirty="0">
                <a:solidFill>
                  <a:schemeClr val="bg1"/>
                </a:solidFill>
              </a:rPr>
              <a:t>V.2.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con el juicio con que juzguéis, seréis juzgados; y con la medida con que midáis, se os medirá. </a:t>
            </a:r>
          </a:p>
          <a:p>
            <a:r>
              <a:rPr lang="es-ES" b="1" dirty="0">
                <a:solidFill>
                  <a:schemeClr val="bg1"/>
                </a:solidFill>
              </a:rPr>
              <a:t>V.3.</a:t>
            </a:r>
          </a:p>
          <a:p>
            <a:r>
              <a:rPr lang="es-ES" b="1" dirty="0">
                <a:solidFill>
                  <a:schemeClr val="bg1"/>
                </a:solidFill>
              </a:rPr>
              <a:t>¿Y por qué miras la mota que está en el ojo de tu hermano, y no te das cuenta de la viga que está en tu propio ojo? </a:t>
            </a:r>
          </a:p>
          <a:p>
            <a:r>
              <a:rPr lang="es-ES" b="1" dirty="0">
                <a:solidFill>
                  <a:schemeClr val="bg1"/>
                </a:solidFill>
              </a:rPr>
              <a:t>V.4.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AA7832F-6EA9-4189-B44C-D33AAC2A6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244" y="0"/>
            <a:ext cx="4101756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15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2. «El amor de la comodidad y de la indulgencia de un temperamento perezoso» </a:t>
            </a:r>
          </a:p>
          <a:p>
            <a:r>
              <a:rPr lang="es-ES" b="1" dirty="0">
                <a:solidFill>
                  <a:schemeClr val="bg1"/>
                </a:solidFill>
              </a:rPr>
              <a:t>3. «Un ojo errante». </a:t>
            </a:r>
          </a:p>
          <a:p>
            <a:r>
              <a:rPr lang="es-ES" b="1" dirty="0">
                <a:solidFill>
                  <a:schemeClr val="bg1"/>
                </a:solidFill>
              </a:rPr>
              <a:t>En lugar de salir a la guerra contra los amonitas en el tiempo para hacer batalla.</a:t>
            </a:r>
          </a:p>
          <a:p>
            <a:r>
              <a:rPr lang="es-ES" b="1" dirty="0">
                <a:solidFill>
                  <a:schemeClr val="bg1"/>
                </a:solidFill>
              </a:rPr>
              <a:t>David envió a Joab contra ellos mientras él se quedó ociosamente en casa. El tiempo de ociosidad muchas veces produce tentaciones mayores.</a:t>
            </a:r>
          </a:p>
          <a:p>
            <a:r>
              <a:rPr lang="es-ES" b="1" dirty="0">
                <a:solidFill>
                  <a:schemeClr val="bg1"/>
                </a:solidFill>
              </a:rPr>
              <a:t>I Timoteo.5:13.</a:t>
            </a:r>
          </a:p>
          <a:p>
            <a:r>
              <a:rPr lang="es-ES" b="1" dirty="0">
                <a:solidFill>
                  <a:schemeClr val="bg1"/>
                </a:solidFill>
              </a:rPr>
              <a:t>Y además, </a:t>
            </a:r>
            <a:r>
              <a:rPr lang="es-ES" b="1" u="sng" dirty="0">
                <a:solidFill>
                  <a:srgbClr val="00B0F0"/>
                </a:solidFill>
              </a:rPr>
              <a:t>aprenden a estar ociosas, yendo de casa en casa; y no sólo ociosas,</a:t>
            </a:r>
            <a:r>
              <a:rPr lang="es-ES" b="1" dirty="0">
                <a:solidFill>
                  <a:schemeClr val="bg1"/>
                </a:solidFill>
              </a:rPr>
              <a:t> sino también charlatanas y entremetidas, hablando de cosas que no son dignas.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A645AF5-04D7-4013-B41A-45AF3C4675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39" y="33822"/>
            <a:ext cx="4333461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0915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¿O cómo puedes decir a tu hermano: "Déjame sacarte la mota del ojo", cuando la viga está en tu ojo? </a:t>
            </a:r>
          </a:p>
          <a:p>
            <a:r>
              <a:rPr lang="es-ES" b="1" dirty="0">
                <a:solidFill>
                  <a:schemeClr val="bg1"/>
                </a:solidFill>
              </a:rPr>
              <a:t>V.5.</a:t>
            </a:r>
          </a:p>
          <a:p>
            <a:r>
              <a:rPr lang="es-ES" b="1" dirty="0">
                <a:solidFill>
                  <a:schemeClr val="bg1"/>
                </a:solidFill>
              </a:rPr>
              <a:t>¡Hipócrita! Saca primero la viga de tu ojo, y entonces verás con claridad para sacar la mota del ojo de tu hermano. </a:t>
            </a:r>
          </a:p>
          <a:p>
            <a:r>
              <a:rPr lang="es-ES" b="1" dirty="0">
                <a:solidFill>
                  <a:schemeClr val="bg1"/>
                </a:solidFill>
              </a:rPr>
              <a:t>Es hipocresía condenar juzgar a otros cuando yo mismo estoy en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Es lo que hizo David.</a:t>
            </a:r>
          </a:p>
          <a:p>
            <a:r>
              <a:rPr lang="es-ES" b="1" dirty="0">
                <a:solidFill>
                  <a:schemeClr val="bg1"/>
                </a:solidFill>
              </a:rPr>
              <a:t>Debemos juzgar sin parcialidad.</a:t>
            </a:r>
          </a:p>
          <a:p>
            <a:r>
              <a:rPr lang="es-ES" b="1" dirty="0">
                <a:solidFill>
                  <a:schemeClr val="bg1"/>
                </a:solidFill>
              </a:rPr>
              <a:t>I Timoteo</a:t>
            </a:r>
            <a:r>
              <a:rPr lang="es-ES" b="1">
                <a:solidFill>
                  <a:schemeClr val="bg1"/>
                </a:solidFill>
              </a:rPr>
              <a:t>.5:21.</a:t>
            </a: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C82F0D5-4302-4D41-BA64-03BCCA454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908" y="33822"/>
            <a:ext cx="4176092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20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Te encargo solemnemente en la presencia de Dios y de Cristo Jesús y de sus ángeles escogidos, que conserves estos principios sin prejuicios, no haciendo nada con espíritu de parcialidad. 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Samuel.12:6.</a:t>
            </a:r>
          </a:p>
          <a:p>
            <a:r>
              <a:rPr lang="es-ES" b="1" dirty="0">
                <a:solidFill>
                  <a:schemeClr val="bg1"/>
                </a:solidFill>
              </a:rPr>
              <a:t>y debe pagar cuatro veces por la cordera, porque hizo esto y no tuvo compasión. </a:t>
            </a:r>
          </a:p>
          <a:p>
            <a:r>
              <a:rPr lang="es-ES" b="1" dirty="0">
                <a:solidFill>
                  <a:schemeClr val="bg1"/>
                </a:solidFill>
              </a:rPr>
              <a:t>David esta aplicando la ley.</a:t>
            </a:r>
          </a:p>
          <a:p>
            <a:r>
              <a:rPr lang="es-ES" b="1" dirty="0">
                <a:solidFill>
                  <a:schemeClr val="bg1"/>
                </a:solidFill>
              </a:rPr>
              <a:t>Exodo.22:1.</a:t>
            </a:r>
          </a:p>
          <a:p>
            <a:r>
              <a:rPr lang="es-ES" b="1" dirty="0">
                <a:solidFill>
                  <a:schemeClr val="bg1"/>
                </a:solidFill>
              </a:rPr>
              <a:t>Si alguno roba un buey o una oveja, y lo mata o vende, pagará cinco bueyes por el buey y cuatro ovejas por la oveja. </a:t>
            </a:r>
          </a:p>
          <a:p>
            <a:r>
              <a:rPr lang="es-ES" b="1" dirty="0">
                <a:solidFill>
                  <a:schemeClr val="bg1"/>
                </a:solidFill>
              </a:rPr>
              <a:t>La firmeza de Natán.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Samuel.12:7.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F440710-CBAB-4108-8C0C-FF52156EB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809" y="33822"/>
            <a:ext cx="4214191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74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Entonces Natán dijo a David: Tú eres aquel hombre. Así dice el SEÑOR, Dios de Israel: "Yo te ungí rey sobre Israel y te libré de la mano de Saúl. </a:t>
            </a:r>
          </a:p>
          <a:p>
            <a:r>
              <a:rPr lang="es-ES" b="1" dirty="0">
                <a:solidFill>
                  <a:schemeClr val="bg1"/>
                </a:solidFill>
              </a:rPr>
              <a:t>Sin temor, Natán señaló a David diciendo, en efecto: «Tú eres el hombre que hizo esto.</a:t>
            </a:r>
          </a:p>
          <a:p>
            <a:r>
              <a:rPr lang="es-ES" b="1" dirty="0">
                <a:solidFill>
                  <a:schemeClr val="bg1"/>
                </a:solidFill>
              </a:rPr>
              <a:t>Le hizo ver su pecado no se lo oculto ni se lo aplaudió.</a:t>
            </a:r>
          </a:p>
          <a:p>
            <a:r>
              <a:rPr lang="es-ES" b="1" dirty="0">
                <a:solidFill>
                  <a:schemeClr val="bg1"/>
                </a:solidFill>
              </a:rPr>
              <a:t>Fue firme con ternura pero firme.</a:t>
            </a:r>
          </a:p>
          <a:p>
            <a:r>
              <a:rPr lang="es-ES" b="1" dirty="0">
                <a:solidFill>
                  <a:schemeClr val="bg1"/>
                </a:solidFill>
              </a:rPr>
              <a:t>II Timoteo.2:24-26.</a:t>
            </a:r>
          </a:p>
          <a:p>
            <a:r>
              <a:rPr lang="es-ES" b="1" dirty="0">
                <a:solidFill>
                  <a:schemeClr val="bg1"/>
                </a:solidFill>
              </a:rPr>
              <a:t>Y el siervo del Señor no debe ser rencilloso, sino amable para con todos, apto para enseñar, sufrido, </a:t>
            </a:r>
          </a:p>
          <a:p>
            <a:r>
              <a:rPr lang="es-ES" b="1" dirty="0">
                <a:solidFill>
                  <a:schemeClr val="bg1"/>
                </a:solidFill>
              </a:rPr>
              <a:t>V.25.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DBD35C9-7E79-4134-92D1-E68551C08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818" y="33822"/>
            <a:ext cx="4202181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6984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corrigiendo tiernamente a los que se oponen, por si acaso Dios les da el arrepentimiento que conduce al pleno conocimiento de la verdad, </a:t>
            </a:r>
          </a:p>
          <a:p>
            <a:r>
              <a:rPr lang="es-ES" b="1" dirty="0">
                <a:solidFill>
                  <a:schemeClr val="bg1"/>
                </a:solidFill>
              </a:rPr>
              <a:t>V.26.</a:t>
            </a:r>
          </a:p>
          <a:p>
            <a:r>
              <a:rPr lang="es-ES" b="1" dirty="0">
                <a:solidFill>
                  <a:schemeClr val="bg1"/>
                </a:solidFill>
              </a:rPr>
              <a:t>y volviendo en sí, escapen del lazo del diablo, habiendo estado cautivos de él para hacer su voluntad. </a:t>
            </a:r>
          </a:p>
          <a:p>
            <a:r>
              <a:rPr lang="es-ES" b="1" dirty="0">
                <a:solidFill>
                  <a:schemeClr val="bg1"/>
                </a:solidFill>
              </a:rPr>
              <a:t>Lamentablemente muchas veces la reprensión la corrección no tiene mucho efecto porque llegamos condenando.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C075F05-CF8B-48BD-BB65-B61319678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378" y="0"/>
            <a:ext cx="4021621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431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Tenemos que hacer ver el pecado con firmeza pero con espíritu amable.</a:t>
            </a:r>
          </a:p>
          <a:p>
            <a:r>
              <a:rPr lang="es-ES" b="1" dirty="0">
                <a:solidFill>
                  <a:schemeClr val="bg1"/>
                </a:solidFill>
              </a:rPr>
              <a:t>Juan le hizo ver el pecado a Herodes.</a:t>
            </a:r>
          </a:p>
          <a:p>
            <a:r>
              <a:rPr lang="es-ES" b="1" dirty="0">
                <a:solidFill>
                  <a:schemeClr val="bg1"/>
                </a:solidFill>
              </a:rPr>
              <a:t>Marcos.6:17-18.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Herodes mismo había enviado a prender a Juan y lo había encadenado en la cárcel por causa de Herodías, mujer de su hermano Felipe, pues Herodes se había casado con ella. </a:t>
            </a:r>
          </a:p>
          <a:p>
            <a:r>
              <a:rPr lang="es-ES" b="1" dirty="0">
                <a:solidFill>
                  <a:schemeClr val="bg1"/>
                </a:solidFill>
              </a:rPr>
              <a:t>V.18.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Juan le decía a Herodes: No te es lícito tener la mujer de tu hermano.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0A4972D-E295-464F-B25A-946E638EF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991" y="0"/>
            <a:ext cx="4203009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28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Aunque eso le costo la vida a Juan pero tenia que hacer ver el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Pablo hizo ver el pecado a Pedro.</a:t>
            </a:r>
          </a:p>
          <a:p>
            <a:r>
              <a:rPr lang="es-ES" b="1" dirty="0">
                <a:solidFill>
                  <a:schemeClr val="bg1"/>
                </a:solidFill>
              </a:rPr>
              <a:t>Galatas.2:11.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cuando Pedro vino a Antioquía, me opuse a él cara a cara, porque era de condenar. </a:t>
            </a:r>
          </a:p>
          <a:p>
            <a:r>
              <a:rPr lang="es-ES" b="1" dirty="0">
                <a:solidFill>
                  <a:schemeClr val="bg1"/>
                </a:solidFill>
              </a:rPr>
              <a:t>Tenemos que hacer ver el pecado cueste lo que cueste sea quien sea.</a:t>
            </a:r>
          </a:p>
          <a:p>
            <a:r>
              <a:rPr lang="es-ES" b="1" dirty="0">
                <a:solidFill>
                  <a:schemeClr val="bg1"/>
                </a:solidFill>
              </a:rPr>
              <a:t>No seamos como Eli.</a:t>
            </a:r>
          </a:p>
          <a:p>
            <a:r>
              <a:rPr lang="es-ES" b="1" dirty="0">
                <a:solidFill>
                  <a:schemeClr val="bg1"/>
                </a:solidFill>
              </a:rPr>
              <a:t>I Samuel.2:12, 17.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2FB52E5-CBD2-4D27-B8FC-34B6E1A41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532" y="33822"/>
            <a:ext cx="4257468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800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Los hijos de Elí eran hombres indignos; no conocían al SEÑOR.</a:t>
            </a:r>
          </a:p>
          <a:p>
            <a:r>
              <a:rPr lang="es-ES" b="1" dirty="0">
                <a:solidFill>
                  <a:schemeClr val="bg1"/>
                </a:solidFill>
              </a:rPr>
              <a:t>V.17.</a:t>
            </a:r>
          </a:p>
          <a:p>
            <a:r>
              <a:rPr lang="es-ES" b="1" dirty="0">
                <a:solidFill>
                  <a:schemeClr val="bg1"/>
                </a:solidFill>
              </a:rPr>
              <a:t>El pecado de los jóvenes era muy grande delante del SEÑOR, porque los hombres menospreciaban la ofrenda del SEÑOR.</a:t>
            </a:r>
          </a:p>
          <a:p>
            <a:r>
              <a:rPr lang="es-ES" b="1" dirty="0">
                <a:solidFill>
                  <a:schemeClr val="bg1"/>
                </a:solidFill>
              </a:rPr>
              <a:t>I Samuel.3:13.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le he hecho saber que estoy a punto de juzgar su casa para siempre a causa de la iniquidad que él conocía, pues sus hijos trajeron sobre sí una maldición, y él no los reprendió. </a:t>
            </a:r>
          </a:p>
          <a:p>
            <a:r>
              <a:rPr lang="es-ES" b="1" dirty="0">
                <a:solidFill>
                  <a:schemeClr val="bg1"/>
                </a:solidFill>
              </a:rPr>
              <a:t>No seamos como Samuel que en su momento no quería decirle a Eli.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511290B-589F-490B-B980-4345B09AB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39" y="33821"/>
            <a:ext cx="4333461" cy="679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95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I Samuel.3:15.</a:t>
            </a:r>
          </a:p>
          <a:p>
            <a:r>
              <a:rPr lang="es-ES" b="1" dirty="0">
                <a:solidFill>
                  <a:schemeClr val="bg1"/>
                </a:solidFill>
              </a:rPr>
              <a:t>Samuel se acostó hasta la mañana; entonces abrió las puertas de la casa del SEÑOR; </a:t>
            </a:r>
            <a:r>
              <a:rPr lang="es-ES" b="1" u="sng" dirty="0">
                <a:solidFill>
                  <a:srgbClr val="00B050"/>
                </a:solidFill>
              </a:rPr>
              <a:t>pero Samuel temía contar la visión a Elí. </a:t>
            </a:r>
          </a:p>
          <a:p>
            <a:r>
              <a:rPr lang="es-ES" b="1" dirty="0">
                <a:solidFill>
                  <a:schemeClr val="bg1"/>
                </a:solidFill>
              </a:rPr>
              <a:t>Pero después le conto todo sin temor.</a:t>
            </a:r>
          </a:p>
          <a:p>
            <a:r>
              <a:rPr lang="es-ES" b="1" dirty="0">
                <a:solidFill>
                  <a:schemeClr val="bg1"/>
                </a:solidFill>
              </a:rPr>
              <a:t>I Samuel.3:17-18.</a:t>
            </a:r>
          </a:p>
          <a:p>
            <a:r>
              <a:rPr lang="es-ES" b="1" dirty="0">
                <a:solidFill>
                  <a:schemeClr val="bg1"/>
                </a:solidFill>
              </a:rPr>
              <a:t>Y Elí dijo: ¿Cuál es la palabra que el SEÑOR te habló? Te ruego que no me la ocultes. Así te haga Dios, y aún más, si me ocultas algo de todas las palabras que te habló. </a:t>
            </a:r>
          </a:p>
          <a:p>
            <a:r>
              <a:rPr lang="es-ES" b="1" dirty="0">
                <a:solidFill>
                  <a:schemeClr val="bg1"/>
                </a:solidFill>
              </a:rPr>
              <a:t>V.18.</a:t>
            </a:r>
          </a:p>
          <a:p>
            <a:r>
              <a:rPr lang="es-ES" b="1" u="sng" dirty="0">
                <a:solidFill>
                  <a:srgbClr val="7030A0"/>
                </a:solidFill>
              </a:rPr>
              <a:t>Entonces Samuel se lo contó todo, sin ocultarle nada.</a:t>
            </a:r>
            <a:r>
              <a:rPr lang="es-ES" b="1" dirty="0">
                <a:solidFill>
                  <a:schemeClr val="bg1"/>
                </a:solidFill>
              </a:rPr>
              <a:t> Y Elí dijo: El SEÑOR es; que haga lo que bien le parezca.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4339581-47D9-48B8-BE6B-A2F108B25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516" y="33822"/>
            <a:ext cx="4193484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978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Debemos ser como Miqueas.</a:t>
            </a:r>
          </a:p>
          <a:p>
            <a:r>
              <a:rPr lang="es-ES" b="1" dirty="0">
                <a:solidFill>
                  <a:schemeClr val="bg1"/>
                </a:solidFill>
              </a:rPr>
              <a:t>Miqueas.3:8.</a:t>
            </a:r>
          </a:p>
          <a:p>
            <a:r>
              <a:rPr lang="es-ES" b="1" dirty="0">
                <a:solidFill>
                  <a:schemeClr val="bg1"/>
                </a:solidFill>
              </a:rPr>
              <a:t>Yo, en cambio, estoy lleno de poder, del Espíritu del SEÑOR, y de juicio y de valor, para dar a conocer a Jacob su rebelión, y a Israel su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Dios no nos ha dado Espíritu de cobardía. </a:t>
            </a:r>
          </a:p>
          <a:p>
            <a:r>
              <a:rPr lang="es-ES" b="1" dirty="0">
                <a:solidFill>
                  <a:schemeClr val="bg1"/>
                </a:solidFill>
              </a:rPr>
              <a:t>I Timoteo.1:7.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no nos ha dado Dios espíritu de cobardía, sino de poder, de amor y de dominio propio. </a:t>
            </a:r>
          </a:p>
          <a:p>
            <a:r>
              <a:rPr lang="es-ES" b="1" dirty="0">
                <a:solidFill>
                  <a:schemeClr val="bg1"/>
                </a:solidFill>
              </a:rPr>
              <a:t>David con este acto desprecio la palabra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Samuel.12:9.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18B8BA9-FCF8-42B8-AB3F-F38D850A4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39" y="33822"/>
            <a:ext cx="4333461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40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solidFill>
                  <a:srgbClr val="00B050"/>
                </a:solidFill>
              </a:rPr>
              <a:t>"¿Por qué has despreciado la palabra del SEÑOR haciendo lo malo a sus ojos?</a:t>
            </a:r>
            <a:r>
              <a:rPr lang="es-ES" b="1" dirty="0">
                <a:solidFill>
                  <a:schemeClr val="bg1"/>
                </a:solidFill>
              </a:rPr>
              <a:t> Has matado a espada a Urías hitita, y has tomado a su mujer para que sea mujer tuya, y lo has matado con la espada de los hijos de Amón. </a:t>
            </a:r>
          </a:p>
          <a:p>
            <a:r>
              <a:rPr lang="es-ES" b="1" dirty="0">
                <a:solidFill>
                  <a:schemeClr val="bg1"/>
                </a:solidFill>
              </a:rPr>
              <a:t>Cuando pecamos despreciamos la palabra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Las consecuencias de su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Samuel.12:10-12.</a:t>
            </a:r>
          </a:p>
          <a:p>
            <a:r>
              <a:rPr lang="es-ES" b="1" dirty="0">
                <a:solidFill>
                  <a:schemeClr val="bg1"/>
                </a:solidFill>
              </a:rPr>
              <a:t>"Ahora pues, la espada nunca se apartará de tu casa, </a:t>
            </a:r>
            <a:r>
              <a:rPr lang="es-ES" b="1" u="sng" dirty="0">
                <a:solidFill>
                  <a:srgbClr val="FF0000"/>
                </a:solidFill>
              </a:rPr>
              <a:t>porque me has despreciado</a:t>
            </a:r>
            <a:r>
              <a:rPr lang="es-ES" b="1" dirty="0">
                <a:solidFill>
                  <a:schemeClr val="bg1"/>
                </a:solidFill>
              </a:rPr>
              <a:t> y has tomado la mujer de Urías hitita para que sea tu mujer.“</a:t>
            </a:r>
          </a:p>
          <a:p>
            <a:r>
              <a:rPr lang="es-ES" b="1" dirty="0">
                <a:solidFill>
                  <a:schemeClr val="bg1"/>
                </a:solidFill>
              </a:rPr>
              <a:t>V.11.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C23A687-DD29-46AA-A748-B7CAEF977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40" y="0"/>
            <a:ext cx="4333460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40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II Samuel.11:2.</a:t>
            </a:r>
          </a:p>
          <a:p>
            <a:r>
              <a:rPr lang="es-ES" b="1" dirty="0">
                <a:solidFill>
                  <a:schemeClr val="bg1"/>
                </a:solidFill>
              </a:rPr>
              <a:t>Y al atardecer David se levantó de su lecho y se paseaba por el terrado de la casa del rey, y desde el terrado vio a una mujer que se estaba bañando; y la mujer era de aspecto muy hermoso. </a:t>
            </a:r>
          </a:p>
          <a:p>
            <a:r>
              <a:rPr lang="es-ES" b="1" dirty="0">
                <a:solidFill>
                  <a:schemeClr val="bg1"/>
                </a:solidFill>
              </a:rPr>
              <a:t>David vio a una mujer que se estaba bañando, la cual era muy hermosa. </a:t>
            </a:r>
          </a:p>
          <a:p>
            <a:r>
              <a:rPr lang="es-ES" b="1" dirty="0">
                <a:solidFill>
                  <a:schemeClr val="bg1"/>
                </a:solidFill>
              </a:rPr>
              <a:t>Si David se hubiera detenido allí no habría habido problema.</a:t>
            </a:r>
          </a:p>
          <a:p>
            <a:r>
              <a:rPr lang="es-ES" b="1" dirty="0">
                <a:solidFill>
                  <a:schemeClr val="bg1"/>
                </a:solidFill>
              </a:rPr>
              <a:t>El pecado no es mirar.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AF98898-0A05-461E-837A-40E980C82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538" y="0"/>
            <a:ext cx="4333461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644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Así dice el SEÑOR: "He aquí, de tu misma casa levantaré el mal contra ti; y aun tomaré tus mujeres delante de tus ojos y las daré a tu compañero, y éste se acostará con tus mujeres a plena luz del día. </a:t>
            </a:r>
          </a:p>
          <a:p>
            <a:r>
              <a:rPr lang="es-ES" b="1" dirty="0">
                <a:solidFill>
                  <a:schemeClr val="bg1"/>
                </a:solidFill>
              </a:rPr>
              <a:t>V.12.</a:t>
            </a:r>
          </a:p>
          <a:p>
            <a:r>
              <a:rPr lang="es-ES" b="1" dirty="0">
                <a:solidFill>
                  <a:schemeClr val="bg1"/>
                </a:solidFill>
              </a:rPr>
              <a:t>"En verdad, tú lo hiciste en secreto, pero yo haré esto delante de todo Israel, y a plena luz del sol." </a:t>
            </a:r>
          </a:p>
          <a:p>
            <a:r>
              <a:rPr lang="es-ES" b="1" dirty="0">
                <a:solidFill>
                  <a:schemeClr val="bg1"/>
                </a:solidFill>
              </a:rPr>
              <a:t>Nada esta oculto para Dios todo esta al desnudo ante sus ojos.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36E02BE-4C2C-4A7D-BA52-E2E72D2E8C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39" y="33822"/>
            <a:ext cx="4333461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69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rgbClr val="00B0F0"/>
                </a:solidFill>
              </a:rPr>
              <a:t>David confeso su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II Samuel.12:13.</a:t>
            </a:r>
          </a:p>
          <a:p>
            <a:r>
              <a:rPr lang="es-ES" b="1" dirty="0">
                <a:solidFill>
                  <a:schemeClr val="bg1"/>
                </a:solidFill>
              </a:rPr>
              <a:t>Entonces David dijo a Natán: He pecado contra el SEÑOR. Y Natán dijo a David: El SEÑOR ha quitado tu pecado; no morirás. </a:t>
            </a:r>
          </a:p>
          <a:p>
            <a:r>
              <a:rPr lang="es-ES" b="1" dirty="0">
                <a:solidFill>
                  <a:schemeClr val="bg1"/>
                </a:solidFill>
              </a:rPr>
              <a:t>Ya que si encubrimos nuestro pecado no vamos a prosperar.</a:t>
            </a:r>
          </a:p>
          <a:p>
            <a:r>
              <a:rPr lang="es-ES" b="1" dirty="0">
                <a:solidFill>
                  <a:schemeClr val="bg1"/>
                </a:solidFill>
              </a:rPr>
              <a:t>Proverbios.28:13.</a:t>
            </a:r>
          </a:p>
          <a:p>
            <a:r>
              <a:rPr lang="es-ES" b="1" dirty="0">
                <a:solidFill>
                  <a:schemeClr val="bg1"/>
                </a:solidFill>
              </a:rPr>
              <a:t>El que encubre sus pecados no prosperará, mas el que los confiesa y los abandona hallará misericordia.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02C89E2-6E39-4AE5-B2CD-7294F017A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313" y="0"/>
            <a:ext cx="41876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432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Sino nos arrepentimos de nuestros pecados perderemos nuestra alma.</a:t>
            </a:r>
          </a:p>
          <a:p>
            <a:r>
              <a:rPr lang="es-ES" b="1" dirty="0">
                <a:solidFill>
                  <a:schemeClr val="bg1"/>
                </a:solidFill>
              </a:rPr>
              <a:t>Romanos.6:23.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la paga del pecado es muerte, pero la dádiva de Dios es vida eterna en Cristo Jesús Señor nuestro. </a:t>
            </a:r>
          </a:p>
          <a:p>
            <a:r>
              <a:rPr lang="es-ES" b="1" dirty="0">
                <a:solidFill>
                  <a:schemeClr val="bg1"/>
                </a:solidFill>
              </a:rPr>
              <a:t>Dios perdona el pecado de David.</a:t>
            </a:r>
          </a:p>
          <a:p>
            <a:r>
              <a:rPr lang="es-ES" b="1" dirty="0">
                <a:solidFill>
                  <a:schemeClr val="bg1"/>
                </a:solidFill>
              </a:rPr>
              <a:t>I Juan.1:9.</a:t>
            </a:r>
          </a:p>
          <a:p>
            <a:r>
              <a:rPr lang="es-ES" b="1" dirty="0">
                <a:solidFill>
                  <a:schemeClr val="bg1"/>
                </a:solidFill>
              </a:rPr>
              <a:t>Si confesamos nuestros pecados, El es fiel y justo para perdonarnos los pecados y para limpiarnos de toda maldad. </a:t>
            </a:r>
          </a:p>
          <a:p>
            <a:r>
              <a:rPr lang="es-ES" b="1" dirty="0">
                <a:solidFill>
                  <a:schemeClr val="bg1"/>
                </a:solidFill>
              </a:rPr>
              <a:t>Aunque Dios le perdono tuvo que pagar las consecuencias de su pecado.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0CF52DD-F412-4568-9F37-E86F8D856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556" y="33822"/>
            <a:ext cx="4227443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56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II Samuel.12:14.</a:t>
            </a:r>
          </a:p>
          <a:p>
            <a:r>
              <a:rPr lang="es-ES" b="1" dirty="0">
                <a:solidFill>
                  <a:schemeClr val="bg1"/>
                </a:solidFill>
              </a:rPr>
              <a:t>Sin embargo, </a:t>
            </a:r>
            <a:r>
              <a:rPr lang="es-ES" b="1" u="sng" dirty="0">
                <a:solidFill>
                  <a:srgbClr val="7030A0"/>
                </a:solidFill>
              </a:rPr>
              <a:t>por cuanto con este hecho has dado ocasión de blasfemar a los enemigos del SEÑOR,</a:t>
            </a:r>
            <a:r>
              <a:rPr lang="es-ES" b="1" dirty="0">
                <a:solidFill>
                  <a:schemeClr val="bg1"/>
                </a:solidFill>
              </a:rPr>
              <a:t> ciertamente morirá el niño que te ha nacido. </a:t>
            </a:r>
          </a:p>
          <a:p>
            <a:r>
              <a:rPr lang="es-ES" b="1" dirty="0">
                <a:solidFill>
                  <a:schemeClr val="bg1"/>
                </a:solidFill>
              </a:rPr>
              <a:t>Siempre que pecamos hacemos que el nombre de Dios sea blasfemado.</a:t>
            </a:r>
          </a:p>
          <a:p>
            <a:r>
              <a:rPr lang="es-ES" b="1" dirty="0">
                <a:solidFill>
                  <a:schemeClr val="bg1"/>
                </a:solidFill>
              </a:rPr>
              <a:t>Romanos.2:24.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EL NOMBRE DE DIOS ES BLASFEMADO ENTRE LOS GENTILES POR CAUSA DE VOSOTROS, tal como está escrito.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D29D548-B0BA-4853-A240-0840C55760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40" y="33822"/>
            <a:ext cx="4333460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793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II Samuel.12:15.</a:t>
            </a:r>
          </a:p>
          <a:p>
            <a:r>
              <a:rPr lang="es-ES" b="1" dirty="0">
                <a:solidFill>
                  <a:schemeClr val="bg1"/>
                </a:solidFill>
              </a:rPr>
              <a:t>Y Natán regresó a su casa. Y el SEÑOR hirió al niño que la viuda de Urías dio a David, y se puso muy enfermo. </a:t>
            </a:r>
          </a:p>
          <a:p>
            <a:r>
              <a:rPr lang="es-ES" b="1" dirty="0">
                <a:solidFill>
                  <a:schemeClr val="bg1"/>
                </a:solidFill>
              </a:rPr>
              <a:t>Natán regreso después de cumplir su misión de hacerle ver el pecado a David.</a:t>
            </a:r>
          </a:p>
          <a:p>
            <a:r>
              <a:rPr lang="es-ES" b="1" dirty="0">
                <a:solidFill>
                  <a:schemeClr val="bg1"/>
                </a:solidFill>
              </a:rPr>
              <a:t>Debemos cumplir nuestra responsabilidad de hacer ver el pecado siempre donde sea y a quien sea.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92505-BFEC-43CD-A6F9-8C90996A7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358" y="0"/>
            <a:ext cx="4004641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025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55920D1-074C-429D-8549-034DFB8F1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42"/>
            <a:ext cx="9144000" cy="6824516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0319C473-5C01-459E-BA1D-D16C6B65BC7F}"/>
              </a:ext>
            </a:extLst>
          </p:cNvPr>
          <p:cNvSpPr/>
          <p:nvPr/>
        </p:nvSpPr>
        <p:spPr>
          <a:xfrm>
            <a:off x="1669774" y="16742"/>
            <a:ext cx="5685183" cy="130882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53BBC7B-C951-479E-9D0E-FC4125A6C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algn="ctr"/>
            <a:r>
              <a:rPr lang="es-E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CONCLUSION: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9B4984-9A14-4E43-9ACC-E6319D18E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83026"/>
            <a:ext cx="9144000" cy="5174974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David pecado y quiso esconder su pecado, y eso lo llevo a cometer otros pecados y no pude esconder su pecado por mucho que quiso hacerlo.</a:t>
            </a:r>
          </a:p>
          <a:p>
            <a:r>
              <a:rPr lang="es-ES" b="1" dirty="0">
                <a:solidFill>
                  <a:schemeClr val="bg1"/>
                </a:solidFill>
              </a:rPr>
              <a:t>Seamos humildes y reconozcamos cuando pecamos confesemos nuestro pecado delante de Dios y a quien hayamos ofendido.</a:t>
            </a:r>
          </a:p>
          <a:p>
            <a:r>
              <a:rPr lang="es-ES" b="1" dirty="0">
                <a:solidFill>
                  <a:schemeClr val="bg1"/>
                </a:solidFill>
              </a:rPr>
              <a:t>Seamos siempre sinceros con nosotros mismo con Dios y las personas que </a:t>
            </a:r>
            <a:r>
              <a:rPr lang="es-ES" b="1">
                <a:solidFill>
                  <a:schemeClr val="bg1"/>
                </a:solidFill>
              </a:rPr>
              <a:t>hayamos ofendido.</a:t>
            </a:r>
            <a:endParaRPr lang="es-ES" b="1" dirty="0">
              <a:solidFill>
                <a:schemeClr val="bg1"/>
              </a:solidFill>
            </a:endParaRPr>
          </a:p>
          <a:p>
            <a:r>
              <a:rPr lang="es-ES" b="1" dirty="0">
                <a:solidFill>
                  <a:schemeClr val="bg1"/>
                </a:solidFill>
              </a:rPr>
              <a:t>De Dios no nos podemos esconder nunca.</a:t>
            </a:r>
          </a:p>
          <a:p>
            <a:r>
              <a:rPr lang="es-ES" b="1" dirty="0">
                <a:solidFill>
                  <a:schemeClr val="bg1"/>
                </a:solidFill>
              </a:rPr>
              <a:t>Cuando pecamos menospreciamos la palabra de Dios y hacemos blasfemar su nombre.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658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9A7803D-B657-483E-B2B7-5DEECEEF672A}"/>
              </a:ext>
            </a:extLst>
          </p:cNvPr>
          <p:cNvSpPr/>
          <p:nvPr/>
        </p:nvSpPr>
        <p:spPr>
          <a:xfrm>
            <a:off x="0" y="5287617"/>
            <a:ext cx="9144000" cy="153656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/>
              <a:t>DIOS NOS BENDIGA A TODOS.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8D6FF6A-FF82-43DB-838E-6E919E937D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287617"/>
          </a:xfrm>
          <a:prstGeom prst="rect">
            <a:avLst/>
          </a:prstGeom>
        </p:spPr>
      </p:pic>
      <p:sp>
        <p:nvSpPr>
          <p:cNvPr id="7" name="Bocadillo nube: nube 6">
            <a:extLst>
              <a:ext uri="{FF2B5EF4-FFF2-40B4-BE49-F238E27FC236}">
                <a16:creationId xmlns:a16="http://schemas.microsoft.com/office/drawing/2014/main" id="{605D6541-4E05-4878-A968-623CF29C085C}"/>
              </a:ext>
            </a:extLst>
          </p:cNvPr>
          <p:cNvSpPr/>
          <p:nvPr/>
        </p:nvSpPr>
        <p:spPr>
          <a:xfrm>
            <a:off x="4678017" y="0"/>
            <a:ext cx="4465982" cy="3260035"/>
          </a:xfrm>
          <a:prstGeom prst="cloudCallout">
            <a:avLst>
              <a:gd name="adj1" fmla="val -61448"/>
              <a:gd name="adj2" fmla="val 50305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/>
              <a:t>POR SU FINA ATENCION.</a:t>
            </a:r>
          </a:p>
        </p:txBody>
      </p:sp>
    </p:spTree>
    <p:extLst>
      <p:ext uri="{BB962C8B-B14F-4D97-AF65-F5344CB8AC3E}">
        <p14:creationId xmlns:p14="http://schemas.microsoft.com/office/powerpoint/2010/main" val="422249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Mateo.5:28.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yo os digo que todo el que mire a una mujer para codiciarla ya cometió adulterio con ella en su corazón.</a:t>
            </a:r>
          </a:p>
          <a:p>
            <a:r>
              <a:rPr lang="es-ES" b="1" dirty="0">
                <a:solidFill>
                  <a:schemeClr val="bg1"/>
                </a:solidFill>
              </a:rPr>
              <a:t>El codicio mando a preguntar por aquella mujer tuvo interés en ella.</a:t>
            </a:r>
          </a:p>
          <a:p>
            <a:r>
              <a:rPr lang="es-ES" b="1" dirty="0">
                <a:solidFill>
                  <a:schemeClr val="bg1"/>
                </a:solidFill>
              </a:rPr>
              <a:t>Al averiguar, encontró que se llamaba Betsabé… mujer de Urías, uno de los guerreros valientes de David. </a:t>
            </a:r>
          </a:p>
          <a:p>
            <a:r>
              <a:rPr lang="es-ES" b="1" dirty="0">
                <a:solidFill>
                  <a:schemeClr val="bg1"/>
                </a:solidFill>
              </a:rPr>
              <a:t>Desde que El supo que era mujer casada debía haber Hecho un alto.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A1217CA-1A9F-4E0C-8F55-8ADFD99249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557" y="33822"/>
            <a:ext cx="4227443" cy="67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174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Exodo.20:17.</a:t>
            </a:r>
          </a:p>
          <a:p>
            <a:r>
              <a:rPr lang="es-ES" b="1" dirty="0">
                <a:solidFill>
                  <a:schemeClr val="bg1"/>
                </a:solidFill>
              </a:rPr>
              <a:t>No codiciarás la casa de tu prójimo; </a:t>
            </a:r>
            <a:r>
              <a:rPr lang="es-ES" b="1" u="sng" dirty="0">
                <a:solidFill>
                  <a:srgbClr val="00B050"/>
                </a:solidFill>
              </a:rPr>
              <a:t>no codiciarás la mujer de tu prójimo,</a:t>
            </a:r>
            <a:r>
              <a:rPr lang="es-ES" b="1" dirty="0">
                <a:solidFill>
                  <a:schemeClr val="bg1"/>
                </a:solidFill>
              </a:rPr>
              <a:t> ni su siervo, ni su sierva, ni su buey, ni su asno, ni nada que sea de tu prójimo.</a:t>
            </a:r>
          </a:p>
          <a:p>
            <a:r>
              <a:rPr lang="es-ES" b="1" dirty="0">
                <a:solidFill>
                  <a:schemeClr val="bg1"/>
                </a:solidFill>
              </a:rPr>
              <a:t>Violo este mandamiento.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también violo otro mandamiento.</a:t>
            </a:r>
          </a:p>
          <a:p>
            <a:r>
              <a:rPr lang="es-ES" b="1" dirty="0">
                <a:solidFill>
                  <a:schemeClr val="bg1"/>
                </a:solidFill>
              </a:rPr>
              <a:t>Exodo.20:14.</a:t>
            </a:r>
          </a:p>
          <a:p>
            <a:r>
              <a:rPr lang="es-ES" b="1" dirty="0">
                <a:solidFill>
                  <a:schemeClr val="bg1"/>
                </a:solidFill>
              </a:rPr>
              <a:t>No cometerás adulterio. </a:t>
            </a:r>
          </a:p>
          <a:p>
            <a:r>
              <a:rPr lang="es-ES" b="1" dirty="0">
                <a:solidFill>
                  <a:schemeClr val="bg1"/>
                </a:solidFill>
              </a:rPr>
              <a:t>El hubiera hecho como José.</a:t>
            </a:r>
          </a:p>
          <a:p>
            <a:r>
              <a:rPr lang="es-ES" b="1" dirty="0">
                <a:solidFill>
                  <a:schemeClr val="bg1"/>
                </a:solidFill>
              </a:rPr>
              <a:t>Genesis.39:7-9.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F06FE89-287E-406E-B32B-1DFE687E8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4522" y="3260034"/>
            <a:ext cx="4439478" cy="356414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BEBF8F9-B396-4808-B3C4-3149F75F76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522" y="0"/>
            <a:ext cx="4439478" cy="326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57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Sucedió después de estas cosas que la mujer de su amo miró a José con deseo y le dijo: Acuéstate conmigo. </a:t>
            </a:r>
          </a:p>
          <a:p>
            <a:r>
              <a:rPr lang="es-ES" b="1" dirty="0">
                <a:solidFill>
                  <a:schemeClr val="bg1"/>
                </a:solidFill>
              </a:rPr>
              <a:t>V.8.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él rehusó y dijo a la mujer de su amo: Estando yo aquí, mi amo no se preocupa de nada en la casa, y ha puesto en mi mano todo lo que posee. </a:t>
            </a:r>
          </a:p>
          <a:p>
            <a:r>
              <a:rPr lang="es-ES" b="1" dirty="0">
                <a:solidFill>
                  <a:schemeClr val="bg1"/>
                </a:solidFill>
              </a:rPr>
              <a:t>V.9.</a:t>
            </a:r>
          </a:p>
          <a:p>
            <a:r>
              <a:rPr lang="es-ES" b="1" dirty="0">
                <a:solidFill>
                  <a:schemeClr val="bg1"/>
                </a:solidFill>
              </a:rPr>
              <a:t>No hay nadie más grande que yo en esta casa, y nada me ha rehusado excepto a ti, pues tú eres su mujer. ¿Cómo entonces iba yo a hacer esta gran maldad y pecar contra Dios?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D580E6D-3CB4-4C2C-B08F-DB1520302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808" y="0"/>
            <a:ext cx="4214191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316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José le hace ver a esta mujer que ella es casada que tiene su marido.</a:t>
            </a:r>
          </a:p>
          <a:p>
            <a:r>
              <a:rPr lang="es-ES" b="1" dirty="0">
                <a:solidFill>
                  <a:schemeClr val="bg1"/>
                </a:solidFill>
              </a:rPr>
              <a:t>Que si ella tiene deseo allí esta su marido para que El le satisfaga sus deseos.</a:t>
            </a:r>
          </a:p>
          <a:p>
            <a:r>
              <a:rPr lang="es-ES" b="1" dirty="0">
                <a:solidFill>
                  <a:schemeClr val="bg1"/>
                </a:solidFill>
              </a:rPr>
              <a:t>I Corintios.7:2-4.</a:t>
            </a:r>
          </a:p>
          <a:p>
            <a:r>
              <a:rPr lang="es-ES" b="1" dirty="0">
                <a:solidFill>
                  <a:schemeClr val="bg1"/>
                </a:solidFill>
              </a:rPr>
              <a:t>No obstante, por razón de las inmoralidades, </a:t>
            </a:r>
            <a:r>
              <a:rPr lang="es-ES" b="1" u="sng" dirty="0">
                <a:solidFill>
                  <a:srgbClr val="7030A0"/>
                </a:solidFill>
              </a:rPr>
              <a:t>que cada uno tenga su propia mujer, y cada una tenga su propio marido.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V.3.</a:t>
            </a:r>
          </a:p>
          <a:p>
            <a:r>
              <a:rPr lang="es-ES" b="1" dirty="0">
                <a:solidFill>
                  <a:schemeClr val="bg1"/>
                </a:solidFill>
              </a:rPr>
              <a:t>Que el marido cumpla su deber para con su mujer, e igualmente la mujer lo cumpla con el marido. </a:t>
            </a:r>
          </a:p>
          <a:p>
            <a:r>
              <a:rPr lang="es-ES" b="1" dirty="0">
                <a:solidFill>
                  <a:schemeClr val="bg1"/>
                </a:solidFill>
              </a:rPr>
              <a:t>V.4.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AAB9060-09B4-46B2-95CE-EB06EC53C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40" y="0"/>
            <a:ext cx="4333460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0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DECD566-4B02-414A-BA4F-310D86497C6D}"/>
              </a:ext>
            </a:extLst>
          </p:cNvPr>
          <p:cNvSpPr/>
          <p:nvPr/>
        </p:nvSpPr>
        <p:spPr>
          <a:xfrm>
            <a:off x="0" y="0"/>
            <a:ext cx="9144000" cy="68241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FB7C88-B45B-4656-9823-E135CE5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10539" cy="6824178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La mujer no tiene autoridad sobre su propio cuerpo, sino el marido. Y asimismo el marido no tiene autoridad sobre su propio cuerpo, sino la mujer. </a:t>
            </a:r>
          </a:p>
          <a:p>
            <a:r>
              <a:rPr lang="es-ES" b="1" dirty="0">
                <a:solidFill>
                  <a:schemeClr val="bg1"/>
                </a:solidFill>
              </a:rPr>
              <a:t>El tenia esposa para poder cumplir su responsabilidad y satisfacer sus deseos.</a:t>
            </a:r>
          </a:p>
          <a:p>
            <a:r>
              <a:rPr lang="es-ES" b="1" dirty="0">
                <a:solidFill>
                  <a:schemeClr val="bg1"/>
                </a:solidFill>
              </a:rPr>
              <a:t>Proverbios.5:18-20.</a:t>
            </a:r>
          </a:p>
          <a:p>
            <a:r>
              <a:rPr lang="es-ES" b="1" dirty="0">
                <a:solidFill>
                  <a:schemeClr val="bg1"/>
                </a:solidFill>
              </a:rPr>
              <a:t>Sea bendita tu fuente, y regocíjate con la mujer de tu juventud, </a:t>
            </a:r>
          </a:p>
          <a:p>
            <a:r>
              <a:rPr lang="es-ES" b="1" dirty="0">
                <a:solidFill>
                  <a:schemeClr val="bg1"/>
                </a:solidFill>
              </a:rPr>
              <a:t>V.19.</a:t>
            </a:r>
          </a:p>
          <a:p>
            <a:r>
              <a:rPr lang="es-ES" b="1" dirty="0">
                <a:solidFill>
                  <a:schemeClr val="bg1"/>
                </a:solidFill>
              </a:rPr>
              <a:t>amante cierva y graciosa gacela; que sus senos te satisfagan en todo tiempo, su amor te embriague para siempre.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C869767-4F31-4EC9-8D41-DA38C529DE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38" y="0"/>
            <a:ext cx="4333461" cy="68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6568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345</TotalTime>
  <Words>3887</Words>
  <Application>Microsoft Office PowerPoint</Application>
  <PresentationFormat>Presentación en pantalla (4:3)</PresentationFormat>
  <Paragraphs>272</Paragraphs>
  <Slides>46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Tema de Office</vt:lpstr>
      <vt:lpstr>EL PECADO DE DAVID Y NATHAN. II SAMUEL.11:1-12:1-14.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CONCLUSION: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PECADO DE DAVID Y NATHAN. II SAMUEL.11:1-12:1-14.</dc:title>
  <dc:creator>Mario Moreno</dc:creator>
  <cp:lastModifiedBy>Mario Moreno</cp:lastModifiedBy>
  <cp:revision>39</cp:revision>
  <dcterms:created xsi:type="dcterms:W3CDTF">2021-02-04T01:20:48Z</dcterms:created>
  <dcterms:modified xsi:type="dcterms:W3CDTF">2026-07-16T19:12:27Z</dcterms:modified>
</cp:coreProperties>
</file>