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5" r:id="rId4"/>
    <p:sldId id="274" r:id="rId5"/>
    <p:sldId id="273" r:id="rId6"/>
    <p:sldId id="271" r:id="rId7"/>
    <p:sldId id="272" r:id="rId8"/>
    <p:sldId id="270" r:id="rId9"/>
    <p:sldId id="269" r:id="rId10"/>
    <p:sldId id="268" r:id="rId11"/>
    <p:sldId id="267" r:id="rId12"/>
    <p:sldId id="266" r:id="rId13"/>
    <p:sldId id="265" r:id="rId14"/>
    <p:sldId id="264" r:id="rId15"/>
    <p:sldId id="263" r:id="rId16"/>
    <p:sldId id="262" r:id="rId17"/>
    <p:sldId id="261" r:id="rId18"/>
    <p:sldId id="260" r:id="rId19"/>
    <p:sldId id="259" r:id="rId20"/>
    <p:sldId id="258" r:id="rId21"/>
    <p:sldId id="276" r:id="rId22"/>
    <p:sldId id="277" r:id="rId23"/>
    <p:sldId id="279" r:id="rId24"/>
    <p:sldId id="278"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6" r:id="rId41"/>
    <p:sldId id="295" r:id="rId4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3" d="100"/>
          <a:sy n="63" d="100"/>
        </p:scale>
        <p:origin x="1404" y="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C8D05914-7CB8-4C22-88EE-AAF09852D0EB}" type="datetimeFigureOut">
              <a:rPr lang="es-NI" smtClean="0"/>
              <a:t>2/9/2025</a:t>
            </a:fld>
            <a:endParaRPr lang="es-NI"/>
          </a:p>
        </p:txBody>
      </p:sp>
      <p:sp>
        <p:nvSpPr>
          <p:cNvPr id="5" name="Footer Placeholder 4"/>
          <p:cNvSpPr>
            <a:spLocks noGrp="1"/>
          </p:cNvSpPr>
          <p:nvPr>
            <p:ph type="ftr" sz="quarter" idx="11"/>
          </p:nvPr>
        </p:nvSpPr>
        <p:spPr/>
        <p:txBody>
          <a:bodyPr/>
          <a:lstStyle/>
          <a:p>
            <a:endParaRPr lang="es-NI"/>
          </a:p>
        </p:txBody>
      </p:sp>
      <p:sp>
        <p:nvSpPr>
          <p:cNvPr id="6" name="Slide Number Placeholder 5"/>
          <p:cNvSpPr>
            <a:spLocks noGrp="1"/>
          </p:cNvSpPr>
          <p:nvPr>
            <p:ph type="sldNum" sz="quarter" idx="12"/>
          </p:nvPr>
        </p:nvSpPr>
        <p:spPr/>
        <p:txBody>
          <a:bodyPr/>
          <a:lstStyle/>
          <a:p>
            <a:fld id="{491D6BAE-0503-4E7F-B895-30CB94500B3D}" type="slidenum">
              <a:rPr lang="es-NI" smtClean="0"/>
              <a:t>‹Nº›</a:t>
            </a:fld>
            <a:endParaRPr lang="es-NI"/>
          </a:p>
        </p:txBody>
      </p:sp>
    </p:spTree>
    <p:extLst>
      <p:ext uri="{BB962C8B-B14F-4D97-AF65-F5344CB8AC3E}">
        <p14:creationId xmlns:p14="http://schemas.microsoft.com/office/powerpoint/2010/main" val="19516823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8D05914-7CB8-4C22-88EE-AAF09852D0EB}" type="datetimeFigureOut">
              <a:rPr lang="es-NI" smtClean="0"/>
              <a:t>2/9/2025</a:t>
            </a:fld>
            <a:endParaRPr lang="es-NI"/>
          </a:p>
        </p:txBody>
      </p:sp>
      <p:sp>
        <p:nvSpPr>
          <p:cNvPr id="5" name="Footer Placeholder 4"/>
          <p:cNvSpPr>
            <a:spLocks noGrp="1"/>
          </p:cNvSpPr>
          <p:nvPr>
            <p:ph type="ftr" sz="quarter" idx="11"/>
          </p:nvPr>
        </p:nvSpPr>
        <p:spPr/>
        <p:txBody>
          <a:bodyPr/>
          <a:lstStyle/>
          <a:p>
            <a:endParaRPr lang="es-NI"/>
          </a:p>
        </p:txBody>
      </p:sp>
      <p:sp>
        <p:nvSpPr>
          <p:cNvPr id="6" name="Slide Number Placeholder 5"/>
          <p:cNvSpPr>
            <a:spLocks noGrp="1"/>
          </p:cNvSpPr>
          <p:nvPr>
            <p:ph type="sldNum" sz="quarter" idx="12"/>
          </p:nvPr>
        </p:nvSpPr>
        <p:spPr/>
        <p:txBody>
          <a:bodyPr/>
          <a:lstStyle/>
          <a:p>
            <a:fld id="{491D6BAE-0503-4E7F-B895-30CB94500B3D}" type="slidenum">
              <a:rPr lang="es-NI" smtClean="0"/>
              <a:t>‹Nº›</a:t>
            </a:fld>
            <a:endParaRPr lang="es-NI"/>
          </a:p>
        </p:txBody>
      </p:sp>
    </p:spTree>
    <p:extLst>
      <p:ext uri="{BB962C8B-B14F-4D97-AF65-F5344CB8AC3E}">
        <p14:creationId xmlns:p14="http://schemas.microsoft.com/office/powerpoint/2010/main" val="10159819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8D05914-7CB8-4C22-88EE-AAF09852D0EB}" type="datetimeFigureOut">
              <a:rPr lang="es-NI" smtClean="0"/>
              <a:t>2/9/2025</a:t>
            </a:fld>
            <a:endParaRPr lang="es-NI"/>
          </a:p>
        </p:txBody>
      </p:sp>
      <p:sp>
        <p:nvSpPr>
          <p:cNvPr id="5" name="Footer Placeholder 4"/>
          <p:cNvSpPr>
            <a:spLocks noGrp="1"/>
          </p:cNvSpPr>
          <p:nvPr>
            <p:ph type="ftr" sz="quarter" idx="11"/>
          </p:nvPr>
        </p:nvSpPr>
        <p:spPr/>
        <p:txBody>
          <a:bodyPr/>
          <a:lstStyle/>
          <a:p>
            <a:endParaRPr lang="es-NI"/>
          </a:p>
        </p:txBody>
      </p:sp>
      <p:sp>
        <p:nvSpPr>
          <p:cNvPr id="6" name="Slide Number Placeholder 5"/>
          <p:cNvSpPr>
            <a:spLocks noGrp="1"/>
          </p:cNvSpPr>
          <p:nvPr>
            <p:ph type="sldNum" sz="quarter" idx="12"/>
          </p:nvPr>
        </p:nvSpPr>
        <p:spPr/>
        <p:txBody>
          <a:bodyPr/>
          <a:lstStyle/>
          <a:p>
            <a:fld id="{491D6BAE-0503-4E7F-B895-30CB94500B3D}" type="slidenum">
              <a:rPr lang="es-NI" smtClean="0"/>
              <a:t>‹Nº›</a:t>
            </a:fld>
            <a:endParaRPr lang="es-NI"/>
          </a:p>
        </p:txBody>
      </p:sp>
    </p:spTree>
    <p:extLst>
      <p:ext uri="{BB962C8B-B14F-4D97-AF65-F5344CB8AC3E}">
        <p14:creationId xmlns:p14="http://schemas.microsoft.com/office/powerpoint/2010/main" val="307144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8D05914-7CB8-4C22-88EE-AAF09852D0EB}" type="datetimeFigureOut">
              <a:rPr lang="es-NI" smtClean="0"/>
              <a:t>2/9/2025</a:t>
            </a:fld>
            <a:endParaRPr lang="es-NI"/>
          </a:p>
        </p:txBody>
      </p:sp>
      <p:sp>
        <p:nvSpPr>
          <p:cNvPr id="5" name="Footer Placeholder 4"/>
          <p:cNvSpPr>
            <a:spLocks noGrp="1"/>
          </p:cNvSpPr>
          <p:nvPr>
            <p:ph type="ftr" sz="quarter" idx="11"/>
          </p:nvPr>
        </p:nvSpPr>
        <p:spPr/>
        <p:txBody>
          <a:bodyPr/>
          <a:lstStyle/>
          <a:p>
            <a:endParaRPr lang="es-NI"/>
          </a:p>
        </p:txBody>
      </p:sp>
      <p:sp>
        <p:nvSpPr>
          <p:cNvPr id="6" name="Slide Number Placeholder 5"/>
          <p:cNvSpPr>
            <a:spLocks noGrp="1"/>
          </p:cNvSpPr>
          <p:nvPr>
            <p:ph type="sldNum" sz="quarter" idx="12"/>
          </p:nvPr>
        </p:nvSpPr>
        <p:spPr/>
        <p:txBody>
          <a:bodyPr/>
          <a:lstStyle/>
          <a:p>
            <a:fld id="{491D6BAE-0503-4E7F-B895-30CB94500B3D}" type="slidenum">
              <a:rPr lang="es-NI" smtClean="0"/>
              <a:t>‹Nº›</a:t>
            </a:fld>
            <a:endParaRPr lang="es-NI"/>
          </a:p>
        </p:txBody>
      </p:sp>
    </p:spTree>
    <p:extLst>
      <p:ext uri="{BB962C8B-B14F-4D97-AF65-F5344CB8AC3E}">
        <p14:creationId xmlns:p14="http://schemas.microsoft.com/office/powerpoint/2010/main" val="16404727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C8D05914-7CB8-4C22-88EE-AAF09852D0EB}" type="datetimeFigureOut">
              <a:rPr lang="es-NI" smtClean="0"/>
              <a:t>2/9/2025</a:t>
            </a:fld>
            <a:endParaRPr lang="es-NI"/>
          </a:p>
        </p:txBody>
      </p:sp>
      <p:sp>
        <p:nvSpPr>
          <p:cNvPr id="5" name="Footer Placeholder 4"/>
          <p:cNvSpPr>
            <a:spLocks noGrp="1"/>
          </p:cNvSpPr>
          <p:nvPr>
            <p:ph type="ftr" sz="quarter" idx="11"/>
          </p:nvPr>
        </p:nvSpPr>
        <p:spPr/>
        <p:txBody>
          <a:bodyPr/>
          <a:lstStyle/>
          <a:p>
            <a:endParaRPr lang="es-NI"/>
          </a:p>
        </p:txBody>
      </p:sp>
      <p:sp>
        <p:nvSpPr>
          <p:cNvPr id="6" name="Slide Number Placeholder 5"/>
          <p:cNvSpPr>
            <a:spLocks noGrp="1"/>
          </p:cNvSpPr>
          <p:nvPr>
            <p:ph type="sldNum" sz="quarter" idx="12"/>
          </p:nvPr>
        </p:nvSpPr>
        <p:spPr/>
        <p:txBody>
          <a:bodyPr/>
          <a:lstStyle/>
          <a:p>
            <a:fld id="{491D6BAE-0503-4E7F-B895-30CB94500B3D}" type="slidenum">
              <a:rPr lang="es-NI" smtClean="0"/>
              <a:t>‹Nº›</a:t>
            </a:fld>
            <a:endParaRPr lang="es-NI"/>
          </a:p>
        </p:txBody>
      </p:sp>
    </p:spTree>
    <p:extLst>
      <p:ext uri="{BB962C8B-B14F-4D97-AF65-F5344CB8AC3E}">
        <p14:creationId xmlns:p14="http://schemas.microsoft.com/office/powerpoint/2010/main" val="2869620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C8D05914-7CB8-4C22-88EE-AAF09852D0EB}" type="datetimeFigureOut">
              <a:rPr lang="es-NI" smtClean="0"/>
              <a:t>2/9/2025</a:t>
            </a:fld>
            <a:endParaRPr lang="es-NI"/>
          </a:p>
        </p:txBody>
      </p:sp>
      <p:sp>
        <p:nvSpPr>
          <p:cNvPr id="6" name="Footer Placeholder 5"/>
          <p:cNvSpPr>
            <a:spLocks noGrp="1"/>
          </p:cNvSpPr>
          <p:nvPr>
            <p:ph type="ftr" sz="quarter" idx="11"/>
          </p:nvPr>
        </p:nvSpPr>
        <p:spPr/>
        <p:txBody>
          <a:bodyPr/>
          <a:lstStyle/>
          <a:p>
            <a:endParaRPr lang="es-NI"/>
          </a:p>
        </p:txBody>
      </p:sp>
      <p:sp>
        <p:nvSpPr>
          <p:cNvPr id="7" name="Slide Number Placeholder 6"/>
          <p:cNvSpPr>
            <a:spLocks noGrp="1"/>
          </p:cNvSpPr>
          <p:nvPr>
            <p:ph type="sldNum" sz="quarter" idx="12"/>
          </p:nvPr>
        </p:nvSpPr>
        <p:spPr/>
        <p:txBody>
          <a:bodyPr/>
          <a:lstStyle/>
          <a:p>
            <a:fld id="{491D6BAE-0503-4E7F-B895-30CB94500B3D}" type="slidenum">
              <a:rPr lang="es-NI" smtClean="0"/>
              <a:t>‹Nº›</a:t>
            </a:fld>
            <a:endParaRPr lang="es-NI"/>
          </a:p>
        </p:txBody>
      </p:sp>
    </p:spTree>
    <p:extLst>
      <p:ext uri="{BB962C8B-B14F-4D97-AF65-F5344CB8AC3E}">
        <p14:creationId xmlns:p14="http://schemas.microsoft.com/office/powerpoint/2010/main" val="18625883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C8D05914-7CB8-4C22-88EE-AAF09852D0EB}" type="datetimeFigureOut">
              <a:rPr lang="es-NI" smtClean="0"/>
              <a:t>2/9/2025</a:t>
            </a:fld>
            <a:endParaRPr lang="es-NI"/>
          </a:p>
        </p:txBody>
      </p:sp>
      <p:sp>
        <p:nvSpPr>
          <p:cNvPr id="8" name="Footer Placeholder 7"/>
          <p:cNvSpPr>
            <a:spLocks noGrp="1"/>
          </p:cNvSpPr>
          <p:nvPr>
            <p:ph type="ftr" sz="quarter" idx="11"/>
          </p:nvPr>
        </p:nvSpPr>
        <p:spPr/>
        <p:txBody>
          <a:bodyPr/>
          <a:lstStyle/>
          <a:p>
            <a:endParaRPr lang="es-NI"/>
          </a:p>
        </p:txBody>
      </p:sp>
      <p:sp>
        <p:nvSpPr>
          <p:cNvPr id="9" name="Slide Number Placeholder 8"/>
          <p:cNvSpPr>
            <a:spLocks noGrp="1"/>
          </p:cNvSpPr>
          <p:nvPr>
            <p:ph type="sldNum" sz="quarter" idx="12"/>
          </p:nvPr>
        </p:nvSpPr>
        <p:spPr/>
        <p:txBody>
          <a:bodyPr/>
          <a:lstStyle/>
          <a:p>
            <a:fld id="{491D6BAE-0503-4E7F-B895-30CB94500B3D}" type="slidenum">
              <a:rPr lang="es-NI" smtClean="0"/>
              <a:t>‹Nº›</a:t>
            </a:fld>
            <a:endParaRPr lang="es-NI"/>
          </a:p>
        </p:txBody>
      </p:sp>
    </p:spTree>
    <p:extLst>
      <p:ext uri="{BB962C8B-B14F-4D97-AF65-F5344CB8AC3E}">
        <p14:creationId xmlns:p14="http://schemas.microsoft.com/office/powerpoint/2010/main" val="3722977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C8D05914-7CB8-4C22-88EE-AAF09852D0EB}" type="datetimeFigureOut">
              <a:rPr lang="es-NI" smtClean="0"/>
              <a:t>2/9/2025</a:t>
            </a:fld>
            <a:endParaRPr lang="es-NI"/>
          </a:p>
        </p:txBody>
      </p:sp>
      <p:sp>
        <p:nvSpPr>
          <p:cNvPr id="4" name="Footer Placeholder 3"/>
          <p:cNvSpPr>
            <a:spLocks noGrp="1"/>
          </p:cNvSpPr>
          <p:nvPr>
            <p:ph type="ftr" sz="quarter" idx="11"/>
          </p:nvPr>
        </p:nvSpPr>
        <p:spPr/>
        <p:txBody>
          <a:bodyPr/>
          <a:lstStyle/>
          <a:p>
            <a:endParaRPr lang="es-NI"/>
          </a:p>
        </p:txBody>
      </p:sp>
      <p:sp>
        <p:nvSpPr>
          <p:cNvPr id="5" name="Slide Number Placeholder 4"/>
          <p:cNvSpPr>
            <a:spLocks noGrp="1"/>
          </p:cNvSpPr>
          <p:nvPr>
            <p:ph type="sldNum" sz="quarter" idx="12"/>
          </p:nvPr>
        </p:nvSpPr>
        <p:spPr/>
        <p:txBody>
          <a:bodyPr/>
          <a:lstStyle/>
          <a:p>
            <a:fld id="{491D6BAE-0503-4E7F-B895-30CB94500B3D}" type="slidenum">
              <a:rPr lang="es-NI" smtClean="0"/>
              <a:t>‹Nº›</a:t>
            </a:fld>
            <a:endParaRPr lang="es-NI"/>
          </a:p>
        </p:txBody>
      </p:sp>
    </p:spTree>
    <p:extLst>
      <p:ext uri="{BB962C8B-B14F-4D97-AF65-F5344CB8AC3E}">
        <p14:creationId xmlns:p14="http://schemas.microsoft.com/office/powerpoint/2010/main" val="2860485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D05914-7CB8-4C22-88EE-AAF09852D0EB}" type="datetimeFigureOut">
              <a:rPr lang="es-NI" smtClean="0"/>
              <a:t>2/9/2025</a:t>
            </a:fld>
            <a:endParaRPr lang="es-NI"/>
          </a:p>
        </p:txBody>
      </p:sp>
      <p:sp>
        <p:nvSpPr>
          <p:cNvPr id="3" name="Footer Placeholder 2"/>
          <p:cNvSpPr>
            <a:spLocks noGrp="1"/>
          </p:cNvSpPr>
          <p:nvPr>
            <p:ph type="ftr" sz="quarter" idx="11"/>
          </p:nvPr>
        </p:nvSpPr>
        <p:spPr/>
        <p:txBody>
          <a:bodyPr/>
          <a:lstStyle/>
          <a:p>
            <a:endParaRPr lang="es-NI"/>
          </a:p>
        </p:txBody>
      </p:sp>
      <p:sp>
        <p:nvSpPr>
          <p:cNvPr id="4" name="Slide Number Placeholder 3"/>
          <p:cNvSpPr>
            <a:spLocks noGrp="1"/>
          </p:cNvSpPr>
          <p:nvPr>
            <p:ph type="sldNum" sz="quarter" idx="12"/>
          </p:nvPr>
        </p:nvSpPr>
        <p:spPr/>
        <p:txBody>
          <a:bodyPr/>
          <a:lstStyle/>
          <a:p>
            <a:fld id="{491D6BAE-0503-4E7F-B895-30CB94500B3D}" type="slidenum">
              <a:rPr lang="es-NI" smtClean="0"/>
              <a:t>‹Nº›</a:t>
            </a:fld>
            <a:endParaRPr lang="es-NI"/>
          </a:p>
        </p:txBody>
      </p:sp>
    </p:spTree>
    <p:extLst>
      <p:ext uri="{BB962C8B-B14F-4D97-AF65-F5344CB8AC3E}">
        <p14:creationId xmlns:p14="http://schemas.microsoft.com/office/powerpoint/2010/main" val="3382394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C8D05914-7CB8-4C22-88EE-AAF09852D0EB}" type="datetimeFigureOut">
              <a:rPr lang="es-NI" smtClean="0"/>
              <a:t>2/9/2025</a:t>
            </a:fld>
            <a:endParaRPr lang="es-NI"/>
          </a:p>
        </p:txBody>
      </p:sp>
      <p:sp>
        <p:nvSpPr>
          <p:cNvPr id="6" name="Footer Placeholder 5"/>
          <p:cNvSpPr>
            <a:spLocks noGrp="1"/>
          </p:cNvSpPr>
          <p:nvPr>
            <p:ph type="ftr" sz="quarter" idx="11"/>
          </p:nvPr>
        </p:nvSpPr>
        <p:spPr/>
        <p:txBody>
          <a:bodyPr/>
          <a:lstStyle/>
          <a:p>
            <a:endParaRPr lang="es-NI"/>
          </a:p>
        </p:txBody>
      </p:sp>
      <p:sp>
        <p:nvSpPr>
          <p:cNvPr id="7" name="Slide Number Placeholder 6"/>
          <p:cNvSpPr>
            <a:spLocks noGrp="1"/>
          </p:cNvSpPr>
          <p:nvPr>
            <p:ph type="sldNum" sz="quarter" idx="12"/>
          </p:nvPr>
        </p:nvSpPr>
        <p:spPr/>
        <p:txBody>
          <a:bodyPr/>
          <a:lstStyle/>
          <a:p>
            <a:fld id="{491D6BAE-0503-4E7F-B895-30CB94500B3D}" type="slidenum">
              <a:rPr lang="es-NI" smtClean="0"/>
              <a:t>‹Nº›</a:t>
            </a:fld>
            <a:endParaRPr lang="es-NI"/>
          </a:p>
        </p:txBody>
      </p:sp>
    </p:spTree>
    <p:extLst>
      <p:ext uri="{BB962C8B-B14F-4D97-AF65-F5344CB8AC3E}">
        <p14:creationId xmlns:p14="http://schemas.microsoft.com/office/powerpoint/2010/main" val="2467485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C8D05914-7CB8-4C22-88EE-AAF09852D0EB}" type="datetimeFigureOut">
              <a:rPr lang="es-NI" smtClean="0"/>
              <a:t>2/9/2025</a:t>
            </a:fld>
            <a:endParaRPr lang="es-NI"/>
          </a:p>
        </p:txBody>
      </p:sp>
      <p:sp>
        <p:nvSpPr>
          <p:cNvPr id="6" name="Footer Placeholder 5"/>
          <p:cNvSpPr>
            <a:spLocks noGrp="1"/>
          </p:cNvSpPr>
          <p:nvPr>
            <p:ph type="ftr" sz="quarter" idx="11"/>
          </p:nvPr>
        </p:nvSpPr>
        <p:spPr/>
        <p:txBody>
          <a:bodyPr/>
          <a:lstStyle/>
          <a:p>
            <a:endParaRPr lang="es-NI"/>
          </a:p>
        </p:txBody>
      </p:sp>
      <p:sp>
        <p:nvSpPr>
          <p:cNvPr id="7" name="Slide Number Placeholder 6"/>
          <p:cNvSpPr>
            <a:spLocks noGrp="1"/>
          </p:cNvSpPr>
          <p:nvPr>
            <p:ph type="sldNum" sz="quarter" idx="12"/>
          </p:nvPr>
        </p:nvSpPr>
        <p:spPr/>
        <p:txBody>
          <a:bodyPr/>
          <a:lstStyle/>
          <a:p>
            <a:fld id="{491D6BAE-0503-4E7F-B895-30CB94500B3D}" type="slidenum">
              <a:rPr lang="es-NI" smtClean="0"/>
              <a:t>‹Nº›</a:t>
            </a:fld>
            <a:endParaRPr lang="es-NI"/>
          </a:p>
        </p:txBody>
      </p:sp>
    </p:spTree>
    <p:extLst>
      <p:ext uri="{BB962C8B-B14F-4D97-AF65-F5344CB8AC3E}">
        <p14:creationId xmlns:p14="http://schemas.microsoft.com/office/powerpoint/2010/main" val="9936851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D05914-7CB8-4C22-88EE-AAF09852D0EB}" type="datetimeFigureOut">
              <a:rPr lang="es-NI" smtClean="0"/>
              <a:t>2/9/2025</a:t>
            </a:fld>
            <a:endParaRPr lang="es-NI"/>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NI"/>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1D6BAE-0503-4E7F-B895-30CB94500B3D}" type="slidenum">
              <a:rPr lang="es-NI" smtClean="0"/>
              <a:t>‹Nº›</a:t>
            </a:fld>
            <a:endParaRPr lang="es-NI"/>
          </a:p>
        </p:txBody>
      </p:sp>
    </p:spTree>
    <p:extLst>
      <p:ext uri="{BB962C8B-B14F-4D97-AF65-F5344CB8AC3E}">
        <p14:creationId xmlns:p14="http://schemas.microsoft.com/office/powerpoint/2010/main" val="33764504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B7C281C1-D685-574D-AAA3-F9320AA46BB3}"/>
              </a:ext>
            </a:extLst>
          </p:cNvPr>
          <p:cNvPicPr>
            <a:picLocks noChangeAspect="1"/>
          </p:cNvPicPr>
          <p:nvPr/>
        </p:nvPicPr>
        <p:blipFill>
          <a:blip r:embed="rId2"/>
          <a:stretch>
            <a:fillRect/>
          </a:stretch>
        </p:blipFill>
        <p:spPr>
          <a:xfrm>
            <a:off x="0" y="-3"/>
            <a:ext cx="9144000" cy="6858000"/>
          </a:xfrm>
          <a:prstGeom prst="rect">
            <a:avLst/>
          </a:prstGeom>
        </p:spPr>
      </p:pic>
      <p:sp>
        <p:nvSpPr>
          <p:cNvPr id="4" name="Título 3">
            <a:extLst>
              <a:ext uri="{FF2B5EF4-FFF2-40B4-BE49-F238E27FC236}">
                <a16:creationId xmlns:a16="http://schemas.microsoft.com/office/drawing/2014/main" id="{CCCA8C05-744A-2269-F81E-B5891904BD3F}"/>
              </a:ext>
            </a:extLst>
          </p:cNvPr>
          <p:cNvSpPr>
            <a:spLocks noGrp="1"/>
          </p:cNvSpPr>
          <p:nvPr>
            <p:ph type="title"/>
          </p:nvPr>
        </p:nvSpPr>
        <p:spPr>
          <a:xfrm>
            <a:off x="0" y="1"/>
            <a:ext cx="9144000" cy="1033670"/>
          </a:xfrm>
          <a:solidFill>
            <a:srgbClr val="00FF00"/>
          </a:solidFill>
        </p:spPr>
        <p:txBody>
          <a:bodyPr/>
          <a:lstStyle/>
          <a:p>
            <a:pPr algn="ctr"/>
            <a:r>
              <a:rPr lang="es-ES" b="1" u="sng" dirty="0">
                <a:latin typeface="Maiandra GD" panose="020E0502030308020204" pitchFamily="34" charset="0"/>
              </a:rPr>
              <a:t>EL PELIGRO DE LAS RIQUEZAS.</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B9465E7-96F2-E834-831A-AEE2907653A5}"/>
              </a:ext>
            </a:extLst>
          </p:cNvPr>
          <p:cNvSpPr>
            <a:spLocks noGrp="1"/>
          </p:cNvSpPr>
          <p:nvPr>
            <p:ph idx="1"/>
          </p:nvPr>
        </p:nvSpPr>
        <p:spPr>
          <a:xfrm>
            <a:off x="4134678" y="1033671"/>
            <a:ext cx="5009321" cy="5824329"/>
          </a:xfrm>
        </p:spPr>
        <p:txBody>
          <a:bodyPr>
            <a:normAutofit lnSpcReduction="10000"/>
          </a:bodyPr>
          <a:lstStyle/>
          <a:p>
            <a:r>
              <a:rPr lang="es-NI" b="1" u="sng" dirty="0">
                <a:solidFill>
                  <a:schemeClr val="bg1"/>
                </a:solidFill>
                <a:highlight>
                  <a:srgbClr val="FF0000"/>
                </a:highlight>
                <a:latin typeface="Maiandra GD" panose="020E0502030308020204" pitchFamily="34" charset="0"/>
              </a:rPr>
              <a:t>INTRODUCCION:</a:t>
            </a:r>
          </a:p>
          <a:p>
            <a:r>
              <a:rPr lang="es-ES" b="1" dirty="0">
                <a:solidFill>
                  <a:schemeClr val="bg1"/>
                </a:solidFill>
                <a:latin typeface="Maiandra GD" panose="020E0502030308020204" pitchFamily="34" charset="0"/>
              </a:rPr>
              <a:t>Ser rico no es pecado, tener dinero no lo llevara al infierno, el problema es la actitud a las riquezas, y confiar en las riquezas, y afanarnos por adquirir estas riquezas, y ponerlas en primer lugar antes que a Dios, allí es donde está el problema de las riquezas.</a:t>
            </a:r>
          </a:p>
          <a:p>
            <a:r>
              <a:rPr lang="es-ES" b="1" dirty="0">
                <a:solidFill>
                  <a:schemeClr val="bg1"/>
                </a:solidFill>
                <a:latin typeface="Maiandra GD" panose="020E0502030308020204" pitchFamily="34" charset="0"/>
              </a:rPr>
              <a:t>Muchos personajes de la biblia fueron ricos y temerosos de Dios y alcanzaron la salvación de Dios. </a:t>
            </a:r>
            <a:endParaRPr lang="es-NI" b="1" dirty="0">
              <a:solidFill>
                <a:schemeClr val="bg1"/>
              </a:solidFill>
              <a:latin typeface="Maiandra GD" panose="020E0502030308020204" pitchFamily="34" charset="0"/>
            </a:endParaRPr>
          </a:p>
        </p:txBody>
      </p:sp>
      <p:pic>
        <p:nvPicPr>
          <p:cNvPr id="6" name="Imagen 5">
            <a:extLst>
              <a:ext uri="{FF2B5EF4-FFF2-40B4-BE49-F238E27FC236}">
                <a16:creationId xmlns:a16="http://schemas.microsoft.com/office/drawing/2014/main" id="{5A6C49BD-0487-FF30-A836-17324DA5222D}"/>
              </a:ext>
            </a:extLst>
          </p:cNvPr>
          <p:cNvPicPr>
            <a:picLocks noChangeAspect="1"/>
          </p:cNvPicPr>
          <p:nvPr/>
        </p:nvPicPr>
        <p:blipFill>
          <a:blip r:embed="rId3"/>
          <a:stretch>
            <a:fillRect/>
          </a:stretch>
        </p:blipFill>
        <p:spPr>
          <a:xfrm>
            <a:off x="0" y="1033670"/>
            <a:ext cx="4134677" cy="5824327"/>
          </a:xfrm>
          <a:prstGeom prst="rect">
            <a:avLst/>
          </a:prstGeom>
        </p:spPr>
      </p:pic>
      <p:sp>
        <p:nvSpPr>
          <p:cNvPr id="11" name="CuadroTexto 10">
            <a:extLst>
              <a:ext uri="{FF2B5EF4-FFF2-40B4-BE49-F238E27FC236}">
                <a16:creationId xmlns:a16="http://schemas.microsoft.com/office/drawing/2014/main" id="{73780FF7-10FC-5B26-FE1A-1EF7484231A9}"/>
              </a:ext>
            </a:extLst>
          </p:cNvPr>
          <p:cNvSpPr txBox="1"/>
          <p:nvPr/>
        </p:nvSpPr>
        <p:spPr>
          <a:xfrm>
            <a:off x="0" y="1033668"/>
            <a:ext cx="4134676" cy="646331"/>
          </a:xfrm>
          <a:prstGeom prst="rect">
            <a:avLst/>
          </a:prstGeom>
          <a:noFill/>
        </p:spPr>
        <p:txBody>
          <a:bodyPr wrap="square">
            <a:spAutoFit/>
          </a:bodyPr>
          <a:lstStyle/>
          <a:p>
            <a:pPr algn="ctr"/>
            <a:r>
              <a:rPr lang="es-NI" sz="3600" b="1" u="sng" dirty="0">
                <a:highlight>
                  <a:srgbClr val="00FFFF"/>
                </a:highlight>
                <a:latin typeface="Maiandra GD" panose="020E0502030308020204" pitchFamily="34" charset="0"/>
              </a:rPr>
              <a:t>ES UNA TRAMPA.</a:t>
            </a:r>
          </a:p>
        </p:txBody>
      </p:sp>
    </p:spTree>
    <p:extLst>
      <p:ext uri="{BB962C8B-B14F-4D97-AF65-F5344CB8AC3E}">
        <p14:creationId xmlns:p14="http://schemas.microsoft.com/office/powerpoint/2010/main" val="316421635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additive="base">
                                        <p:cTn id="14"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 calcmode="lin" valueType="num">
                                      <p:cBhvr additive="base">
                                        <p:cTn id="20"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 calcmode="lin" valueType="num">
                                      <p:cBhvr additive="base">
                                        <p:cTn id="26"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56291A5-5E74-1A70-5560-9A4DA789B4EE}"/>
              </a:ext>
            </a:extLst>
          </p:cNvPr>
          <p:cNvPicPr>
            <a:picLocks noChangeAspect="1"/>
          </p:cNvPicPr>
          <p:nvPr/>
        </p:nvPicPr>
        <p:blipFill>
          <a:blip r:embed="rId2"/>
          <a:stretch>
            <a:fillRect/>
          </a:stretch>
        </p:blipFill>
        <p:spPr>
          <a:xfrm>
            <a:off x="1" y="0"/>
            <a:ext cx="9144000" cy="6858000"/>
          </a:xfrm>
          <a:prstGeom prst="rect">
            <a:avLst/>
          </a:prstGeom>
        </p:spPr>
      </p:pic>
      <p:sp>
        <p:nvSpPr>
          <p:cNvPr id="4" name="Título 3">
            <a:extLst>
              <a:ext uri="{FF2B5EF4-FFF2-40B4-BE49-F238E27FC236}">
                <a16:creationId xmlns:a16="http://schemas.microsoft.com/office/drawing/2014/main" id="{CCCA8C05-744A-2269-F81E-B5891904BD3F}"/>
              </a:ext>
            </a:extLst>
          </p:cNvPr>
          <p:cNvSpPr>
            <a:spLocks noGrp="1"/>
          </p:cNvSpPr>
          <p:nvPr>
            <p:ph type="title"/>
          </p:nvPr>
        </p:nvSpPr>
        <p:spPr>
          <a:xfrm>
            <a:off x="0" y="1"/>
            <a:ext cx="9144000" cy="1033670"/>
          </a:xfrm>
          <a:solidFill>
            <a:srgbClr val="00FF00"/>
          </a:solidFill>
        </p:spPr>
        <p:txBody>
          <a:bodyPr/>
          <a:lstStyle/>
          <a:p>
            <a:pPr algn="ctr"/>
            <a:r>
              <a:rPr lang="es-ES" b="1" u="sng" dirty="0">
                <a:latin typeface="Maiandra GD" panose="020E0502030308020204" pitchFamily="34" charset="0"/>
              </a:rPr>
              <a:t>EL PELIGRO DE LAS RIQUEZAS.</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B9465E7-96F2-E834-831A-AEE2907653A5}"/>
              </a:ext>
            </a:extLst>
          </p:cNvPr>
          <p:cNvSpPr>
            <a:spLocks noGrp="1"/>
          </p:cNvSpPr>
          <p:nvPr>
            <p:ph idx="1"/>
          </p:nvPr>
        </p:nvSpPr>
        <p:spPr>
          <a:xfrm>
            <a:off x="4134677" y="1033671"/>
            <a:ext cx="5009321" cy="5824329"/>
          </a:xfrm>
        </p:spPr>
        <p:txBody>
          <a:bodyPr>
            <a:normAutofit/>
          </a:bodyPr>
          <a:lstStyle/>
          <a:p>
            <a:r>
              <a:rPr lang="es-ES" b="1" u="sng" dirty="0">
                <a:solidFill>
                  <a:schemeClr val="bg1"/>
                </a:solidFill>
                <a:highlight>
                  <a:srgbClr val="800080"/>
                </a:highlight>
                <a:latin typeface="Maiandra GD" panose="020E0502030308020204" pitchFamily="34" charset="0"/>
              </a:rPr>
              <a:t>¡Ay del que da de beber a su prójimo!</a:t>
            </a:r>
            <a:r>
              <a:rPr lang="es-ES" b="1" dirty="0">
                <a:solidFill>
                  <a:schemeClr val="bg1"/>
                </a:solidFill>
                <a:latin typeface="Maiandra GD" panose="020E0502030308020204" pitchFamily="34" charset="0"/>
              </a:rPr>
              <a:t> ¡Ay de ti que mezclas tu veneno hasta embriagarlo, para contemplar su desnudez! </a:t>
            </a:r>
          </a:p>
          <a:p>
            <a:r>
              <a:rPr lang="es-ES" b="1" dirty="0">
                <a:solidFill>
                  <a:schemeClr val="bg1"/>
                </a:solidFill>
                <a:latin typeface="Maiandra GD" panose="020E0502030308020204" pitchFamily="34" charset="0"/>
              </a:rPr>
              <a:t>Muchas personas obtienen su dinero de una manera ilegal teniendo ventas de: </a:t>
            </a:r>
          </a:p>
          <a:p>
            <a:r>
              <a:rPr lang="es-ES" b="1" dirty="0">
                <a:solidFill>
                  <a:schemeClr val="bg1"/>
                </a:solidFill>
                <a:latin typeface="Maiandra GD" panose="020E0502030308020204" pitchFamily="34" charset="0"/>
              </a:rPr>
              <a:t>Cigarros. </a:t>
            </a:r>
          </a:p>
          <a:p>
            <a:r>
              <a:rPr lang="es-ES" b="1" dirty="0">
                <a:solidFill>
                  <a:schemeClr val="bg1"/>
                </a:solidFill>
                <a:latin typeface="Maiandra GD" panose="020E0502030308020204" pitchFamily="34" charset="0"/>
              </a:rPr>
              <a:t>Ventas de licor. </a:t>
            </a:r>
          </a:p>
          <a:p>
            <a:r>
              <a:rPr lang="es-ES" b="1" dirty="0">
                <a:solidFill>
                  <a:schemeClr val="bg1"/>
                </a:solidFill>
                <a:latin typeface="Maiandra GD" panose="020E0502030308020204" pitchFamily="34" charset="0"/>
              </a:rPr>
              <a:t>De drogas. </a:t>
            </a:r>
          </a:p>
          <a:p>
            <a:r>
              <a:rPr lang="es-ES" b="1" dirty="0">
                <a:solidFill>
                  <a:schemeClr val="bg1"/>
                </a:solidFill>
                <a:latin typeface="Maiandra GD" panose="020E0502030308020204" pitchFamily="34" charset="0"/>
              </a:rPr>
              <a:t>Discotecas y todo tipo de negocio ilícito. </a:t>
            </a:r>
          </a:p>
        </p:txBody>
      </p:sp>
      <p:pic>
        <p:nvPicPr>
          <p:cNvPr id="6" name="Imagen 5">
            <a:extLst>
              <a:ext uri="{FF2B5EF4-FFF2-40B4-BE49-F238E27FC236}">
                <a16:creationId xmlns:a16="http://schemas.microsoft.com/office/drawing/2014/main" id="{5A6C49BD-0487-FF30-A836-17324DA5222D}"/>
              </a:ext>
            </a:extLst>
          </p:cNvPr>
          <p:cNvPicPr>
            <a:picLocks noChangeAspect="1"/>
          </p:cNvPicPr>
          <p:nvPr/>
        </p:nvPicPr>
        <p:blipFill>
          <a:blip r:embed="rId3"/>
          <a:stretch>
            <a:fillRect/>
          </a:stretch>
        </p:blipFill>
        <p:spPr>
          <a:xfrm>
            <a:off x="0" y="1033670"/>
            <a:ext cx="4134677" cy="5824327"/>
          </a:xfrm>
          <a:prstGeom prst="rect">
            <a:avLst/>
          </a:prstGeom>
        </p:spPr>
      </p:pic>
      <p:sp>
        <p:nvSpPr>
          <p:cNvPr id="11" name="CuadroTexto 10">
            <a:extLst>
              <a:ext uri="{FF2B5EF4-FFF2-40B4-BE49-F238E27FC236}">
                <a16:creationId xmlns:a16="http://schemas.microsoft.com/office/drawing/2014/main" id="{73780FF7-10FC-5B26-FE1A-1EF7484231A9}"/>
              </a:ext>
            </a:extLst>
          </p:cNvPr>
          <p:cNvSpPr txBox="1"/>
          <p:nvPr/>
        </p:nvSpPr>
        <p:spPr>
          <a:xfrm>
            <a:off x="0" y="1033668"/>
            <a:ext cx="4134676" cy="646331"/>
          </a:xfrm>
          <a:prstGeom prst="rect">
            <a:avLst/>
          </a:prstGeom>
          <a:noFill/>
        </p:spPr>
        <p:txBody>
          <a:bodyPr wrap="square">
            <a:spAutoFit/>
          </a:bodyPr>
          <a:lstStyle/>
          <a:p>
            <a:pPr algn="ctr"/>
            <a:r>
              <a:rPr lang="es-NI" sz="3600" b="1" u="sng" dirty="0">
                <a:highlight>
                  <a:srgbClr val="00FFFF"/>
                </a:highlight>
                <a:latin typeface="Maiandra GD" panose="020E0502030308020204" pitchFamily="34" charset="0"/>
              </a:rPr>
              <a:t>ES UNA TRAMPA.</a:t>
            </a:r>
          </a:p>
        </p:txBody>
      </p:sp>
    </p:spTree>
    <p:extLst>
      <p:ext uri="{BB962C8B-B14F-4D97-AF65-F5344CB8AC3E}">
        <p14:creationId xmlns:p14="http://schemas.microsoft.com/office/powerpoint/2010/main" val="170383066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56291A5-5E74-1A70-5560-9A4DA789B4EE}"/>
              </a:ext>
            </a:extLst>
          </p:cNvPr>
          <p:cNvPicPr>
            <a:picLocks noChangeAspect="1"/>
          </p:cNvPicPr>
          <p:nvPr/>
        </p:nvPicPr>
        <p:blipFill>
          <a:blip r:embed="rId2"/>
          <a:stretch>
            <a:fillRect/>
          </a:stretch>
        </p:blipFill>
        <p:spPr>
          <a:xfrm>
            <a:off x="1" y="0"/>
            <a:ext cx="9144000" cy="6858000"/>
          </a:xfrm>
          <a:prstGeom prst="rect">
            <a:avLst/>
          </a:prstGeom>
        </p:spPr>
      </p:pic>
      <p:sp>
        <p:nvSpPr>
          <p:cNvPr id="4" name="Título 3">
            <a:extLst>
              <a:ext uri="{FF2B5EF4-FFF2-40B4-BE49-F238E27FC236}">
                <a16:creationId xmlns:a16="http://schemas.microsoft.com/office/drawing/2014/main" id="{CCCA8C05-744A-2269-F81E-B5891904BD3F}"/>
              </a:ext>
            </a:extLst>
          </p:cNvPr>
          <p:cNvSpPr>
            <a:spLocks noGrp="1"/>
          </p:cNvSpPr>
          <p:nvPr>
            <p:ph type="title"/>
          </p:nvPr>
        </p:nvSpPr>
        <p:spPr>
          <a:xfrm>
            <a:off x="0" y="1"/>
            <a:ext cx="9144000" cy="1033670"/>
          </a:xfrm>
          <a:solidFill>
            <a:srgbClr val="00FF00"/>
          </a:solidFill>
        </p:spPr>
        <p:txBody>
          <a:bodyPr/>
          <a:lstStyle/>
          <a:p>
            <a:pPr algn="ctr"/>
            <a:r>
              <a:rPr lang="es-ES" b="1" u="sng" dirty="0">
                <a:latin typeface="Maiandra GD" panose="020E0502030308020204" pitchFamily="34" charset="0"/>
              </a:rPr>
              <a:t>EL PELIGRO DE LAS RIQUEZAS.</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B9465E7-96F2-E834-831A-AEE2907653A5}"/>
              </a:ext>
            </a:extLst>
          </p:cNvPr>
          <p:cNvSpPr>
            <a:spLocks noGrp="1"/>
          </p:cNvSpPr>
          <p:nvPr>
            <p:ph idx="1"/>
          </p:nvPr>
        </p:nvSpPr>
        <p:spPr>
          <a:xfrm>
            <a:off x="4134677" y="1033671"/>
            <a:ext cx="5009321" cy="5824329"/>
          </a:xfrm>
        </p:spPr>
        <p:txBody>
          <a:bodyPr/>
          <a:lstStyle/>
          <a:p>
            <a:r>
              <a:rPr lang="es-ES" b="1" dirty="0">
                <a:solidFill>
                  <a:schemeClr val="bg1"/>
                </a:solidFill>
                <a:latin typeface="Maiandra GD" panose="020E0502030308020204" pitchFamily="34" charset="0"/>
              </a:rPr>
              <a:t>Ropas indecentes, lamentablemente muchos hermanos tienen tiendas de ropa y venden ropas inmodestas.</a:t>
            </a:r>
          </a:p>
          <a:p>
            <a:r>
              <a:rPr lang="es-ES" b="1" dirty="0">
                <a:solidFill>
                  <a:schemeClr val="bg1"/>
                </a:solidFill>
                <a:latin typeface="Maiandra GD" panose="020E0502030308020204" pitchFamily="34" charset="0"/>
              </a:rPr>
              <a:t>Pero a ellos no les interesa eso más que obtener su dinero.</a:t>
            </a:r>
          </a:p>
          <a:p>
            <a:r>
              <a:rPr lang="es-ES" b="1" dirty="0">
                <a:solidFill>
                  <a:schemeClr val="bg1"/>
                </a:solidFill>
                <a:latin typeface="Maiandra GD" panose="020E0502030308020204" pitchFamily="34" charset="0"/>
              </a:rPr>
              <a:t>Cuidado caemos en cualquieras de estas maneras para hacernos de riquezas porque daremos cuenta a Dios.</a:t>
            </a:r>
          </a:p>
          <a:p>
            <a:endParaRPr lang="es-NI" b="1" dirty="0">
              <a:solidFill>
                <a:schemeClr val="bg1"/>
              </a:solidFill>
              <a:latin typeface="Maiandra GD" panose="020E0502030308020204" pitchFamily="34" charset="0"/>
            </a:endParaRPr>
          </a:p>
        </p:txBody>
      </p:sp>
      <p:pic>
        <p:nvPicPr>
          <p:cNvPr id="6" name="Imagen 5">
            <a:extLst>
              <a:ext uri="{FF2B5EF4-FFF2-40B4-BE49-F238E27FC236}">
                <a16:creationId xmlns:a16="http://schemas.microsoft.com/office/drawing/2014/main" id="{5A6C49BD-0487-FF30-A836-17324DA5222D}"/>
              </a:ext>
            </a:extLst>
          </p:cNvPr>
          <p:cNvPicPr>
            <a:picLocks noChangeAspect="1"/>
          </p:cNvPicPr>
          <p:nvPr/>
        </p:nvPicPr>
        <p:blipFill>
          <a:blip r:embed="rId3"/>
          <a:stretch>
            <a:fillRect/>
          </a:stretch>
        </p:blipFill>
        <p:spPr>
          <a:xfrm>
            <a:off x="0" y="1033670"/>
            <a:ext cx="4134677" cy="5824327"/>
          </a:xfrm>
          <a:prstGeom prst="rect">
            <a:avLst/>
          </a:prstGeom>
        </p:spPr>
      </p:pic>
      <p:sp>
        <p:nvSpPr>
          <p:cNvPr id="11" name="CuadroTexto 10">
            <a:extLst>
              <a:ext uri="{FF2B5EF4-FFF2-40B4-BE49-F238E27FC236}">
                <a16:creationId xmlns:a16="http://schemas.microsoft.com/office/drawing/2014/main" id="{73780FF7-10FC-5B26-FE1A-1EF7484231A9}"/>
              </a:ext>
            </a:extLst>
          </p:cNvPr>
          <p:cNvSpPr txBox="1"/>
          <p:nvPr/>
        </p:nvSpPr>
        <p:spPr>
          <a:xfrm>
            <a:off x="0" y="1033668"/>
            <a:ext cx="4134676" cy="646331"/>
          </a:xfrm>
          <a:prstGeom prst="rect">
            <a:avLst/>
          </a:prstGeom>
          <a:noFill/>
        </p:spPr>
        <p:txBody>
          <a:bodyPr wrap="square">
            <a:spAutoFit/>
          </a:bodyPr>
          <a:lstStyle/>
          <a:p>
            <a:pPr algn="ctr"/>
            <a:r>
              <a:rPr lang="es-NI" sz="3600" b="1" u="sng" dirty="0">
                <a:highlight>
                  <a:srgbClr val="00FFFF"/>
                </a:highlight>
                <a:latin typeface="Maiandra GD" panose="020E0502030308020204" pitchFamily="34" charset="0"/>
              </a:rPr>
              <a:t>ES UNA TRAMPA.</a:t>
            </a:r>
          </a:p>
        </p:txBody>
      </p:sp>
    </p:spTree>
    <p:extLst>
      <p:ext uri="{BB962C8B-B14F-4D97-AF65-F5344CB8AC3E}">
        <p14:creationId xmlns:p14="http://schemas.microsoft.com/office/powerpoint/2010/main" val="214511540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56291A5-5E74-1A70-5560-9A4DA789B4EE}"/>
              </a:ext>
            </a:extLst>
          </p:cNvPr>
          <p:cNvPicPr>
            <a:picLocks noChangeAspect="1"/>
          </p:cNvPicPr>
          <p:nvPr/>
        </p:nvPicPr>
        <p:blipFill>
          <a:blip r:embed="rId2"/>
          <a:stretch>
            <a:fillRect/>
          </a:stretch>
        </p:blipFill>
        <p:spPr>
          <a:xfrm>
            <a:off x="1" y="0"/>
            <a:ext cx="9144000" cy="6858000"/>
          </a:xfrm>
          <a:prstGeom prst="rect">
            <a:avLst/>
          </a:prstGeom>
        </p:spPr>
      </p:pic>
      <p:sp>
        <p:nvSpPr>
          <p:cNvPr id="4" name="Título 3">
            <a:extLst>
              <a:ext uri="{FF2B5EF4-FFF2-40B4-BE49-F238E27FC236}">
                <a16:creationId xmlns:a16="http://schemas.microsoft.com/office/drawing/2014/main" id="{CCCA8C05-744A-2269-F81E-B5891904BD3F}"/>
              </a:ext>
            </a:extLst>
          </p:cNvPr>
          <p:cNvSpPr>
            <a:spLocks noGrp="1"/>
          </p:cNvSpPr>
          <p:nvPr>
            <p:ph type="title"/>
          </p:nvPr>
        </p:nvSpPr>
        <p:spPr>
          <a:xfrm>
            <a:off x="0" y="1"/>
            <a:ext cx="9144000" cy="1033670"/>
          </a:xfrm>
          <a:solidFill>
            <a:srgbClr val="00FF00"/>
          </a:solidFill>
        </p:spPr>
        <p:txBody>
          <a:bodyPr>
            <a:normAutofit fontScale="90000"/>
          </a:bodyPr>
          <a:lstStyle/>
          <a:p>
            <a:pPr algn="ctr"/>
            <a:r>
              <a:rPr lang="es-ES" b="1" u="sng" dirty="0">
                <a:latin typeface="Maiandra GD" panose="020E0502030308020204" pitchFamily="34" charset="0"/>
              </a:rPr>
              <a:t>EL AMOR AL DINERO ES RAIZ DE MUCHOS MALES. </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B9465E7-96F2-E834-831A-AEE2907653A5}"/>
              </a:ext>
            </a:extLst>
          </p:cNvPr>
          <p:cNvSpPr>
            <a:spLocks noGrp="1"/>
          </p:cNvSpPr>
          <p:nvPr>
            <p:ph idx="1"/>
          </p:nvPr>
        </p:nvSpPr>
        <p:spPr>
          <a:xfrm>
            <a:off x="4134677" y="1033671"/>
            <a:ext cx="5009321" cy="5824329"/>
          </a:xfrm>
        </p:spPr>
        <p:txBody>
          <a:bodyPr/>
          <a:lstStyle/>
          <a:p>
            <a:r>
              <a:rPr lang="es-ES" b="1" dirty="0">
                <a:solidFill>
                  <a:schemeClr val="bg1"/>
                </a:solidFill>
                <a:latin typeface="Maiandra GD" panose="020E0502030308020204" pitchFamily="34" charset="0"/>
              </a:rPr>
              <a:t>Como vimos muchas personas no les importa cómo obtener el dinero y hacerse ricos. </a:t>
            </a:r>
          </a:p>
          <a:p>
            <a:r>
              <a:rPr lang="es-ES" b="1" dirty="0">
                <a:solidFill>
                  <a:schemeClr val="bg1"/>
                </a:solidFill>
                <a:latin typeface="Maiandra GD" panose="020E0502030308020204" pitchFamily="34" charset="0"/>
              </a:rPr>
              <a:t>Veremos ahora que el amor al dinero nos trae mucho mal.</a:t>
            </a:r>
          </a:p>
          <a:p>
            <a:r>
              <a:rPr lang="es-ES" b="1" dirty="0">
                <a:solidFill>
                  <a:schemeClr val="bg1"/>
                </a:solidFill>
                <a:latin typeface="Maiandra GD" panose="020E0502030308020204" pitchFamily="34" charset="0"/>
              </a:rPr>
              <a:t>Nos traerá consecuencias terribles tanto materiales como espirituales.</a:t>
            </a:r>
          </a:p>
          <a:p>
            <a:r>
              <a:rPr lang="es-ES" b="1" dirty="0">
                <a:solidFill>
                  <a:schemeClr val="bg1"/>
                </a:solidFill>
                <a:latin typeface="Maiandra GD" panose="020E0502030308020204" pitchFamily="34" charset="0"/>
              </a:rPr>
              <a:t>Nos trae la codicia, la envidia y la avaricia. </a:t>
            </a:r>
          </a:p>
          <a:p>
            <a:pPr algn="ctr"/>
            <a:r>
              <a:rPr lang="es-ES" b="1" u="sng" dirty="0">
                <a:solidFill>
                  <a:schemeClr val="bg1"/>
                </a:solidFill>
                <a:highlight>
                  <a:srgbClr val="FF0000"/>
                </a:highlight>
                <a:latin typeface="Maiandra GD" panose="020E0502030308020204" pitchFamily="34" charset="0"/>
              </a:rPr>
              <a:t>Josue.7:21. </a:t>
            </a:r>
            <a:endParaRPr lang="es-NI" b="1" u="sng" dirty="0">
              <a:solidFill>
                <a:schemeClr val="bg1"/>
              </a:solidFill>
              <a:highlight>
                <a:srgbClr val="FF0000"/>
              </a:highlight>
              <a:latin typeface="Maiandra GD" panose="020E0502030308020204" pitchFamily="34" charset="0"/>
            </a:endParaRPr>
          </a:p>
        </p:txBody>
      </p:sp>
      <p:pic>
        <p:nvPicPr>
          <p:cNvPr id="6" name="Imagen 5">
            <a:extLst>
              <a:ext uri="{FF2B5EF4-FFF2-40B4-BE49-F238E27FC236}">
                <a16:creationId xmlns:a16="http://schemas.microsoft.com/office/drawing/2014/main" id="{5A6C49BD-0487-FF30-A836-17324DA5222D}"/>
              </a:ext>
            </a:extLst>
          </p:cNvPr>
          <p:cNvPicPr>
            <a:picLocks noChangeAspect="1"/>
          </p:cNvPicPr>
          <p:nvPr/>
        </p:nvPicPr>
        <p:blipFill>
          <a:blip r:embed="rId3"/>
          <a:stretch>
            <a:fillRect/>
          </a:stretch>
        </p:blipFill>
        <p:spPr>
          <a:xfrm>
            <a:off x="0" y="1033670"/>
            <a:ext cx="4134677" cy="5824327"/>
          </a:xfrm>
          <a:prstGeom prst="rect">
            <a:avLst/>
          </a:prstGeom>
        </p:spPr>
      </p:pic>
      <p:sp>
        <p:nvSpPr>
          <p:cNvPr id="11" name="CuadroTexto 10">
            <a:extLst>
              <a:ext uri="{FF2B5EF4-FFF2-40B4-BE49-F238E27FC236}">
                <a16:creationId xmlns:a16="http://schemas.microsoft.com/office/drawing/2014/main" id="{73780FF7-10FC-5B26-FE1A-1EF7484231A9}"/>
              </a:ext>
            </a:extLst>
          </p:cNvPr>
          <p:cNvSpPr txBox="1"/>
          <p:nvPr/>
        </p:nvSpPr>
        <p:spPr>
          <a:xfrm>
            <a:off x="0" y="1033668"/>
            <a:ext cx="4134676" cy="646331"/>
          </a:xfrm>
          <a:prstGeom prst="rect">
            <a:avLst/>
          </a:prstGeom>
          <a:noFill/>
        </p:spPr>
        <p:txBody>
          <a:bodyPr wrap="square">
            <a:spAutoFit/>
          </a:bodyPr>
          <a:lstStyle/>
          <a:p>
            <a:pPr algn="ctr"/>
            <a:r>
              <a:rPr lang="es-NI" sz="3600" b="1" u="sng" dirty="0">
                <a:highlight>
                  <a:srgbClr val="00FFFF"/>
                </a:highlight>
                <a:latin typeface="Maiandra GD" panose="020E0502030308020204" pitchFamily="34" charset="0"/>
              </a:rPr>
              <a:t>ES UNA TRAMPA.</a:t>
            </a:r>
          </a:p>
        </p:txBody>
      </p:sp>
    </p:spTree>
    <p:extLst>
      <p:ext uri="{BB962C8B-B14F-4D97-AF65-F5344CB8AC3E}">
        <p14:creationId xmlns:p14="http://schemas.microsoft.com/office/powerpoint/2010/main" val="126512205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additive="base">
                                        <p:cTn id="14"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 calcmode="lin" valueType="num">
                                      <p:cBhvr additive="base">
                                        <p:cTn id="20"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 calcmode="lin" valueType="num">
                                      <p:cBhvr additive="base">
                                        <p:cTn id="26"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 calcmode="lin" valueType="num">
                                      <p:cBhvr additive="base">
                                        <p:cTn id="32"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5">
                                            <p:txEl>
                                              <p:pRg st="4" end="4"/>
                                            </p:txEl>
                                          </p:spTgt>
                                        </p:tgtEl>
                                        <p:attrNameLst>
                                          <p:attrName>style.visibility</p:attrName>
                                        </p:attrNameLst>
                                      </p:cBhvr>
                                      <p:to>
                                        <p:strVal val="visible"/>
                                      </p:to>
                                    </p:set>
                                    <p:anim calcmode="lin" valueType="num">
                                      <p:cBhvr additive="base">
                                        <p:cTn id="38"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56291A5-5E74-1A70-5560-9A4DA789B4EE}"/>
              </a:ext>
            </a:extLst>
          </p:cNvPr>
          <p:cNvPicPr>
            <a:picLocks noChangeAspect="1"/>
          </p:cNvPicPr>
          <p:nvPr/>
        </p:nvPicPr>
        <p:blipFill>
          <a:blip r:embed="rId2"/>
          <a:stretch>
            <a:fillRect/>
          </a:stretch>
        </p:blipFill>
        <p:spPr>
          <a:xfrm>
            <a:off x="1" y="0"/>
            <a:ext cx="9144000" cy="6858000"/>
          </a:xfrm>
          <a:prstGeom prst="rect">
            <a:avLst/>
          </a:prstGeom>
        </p:spPr>
      </p:pic>
      <p:sp>
        <p:nvSpPr>
          <p:cNvPr id="4" name="Título 3">
            <a:extLst>
              <a:ext uri="{FF2B5EF4-FFF2-40B4-BE49-F238E27FC236}">
                <a16:creationId xmlns:a16="http://schemas.microsoft.com/office/drawing/2014/main" id="{CCCA8C05-744A-2269-F81E-B5891904BD3F}"/>
              </a:ext>
            </a:extLst>
          </p:cNvPr>
          <p:cNvSpPr>
            <a:spLocks noGrp="1"/>
          </p:cNvSpPr>
          <p:nvPr>
            <p:ph type="title"/>
          </p:nvPr>
        </p:nvSpPr>
        <p:spPr>
          <a:xfrm>
            <a:off x="0" y="1"/>
            <a:ext cx="9144000" cy="1033670"/>
          </a:xfrm>
          <a:solidFill>
            <a:srgbClr val="00FF00"/>
          </a:solidFill>
        </p:spPr>
        <p:txBody>
          <a:bodyPr>
            <a:normAutofit fontScale="90000"/>
          </a:bodyPr>
          <a:lstStyle/>
          <a:p>
            <a:pPr algn="ctr"/>
            <a:r>
              <a:rPr lang="es-ES" b="1" u="sng" dirty="0">
                <a:latin typeface="Maiandra GD" panose="020E0502030308020204" pitchFamily="34" charset="0"/>
              </a:rPr>
              <a:t>EL AMOR AL DINERO ES RAIZ DE MUCHOS MALES. </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B9465E7-96F2-E834-831A-AEE2907653A5}"/>
              </a:ext>
            </a:extLst>
          </p:cNvPr>
          <p:cNvSpPr>
            <a:spLocks noGrp="1"/>
          </p:cNvSpPr>
          <p:nvPr>
            <p:ph idx="1"/>
          </p:nvPr>
        </p:nvSpPr>
        <p:spPr>
          <a:xfrm>
            <a:off x="4134677" y="1033671"/>
            <a:ext cx="5009321" cy="5824329"/>
          </a:xfrm>
        </p:spPr>
        <p:txBody>
          <a:bodyPr>
            <a:normAutofit lnSpcReduction="10000"/>
          </a:bodyPr>
          <a:lstStyle/>
          <a:p>
            <a:r>
              <a:rPr lang="es-ES" b="1" u="sng" dirty="0">
                <a:highlight>
                  <a:srgbClr val="FFFF00"/>
                </a:highlight>
                <a:latin typeface="Maiandra GD" panose="020E0502030308020204" pitchFamily="34" charset="0"/>
              </a:rPr>
              <a:t>cuando vi entre el botín un hermoso manto</a:t>
            </a:r>
            <a:r>
              <a:rPr lang="es-ES" b="1" dirty="0">
                <a:solidFill>
                  <a:schemeClr val="bg1"/>
                </a:solidFill>
                <a:latin typeface="Maiandra GD" panose="020E0502030308020204" pitchFamily="34" charset="0"/>
              </a:rPr>
              <a:t> de Sinar y doscientos siclos de plata y una barra de oro de cincuenta siclos de peso, los codicié y los tomé; y he aquí, están escondidos en la tierra dentro de mi tienda con la plata debajo. </a:t>
            </a:r>
          </a:p>
          <a:p>
            <a:r>
              <a:rPr lang="es-ES" b="1" dirty="0">
                <a:solidFill>
                  <a:schemeClr val="bg1"/>
                </a:solidFill>
                <a:latin typeface="Maiandra GD" panose="020E0502030308020204" pitchFamily="34" charset="0"/>
              </a:rPr>
              <a:t>Acán fue muerto por el amor al dinero, codicio lo tomo sin tener ningún permiso para hacerlo, desobedeciendo a Dios, porque la codicia nos ciega.</a:t>
            </a:r>
            <a:endParaRPr lang="es-NI" b="1" dirty="0">
              <a:solidFill>
                <a:schemeClr val="bg1"/>
              </a:solidFill>
              <a:latin typeface="Maiandra GD" panose="020E0502030308020204" pitchFamily="34" charset="0"/>
            </a:endParaRPr>
          </a:p>
        </p:txBody>
      </p:sp>
      <p:pic>
        <p:nvPicPr>
          <p:cNvPr id="6" name="Imagen 5">
            <a:extLst>
              <a:ext uri="{FF2B5EF4-FFF2-40B4-BE49-F238E27FC236}">
                <a16:creationId xmlns:a16="http://schemas.microsoft.com/office/drawing/2014/main" id="{5A6C49BD-0487-FF30-A836-17324DA5222D}"/>
              </a:ext>
            </a:extLst>
          </p:cNvPr>
          <p:cNvPicPr>
            <a:picLocks noChangeAspect="1"/>
          </p:cNvPicPr>
          <p:nvPr/>
        </p:nvPicPr>
        <p:blipFill>
          <a:blip r:embed="rId3"/>
          <a:stretch>
            <a:fillRect/>
          </a:stretch>
        </p:blipFill>
        <p:spPr>
          <a:xfrm>
            <a:off x="0" y="1033670"/>
            <a:ext cx="4134677" cy="5824327"/>
          </a:xfrm>
          <a:prstGeom prst="rect">
            <a:avLst/>
          </a:prstGeom>
        </p:spPr>
      </p:pic>
      <p:sp>
        <p:nvSpPr>
          <p:cNvPr id="11" name="CuadroTexto 10">
            <a:extLst>
              <a:ext uri="{FF2B5EF4-FFF2-40B4-BE49-F238E27FC236}">
                <a16:creationId xmlns:a16="http://schemas.microsoft.com/office/drawing/2014/main" id="{73780FF7-10FC-5B26-FE1A-1EF7484231A9}"/>
              </a:ext>
            </a:extLst>
          </p:cNvPr>
          <p:cNvSpPr txBox="1"/>
          <p:nvPr/>
        </p:nvSpPr>
        <p:spPr>
          <a:xfrm>
            <a:off x="0" y="1033668"/>
            <a:ext cx="4134676" cy="646331"/>
          </a:xfrm>
          <a:prstGeom prst="rect">
            <a:avLst/>
          </a:prstGeom>
          <a:noFill/>
        </p:spPr>
        <p:txBody>
          <a:bodyPr wrap="square">
            <a:spAutoFit/>
          </a:bodyPr>
          <a:lstStyle/>
          <a:p>
            <a:pPr algn="ctr"/>
            <a:r>
              <a:rPr lang="es-NI" sz="3600" b="1" u="sng" dirty="0">
                <a:highlight>
                  <a:srgbClr val="00FFFF"/>
                </a:highlight>
                <a:latin typeface="Maiandra GD" panose="020E0502030308020204" pitchFamily="34" charset="0"/>
              </a:rPr>
              <a:t>ES UNA TRAMPA.</a:t>
            </a:r>
          </a:p>
        </p:txBody>
      </p:sp>
    </p:spTree>
    <p:extLst>
      <p:ext uri="{BB962C8B-B14F-4D97-AF65-F5344CB8AC3E}">
        <p14:creationId xmlns:p14="http://schemas.microsoft.com/office/powerpoint/2010/main" val="286215099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56291A5-5E74-1A70-5560-9A4DA789B4EE}"/>
              </a:ext>
            </a:extLst>
          </p:cNvPr>
          <p:cNvPicPr>
            <a:picLocks noChangeAspect="1"/>
          </p:cNvPicPr>
          <p:nvPr/>
        </p:nvPicPr>
        <p:blipFill>
          <a:blip r:embed="rId2"/>
          <a:stretch>
            <a:fillRect/>
          </a:stretch>
        </p:blipFill>
        <p:spPr>
          <a:xfrm>
            <a:off x="1" y="0"/>
            <a:ext cx="9144000" cy="6858000"/>
          </a:xfrm>
          <a:prstGeom prst="rect">
            <a:avLst/>
          </a:prstGeom>
        </p:spPr>
      </p:pic>
      <p:sp>
        <p:nvSpPr>
          <p:cNvPr id="4" name="Título 3">
            <a:extLst>
              <a:ext uri="{FF2B5EF4-FFF2-40B4-BE49-F238E27FC236}">
                <a16:creationId xmlns:a16="http://schemas.microsoft.com/office/drawing/2014/main" id="{CCCA8C05-744A-2269-F81E-B5891904BD3F}"/>
              </a:ext>
            </a:extLst>
          </p:cNvPr>
          <p:cNvSpPr>
            <a:spLocks noGrp="1"/>
          </p:cNvSpPr>
          <p:nvPr>
            <p:ph type="title"/>
          </p:nvPr>
        </p:nvSpPr>
        <p:spPr>
          <a:xfrm>
            <a:off x="0" y="1"/>
            <a:ext cx="9144000" cy="1033670"/>
          </a:xfrm>
          <a:solidFill>
            <a:srgbClr val="00FF00"/>
          </a:solidFill>
        </p:spPr>
        <p:txBody>
          <a:bodyPr>
            <a:normAutofit fontScale="90000"/>
          </a:bodyPr>
          <a:lstStyle/>
          <a:p>
            <a:pPr algn="ctr"/>
            <a:r>
              <a:rPr lang="es-ES" b="1" u="sng" dirty="0">
                <a:latin typeface="Maiandra GD" panose="020E0502030308020204" pitchFamily="34" charset="0"/>
              </a:rPr>
              <a:t>EL AMOR AL DINERO ES RAIZ DE MUCHOS MALES. </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B9465E7-96F2-E834-831A-AEE2907653A5}"/>
              </a:ext>
            </a:extLst>
          </p:cNvPr>
          <p:cNvSpPr>
            <a:spLocks noGrp="1"/>
          </p:cNvSpPr>
          <p:nvPr>
            <p:ph idx="1"/>
          </p:nvPr>
        </p:nvSpPr>
        <p:spPr>
          <a:xfrm>
            <a:off x="4134677" y="1033671"/>
            <a:ext cx="5009321" cy="5824329"/>
          </a:xfrm>
        </p:spPr>
        <p:txBody>
          <a:bodyPr/>
          <a:lstStyle/>
          <a:p>
            <a:r>
              <a:rPr lang="es-ES" b="1" dirty="0">
                <a:solidFill>
                  <a:schemeClr val="bg1"/>
                </a:solidFill>
                <a:latin typeface="Maiandra GD" panose="020E0502030308020204" pitchFamily="34" charset="0"/>
              </a:rPr>
              <a:t>La falsa acusación. </a:t>
            </a:r>
          </a:p>
          <a:p>
            <a:pPr algn="ctr"/>
            <a:r>
              <a:rPr lang="es-ES" b="1" u="sng" dirty="0">
                <a:solidFill>
                  <a:schemeClr val="bg1"/>
                </a:solidFill>
                <a:highlight>
                  <a:srgbClr val="FF0000"/>
                </a:highlight>
                <a:latin typeface="Maiandra GD" panose="020E0502030308020204" pitchFamily="34" charset="0"/>
              </a:rPr>
              <a:t>I Reyes.21:10, 13, 16. </a:t>
            </a:r>
          </a:p>
          <a:p>
            <a:r>
              <a:rPr lang="es-ES" b="1" u="sng" dirty="0">
                <a:highlight>
                  <a:srgbClr val="00FFFF"/>
                </a:highlight>
                <a:latin typeface="Maiandra GD" panose="020E0502030308020204" pitchFamily="34" charset="0"/>
              </a:rPr>
              <a:t>Sentad a dos hombres malvados</a:t>
            </a:r>
            <a:r>
              <a:rPr lang="es-ES" b="1" dirty="0">
                <a:solidFill>
                  <a:schemeClr val="bg1"/>
                </a:solidFill>
                <a:latin typeface="Maiandra GD" panose="020E0502030308020204" pitchFamily="34" charset="0"/>
              </a:rPr>
              <a:t> delante de él que testifiquen contra él, diciendo: "Tú has blasfemado a Dios y al rey." Entonces sacadlo y apedreadlo para que muera. </a:t>
            </a:r>
          </a:p>
          <a:p>
            <a:r>
              <a:rPr lang="es-ES" b="1" dirty="0">
                <a:solidFill>
                  <a:schemeClr val="bg1"/>
                </a:solidFill>
                <a:latin typeface="Maiandra GD" panose="020E0502030308020204" pitchFamily="34" charset="0"/>
              </a:rPr>
              <a:t>El amor al dinero nos llevara a condenar gente inocente por obtener dinero.</a:t>
            </a:r>
          </a:p>
          <a:p>
            <a:pPr algn="ctr"/>
            <a:r>
              <a:rPr lang="es-ES" b="1" u="sng" dirty="0">
                <a:solidFill>
                  <a:schemeClr val="bg1"/>
                </a:solidFill>
                <a:highlight>
                  <a:srgbClr val="FF0000"/>
                </a:highlight>
                <a:latin typeface="Maiandra GD" panose="020E0502030308020204" pitchFamily="34" charset="0"/>
              </a:rPr>
              <a:t>V.13.</a:t>
            </a:r>
          </a:p>
          <a:p>
            <a:endParaRPr lang="es-NI" b="1" dirty="0">
              <a:solidFill>
                <a:schemeClr val="bg1"/>
              </a:solidFill>
              <a:latin typeface="Maiandra GD" panose="020E0502030308020204" pitchFamily="34" charset="0"/>
            </a:endParaRPr>
          </a:p>
        </p:txBody>
      </p:sp>
      <p:pic>
        <p:nvPicPr>
          <p:cNvPr id="6" name="Imagen 5">
            <a:extLst>
              <a:ext uri="{FF2B5EF4-FFF2-40B4-BE49-F238E27FC236}">
                <a16:creationId xmlns:a16="http://schemas.microsoft.com/office/drawing/2014/main" id="{5A6C49BD-0487-FF30-A836-17324DA5222D}"/>
              </a:ext>
            </a:extLst>
          </p:cNvPr>
          <p:cNvPicPr>
            <a:picLocks noChangeAspect="1"/>
          </p:cNvPicPr>
          <p:nvPr/>
        </p:nvPicPr>
        <p:blipFill>
          <a:blip r:embed="rId3"/>
          <a:stretch>
            <a:fillRect/>
          </a:stretch>
        </p:blipFill>
        <p:spPr>
          <a:xfrm>
            <a:off x="0" y="1033670"/>
            <a:ext cx="4134677" cy="5824327"/>
          </a:xfrm>
          <a:prstGeom prst="rect">
            <a:avLst/>
          </a:prstGeom>
        </p:spPr>
      </p:pic>
      <p:sp>
        <p:nvSpPr>
          <p:cNvPr id="11" name="CuadroTexto 10">
            <a:extLst>
              <a:ext uri="{FF2B5EF4-FFF2-40B4-BE49-F238E27FC236}">
                <a16:creationId xmlns:a16="http://schemas.microsoft.com/office/drawing/2014/main" id="{73780FF7-10FC-5B26-FE1A-1EF7484231A9}"/>
              </a:ext>
            </a:extLst>
          </p:cNvPr>
          <p:cNvSpPr txBox="1"/>
          <p:nvPr/>
        </p:nvSpPr>
        <p:spPr>
          <a:xfrm>
            <a:off x="0" y="1033668"/>
            <a:ext cx="4134676" cy="646331"/>
          </a:xfrm>
          <a:prstGeom prst="rect">
            <a:avLst/>
          </a:prstGeom>
          <a:noFill/>
        </p:spPr>
        <p:txBody>
          <a:bodyPr wrap="square">
            <a:spAutoFit/>
          </a:bodyPr>
          <a:lstStyle/>
          <a:p>
            <a:pPr algn="ctr"/>
            <a:r>
              <a:rPr lang="es-NI" sz="3600" b="1" u="sng" dirty="0">
                <a:highlight>
                  <a:srgbClr val="00FFFF"/>
                </a:highlight>
                <a:latin typeface="Maiandra GD" panose="020E0502030308020204" pitchFamily="34" charset="0"/>
              </a:rPr>
              <a:t>ES UNA TRAMPA.</a:t>
            </a:r>
          </a:p>
        </p:txBody>
      </p:sp>
    </p:spTree>
    <p:extLst>
      <p:ext uri="{BB962C8B-B14F-4D97-AF65-F5344CB8AC3E}">
        <p14:creationId xmlns:p14="http://schemas.microsoft.com/office/powerpoint/2010/main" val="172847176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56291A5-5E74-1A70-5560-9A4DA789B4EE}"/>
              </a:ext>
            </a:extLst>
          </p:cNvPr>
          <p:cNvPicPr>
            <a:picLocks noChangeAspect="1"/>
          </p:cNvPicPr>
          <p:nvPr/>
        </p:nvPicPr>
        <p:blipFill>
          <a:blip r:embed="rId2"/>
          <a:stretch>
            <a:fillRect/>
          </a:stretch>
        </p:blipFill>
        <p:spPr>
          <a:xfrm>
            <a:off x="1" y="0"/>
            <a:ext cx="9144000" cy="6858000"/>
          </a:xfrm>
          <a:prstGeom prst="rect">
            <a:avLst/>
          </a:prstGeom>
        </p:spPr>
      </p:pic>
      <p:sp>
        <p:nvSpPr>
          <p:cNvPr id="4" name="Título 3">
            <a:extLst>
              <a:ext uri="{FF2B5EF4-FFF2-40B4-BE49-F238E27FC236}">
                <a16:creationId xmlns:a16="http://schemas.microsoft.com/office/drawing/2014/main" id="{CCCA8C05-744A-2269-F81E-B5891904BD3F}"/>
              </a:ext>
            </a:extLst>
          </p:cNvPr>
          <p:cNvSpPr>
            <a:spLocks noGrp="1"/>
          </p:cNvSpPr>
          <p:nvPr>
            <p:ph type="title"/>
          </p:nvPr>
        </p:nvSpPr>
        <p:spPr>
          <a:xfrm>
            <a:off x="0" y="1"/>
            <a:ext cx="9144000" cy="1033670"/>
          </a:xfrm>
          <a:solidFill>
            <a:srgbClr val="00FF00"/>
          </a:solidFill>
        </p:spPr>
        <p:txBody>
          <a:bodyPr>
            <a:normAutofit fontScale="90000"/>
          </a:bodyPr>
          <a:lstStyle/>
          <a:p>
            <a:pPr algn="ctr"/>
            <a:r>
              <a:rPr lang="es-ES" b="1" u="sng" dirty="0">
                <a:latin typeface="Maiandra GD" panose="020E0502030308020204" pitchFamily="34" charset="0"/>
              </a:rPr>
              <a:t>EL AMOR AL DINERO ES RAIZ DE MUCHOS MALES. </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B9465E7-96F2-E834-831A-AEE2907653A5}"/>
              </a:ext>
            </a:extLst>
          </p:cNvPr>
          <p:cNvSpPr>
            <a:spLocks noGrp="1"/>
          </p:cNvSpPr>
          <p:nvPr>
            <p:ph idx="1"/>
          </p:nvPr>
        </p:nvSpPr>
        <p:spPr>
          <a:xfrm>
            <a:off x="4134677" y="1033671"/>
            <a:ext cx="5009321" cy="5824329"/>
          </a:xfrm>
        </p:spPr>
        <p:txBody>
          <a:bodyPr/>
          <a:lstStyle/>
          <a:p>
            <a:r>
              <a:rPr lang="es-ES" b="1" u="sng" dirty="0">
                <a:solidFill>
                  <a:schemeClr val="bg1"/>
                </a:solidFill>
                <a:highlight>
                  <a:srgbClr val="FF00FF"/>
                </a:highlight>
                <a:latin typeface="Maiandra GD" panose="020E0502030308020204" pitchFamily="34" charset="0"/>
              </a:rPr>
              <a:t>Entonces entraron los dos hombres malvados</a:t>
            </a:r>
            <a:r>
              <a:rPr lang="es-ES" b="1" dirty="0">
                <a:solidFill>
                  <a:schemeClr val="bg1"/>
                </a:solidFill>
                <a:latin typeface="Maiandra GD" panose="020E0502030308020204" pitchFamily="34" charset="0"/>
              </a:rPr>
              <a:t> y se sentaron delante de él; y los dos hombres malvados testificaron contra él, es decir, contra Nabot delante del pueblo, diciendo: Nabot ha blasfemado a Dios y al rey. Y lo llevaron fuera de la ciudad, lo apedrearon y murió. </a:t>
            </a:r>
          </a:p>
          <a:p>
            <a:r>
              <a:rPr lang="es-ES" b="1" dirty="0">
                <a:solidFill>
                  <a:schemeClr val="bg1"/>
                </a:solidFill>
                <a:latin typeface="Maiandra GD" panose="020E0502030308020204" pitchFamily="34" charset="0"/>
              </a:rPr>
              <a:t>Se prestaron para condenar a Nabot.</a:t>
            </a:r>
          </a:p>
          <a:p>
            <a:pPr algn="ctr"/>
            <a:r>
              <a:rPr lang="es-ES" b="1" u="sng" dirty="0">
                <a:solidFill>
                  <a:schemeClr val="bg1"/>
                </a:solidFill>
                <a:highlight>
                  <a:srgbClr val="FF0000"/>
                </a:highlight>
                <a:latin typeface="Maiandra GD" panose="020E0502030308020204" pitchFamily="34" charset="0"/>
              </a:rPr>
              <a:t>V.16.</a:t>
            </a:r>
          </a:p>
        </p:txBody>
      </p:sp>
      <p:pic>
        <p:nvPicPr>
          <p:cNvPr id="6" name="Imagen 5">
            <a:extLst>
              <a:ext uri="{FF2B5EF4-FFF2-40B4-BE49-F238E27FC236}">
                <a16:creationId xmlns:a16="http://schemas.microsoft.com/office/drawing/2014/main" id="{5A6C49BD-0487-FF30-A836-17324DA5222D}"/>
              </a:ext>
            </a:extLst>
          </p:cNvPr>
          <p:cNvPicPr>
            <a:picLocks noChangeAspect="1"/>
          </p:cNvPicPr>
          <p:nvPr/>
        </p:nvPicPr>
        <p:blipFill>
          <a:blip r:embed="rId3"/>
          <a:stretch>
            <a:fillRect/>
          </a:stretch>
        </p:blipFill>
        <p:spPr>
          <a:xfrm>
            <a:off x="0" y="1033670"/>
            <a:ext cx="4134677" cy="5824327"/>
          </a:xfrm>
          <a:prstGeom prst="rect">
            <a:avLst/>
          </a:prstGeom>
        </p:spPr>
      </p:pic>
      <p:sp>
        <p:nvSpPr>
          <p:cNvPr id="11" name="CuadroTexto 10">
            <a:extLst>
              <a:ext uri="{FF2B5EF4-FFF2-40B4-BE49-F238E27FC236}">
                <a16:creationId xmlns:a16="http://schemas.microsoft.com/office/drawing/2014/main" id="{73780FF7-10FC-5B26-FE1A-1EF7484231A9}"/>
              </a:ext>
            </a:extLst>
          </p:cNvPr>
          <p:cNvSpPr txBox="1"/>
          <p:nvPr/>
        </p:nvSpPr>
        <p:spPr>
          <a:xfrm>
            <a:off x="0" y="1033668"/>
            <a:ext cx="4134676" cy="646331"/>
          </a:xfrm>
          <a:prstGeom prst="rect">
            <a:avLst/>
          </a:prstGeom>
          <a:noFill/>
        </p:spPr>
        <p:txBody>
          <a:bodyPr wrap="square">
            <a:spAutoFit/>
          </a:bodyPr>
          <a:lstStyle/>
          <a:p>
            <a:pPr algn="ctr"/>
            <a:r>
              <a:rPr lang="es-NI" sz="3600" b="1" u="sng" dirty="0">
                <a:highlight>
                  <a:srgbClr val="00FFFF"/>
                </a:highlight>
                <a:latin typeface="Maiandra GD" panose="020E0502030308020204" pitchFamily="34" charset="0"/>
              </a:rPr>
              <a:t>ES UNA TRAMPA.</a:t>
            </a:r>
          </a:p>
        </p:txBody>
      </p:sp>
    </p:spTree>
    <p:extLst>
      <p:ext uri="{BB962C8B-B14F-4D97-AF65-F5344CB8AC3E}">
        <p14:creationId xmlns:p14="http://schemas.microsoft.com/office/powerpoint/2010/main" val="1196161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56291A5-5E74-1A70-5560-9A4DA789B4EE}"/>
              </a:ext>
            </a:extLst>
          </p:cNvPr>
          <p:cNvPicPr>
            <a:picLocks noChangeAspect="1"/>
          </p:cNvPicPr>
          <p:nvPr/>
        </p:nvPicPr>
        <p:blipFill>
          <a:blip r:embed="rId2"/>
          <a:stretch>
            <a:fillRect/>
          </a:stretch>
        </p:blipFill>
        <p:spPr>
          <a:xfrm>
            <a:off x="1" y="0"/>
            <a:ext cx="9144000" cy="6858000"/>
          </a:xfrm>
          <a:prstGeom prst="rect">
            <a:avLst/>
          </a:prstGeom>
        </p:spPr>
      </p:pic>
      <p:sp>
        <p:nvSpPr>
          <p:cNvPr id="4" name="Título 3">
            <a:extLst>
              <a:ext uri="{FF2B5EF4-FFF2-40B4-BE49-F238E27FC236}">
                <a16:creationId xmlns:a16="http://schemas.microsoft.com/office/drawing/2014/main" id="{CCCA8C05-744A-2269-F81E-B5891904BD3F}"/>
              </a:ext>
            </a:extLst>
          </p:cNvPr>
          <p:cNvSpPr>
            <a:spLocks noGrp="1"/>
          </p:cNvSpPr>
          <p:nvPr>
            <p:ph type="title"/>
          </p:nvPr>
        </p:nvSpPr>
        <p:spPr>
          <a:xfrm>
            <a:off x="0" y="1"/>
            <a:ext cx="9144000" cy="1033670"/>
          </a:xfrm>
          <a:solidFill>
            <a:srgbClr val="00FF00"/>
          </a:solidFill>
        </p:spPr>
        <p:txBody>
          <a:bodyPr>
            <a:normAutofit fontScale="90000"/>
          </a:bodyPr>
          <a:lstStyle/>
          <a:p>
            <a:pPr algn="ctr"/>
            <a:r>
              <a:rPr lang="es-ES" b="1" u="sng" dirty="0">
                <a:latin typeface="Maiandra GD" panose="020E0502030308020204" pitchFamily="34" charset="0"/>
              </a:rPr>
              <a:t>EL AMOR AL DINERO ES RAIZ DE MUCHOS MALES. </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B9465E7-96F2-E834-831A-AEE2907653A5}"/>
              </a:ext>
            </a:extLst>
          </p:cNvPr>
          <p:cNvSpPr>
            <a:spLocks noGrp="1"/>
          </p:cNvSpPr>
          <p:nvPr>
            <p:ph idx="1"/>
          </p:nvPr>
        </p:nvSpPr>
        <p:spPr>
          <a:xfrm>
            <a:off x="4134677" y="1033671"/>
            <a:ext cx="5009321" cy="5824329"/>
          </a:xfrm>
        </p:spPr>
        <p:txBody>
          <a:bodyPr>
            <a:normAutofit fontScale="92500" lnSpcReduction="10000"/>
          </a:bodyPr>
          <a:lstStyle/>
          <a:p>
            <a:r>
              <a:rPr lang="es-ES" b="1" u="sng" dirty="0">
                <a:solidFill>
                  <a:schemeClr val="bg1"/>
                </a:solidFill>
                <a:highlight>
                  <a:srgbClr val="0000FF"/>
                </a:highlight>
                <a:latin typeface="Maiandra GD" panose="020E0502030308020204" pitchFamily="34" charset="0"/>
              </a:rPr>
              <a:t>Y sucedió que cuando Acab oyó que Nabot había muerto,</a:t>
            </a:r>
            <a:r>
              <a:rPr lang="es-ES" b="1" dirty="0">
                <a:solidFill>
                  <a:schemeClr val="bg1"/>
                </a:solidFill>
                <a:latin typeface="Maiandra GD" panose="020E0502030308020204" pitchFamily="34" charset="0"/>
              </a:rPr>
              <a:t> se levantó para descender a la viña de Nabot de Jezreel, para tomar posesión de ella. </a:t>
            </a:r>
          </a:p>
          <a:p>
            <a:r>
              <a:rPr lang="es-ES" b="1" dirty="0">
                <a:solidFill>
                  <a:schemeClr val="bg1"/>
                </a:solidFill>
                <a:latin typeface="Maiandra GD" panose="020E0502030308020204" pitchFamily="34" charset="0"/>
              </a:rPr>
              <a:t>Vemos el caso de Nabot quien tenía una viña, y un hombre llamado Acab quería la viña, pero Nabot no quería vendérsela. </a:t>
            </a:r>
          </a:p>
          <a:p>
            <a:r>
              <a:rPr lang="es-ES" b="1" dirty="0">
                <a:solidFill>
                  <a:schemeClr val="bg1"/>
                </a:solidFill>
                <a:latin typeface="Maiandra GD" panose="020E0502030308020204" pitchFamily="34" charset="0"/>
              </a:rPr>
              <a:t>Pero la mujer de Acab Jezabel ideo un plan contratar a dos hombres malvados para que acusaran falsamente a Nabot de blasfemar contra Dios y así apoderarse de la viña de Nabot. </a:t>
            </a:r>
            <a:endParaRPr lang="es-NI" b="1" dirty="0">
              <a:solidFill>
                <a:schemeClr val="bg1"/>
              </a:solidFill>
              <a:latin typeface="Maiandra GD" panose="020E0502030308020204" pitchFamily="34" charset="0"/>
            </a:endParaRPr>
          </a:p>
        </p:txBody>
      </p:sp>
      <p:pic>
        <p:nvPicPr>
          <p:cNvPr id="6" name="Imagen 5">
            <a:extLst>
              <a:ext uri="{FF2B5EF4-FFF2-40B4-BE49-F238E27FC236}">
                <a16:creationId xmlns:a16="http://schemas.microsoft.com/office/drawing/2014/main" id="{5A6C49BD-0487-FF30-A836-17324DA5222D}"/>
              </a:ext>
            </a:extLst>
          </p:cNvPr>
          <p:cNvPicPr>
            <a:picLocks noChangeAspect="1"/>
          </p:cNvPicPr>
          <p:nvPr/>
        </p:nvPicPr>
        <p:blipFill>
          <a:blip r:embed="rId3"/>
          <a:stretch>
            <a:fillRect/>
          </a:stretch>
        </p:blipFill>
        <p:spPr>
          <a:xfrm>
            <a:off x="0" y="1033670"/>
            <a:ext cx="4134677" cy="5824327"/>
          </a:xfrm>
          <a:prstGeom prst="rect">
            <a:avLst/>
          </a:prstGeom>
        </p:spPr>
      </p:pic>
      <p:sp>
        <p:nvSpPr>
          <p:cNvPr id="11" name="CuadroTexto 10">
            <a:extLst>
              <a:ext uri="{FF2B5EF4-FFF2-40B4-BE49-F238E27FC236}">
                <a16:creationId xmlns:a16="http://schemas.microsoft.com/office/drawing/2014/main" id="{73780FF7-10FC-5B26-FE1A-1EF7484231A9}"/>
              </a:ext>
            </a:extLst>
          </p:cNvPr>
          <p:cNvSpPr txBox="1"/>
          <p:nvPr/>
        </p:nvSpPr>
        <p:spPr>
          <a:xfrm>
            <a:off x="0" y="1033668"/>
            <a:ext cx="4134676" cy="646331"/>
          </a:xfrm>
          <a:prstGeom prst="rect">
            <a:avLst/>
          </a:prstGeom>
          <a:noFill/>
        </p:spPr>
        <p:txBody>
          <a:bodyPr wrap="square">
            <a:spAutoFit/>
          </a:bodyPr>
          <a:lstStyle/>
          <a:p>
            <a:pPr algn="ctr"/>
            <a:r>
              <a:rPr lang="es-NI" sz="3600" b="1" u="sng" dirty="0">
                <a:highlight>
                  <a:srgbClr val="00FFFF"/>
                </a:highlight>
                <a:latin typeface="Maiandra GD" panose="020E0502030308020204" pitchFamily="34" charset="0"/>
              </a:rPr>
              <a:t>ES UNA TRAMPA.</a:t>
            </a:r>
          </a:p>
        </p:txBody>
      </p:sp>
    </p:spTree>
    <p:extLst>
      <p:ext uri="{BB962C8B-B14F-4D97-AF65-F5344CB8AC3E}">
        <p14:creationId xmlns:p14="http://schemas.microsoft.com/office/powerpoint/2010/main" val="288413531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56291A5-5E74-1A70-5560-9A4DA789B4EE}"/>
              </a:ext>
            </a:extLst>
          </p:cNvPr>
          <p:cNvPicPr>
            <a:picLocks noChangeAspect="1"/>
          </p:cNvPicPr>
          <p:nvPr/>
        </p:nvPicPr>
        <p:blipFill>
          <a:blip r:embed="rId2"/>
          <a:stretch>
            <a:fillRect/>
          </a:stretch>
        </p:blipFill>
        <p:spPr>
          <a:xfrm>
            <a:off x="1" y="0"/>
            <a:ext cx="9144000" cy="6858000"/>
          </a:xfrm>
          <a:prstGeom prst="rect">
            <a:avLst/>
          </a:prstGeom>
        </p:spPr>
      </p:pic>
      <p:sp>
        <p:nvSpPr>
          <p:cNvPr id="4" name="Título 3">
            <a:extLst>
              <a:ext uri="{FF2B5EF4-FFF2-40B4-BE49-F238E27FC236}">
                <a16:creationId xmlns:a16="http://schemas.microsoft.com/office/drawing/2014/main" id="{CCCA8C05-744A-2269-F81E-B5891904BD3F}"/>
              </a:ext>
            </a:extLst>
          </p:cNvPr>
          <p:cNvSpPr>
            <a:spLocks noGrp="1"/>
          </p:cNvSpPr>
          <p:nvPr>
            <p:ph type="title"/>
          </p:nvPr>
        </p:nvSpPr>
        <p:spPr>
          <a:xfrm>
            <a:off x="0" y="1"/>
            <a:ext cx="9144000" cy="1033670"/>
          </a:xfrm>
          <a:solidFill>
            <a:srgbClr val="00FF00"/>
          </a:solidFill>
        </p:spPr>
        <p:txBody>
          <a:bodyPr>
            <a:normAutofit fontScale="90000"/>
          </a:bodyPr>
          <a:lstStyle/>
          <a:p>
            <a:pPr algn="ctr"/>
            <a:r>
              <a:rPr lang="es-ES" b="1" u="sng" dirty="0">
                <a:latin typeface="Maiandra GD" panose="020E0502030308020204" pitchFamily="34" charset="0"/>
              </a:rPr>
              <a:t>EL AMOR AL DINERO ES RAIZ DE MUCHOS MALES. </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B9465E7-96F2-E834-831A-AEE2907653A5}"/>
              </a:ext>
            </a:extLst>
          </p:cNvPr>
          <p:cNvSpPr>
            <a:spLocks noGrp="1"/>
          </p:cNvSpPr>
          <p:nvPr>
            <p:ph idx="1"/>
          </p:nvPr>
        </p:nvSpPr>
        <p:spPr>
          <a:xfrm>
            <a:off x="4134677" y="1033671"/>
            <a:ext cx="5009321" cy="5824329"/>
          </a:xfrm>
        </p:spPr>
        <p:txBody>
          <a:bodyPr>
            <a:normAutofit fontScale="92500" lnSpcReduction="10000"/>
          </a:bodyPr>
          <a:lstStyle/>
          <a:p>
            <a:r>
              <a:rPr lang="es-ES" b="1" dirty="0">
                <a:solidFill>
                  <a:schemeClr val="bg1"/>
                </a:solidFill>
                <a:latin typeface="Maiandra GD" panose="020E0502030308020204" pitchFamily="34" charset="0"/>
              </a:rPr>
              <a:t>Muchas personas inventan falsas acusaciones contra otras para desprestigiarlos y quedarse con el puesto o el trabajo de esa persona.</a:t>
            </a:r>
          </a:p>
          <a:p>
            <a:r>
              <a:rPr lang="es-ES" b="1" dirty="0">
                <a:solidFill>
                  <a:schemeClr val="bg1"/>
                </a:solidFill>
                <a:latin typeface="Maiandra GD" panose="020E0502030308020204" pitchFamily="34" charset="0"/>
              </a:rPr>
              <a:t>El homicidio. </a:t>
            </a:r>
          </a:p>
          <a:p>
            <a:pPr algn="ctr"/>
            <a:r>
              <a:rPr lang="es-ES" b="1" u="sng" dirty="0">
                <a:solidFill>
                  <a:schemeClr val="bg1"/>
                </a:solidFill>
                <a:highlight>
                  <a:srgbClr val="FF0000"/>
                </a:highlight>
                <a:latin typeface="Maiandra GD" panose="020E0502030308020204" pitchFamily="34" charset="0"/>
              </a:rPr>
              <a:t>I Reyes.21:19.</a:t>
            </a:r>
          </a:p>
          <a:p>
            <a:r>
              <a:rPr lang="es-ES" b="1" dirty="0">
                <a:solidFill>
                  <a:schemeClr val="bg1"/>
                </a:solidFill>
                <a:latin typeface="Maiandra GD" panose="020E0502030308020204" pitchFamily="34" charset="0"/>
              </a:rPr>
              <a:t>Le hablarás, diciendo: "Así dice el SEÑOR: </a:t>
            </a:r>
            <a:r>
              <a:rPr lang="es-ES" b="1" u="sng" dirty="0">
                <a:solidFill>
                  <a:schemeClr val="bg1"/>
                </a:solidFill>
                <a:highlight>
                  <a:srgbClr val="000080"/>
                </a:highlight>
                <a:latin typeface="Maiandra GD" panose="020E0502030308020204" pitchFamily="34" charset="0"/>
              </a:rPr>
              <a:t>'¿Has asesinado, y además has tomado posesión de la viña?'"</a:t>
            </a:r>
            <a:r>
              <a:rPr lang="es-ES" b="1" dirty="0">
                <a:solidFill>
                  <a:schemeClr val="bg1"/>
                </a:solidFill>
                <a:latin typeface="Maiandra GD" panose="020E0502030308020204" pitchFamily="34" charset="0"/>
              </a:rPr>
              <a:t> También le hablarás, diciendo: "Así dice el SEÑOR: 'En el lugar donde los perros lamieron la sangre de Nabot, los perros lamerán tu sangre, tu misma sangre.'"</a:t>
            </a:r>
          </a:p>
        </p:txBody>
      </p:sp>
      <p:pic>
        <p:nvPicPr>
          <p:cNvPr id="6" name="Imagen 5">
            <a:extLst>
              <a:ext uri="{FF2B5EF4-FFF2-40B4-BE49-F238E27FC236}">
                <a16:creationId xmlns:a16="http://schemas.microsoft.com/office/drawing/2014/main" id="{5A6C49BD-0487-FF30-A836-17324DA5222D}"/>
              </a:ext>
            </a:extLst>
          </p:cNvPr>
          <p:cNvPicPr>
            <a:picLocks noChangeAspect="1"/>
          </p:cNvPicPr>
          <p:nvPr/>
        </p:nvPicPr>
        <p:blipFill>
          <a:blip r:embed="rId3"/>
          <a:stretch>
            <a:fillRect/>
          </a:stretch>
        </p:blipFill>
        <p:spPr>
          <a:xfrm>
            <a:off x="0" y="1033670"/>
            <a:ext cx="4134677" cy="5824327"/>
          </a:xfrm>
          <a:prstGeom prst="rect">
            <a:avLst/>
          </a:prstGeom>
        </p:spPr>
      </p:pic>
      <p:sp>
        <p:nvSpPr>
          <p:cNvPr id="11" name="CuadroTexto 10">
            <a:extLst>
              <a:ext uri="{FF2B5EF4-FFF2-40B4-BE49-F238E27FC236}">
                <a16:creationId xmlns:a16="http://schemas.microsoft.com/office/drawing/2014/main" id="{73780FF7-10FC-5B26-FE1A-1EF7484231A9}"/>
              </a:ext>
            </a:extLst>
          </p:cNvPr>
          <p:cNvSpPr txBox="1"/>
          <p:nvPr/>
        </p:nvSpPr>
        <p:spPr>
          <a:xfrm>
            <a:off x="0" y="1033668"/>
            <a:ext cx="4134676" cy="646331"/>
          </a:xfrm>
          <a:prstGeom prst="rect">
            <a:avLst/>
          </a:prstGeom>
          <a:noFill/>
        </p:spPr>
        <p:txBody>
          <a:bodyPr wrap="square">
            <a:spAutoFit/>
          </a:bodyPr>
          <a:lstStyle/>
          <a:p>
            <a:pPr algn="ctr"/>
            <a:r>
              <a:rPr lang="es-NI" sz="3600" b="1" u="sng" dirty="0">
                <a:highlight>
                  <a:srgbClr val="00FFFF"/>
                </a:highlight>
                <a:latin typeface="Maiandra GD" panose="020E0502030308020204" pitchFamily="34" charset="0"/>
              </a:rPr>
              <a:t>ES UNA TRAMPA.</a:t>
            </a:r>
          </a:p>
        </p:txBody>
      </p:sp>
    </p:spTree>
    <p:extLst>
      <p:ext uri="{BB962C8B-B14F-4D97-AF65-F5344CB8AC3E}">
        <p14:creationId xmlns:p14="http://schemas.microsoft.com/office/powerpoint/2010/main" val="174130057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56291A5-5E74-1A70-5560-9A4DA789B4EE}"/>
              </a:ext>
            </a:extLst>
          </p:cNvPr>
          <p:cNvPicPr>
            <a:picLocks noChangeAspect="1"/>
          </p:cNvPicPr>
          <p:nvPr/>
        </p:nvPicPr>
        <p:blipFill>
          <a:blip r:embed="rId2"/>
          <a:stretch>
            <a:fillRect/>
          </a:stretch>
        </p:blipFill>
        <p:spPr>
          <a:xfrm>
            <a:off x="1" y="0"/>
            <a:ext cx="9144000" cy="6858000"/>
          </a:xfrm>
          <a:prstGeom prst="rect">
            <a:avLst/>
          </a:prstGeom>
        </p:spPr>
      </p:pic>
      <p:sp>
        <p:nvSpPr>
          <p:cNvPr id="4" name="Título 3">
            <a:extLst>
              <a:ext uri="{FF2B5EF4-FFF2-40B4-BE49-F238E27FC236}">
                <a16:creationId xmlns:a16="http://schemas.microsoft.com/office/drawing/2014/main" id="{CCCA8C05-744A-2269-F81E-B5891904BD3F}"/>
              </a:ext>
            </a:extLst>
          </p:cNvPr>
          <p:cNvSpPr>
            <a:spLocks noGrp="1"/>
          </p:cNvSpPr>
          <p:nvPr>
            <p:ph type="title"/>
          </p:nvPr>
        </p:nvSpPr>
        <p:spPr>
          <a:xfrm>
            <a:off x="0" y="1"/>
            <a:ext cx="9144000" cy="1033670"/>
          </a:xfrm>
          <a:solidFill>
            <a:srgbClr val="00FF00"/>
          </a:solidFill>
        </p:spPr>
        <p:txBody>
          <a:bodyPr/>
          <a:lstStyle/>
          <a:p>
            <a:pPr algn="ctr"/>
            <a:r>
              <a:rPr lang="es-ES" b="1" u="sng" dirty="0">
                <a:latin typeface="Maiandra GD" panose="020E0502030308020204" pitchFamily="34" charset="0"/>
              </a:rPr>
              <a:t>EL PELIGRO DE LAS RIQUEZAS.</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B9465E7-96F2-E834-831A-AEE2907653A5}"/>
              </a:ext>
            </a:extLst>
          </p:cNvPr>
          <p:cNvSpPr>
            <a:spLocks noGrp="1"/>
          </p:cNvSpPr>
          <p:nvPr>
            <p:ph idx="1"/>
          </p:nvPr>
        </p:nvSpPr>
        <p:spPr>
          <a:xfrm>
            <a:off x="4134677" y="1033671"/>
            <a:ext cx="5009321" cy="5824329"/>
          </a:xfrm>
        </p:spPr>
        <p:txBody>
          <a:bodyPr>
            <a:normAutofit fontScale="92500" lnSpcReduction="10000"/>
          </a:bodyPr>
          <a:lstStyle/>
          <a:p>
            <a:pPr algn="ctr"/>
            <a:r>
              <a:rPr lang="es-NI" b="1" u="sng" dirty="0">
                <a:solidFill>
                  <a:schemeClr val="bg1"/>
                </a:solidFill>
                <a:highlight>
                  <a:srgbClr val="FF0000"/>
                </a:highlight>
                <a:latin typeface="Maiandra GD" panose="020E0502030308020204" pitchFamily="34" charset="0"/>
              </a:rPr>
              <a:t>Mateo.21:38-39. </a:t>
            </a:r>
          </a:p>
          <a:p>
            <a:r>
              <a:rPr lang="es-ES" b="1" dirty="0">
                <a:solidFill>
                  <a:schemeClr val="bg1"/>
                </a:solidFill>
                <a:latin typeface="Maiandra GD" panose="020E0502030308020204" pitchFamily="34" charset="0"/>
              </a:rPr>
              <a:t>Pero cuando los labradores vieron al hijo, dijeron entre sí: </a:t>
            </a:r>
            <a:r>
              <a:rPr lang="es-ES" b="1" u="sng" dirty="0">
                <a:solidFill>
                  <a:schemeClr val="bg1"/>
                </a:solidFill>
                <a:highlight>
                  <a:srgbClr val="008080"/>
                </a:highlight>
                <a:latin typeface="Maiandra GD" panose="020E0502030308020204" pitchFamily="34" charset="0"/>
              </a:rPr>
              <a:t>"Este es el heredero; venid, matémoslo y apoderémonos de su heredad."</a:t>
            </a:r>
            <a:r>
              <a:rPr lang="es-ES" b="1" dirty="0">
                <a:solidFill>
                  <a:schemeClr val="bg1"/>
                </a:solidFill>
                <a:latin typeface="Maiandra GD" panose="020E0502030308020204" pitchFamily="34" charset="0"/>
              </a:rPr>
              <a:t> </a:t>
            </a:r>
          </a:p>
          <a:p>
            <a:pPr algn="ctr"/>
            <a:r>
              <a:rPr lang="es-ES" b="1" u="sng" dirty="0">
                <a:solidFill>
                  <a:schemeClr val="bg1"/>
                </a:solidFill>
                <a:highlight>
                  <a:srgbClr val="FF0000"/>
                </a:highlight>
                <a:latin typeface="Maiandra GD" panose="020E0502030308020204" pitchFamily="34" charset="0"/>
              </a:rPr>
              <a:t>V.39.  </a:t>
            </a:r>
          </a:p>
          <a:p>
            <a:r>
              <a:rPr lang="es-ES" b="1" u="sng" dirty="0">
                <a:solidFill>
                  <a:schemeClr val="bg1"/>
                </a:solidFill>
                <a:highlight>
                  <a:srgbClr val="008000"/>
                </a:highlight>
                <a:latin typeface="Maiandra GD" panose="020E0502030308020204" pitchFamily="34" charset="0"/>
              </a:rPr>
              <a:t>Y echándole mano,</a:t>
            </a:r>
            <a:r>
              <a:rPr lang="es-ES" b="1" dirty="0">
                <a:solidFill>
                  <a:schemeClr val="bg1"/>
                </a:solidFill>
                <a:latin typeface="Maiandra GD" panose="020E0502030308020204" pitchFamily="34" charset="0"/>
              </a:rPr>
              <a:t> lo arrojaron fuera de la viña y lo mataron. </a:t>
            </a:r>
          </a:p>
          <a:p>
            <a:r>
              <a:rPr lang="es-ES" b="1" dirty="0">
                <a:solidFill>
                  <a:schemeClr val="bg1"/>
                </a:solidFill>
                <a:latin typeface="Maiandra GD" panose="020E0502030308020204" pitchFamily="34" charset="0"/>
              </a:rPr>
              <a:t>Muchos matan por dinero, son muchos los que han caído en este pecado de quitarle la vida a otra persona por obtener dinero que lamentable eso.</a:t>
            </a:r>
            <a:endParaRPr lang="es-NI" b="1" dirty="0">
              <a:solidFill>
                <a:schemeClr val="bg1"/>
              </a:solidFill>
              <a:latin typeface="Maiandra GD" panose="020E0502030308020204" pitchFamily="34" charset="0"/>
            </a:endParaRPr>
          </a:p>
        </p:txBody>
      </p:sp>
      <p:pic>
        <p:nvPicPr>
          <p:cNvPr id="6" name="Imagen 5">
            <a:extLst>
              <a:ext uri="{FF2B5EF4-FFF2-40B4-BE49-F238E27FC236}">
                <a16:creationId xmlns:a16="http://schemas.microsoft.com/office/drawing/2014/main" id="{5A6C49BD-0487-FF30-A836-17324DA5222D}"/>
              </a:ext>
            </a:extLst>
          </p:cNvPr>
          <p:cNvPicPr>
            <a:picLocks noChangeAspect="1"/>
          </p:cNvPicPr>
          <p:nvPr/>
        </p:nvPicPr>
        <p:blipFill>
          <a:blip r:embed="rId3"/>
          <a:stretch>
            <a:fillRect/>
          </a:stretch>
        </p:blipFill>
        <p:spPr>
          <a:xfrm>
            <a:off x="0" y="1033670"/>
            <a:ext cx="4134677" cy="5824327"/>
          </a:xfrm>
          <a:prstGeom prst="rect">
            <a:avLst/>
          </a:prstGeom>
        </p:spPr>
      </p:pic>
      <p:sp>
        <p:nvSpPr>
          <p:cNvPr id="11" name="CuadroTexto 10">
            <a:extLst>
              <a:ext uri="{FF2B5EF4-FFF2-40B4-BE49-F238E27FC236}">
                <a16:creationId xmlns:a16="http://schemas.microsoft.com/office/drawing/2014/main" id="{73780FF7-10FC-5B26-FE1A-1EF7484231A9}"/>
              </a:ext>
            </a:extLst>
          </p:cNvPr>
          <p:cNvSpPr txBox="1"/>
          <p:nvPr/>
        </p:nvSpPr>
        <p:spPr>
          <a:xfrm>
            <a:off x="0" y="1033668"/>
            <a:ext cx="4134676" cy="646331"/>
          </a:xfrm>
          <a:prstGeom prst="rect">
            <a:avLst/>
          </a:prstGeom>
          <a:noFill/>
        </p:spPr>
        <p:txBody>
          <a:bodyPr wrap="square">
            <a:spAutoFit/>
          </a:bodyPr>
          <a:lstStyle/>
          <a:p>
            <a:pPr algn="ctr"/>
            <a:r>
              <a:rPr lang="es-NI" sz="3600" b="1" u="sng" dirty="0">
                <a:highlight>
                  <a:srgbClr val="00FFFF"/>
                </a:highlight>
                <a:latin typeface="Maiandra GD" panose="020E0502030308020204" pitchFamily="34" charset="0"/>
              </a:rPr>
              <a:t>ES UNA TRAMPA.</a:t>
            </a:r>
          </a:p>
        </p:txBody>
      </p:sp>
    </p:spTree>
    <p:extLst>
      <p:ext uri="{BB962C8B-B14F-4D97-AF65-F5344CB8AC3E}">
        <p14:creationId xmlns:p14="http://schemas.microsoft.com/office/powerpoint/2010/main" val="152642677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additive="base">
                                        <p:cTn id="14"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 calcmode="lin" valueType="num">
                                      <p:cBhvr additive="base">
                                        <p:cTn id="20"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 calcmode="lin" valueType="num">
                                      <p:cBhvr additive="base">
                                        <p:cTn id="26"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 calcmode="lin" valueType="num">
                                      <p:cBhvr additive="base">
                                        <p:cTn id="32"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5">
                                            <p:txEl>
                                              <p:pRg st="4" end="4"/>
                                            </p:txEl>
                                          </p:spTgt>
                                        </p:tgtEl>
                                        <p:attrNameLst>
                                          <p:attrName>style.visibility</p:attrName>
                                        </p:attrNameLst>
                                      </p:cBhvr>
                                      <p:to>
                                        <p:strVal val="visible"/>
                                      </p:to>
                                    </p:set>
                                    <p:anim calcmode="lin" valueType="num">
                                      <p:cBhvr additive="base">
                                        <p:cTn id="38"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56291A5-5E74-1A70-5560-9A4DA789B4EE}"/>
              </a:ext>
            </a:extLst>
          </p:cNvPr>
          <p:cNvPicPr>
            <a:picLocks noChangeAspect="1"/>
          </p:cNvPicPr>
          <p:nvPr/>
        </p:nvPicPr>
        <p:blipFill>
          <a:blip r:embed="rId2"/>
          <a:stretch>
            <a:fillRect/>
          </a:stretch>
        </p:blipFill>
        <p:spPr>
          <a:xfrm>
            <a:off x="1" y="0"/>
            <a:ext cx="9144000" cy="6858000"/>
          </a:xfrm>
          <a:prstGeom prst="rect">
            <a:avLst/>
          </a:prstGeom>
        </p:spPr>
      </p:pic>
      <p:sp>
        <p:nvSpPr>
          <p:cNvPr id="4" name="Título 3">
            <a:extLst>
              <a:ext uri="{FF2B5EF4-FFF2-40B4-BE49-F238E27FC236}">
                <a16:creationId xmlns:a16="http://schemas.microsoft.com/office/drawing/2014/main" id="{CCCA8C05-744A-2269-F81E-B5891904BD3F}"/>
              </a:ext>
            </a:extLst>
          </p:cNvPr>
          <p:cNvSpPr>
            <a:spLocks noGrp="1"/>
          </p:cNvSpPr>
          <p:nvPr>
            <p:ph type="title"/>
          </p:nvPr>
        </p:nvSpPr>
        <p:spPr>
          <a:xfrm>
            <a:off x="0" y="1"/>
            <a:ext cx="9144000" cy="1033670"/>
          </a:xfrm>
          <a:solidFill>
            <a:srgbClr val="00FF00"/>
          </a:solidFill>
        </p:spPr>
        <p:txBody>
          <a:bodyPr/>
          <a:lstStyle/>
          <a:p>
            <a:pPr algn="ctr"/>
            <a:r>
              <a:rPr lang="es-ES" b="1" u="sng" dirty="0">
                <a:latin typeface="Maiandra GD" panose="020E0502030308020204" pitchFamily="34" charset="0"/>
              </a:rPr>
              <a:t>EL PELIGRO DE LAS RIQUEZAS.</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B9465E7-96F2-E834-831A-AEE2907653A5}"/>
              </a:ext>
            </a:extLst>
          </p:cNvPr>
          <p:cNvSpPr>
            <a:spLocks noGrp="1"/>
          </p:cNvSpPr>
          <p:nvPr>
            <p:ph idx="1"/>
          </p:nvPr>
        </p:nvSpPr>
        <p:spPr>
          <a:xfrm>
            <a:off x="4134677" y="1033671"/>
            <a:ext cx="5009321" cy="5824329"/>
          </a:xfrm>
        </p:spPr>
        <p:txBody>
          <a:bodyPr>
            <a:normAutofit lnSpcReduction="10000"/>
          </a:bodyPr>
          <a:lstStyle/>
          <a:p>
            <a:r>
              <a:rPr lang="es-ES" b="1" dirty="0">
                <a:solidFill>
                  <a:schemeClr val="bg1"/>
                </a:solidFill>
                <a:latin typeface="Maiandra GD" panose="020E0502030308020204" pitchFamily="34" charset="0"/>
              </a:rPr>
              <a:t>La deslealtad. </a:t>
            </a:r>
          </a:p>
          <a:p>
            <a:pPr algn="ctr"/>
            <a:r>
              <a:rPr lang="es-ES" b="1" u="sng" dirty="0">
                <a:solidFill>
                  <a:schemeClr val="bg1"/>
                </a:solidFill>
                <a:highlight>
                  <a:srgbClr val="FF0000"/>
                </a:highlight>
                <a:latin typeface="Maiandra GD" panose="020E0502030308020204" pitchFamily="34" charset="0"/>
              </a:rPr>
              <a:t>Mateo.26:14-16. </a:t>
            </a:r>
          </a:p>
          <a:p>
            <a:r>
              <a:rPr lang="es-ES" b="1" dirty="0">
                <a:solidFill>
                  <a:schemeClr val="bg1"/>
                </a:solidFill>
                <a:latin typeface="Maiandra GD" panose="020E0502030308020204" pitchFamily="34" charset="0"/>
              </a:rPr>
              <a:t>Entonces uno de los doce, llamado Judas Iscariote, </a:t>
            </a:r>
            <a:r>
              <a:rPr lang="es-ES" b="1" u="sng" dirty="0">
                <a:solidFill>
                  <a:schemeClr val="bg1"/>
                </a:solidFill>
                <a:highlight>
                  <a:srgbClr val="800080"/>
                </a:highlight>
                <a:latin typeface="Maiandra GD" panose="020E0502030308020204" pitchFamily="34" charset="0"/>
              </a:rPr>
              <a:t>fue a los principales sacerdotes,</a:t>
            </a:r>
            <a:r>
              <a:rPr lang="es-ES" b="1" dirty="0">
                <a:solidFill>
                  <a:schemeClr val="bg1"/>
                </a:solidFill>
                <a:latin typeface="Maiandra GD" panose="020E0502030308020204" pitchFamily="34" charset="0"/>
              </a:rPr>
              <a:t> </a:t>
            </a:r>
          </a:p>
          <a:p>
            <a:pPr algn="ctr"/>
            <a:r>
              <a:rPr lang="es-ES" b="1" u="sng" dirty="0">
                <a:solidFill>
                  <a:schemeClr val="bg1"/>
                </a:solidFill>
                <a:highlight>
                  <a:srgbClr val="FF0000"/>
                </a:highlight>
                <a:latin typeface="Maiandra GD" panose="020E0502030308020204" pitchFamily="34" charset="0"/>
              </a:rPr>
              <a:t>V.15.  </a:t>
            </a:r>
          </a:p>
          <a:p>
            <a:r>
              <a:rPr lang="es-ES" b="1" u="sng" dirty="0">
                <a:highlight>
                  <a:srgbClr val="FFFF00"/>
                </a:highlight>
                <a:latin typeface="Maiandra GD" panose="020E0502030308020204" pitchFamily="34" charset="0"/>
              </a:rPr>
              <a:t>y dijo: ¿Qué estáis dispuestos a darme para que yo os lo entregue?</a:t>
            </a:r>
            <a:r>
              <a:rPr lang="es-ES" b="1" dirty="0">
                <a:solidFill>
                  <a:schemeClr val="bg1"/>
                </a:solidFill>
                <a:latin typeface="Maiandra GD" panose="020E0502030308020204" pitchFamily="34" charset="0"/>
              </a:rPr>
              <a:t> Y ellos le pesaron treinta piezas de plata. </a:t>
            </a:r>
          </a:p>
          <a:p>
            <a:pPr algn="ctr"/>
            <a:r>
              <a:rPr lang="es-ES" b="1" u="sng" dirty="0">
                <a:solidFill>
                  <a:schemeClr val="bg1"/>
                </a:solidFill>
                <a:highlight>
                  <a:srgbClr val="FF0000"/>
                </a:highlight>
                <a:latin typeface="Maiandra GD" panose="020E0502030308020204" pitchFamily="34" charset="0"/>
              </a:rPr>
              <a:t>V.16.  </a:t>
            </a:r>
          </a:p>
          <a:p>
            <a:r>
              <a:rPr lang="es-ES" b="1" u="sng" dirty="0">
                <a:highlight>
                  <a:srgbClr val="00FFFF"/>
                </a:highlight>
                <a:latin typeface="Maiandra GD" panose="020E0502030308020204" pitchFamily="34" charset="0"/>
              </a:rPr>
              <a:t>Y desde entonces buscaba</a:t>
            </a:r>
            <a:r>
              <a:rPr lang="es-ES" b="1" dirty="0">
                <a:solidFill>
                  <a:schemeClr val="bg1"/>
                </a:solidFill>
                <a:latin typeface="Maiandra GD" panose="020E0502030308020204" pitchFamily="34" charset="0"/>
              </a:rPr>
              <a:t> una oportunidad para entregarle. </a:t>
            </a:r>
            <a:endParaRPr lang="es-NI" b="1" dirty="0">
              <a:solidFill>
                <a:schemeClr val="bg1"/>
              </a:solidFill>
              <a:latin typeface="Maiandra GD" panose="020E0502030308020204" pitchFamily="34" charset="0"/>
            </a:endParaRPr>
          </a:p>
        </p:txBody>
      </p:sp>
      <p:pic>
        <p:nvPicPr>
          <p:cNvPr id="6" name="Imagen 5">
            <a:extLst>
              <a:ext uri="{FF2B5EF4-FFF2-40B4-BE49-F238E27FC236}">
                <a16:creationId xmlns:a16="http://schemas.microsoft.com/office/drawing/2014/main" id="{5A6C49BD-0487-FF30-A836-17324DA5222D}"/>
              </a:ext>
            </a:extLst>
          </p:cNvPr>
          <p:cNvPicPr>
            <a:picLocks noChangeAspect="1"/>
          </p:cNvPicPr>
          <p:nvPr/>
        </p:nvPicPr>
        <p:blipFill>
          <a:blip r:embed="rId3"/>
          <a:stretch>
            <a:fillRect/>
          </a:stretch>
        </p:blipFill>
        <p:spPr>
          <a:xfrm>
            <a:off x="0" y="1033670"/>
            <a:ext cx="4134677" cy="5824327"/>
          </a:xfrm>
          <a:prstGeom prst="rect">
            <a:avLst/>
          </a:prstGeom>
        </p:spPr>
      </p:pic>
      <p:sp>
        <p:nvSpPr>
          <p:cNvPr id="11" name="CuadroTexto 10">
            <a:extLst>
              <a:ext uri="{FF2B5EF4-FFF2-40B4-BE49-F238E27FC236}">
                <a16:creationId xmlns:a16="http://schemas.microsoft.com/office/drawing/2014/main" id="{73780FF7-10FC-5B26-FE1A-1EF7484231A9}"/>
              </a:ext>
            </a:extLst>
          </p:cNvPr>
          <p:cNvSpPr txBox="1"/>
          <p:nvPr/>
        </p:nvSpPr>
        <p:spPr>
          <a:xfrm>
            <a:off x="0" y="1033668"/>
            <a:ext cx="4134676" cy="646331"/>
          </a:xfrm>
          <a:prstGeom prst="rect">
            <a:avLst/>
          </a:prstGeom>
          <a:noFill/>
        </p:spPr>
        <p:txBody>
          <a:bodyPr wrap="square">
            <a:spAutoFit/>
          </a:bodyPr>
          <a:lstStyle/>
          <a:p>
            <a:pPr algn="ctr"/>
            <a:r>
              <a:rPr lang="es-NI" sz="3600" b="1" u="sng" dirty="0">
                <a:highlight>
                  <a:srgbClr val="00FFFF"/>
                </a:highlight>
                <a:latin typeface="Maiandra GD" panose="020E0502030308020204" pitchFamily="34" charset="0"/>
              </a:rPr>
              <a:t>ES UNA TRAMPA.</a:t>
            </a:r>
          </a:p>
        </p:txBody>
      </p:sp>
    </p:spTree>
    <p:extLst>
      <p:ext uri="{BB962C8B-B14F-4D97-AF65-F5344CB8AC3E}">
        <p14:creationId xmlns:p14="http://schemas.microsoft.com/office/powerpoint/2010/main" val="158090322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56291A5-5E74-1A70-5560-9A4DA789B4EE}"/>
              </a:ext>
            </a:extLst>
          </p:cNvPr>
          <p:cNvPicPr>
            <a:picLocks noChangeAspect="1"/>
          </p:cNvPicPr>
          <p:nvPr/>
        </p:nvPicPr>
        <p:blipFill>
          <a:blip r:embed="rId2"/>
          <a:stretch>
            <a:fillRect/>
          </a:stretch>
        </p:blipFill>
        <p:spPr>
          <a:xfrm>
            <a:off x="1" y="0"/>
            <a:ext cx="9144000" cy="6858000"/>
          </a:xfrm>
          <a:prstGeom prst="rect">
            <a:avLst/>
          </a:prstGeom>
        </p:spPr>
      </p:pic>
      <p:sp>
        <p:nvSpPr>
          <p:cNvPr id="4" name="Título 3">
            <a:extLst>
              <a:ext uri="{FF2B5EF4-FFF2-40B4-BE49-F238E27FC236}">
                <a16:creationId xmlns:a16="http://schemas.microsoft.com/office/drawing/2014/main" id="{CCCA8C05-744A-2269-F81E-B5891904BD3F}"/>
              </a:ext>
            </a:extLst>
          </p:cNvPr>
          <p:cNvSpPr>
            <a:spLocks noGrp="1"/>
          </p:cNvSpPr>
          <p:nvPr>
            <p:ph type="title"/>
          </p:nvPr>
        </p:nvSpPr>
        <p:spPr>
          <a:xfrm>
            <a:off x="0" y="1"/>
            <a:ext cx="9144000" cy="1300470"/>
          </a:xfrm>
          <a:solidFill>
            <a:srgbClr val="00FF00"/>
          </a:solidFill>
        </p:spPr>
        <p:txBody>
          <a:bodyPr>
            <a:noAutofit/>
          </a:bodyPr>
          <a:lstStyle/>
          <a:p>
            <a:pPr algn="ctr"/>
            <a:r>
              <a:rPr lang="es-ES" sz="7200" b="1" u="sng" dirty="0">
                <a:effectLst>
                  <a:outerShdw blurRad="38100" dist="38100" dir="2700000" algn="tl">
                    <a:srgbClr val="000000">
                      <a:alpha val="43137"/>
                    </a:srgbClr>
                  </a:outerShdw>
                </a:effectLst>
                <a:latin typeface="Maiandra GD" panose="020E0502030308020204" pitchFamily="34" charset="0"/>
              </a:rPr>
              <a:t>INTRODUCCÓN:</a:t>
            </a:r>
            <a:endParaRPr lang="es-NI" sz="72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7B9465E7-96F2-E834-831A-AEE2907653A5}"/>
              </a:ext>
            </a:extLst>
          </p:cNvPr>
          <p:cNvSpPr>
            <a:spLocks noGrp="1"/>
          </p:cNvSpPr>
          <p:nvPr>
            <p:ph idx="1"/>
          </p:nvPr>
        </p:nvSpPr>
        <p:spPr>
          <a:xfrm>
            <a:off x="4134677" y="1300480"/>
            <a:ext cx="5009321" cy="5557520"/>
          </a:xfrm>
        </p:spPr>
        <p:txBody>
          <a:bodyPr>
            <a:normAutofit lnSpcReduction="10000"/>
          </a:bodyPr>
          <a:lstStyle/>
          <a:p>
            <a:r>
              <a:rPr lang="es-ES" b="1" dirty="0">
                <a:solidFill>
                  <a:schemeClr val="bg1"/>
                </a:solidFill>
                <a:latin typeface="Maiandra GD" panose="020E0502030308020204" pitchFamily="34" charset="0"/>
              </a:rPr>
              <a:t>Pero ellos no pusieron las riquezas en primer lugar, sino a Dios siempre en sus vidas.</a:t>
            </a:r>
          </a:p>
          <a:p>
            <a:r>
              <a:rPr lang="es-ES" b="1" dirty="0">
                <a:solidFill>
                  <a:schemeClr val="bg1"/>
                </a:solidFill>
                <a:latin typeface="Maiandra GD" panose="020E0502030308020204" pitchFamily="34" charset="0"/>
              </a:rPr>
              <a:t>Veremos el peligro de las riquezas para no caer en este peligro y perder nuestra alma. </a:t>
            </a:r>
          </a:p>
          <a:p>
            <a:r>
              <a:rPr lang="es-ES" b="1" dirty="0">
                <a:solidFill>
                  <a:schemeClr val="bg1"/>
                </a:solidFill>
                <a:latin typeface="Maiandra GD" panose="020E0502030308020204" pitchFamily="34" charset="0"/>
              </a:rPr>
              <a:t>Tengamos la actitud correcta hacías las riquezas. </a:t>
            </a:r>
          </a:p>
          <a:p>
            <a:r>
              <a:rPr lang="es-ES" b="1" dirty="0">
                <a:solidFill>
                  <a:schemeClr val="bg1"/>
                </a:solidFill>
                <a:latin typeface="Maiandra GD" panose="020E0502030308020204" pitchFamily="34" charset="0"/>
              </a:rPr>
              <a:t>No perdamos de vista el galardón que Dios nos tiene preparados por las riquezas que son pasajeras no son eternas.</a:t>
            </a:r>
            <a:endParaRPr lang="es-NI" b="1" dirty="0">
              <a:solidFill>
                <a:schemeClr val="bg1"/>
              </a:solidFill>
              <a:latin typeface="Maiandra GD" panose="020E0502030308020204" pitchFamily="34" charset="0"/>
            </a:endParaRPr>
          </a:p>
        </p:txBody>
      </p:sp>
      <p:pic>
        <p:nvPicPr>
          <p:cNvPr id="6" name="Imagen 5">
            <a:extLst>
              <a:ext uri="{FF2B5EF4-FFF2-40B4-BE49-F238E27FC236}">
                <a16:creationId xmlns:a16="http://schemas.microsoft.com/office/drawing/2014/main" id="{5A6C49BD-0487-FF30-A836-17324DA5222D}"/>
              </a:ext>
            </a:extLst>
          </p:cNvPr>
          <p:cNvPicPr>
            <a:picLocks noChangeAspect="1"/>
          </p:cNvPicPr>
          <p:nvPr/>
        </p:nvPicPr>
        <p:blipFill>
          <a:blip r:embed="rId3"/>
          <a:stretch>
            <a:fillRect/>
          </a:stretch>
        </p:blipFill>
        <p:spPr>
          <a:xfrm>
            <a:off x="0" y="1300477"/>
            <a:ext cx="4134677" cy="5557520"/>
          </a:xfrm>
          <a:prstGeom prst="rect">
            <a:avLst/>
          </a:prstGeom>
        </p:spPr>
      </p:pic>
      <p:sp>
        <p:nvSpPr>
          <p:cNvPr id="11" name="CuadroTexto 10">
            <a:extLst>
              <a:ext uri="{FF2B5EF4-FFF2-40B4-BE49-F238E27FC236}">
                <a16:creationId xmlns:a16="http://schemas.microsoft.com/office/drawing/2014/main" id="{73780FF7-10FC-5B26-FE1A-1EF7484231A9}"/>
              </a:ext>
            </a:extLst>
          </p:cNvPr>
          <p:cNvSpPr txBox="1"/>
          <p:nvPr/>
        </p:nvSpPr>
        <p:spPr>
          <a:xfrm>
            <a:off x="0" y="1300474"/>
            <a:ext cx="4134676" cy="646331"/>
          </a:xfrm>
          <a:prstGeom prst="rect">
            <a:avLst/>
          </a:prstGeom>
          <a:noFill/>
        </p:spPr>
        <p:txBody>
          <a:bodyPr wrap="square">
            <a:spAutoFit/>
          </a:bodyPr>
          <a:lstStyle/>
          <a:p>
            <a:pPr algn="ctr"/>
            <a:r>
              <a:rPr lang="es-NI" sz="3600" b="1" u="sng" dirty="0">
                <a:highlight>
                  <a:srgbClr val="00FFFF"/>
                </a:highlight>
                <a:latin typeface="Maiandra GD" panose="020E0502030308020204" pitchFamily="34" charset="0"/>
              </a:rPr>
              <a:t>ES UNA TRAMPA.</a:t>
            </a:r>
          </a:p>
        </p:txBody>
      </p:sp>
    </p:spTree>
    <p:extLst>
      <p:ext uri="{BB962C8B-B14F-4D97-AF65-F5344CB8AC3E}">
        <p14:creationId xmlns:p14="http://schemas.microsoft.com/office/powerpoint/2010/main" val="220118340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additive="base">
                                        <p:cTn id="14"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 calcmode="lin" valueType="num">
                                      <p:cBhvr additive="base">
                                        <p:cTn id="20"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 calcmode="lin" valueType="num">
                                      <p:cBhvr additive="base">
                                        <p:cTn id="26"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 calcmode="lin" valueType="num">
                                      <p:cBhvr additive="base">
                                        <p:cTn id="32"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56291A5-5E74-1A70-5560-9A4DA789B4EE}"/>
              </a:ext>
            </a:extLst>
          </p:cNvPr>
          <p:cNvPicPr>
            <a:picLocks noChangeAspect="1"/>
          </p:cNvPicPr>
          <p:nvPr/>
        </p:nvPicPr>
        <p:blipFill>
          <a:blip r:embed="rId2"/>
          <a:stretch>
            <a:fillRect/>
          </a:stretch>
        </p:blipFill>
        <p:spPr>
          <a:xfrm>
            <a:off x="1" y="0"/>
            <a:ext cx="9144000" cy="6858000"/>
          </a:xfrm>
          <a:prstGeom prst="rect">
            <a:avLst/>
          </a:prstGeom>
        </p:spPr>
      </p:pic>
      <p:sp>
        <p:nvSpPr>
          <p:cNvPr id="4" name="Título 3">
            <a:extLst>
              <a:ext uri="{FF2B5EF4-FFF2-40B4-BE49-F238E27FC236}">
                <a16:creationId xmlns:a16="http://schemas.microsoft.com/office/drawing/2014/main" id="{CCCA8C05-744A-2269-F81E-B5891904BD3F}"/>
              </a:ext>
            </a:extLst>
          </p:cNvPr>
          <p:cNvSpPr>
            <a:spLocks noGrp="1"/>
          </p:cNvSpPr>
          <p:nvPr>
            <p:ph type="title"/>
          </p:nvPr>
        </p:nvSpPr>
        <p:spPr>
          <a:xfrm>
            <a:off x="0" y="1"/>
            <a:ext cx="9144000" cy="1033670"/>
          </a:xfrm>
          <a:solidFill>
            <a:srgbClr val="00FF00"/>
          </a:solidFill>
        </p:spPr>
        <p:txBody>
          <a:bodyPr/>
          <a:lstStyle/>
          <a:p>
            <a:pPr algn="ctr"/>
            <a:r>
              <a:rPr lang="es-ES" b="1" u="sng" dirty="0">
                <a:latin typeface="Maiandra GD" panose="020E0502030308020204" pitchFamily="34" charset="0"/>
              </a:rPr>
              <a:t>EL PELIGRO DE LAS RIQUEZAS.</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B9465E7-96F2-E834-831A-AEE2907653A5}"/>
              </a:ext>
            </a:extLst>
          </p:cNvPr>
          <p:cNvSpPr>
            <a:spLocks noGrp="1"/>
          </p:cNvSpPr>
          <p:nvPr>
            <p:ph idx="1"/>
          </p:nvPr>
        </p:nvSpPr>
        <p:spPr>
          <a:xfrm>
            <a:off x="4134677" y="1033671"/>
            <a:ext cx="5009321" cy="5824329"/>
          </a:xfrm>
        </p:spPr>
        <p:txBody>
          <a:bodyPr/>
          <a:lstStyle/>
          <a:p>
            <a:r>
              <a:rPr lang="es-ES" b="1" dirty="0">
                <a:solidFill>
                  <a:schemeClr val="bg1"/>
                </a:solidFill>
                <a:latin typeface="Maiandra GD" panose="020E0502030308020204" pitchFamily="34" charset="0"/>
              </a:rPr>
              <a:t>Muchos por amor al dinero se olvidan de los favores que la otra persona le ha hecho. </a:t>
            </a:r>
          </a:p>
          <a:p>
            <a:r>
              <a:rPr lang="es-ES" b="1" dirty="0">
                <a:solidFill>
                  <a:schemeClr val="bg1"/>
                </a:solidFill>
                <a:latin typeface="Maiandra GD" panose="020E0502030308020204" pitchFamily="34" charset="0"/>
              </a:rPr>
              <a:t>Se olvidan de la amistad que tal vez han tenido en el pasado.</a:t>
            </a:r>
          </a:p>
          <a:p>
            <a:r>
              <a:rPr lang="es-ES" b="1" dirty="0">
                <a:solidFill>
                  <a:schemeClr val="bg1"/>
                </a:solidFill>
                <a:latin typeface="Maiandra GD" panose="020E0502030308020204" pitchFamily="34" charset="0"/>
              </a:rPr>
              <a:t>El caso de Judas contra Jesús no es un caso aislado se ve mucho por el amor al dinero, la traición aun de familiares.</a:t>
            </a:r>
          </a:p>
          <a:p>
            <a:r>
              <a:rPr lang="es-ES" b="1" dirty="0">
                <a:solidFill>
                  <a:schemeClr val="bg1"/>
                </a:solidFill>
                <a:latin typeface="Maiandra GD" panose="020E0502030308020204" pitchFamily="34" charset="0"/>
              </a:rPr>
              <a:t>No caigamos en estos males para obtener dinero.</a:t>
            </a:r>
          </a:p>
          <a:p>
            <a:endParaRPr lang="es-NI" b="1" dirty="0">
              <a:solidFill>
                <a:schemeClr val="bg1"/>
              </a:solidFill>
              <a:latin typeface="Maiandra GD" panose="020E0502030308020204" pitchFamily="34" charset="0"/>
            </a:endParaRPr>
          </a:p>
        </p:txBody>
      </p:sp>
      <p:pic>
        <p:nvPicPr>
          <p:cNvPr id="6" name="Imagen 5">
            <a:extLst>
              <a:ext uri="{FF2B5EF4-FFF2-40B4-BE49-F238E27FC236}">
                <a16:creationId xmlns:a16="http://schemas.microsoft.com/office/drawing/2014/main" id="{5A6C49BD-0487-FF30-A836-17324DA5222D}"/>
              </a:ext>
            </a:extLst>
          </p:cNvPr>
          <p:cNvPicPr>
            <a:picLocks noChangeAspect="1"/>
          </p:cNvPicPr>
          <p:nvPr/>
        </p:nvPicPr>
        <p:blipFill>
          <a:blip r:embed="rId3"/>
          <a:stretch>
            <a:fillRect/>
          </a:stretch>
        </p:blipFill>
        <p:spPr>
          <a:xfrm>
            <a:off x="0" y="1033670"/>
            <a:ext cx="4134677" cy="5824327"/>
          </a:xfrm>
          <a:prstGeom prst="rect">
            <a:avLst/>
          </a:prstGeom>
        </p:spPr>
      </p:pic>
      <p:sp>
        <p:nvSpPr>
          <p:cNvPr id="11" name="CuadroTexto 10">
            <a:extLst>
              <a:ext uri="{FF2B5EF4-FFF2-40B4-BE49-F238E27FC236}">
                <a16:creationId xmlns:a16="http://schemas.microsoft.com/office/drawing/2014/main" id="{73780FF7-10FC-5B26-FE1A-1EF7484231A9}"/>
              </a:ext>
            </a:extLst>
          </p:cNvPr>
          <p:cNvSpPr txBox="1"/>
          <p:nvPr/>
        </p:nvSpPr>
        <p:spPr>
          <a:xfrm>
            <a:off x="0" y="1033668"/>
            <a:ext cx="4134676" cy="646331"/>
          </a:xfrm>
          <a:prstGeom prst="rect">
            <a:avLst/>
          </a:prstGeom>
          <a:noFill/>
        </p:spPr>
        <p:txBody>
          <a:bodyPr wrap="square">
            <a:spAutoFit/>
          </a:bodyPr>
          <a:lstStyle/>
          <a:p>
            <a:pPr algn="ctr"/>
            <a:r>
              <a:rPr lang="es-NI" sz="3600" b="1" u="sng" dirty="0">
                <a:highlight>
                  <a:srgbClr val="00FFFF"/>
                </a:highlight>
                <a:latin typeface="Maiandra GD" panose="020E0502030308020204" pitchFamily="34" charset="0"/>
              </a:rPr>
              <a:t>ES UNA TRAMPA.</a:t>
            </a:r>
          </a:p>
        </p:txBody>
      </p:sp>
    </p:spTree>
    <p:extLst>
      <p:ext uri="{BB962C8B-B14F-4D97-AF65-F5344CB8AC3E}">
        <p14:creationId xmlns:p14="http://schemas.microsoft.com/office/powerpoint/2010/main" val="2200166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56291A5-5E74-1A70-5560-9A4DA789B4EE}"/>
              </a:ext>
            </a:extLst>
          </p:cNvPr>
          <p:cNvPicPr>
            <a:picLocks noChangeAspect="1"/>
          </p:cNvPicPr>
          <p:nvPr/>
        </p:nvPicPr>
        <p:blipFill>
          <a:blip r:embed="rId2"/>
          <a:stretch>
            <a:fillRect/>
          </a:stretch>
        </p:blipFill>
        <p:spPr>
          <a:xfrm>
            <a:off x="1" y="0"/>
            <a:ext cx="9144000" cy="6858000"/>
          </a:xfrm>
          <a:prstGeom prst="rect">
            <a:avLst/>
          </a:prstGeom>
        </p:spPr>
      </p:pic>
      <p:sp>
        <p:nvSpPr>
          <p:cNvPr id="4" name="Título 3">
            <a:extLst>
              <a:ext uri="{FF2B5EF4-FFF2-40B4-BE49-F238E27FC236}">
                <a16:creationId xmlns:a16="http://schemas.microsoft.com/office/drawing/2014/main" id="{CCCA8C05-744A-2269-F81E-B5891904BD3F}"/>
              </a:ext>
            </a:extLst>
          </p:cNvPr>
          <p:cNvSpPr>
            <a:spLocks noGrp="1"/>
          </p:cNvSpPr>
          <p:nvPr>
            <p:ph type="title"/>
          </p:nvPr>
        </p:nvSpPr>
        <p:spPr>
          <a:xfrm>
            <a:off x="0" y="1"/>
            <a:ext cx="9144000" cy="1033670"/>
          </a:xfrm>
          <a:solidFill>
            <a:srgbClr val="00FF00"/>
          </a:solidFill>
        </p:spPr>
        <p:txBody>
          <a:bodyPr>
            <a:normAutofit fontScale="90000"/>
          </a:bodyPr>
          <a:lstStyle/>
          <a:p>
            <a:pPr algn="ctr"/>
            <a:r>
              <a:rPr lang="es-ES" b="1" u="sng" dirty="0">
                <a:latin typeface="Maiandra GD" panose="020E0502030308020204" pitchFamily="34" charset="0"/>
              </a:rPr>
              <a:t>EL PELIGRO DE PONER LAS RIQUEZAS EN PRIMER LUGAR.</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B9465E7-96F2-E834-831A-AEE2907653A5}"/>
              </a:ext>
            </a:extLst>
          </p:cNvPr>
          <p:cNvSpPr>
            <a:spLocks noGrp="1"/>
          </p:cNvSpPr>
          <p:nvPr>
            <p:ph idx="1"/>
          </p:nvPr>
        </p:nvSpPr>
        <p:spPr>
          <a:xfrm>
            <a:off x="4134677" y="1033671"/>
            <a:ext cx="5009321" cy="5824329"/>
          </a:xfrm>
        </p:spPr>
        <p:txBody>
          <a:bodyPr>
            <a:normAutofit fontScale="92500"/>
          </a:bodyPr>
          <a:lstStyle/>
          <a:p>
            <a:r>
              <a:rPr lang="es-ES" b="1" dirty="0">
                <a:solidFill>
                  <a:schemeClr val="bg1"/>
                </a:solidFill>
                <a:latin typeface="Maiandra GD" panose="020E0502030308020204" pitchFamily="34" charset="0"/>
              </a:rPr>
              <a:t>Hay un peligro muy grande cuando ponemos a las riquezas en primer lugar, podemos llegar a blasfemar el nombre de Dios. </a:t>
            </a:r>
          </a:p>
          <a:p>
            <a:pPr algn="ctr"/>
            <a:r>
              <a:rPr lang="es-ES" b="1" u="sng" dirty="0">
                <a:solidFill>
                  <a:schemeClr val="bg1"/>
                </a:solidFill>
                <a:highlight>
                  <a:srgbClr val="FF0000"/>
                </a:highlight>
                <a:latin typeface="Maiandra GD" panose="020E0502030308020204" pitchFamily="34" charset="0"/>
              </a:rPr>
              <a:t>Proverbios.30:9. </a:t>
            </a:r>
          </a:p>
          <a:p>
            <a:r>
              <a:rPr lang="es-ES" b="1" u="sng" dirty="0">
                <a:solidFill>
                  <a:schemeClr val="bg1"/>
                </a:solidFill>
                <a:highlight>
                  <a:srgbClr val="FF00FF"/>
                </a:highlight>
                <a:latin typeface="Maiandra GD" panose="020E0502030308020204" pitchFamily="34" charset="0"/>
              </a:rPr>
              <a:t>no sea que me sacie y te niegue,</a:t>
            </a:r>
            <a:r>
              <a:rPr lang="es-ES" b="1" dirty="0">
                <a:solidFill>
                  <a:schemeClr val="bg1"/>
                </a:solidFill>
                <a:latin typeface="Maiandra GD" panose="020E0502030308020204" pitchFamily="34" charset="0"/>
              </a:rPr>
              <a:t> y diga: ¿Quién es el SEÑOR?, o que sea menesteroso y robe, y profane el nombre de mi Dios. </a:t>
            </a:r>
          </a:p>
          <a:p>
            <a:r>
              <a:rPr lang="es-ES" b="1" dirty="0">
                <a:solidFill>
                  <a:schemeClr val="bg1"/>
                </a:solidFill>
                <a:latin typeface="Maiandra GD" panose="020E0502030308020204" pitchFamily="34" charset="0"/>
              </a:rPr>
              <a:t>Muchas personas que se hacen ricas se olvidan de Dios y llegan a blasfemar el nombre de Dios.</a:t>
            </a:r>
          </a:p>
        </p:txBody>
      </p:sp>
      <p:pic>
        <p:nvPicPr>
          <p:cNvPr id="6" name="Imagen 5">
            <a:extLst>
              <a:ext uri="{FF2B5EF4-FFF2-40B4-BE49-F238E27FC236}">
                <a16:creationId xmlns:a16="http://schemas.microsoft.com/office/drawing/2014/main" id="{5A6C49BD-0487-FF30-A836-17324DA5222D}"/>
              </a:ext>
            </a:extLst>
          </p:cNvPr>
          <p:cNvPicPr>
            <a:picLocks noChangeAspect="1"/>
          </p:cNvPicPr>
          <p:nvPr/>
        </p:nvPicPr>
        <p:blipFill>
          <a:blip r:embed="rId3"/>
          <a:stretch>
            <a:fillRect/>
          </a:stretch>
        </p:blipFill>
        <p:spPr>
          <a:xfrm>
            <a:off x="0" y="1033670"/>
            <a:ext cx="4134677" cy="5824327"/>
          </a:xfrm>
          <a:prstGeom prst="rect">
            <a:avLst/>
          </a:prstGeom>
        </p:spPr>
      </p:pic>
      <p:sp>
        <p:nvSpPr>
          <p:cNvPr id="11" name="CuadroTexto 10">
            <a:extLst>
              <a:ext uri="{FF2B5EF4-FFF2-40B4-BE49-F238E27FC236}">
                <a16:creationId xmlns:a16="http://schemas.microsoft.com/office/drawing/2014/main" id="{73780FF7-10FC-5B26-FE1A-1EF7484231A9}"/>
              </a:ext>
            </a:extLst>
          </p:cNvPr>
          <p:cNvSpPr txBox="1"/>
          <p:nvPr/>
        </p:nvSpPr>
        <p:spPr>
          <a:xfrm>
            <a:off x="0" y="1033668"/>
            <a:ext cx="4134676" cy="646331"/>
          </a:xfrm>
          <a:prstGeom prst="rect">
            <a:avLst/>
          </a:prstGeom>
          <a:noFill/>
        </p:spPr>
        <p:txBody>
          <a:bodyPr wrap="square">
            <a:spAutoFit/>
          </a:bodyPr>
          <a:lstStyle/>
          <a:p>
            <a:pPr algn="ctr"/>
            <a:r>
              <a:rPr lang="es-NI" sz="3600" b="1" u="sng" dirty="0">
                <a:highlight>
                  <a:srgbClr val="00FFFF"/>
                </a:highlight>
                <a:latin typeface="Maiandra GD" panose="020E0502030308020204" pitchFamily="34" charset="0"/>
              </a:rPr>
              <a:t>ES UNA TRAMPA.</a:t>
            </a:r>
          </a:p>
        </p:txBody>
      </p:sp>
    </p:spTree>
    <p:extLst>
      <p:ext uri="{BB962C8B-B14F-4D97-AF65-F5344CB8AC3E}">
        <p14:creationId xmlns:p14="http://schemas.microsoft.com/office/powerpoint/2010/main" val="60796771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56291A5-5E74-1A70-5560-9A4DA789B4EE}"/>
              </a:ext>
            </a:extLst>
          </p:cNvPr>
          <p:cNvPicPr>
            <a:picLocks noChangeAspect="1"/>
          </p:cNvPicPr>
          <p:nvPr/>
        </p:nvPicPr>
        <p:blipFill>
          <a:blip r:embed="rId2"/>
          <a:stretch>
            <a:fillRect/>
          </a:stretch>
        </p:blipFill>
        <p:spPr>
          <a:xfrm>
            <a:off x="1" y="0"/>
            <a:ext cx="9144000" cy="6858000"/>
          </a:xfrm>
          <a:prstGeom prst="rect">
            <a:avLst/>
          </a:prstGeom>
        </p:spPr>
      </p:pic>
      <p:sp>
        <p:nvSpPr>
          <p:cNvPr id="4" name="Título 3">
            <a:extLst>
              <a:ext uri="{FF2B5EF4-FFF2-40B4-BE49-F238E27FC236}">
                <a16:creationId xmlns:a16="http://schemas.microsoft.com/office/drawing/2014/main" id="{CCCA8C05-744A-2269-F81E-B5891904BD3F}"/>
              </a:ext>
            </a:extLst>
          </p:cNvPr>
          <p:cNvSpPr>
            <a:spLocks noGrp="1"/>
          </p:cNvSpPr>
          <p:nvPr>
            <p:ph type="title"/>
          </p:nvPr>
        </p:nvSpPr>
        <p:spPr>
          <a:xfrm>
            <a:off x="0" y="1"/>
            <a:ext cx="9144000" cy="1033670"/>
          </a:xfrm>
          <a:solidFill>
            <a:srgbClr val="00FF00"/>
          </a:solidFill>
        </p:spPr>
        <p:txBody>
          <a:bodyPr>
            <a:normAutofit fontScale="90000"/>
          </a:bodyPr>
          <a:lstStyle/>
          <a:p>
            <a:pPr algn="ctr"/>
            <a:r>
              <a:rPr lang="es-ES" b="1" u="sng" dirty="0">
                <a:latin typeface="Maiandra GD" panose="020E0502030308020204" pitchFamily="34" charset="0"/>
              </a:rPr>
              <a:t>EL PELIGRO DE PONER LAS RIQUEZAS EN PRIMER LUGAR.</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B9465E7-96F2-E834-831A-AEE2907653A5}"/>
              </a:ext>
            </a:extLst>
          </p:cNvPr>
          <p:cNvSpPr>
            <a:spLocks noGrp="1"/>
          </p:cNvSpPr>
          <p:nvPr>
            <p:ph idx="1"/>
          </p:nvPr>
        </p:nvSpPr>
        <p:spPr>
          <a:xfrm>
            <a:off x="4134677" y="1033671"/>
            <a:ext cx="5009321" cy="5824329"/>
          </a:xfrm>
        </p:spPr>
        <p:txBody>
          <a:bodyPr>
            <a:normAutofit fontScale="92500" lnSpcReduction="20000"/>
          </a:bodyPr>
          <a:lstStyle/>
          <a:p>
            <a:r>
              <a:rPr lang="es-ES" b="1" dirty="0">
                <a:solidFill>
                  <a:schemeClr val="bg1"/>
                </a:solidFill>
                <a:latin typeface="Maiandra GD" panose="020E0502030308020204" pitchFamily="34" charset="0"/>
              </a:rPr>
              <a:t>Olvidarnos de Dios. </a:t>
            </a:r>
          </a:p>
          <a:p>
            <a:pPr algn="ctr"/>
            <a:r>
              <a:rPr lang="es-ES" b="1" u="sng" dirty="0">
                <a:solidFill>
                  <a:schemeClr val="bg1"/>
                </a:solidFill>
                <a:highlight>
                  <a:srgbClr val="FF0000"/>
                </a:highlight>
                <a:latin typeface="Maiandra GD" panose="020E0502030308020204" pitchFamily="34" charset="0"/>
              </a:rPr>
              <a:t>Deuteronomio.8:11-14.</a:t>
            </a:r>
          </a:p>
          <a:p>
            <a:r>
              <a:rPr lang="es-ES" b="1" u="sng" dirty="0">
                <a:solidFill>
                  <a:schemeClr val="bg1"/>
                </a:solidFill>
                <a:highlight>
                  <a:srgbClr val="0000FF"/>
                </a:highlight>
                <a:latin typeface="Maiandra GD" panose="020E0502030308020204" pitchFamily="34" charset="0"/>
              </a:rPr>
              <a:t>Cuídate de no olvidar al SEÑOR tu Dios</a:t>
            </a:r>
            <a:r>
              <a:rPr lang="es-ES" b="1" dirty="0">
                <a:solidFill>
                  <a:schemeClr val="bg1"/>
                </a:solidFill>
                <a:latin typeface="Maiandra GD" panose="020E0502030308020204" pitchFamily="34" charset="0"/>
              </a:rPr>
              <a:t> dejando de guardar sus mandamientos, sus ordenanzas y sus estatutos que yo te ordeno hoy; </a:t>
            </a:r>
          </a:p>
          <a:p>
            <a:pPr algn="ctr"/>
            <a:r>
              <a:rPr lang="es-ES" b="1" u="sng" dirty="0">
                <a:solidFill>
                  <a:schemeClr val="bg1"/>
                </a:solidFill>
                <a:highlight>
                  <a:srgbClr val="FF0000"/>
                </a:highlight>
                <a:latin typeface="Maiandra GD" panose="020E0502030308020204" pitchFamily="34" charset="0"/>
              </a:rPr>
              <a:t>V.12.  </a:t>
            </a:r>
          </a:p>
          <a:p>
            <a:r>
              <a:rPr lang="es-ES" b="1" u="sng" dirty="0">
                <a:solidFill>
                  <a:schemeClr val="bg1"/>
                </a:solidFill>
                <a:highlight>
                  <a:srgbClr val="000080"/>
                </a:highlight>
                <a:latin typeface="Maiandra GD" panose="020E0502030308020204" pitchFamily="34" charset="0"/>
              </a:rPr>
              <a:t>no sea que cuando hayas comido y te hayas saciado,</a:t>
            </a:r>
            <a:r>
              <a:rPr lang="es-ES" b="1" dirty="0">
                <a:solidFill>
                  <a:schemeClr val="bg1"/>
                </a:solidFill>
                <a:latin typeface="Maiandra GD" panose="020E0502030308020204" pitchFamily="34" charset="0"/>
              </a:rPr>
              <a:t> y hayas construido buenas casas y habitado en ellas, </a:t>
            </a:r>
          </a:p>
          <a:p>
            <a:pPr algn="ctr"/>
            <a:r>
              <a:rPr lang="es-ES" b="1" u="sng" dirty="0">
                <a:solidFill>
                  <a:schemeClr val="bg1"/>
                </a:solidFill>
                <a:highlight>
                  <a:srgbClr val="FF0000"/>
                </a:highlight>
                <a:latin typeface="Maiandra GD" panose="020E0502030308020204" pitchFamily="34" charset="0"/>
              </a:rPr>
              <a:t>V.13.  </a:t>
            </a:r>
          </a:p>
          <a:p>
            <a:r>
              <a:rPr lang="es-ES" b="1" u="sng" dirty="0">
                <a:solidFill>
                  <a:schemeClr val="bg1"/>
                </a:solidFill>
                <a:highlight>
                  <a:srgbClr val="008080"/>
                </a:highlight>
                <a:latin typeface="Maiandra GD" panose="020E0502030308020204" pitchFamily="34" charset="0"/>
              </a:rPr>
              <a:t>y cuando tus vacas y tus ovejas se multipliquen,</a:t>
            </a:r>
            <a:r>
              <a:rPr lang="es-ES" b="1" dirty="0">
                <a:solidFill>
                  <a:schemeClr val="bg1"/>
                </a:solidFill>
                <a:latin typeface="Maiandra GD" panose="020E0502030308020204" pitchFamily="34" charset="0"/>
              </a:rPr>
              <a:t> y tu plata y oro se multipliquen, y todo lo que tengas se multiplique,  </a:t>
            </a:r>
          </a:p>
        </p:txBody>
      </p:sp>
      <p:pic>
        <p:nvPicPr>
          <p:cNvPr id="6" name="Imagen 5">
            <a:extLst>
              <a:ext uri="{FF2B5EF4-FFF2-40B4-BE49-F238E27FC236}">
                <a16:creationId xmlns:a16="http://schemas.microsoft.com/office/drawing/2014/main" id="{5A6C49BD-0487-FF30-A836-17324DA5222D}"/>
              </a:ext>
            </a:extLst>
          </p:cNvPr>
          <p:cNvPicPr>
            <a:picLocks noChangeAspect="1"/>
          </p:cNvPicPr>
          <p:nvPr/>
        </p:nvPicPr>
        <p:blipFill>
          <a:blip r:embed="rId3"/>
          <a:stretch>
            <a:fillRect/>
          </a:stretch>
        </p:blipFill>
        <p:spPr>
          <a:xfrm>
            <a:off x="0" y="1033670"/>
            <a:ext cx="4134677" cy="5824327"/>
          </a:xfrm>
          <a:prstGeom prst="rect">
            <a:avLst/>
          </a:prstGeom>
        </p:spPr>
      </p:pic>
      <p:sp>
        <p:nvSpPr>
          <p:cNvPr id="11" name="CuadroTexto 10">
            <a:extLst>
              <a:ext uri="{FF2B5EF4-FFF2-40B4-BE49-F238E27FC236}">
                <a16:creationId xmlns:a16="http://schemas.microsoft.com/office/drawing/2014/main" id="{73780FF7-10FC-5B26-FE1A-1EF7484231A9}"/>
              </a:ext>
            </a:extLst>
          </p:cNvPr>
          <p:cNvSpPr txBox="1"/>
          <p:nvPr/>
        </p:nvSpPr>
        <p:spPr>
          <a:xfrm>
            <a:off x="0" y="1033668"/>
            <a:ext cx="4134676" cy="646331"/>
          </a:xfrm>
          <a:prstGeom prst="rect">
            <a:avLst/>
          </a:prstGeom>
          <a:noFill/>
        </p:spPr>
        <p:txBody>
          <a:bodyPr wrap="square">
            <a:spAutoFit/>
          </a:bodyPr>
          <a:lstStyle/>
          <a:p>
            <a:pPr algn="ctr"/>
            <a:r>
              <a:rPr lang="es-NI" sz="3600" b="1" u="sng" dirty="0">
                <a:highlight>
                  <a:srgbClr val="00FFFF"/>
                </a:highlight>
                <a:latin typeface="Maiandra GD" panose="020E0502030308020204" pitchFamily="34" charset="0"/>
              </a:rPr>
              <a:t>ES UNA TRAMPA.</a:t>
            </a:r>
          </a:p>
        </p:txBody>
      </p:sp>
    </p:spTree>
    <p:extLst>
      <p:ext uri="{BB962C8B-B14F-4D97-AF65-F5344CB8AC3E}">
        <p14:creationId xmlns:p14="http://schemas.microsoft.com/office/powerpoint/2010/main" val="266465755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56291A5-5E74-1A70-5560-9A4DA789B4EE}"/>
              </a:ext>
            </a:extLst>
          </p:cNvPr>
          <p:cNvPicPr>
            <a:picLocks noChangeAspect="1"/>
          </p:cNvPicPr>
          <p:nvPr/>
        </p:nvPicPr>
        <p:blipFill>
          <a:blip r:embed="rId2"/>
          <a:stretch>
            <a:fillRect/>
          </a:stretch>
        </p:blipFill>
        <p:spPr>
          <a:xfrm>
            <a:off x="1" y="0"/>
            <a:ext cx="9144000" cy="6858000"/>
          </a:xfrm>
          <a:prstGeom prst="rect">
            <a:avLst/>
          </a:prstGeom>
        </p:spPr>
      </p:pic>
      <p:sp>
        <p:nvSpPr>
          <p:cNvPr id="4" name="Título 3">
            <a:extLst>
              <a:ext uri="{FF2B5EF4-FFF2-40B4-BE49-F238E27FC236}">
                <a16:creationId xmlns:a16="http://schemas.microsoft.com/office/drawing/2014/main" id="{CCCA8C05-744A-2269-F81E-B5891904BD3F}"/>
              </a:ext>
            </a:extLst>
          </p:cNvPr>
          <p:cNvSpPr>
            <a:spLocks noGrp="1"/>
          </p:cNvSpPr>
          <p:nvPr>
            <p:ph type="title"/>
          </p:nvPr>
        </p:nvSpPr>
        <p:spPr>
          <a:xfrm>
            <a:off x="0" y="1"/>
            <a:ext cx="9144000" cy="1033670"/>
          </a:xfrm>
          <a:solidFill>
            <a:srgbClr val="00FF00"/>
          </a:solidFill>
        </p:spPr>
        <p:txBody>
          <a:bodyPr>
            <a:normAutofit fontScale="90000"/>
          </a:bodyPr>
          <a:lstStyle/>
          <a:p>
            <a:pPr algn="ctr"/>
            <a:r>
              <a:rPr lang="es-ES" b="1" u="sng" dirty="0">
                <a:latin typeface="Maiandra GD" panose="020E0502030308020204" pitchFamily="34" charset="0"/>
              </a:rPr>
              <a:t>EL PELIGRO DE PONER LAS RIQUEZAS EN PRIMER LUGAR.</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B9465E7-96F2-E834-831A-AEE2907653A5}"/>
              </a:ext>
            </a:extLst>
          </p:cNvPr>
          <p:cNvSpPr>
            <a:spLocks noGrp="1"/>
          </p:cNvSpPr>
          <p:nvPr>
            <p:ph idx="1"/>
          </p:nvPr>
        </p:nvSpPr>
        <p:spPr>
          <a:xfrm>
            <a:off x="4134677" y="1033671"/>
            <a:ext cx="5009321" cy="5824329"/>
          </a:xfrm>
        </p:spPr>
        <p:txBody>
          <a:bodyPr>
            <a:normAutofit lnSpcReduction="10000"/>
          </a:bodyPr>
          <a:lstStyle/>
          <a:p>
            <a:pPr algn="ctr"/>
            <a:r>
              <a:rPr lang="es-ES" b="1" u="sng" dirty="0">
                <a:solidFill>
                  <a:schemeClr val="bg1"/>
                </a:solidFill>
                <a:highlight>
                  <a:srgbClr val="FF0000"/>
                </a:highlight>
                <a:latin typeface="Maiandra GD" panose="020E0502030308020204" pitchFamily="34" charset="0"/>
              </a:rPr>
              <a:t>V.14.</a:t>
            </a:r>
          </a:p>
          <a:p>
            <a:r>
              <a:rPr lang="es-ES" b="1" u="sng" dirty="0">
                <a:solidFill>
                  <a:schemeClr val="bg1"/>
                </a:solidFill>
                <a:highlight>
                  <a:srgbClr val="008000"/>
                </a:highlight>
                <a:latin typeface="Maiandra GD" panose="020E0502030308020204" pitchFamily="34" charset="0"/>
              </a:rPr>
              <a:t>entonces tu corazón se enorgullezca,</a:t>
            </a:r>
            <a:r>
              <a:rPr lang="es-ES" b="1" dirty="0">
                <a:solidFill>
                  <a:schemeClr val="bg1"/>
                </a:solidFill>
                <a:latin typeface="Maiandra GD" panose="020E0502030308020204" pitchFamily="34" charset="0"/>
              </a:rPr>
              <a:t> y te olvides del SEÑOR tu Dios que te sacó de la tierra de Egipto de la casa de servidumbre. </a:t>
            </a:r>
          </a:p>
          <a:p>
            <a:r>
              <a:rPr lang="es-ES" b="1" dirty="0">
                <a:solidFill>
                  <a:schemeClr val="bg1"/>
                </a:solidFill>
                <a:latin typeface="Maiandra GD" panose="020E0502030308020204" pitchFamily="34" charset="0"/>
              </a:rPr>
              <a:t>Dios advirtió al pueblo de Israel que tuvieran cuidado de no olvidarse de Dios cuando ellos hubieran obtenido riquezas. </a:t>
            </a:r>
          </a:p>
          <a:p>
            <a:r>
              <a:rPr lang="es-ES" b="1" dirty="0">
                <a:solidFill>
                  <a:schemeClr val="bg1"/>
                </a:solidFill>
                <a:latin typeface="Maiandra GD" panose="020E0502030308020204" pitchFamily="34" charset="0"/>
              </a:rPr>
              <a:t>Hay un gran peligro de olvidarnos de Dios al obtener riquezas.</a:t>
            </a:r>
          </a:p>
        </p:txBody>
      </p:sp>
      <p:pic>
        <p:nvPicPr>
          <p:cNvPr id="6" name="Imagen 5">
            <a:extLst>
              <a:ext uri="{FF2B5EF4-FFF2-40B4-BE49-F238E27FC236}">
                <a16:creationId xmlns:a16="http://schemas.microsoft.com/office/drawing/2014/main" id="{5A6C49BD-0487-FF30-A836-17324DA5222D}"/>
              </a:ext>
            </a:extLst>
          </p:cNvPr>
          <p:cNvPicPr>
            <a:picLocks noChangeAspect="1"/>
          </p:cNvPicPr>
          <p:nvPr/>
        </p:nvPicPr>
        <p:blipFill>
          <a:blip r:embed="rId3"/>
          <a:stretch>
            <a:fillRect/>
          </a:stretch>
        </p:blipFill>
        <p:spPr>
          <a:xfrm>
            <a:off x="0" y="1033670"/>
            <a:ext cx="4134677" cy="5824327"/>
          </a:xfrm>
          <a:prstGeom prst="rect">
            <a:avLst/>
          </a:prstGeom>
        </p:spPr>
      </p:pic>
      <p:sp>
        <p:nvSpPr>
          <p:cNvPr id="11" name="CuadroTexto 10">
            <a:extLst>
              <a:ext uri="{FF2B5EF4-FFF2-40B4-BE49-F238E27FC236}">
                <a16:creationId xmlns:a16="http://schemas.microsoft.com/office/drawing/2014/main" id="{73780FF7-10FC-5B26-FE1A-1EF7484231A9}"/>
              </a:ext>
            </a:extLst>
          </p:cNvPr>
          <p:cNvSpPr txBox="1"/>
          <p:nvPr/>
        </p:nvSpPr>
        <p:spPr>
          <a:xfrm>
            <a:off x="0" y="1033668"/>
            <a:ext cx="4134676" cy="646331"/>
          </a:xfrm>
          <a:prstGeom prst="rect">
            <a:avLst/>
          </a:prstGeom>
          <a:noFill/>
        </p:spPr>
        <p:txBody>
          <a:bodyPr wrap="square">
            <a:spAutoFit/>
          </a:bodyPr>
          <a:lstStyle/>
          <a:p>
            <a:pPr algn="ctr"/>
            <a:r>
              <a:rPr lang="es-NI" sz="3600" b="1" u="sng" dirty="0">
                <a:highlight>
                  <a:srgbClr val="00FFFF"/>
                </a:highlight>
                <a:latin typeface="Maiandra GD" panose="020E0502030308020204" pitchFamily="34" charset="0"/>
              </a:rPr>
              <a:t>ES UNA TRAMPA.</a:t>
            </a:r>
          </a:p>
        </p:txBody>
      </p:sp>
    </p:spTree>
    <p:extLst>
      <p:ext uri="{BB962C8B-B14F-4D97-AF65-F5344CB8AC3E}">
        <p14:creationId xmlns:p14="http://schemas.microsoft.com/office/powerpoint/2010/main" val="86187682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56291A5-5E74-1A70-5560-9A4DA789B4EE}"/>
              </a:ext>
            </a:extLst>
          </p:cNvPr>
          <p:cNvPicPr>
            <a:picLocks noChangeAspect="1"/>
          </p:cNvPicPr>
          <p:nvPr/>
        </p:nvPicPr>
        <p:blipFill>
          <a:blip r:embed="rId2"/>
          <a:stretch>
            <a:fillRect/>
          </a:stretch>
        </p:blipFill>
        <p:spPr>
          <a:xfrm>
            <a:off x="1" y="0"/>
            <a:ext cx="9144000" cy="6858000"/>
          </a:xfrm>
          <a:prstGeom prst="rect">
            <a:avLst/>
          </a:prstGeom>
        </p:spPr>
      </p:pic>
      <p:sp>
        <p:nvSpPr>
          <p:cNvPr id="4" name="Título 3">
            <a:extLst>
              <a:ext uri="{FF2B5EF4-FFF2-40B4-BE49-F238E27FC236}">
                <a16:creationId xmlns:a16="http://schemas.microsoft.com/office/drawing/2014/main" id="{CCCA8C05-744A-2269-F81E-B5891904BD3F}"/>
              </a:ext>
            </a:extLst>
          </p:cNvPr>
          <p:cNvSpPr>
            <a:spLocks noGrp="1"/>
          </p:cNvSpPr>
          <p:nvPr>
            <p:ph type="title"/>
          </p:nvPr>
        </p:nvSpPr>
        <p:spPr>
          <a:xfrm>
            <a:off x="0" y="1"/>
            <a:ext cx="9144000" cy="1033670"/>
          </a:xfrm>
          <a:solidFill>
            <a:srgbClr val="00FF00"/>
          </a:solidFill>
        </p:spPr>
        <p:txBody>
          <a:bodyPr>
            <a:normAutofit fontScale="90000"/>
          </a:bodyPr>
          <a:lstStyle/>
          <a:p>
            <a:pPr algn="ctr"/>
            <a:r>
              <a:rPr lang="es-ES" b="1" u="sng" dirty="0">
                <a:latin typeface="Maiandra GD" panose="020E0502030308020204" pitchFamily="34" charset="0"/>
              </a:rPr>
              <a:t>EL PELIGRO DE PONER LAS RIQUEZAS EN PRIMER LUGAR.</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B9465E7-96F2-E834-831A-AEE2907653A5}"/>
              </a:ext>
            </a:extLst>
          </p:cNvPr>
          <p:cNvSpPr>
            <a:spLocks noGrp="1"/>
          </p:cNvSpPr>
          <p:nvPr>
            <p:ph idx="1"/>
          </p:nvPr>
        </p:nvSpPr>
        <p:spPr>
          <a:xfrm>
            <a:off x="4134677" y="1033671"/>
            <a:ext cx="5009321" cy="5824329"/>
          </a:xfrm>
        </p:spPr>
        <p:txBody>
          <a:bodyPr>
            <a:normAutofit fontScale="92500" lnSpcReduction="10000"/>
          </a:bodyPr>
          <a:lstStyle/>
          <a:p>
            <a:r>
              <a:rPr lang="es-ES" b="1" dirty="0">
                <a:solidFill>
                  <a:schemeClr val="bg1"/>
                </a:solidFill>
                <a:latin typeface="Maiandra GD" panose="020E0502030308020204" pitchFamily="34" charset="0"/>
              </a:rPr>
              <a:t>Confiar en las riquezas y no en Dios. </a:t>
            </a:r>
          </a:p>
          <a:p>
            <a:pPr algn="ctr"/>
            <a:r>
              <a:rPr lang="es-ES" b="1" u="sng" dirty="0">
                <a:solidFill>
                  <a:schemeClr val="bg1"/>
                </a:solidFill>
                <a:highlight>
                  <a:srgbClr val="FF0000"/>
                </a:highlight>
                <a:latin typeface="Maiandra GD" panose="020E0502030308020204" pitchFamily="34" charset="0"/>
              </a:rPr>
              <a:t>Salmos.49:6-9. </a:t>
            </a:r>
          </a:p>
          <a:p>
            <a:r>
              <a:rPr lang="es-ES" b="1" u="sng" dirty="0">
                <a:solidFill>
                  <a:schemeClr val="bg1"/>
                </a:solidFill>
                <a:highlight>
                  <a:srgbClr val="800080"/>
                </a:highlight>
                <a:latin typeface="Maiandra GD" panose="020E0502030308020204" pitchFamily="34" charset="0"/>
              </a:rPr>
              <a:t>de los que confían en sus bienes</a:t>
            </a:r>
            <a:r>
              <a:rPr lang="es-ES" b="1" dirty="0">
                <a:solidFill>
                  <a:schemeClr val="bg1"/>
                </a:solidFill>
                <a:latin typeface="Maiandra GD" panose="020E0502030308020204" pitchFamily="34" charset="0"/>
              </a:rPr>
              <a:t> y se jactan de la abundancia de sus riquezas? </a:t>
            </a:r>
          </a:p>
          <a:p>
            <a:pPr algn="ctr"/>
            <a:r>
              <a:rPr lang="es-ES" b="1" u="sng" dirty="0">
                <a:solidFill>
                  <a:schemeClr val="bg1"/>
                </a:solidFill>
                <a:highlight>
                  <a:srgbClr val="FF0000"/>
                </a:highlight>
                <a:latin typeface="Maiandra GD" panose="020E0502030308020204" pitchFamily="34" charset="0"/>
              </a:rPr>
              <a:t>V.7.  </a:t>
            </a:r>
          </a:p>
          <a:p>
            <a:r>
              <a:rPr lang="es-ES" b="1" dirty="0">
                <a:solidFill>
                  <a:schemeClr val="bg1"/>
                </a:solidFill>
                <a:latin typeface="Maiandra GD" panose="020E0502030308020204" pitchFamily="34" charset="0"/>
              </a:rPr>
              <a:t>Nadie puede en manera alguna redimir a su hermano, </a:t>
            </a:r>
            <a:r>
              <a:rPr lang="es-ES" b="1" u="sng" dirty="0">
                <a:highlight>
                  <a:srgbClr val="FFFF00"/>
                </a:highlight>
                <a:latin typeface="Maiandra GD" panose="020E0502030308020204" pitchFamily="34" charset="0"/>
              </a:rPr>
              <a:t>ni dar a Dios rescate por él,</a:t>
            </a:r>
          </a:p>
          <a:p>
            <a:pPr algn="ctr"/>
            <a:r>
              <a:rPr lang="es-ES" b="1" u="sng" dirty="0">
                <a:solidFill>
                  <a:schemeClr val="bg1"/>
                </a:solidFill>
                <a:highlight>
                  <a:srgbClr val="FF0000"/>
                </a:highlight>
                <a:latin typeface="Maiandra GD" panose="020E0502030308020204" pitchFamily="34" charset="0"/>
              </a:rPr>
              <a:t>V.8.</a:t>
            </a:r>
          </a:p>
          <a:p>
            <a:r>
              <a:rPr lang="es-ES" b="1" u="sng" dirty="0">
                <a:highlight>
                  <a:srgbClr val="00FFFF"/>
                </a:highlight>
                <a:latin typeface="Maiandra GD" panose="020E0502030308020204" pitchFamily="34" charset="0"/>
              </a:rPr>
              <a:t>porque la redención de su alma es muy costosa,</a:t>
            </a:r>
            <a:r>
              <a:rPr lang="es-ES" b="1" dirty="0">
                <a:solidFill>
                  <a:schemeClr val="bg1"/>
                </a:solidFill>
                <a:latin typeface="Maiandra GD" panose="020E0502030308020204" pitchFamily="34" charset="0"/>
              </a:rPr>
              <a:t> y debe abandonar el intento para siempre,  </a:t>
            </a:r>
          </a:p>
        </p:txBody>
      </p:sp>
      <p:pic>
        <p:nvPicPr>
          <p:cNvPr id="6" name="Imagen 5">
            <a:extLst>
              <a:ext uri="{FF2B5EF4-FFF2-40B4-BE49-F238E27FC236}">
                <a16:creationId xmlns:a16="http://schemas.microsoft.com/office/drawing/2014/main" id="{5A6C49BD-0487-FF30-A836-17324DA5222D}"/>
              </a:ext>
            </a:extLst>
          </p:cNvPr>
          <p:cNvPicPr>
            <a:picLocks noChangeAspect="1"/>
          </p:cNvPicPr>
          <p:nvPr/>
        </p:nvPicPr>
        <p:blipFill>
          <a:blip r:embed="rId3"/>
          <a:stretch>
            <a:fillRect/>
          </a:stretch>
        </p:blipFill>
        <p:spPr>
          <a:xfrm>
            <a:off x="0" y="1033670"/>
            <a:ext cx="4134677" cy="5824327"/>
          </a:xfrm>
          <a:prstGeom prst="rect">
            <a:avLst/>
          </a:prstGeom>
        </p:spPr>
      </p:pic>
      <p:sp>
        <p:nvSpPr>
          <p:cNvPr id="11" name="CuadroTexto 10">
            <a:extLst>
              <a:ext uri="{FF2B5EF4-FFF2-40B4-BE49-F238E27FC236}">
                <a16:creationId xmlns:a16="http://schemas.microsoft.com/office/drawing/2014/main" id="{73780FF7-10FC-5B26-FE1A-1EF7484231A9}"/>
              </a:ext>
            </a:extLst>
          </p:cNvPr>
          <p:cNvSpPr txBox="1"/>
          <p:nvPr/>
        </p:nvSpPr>
        <p:spPr>
          <a:xfrm>
            <a:off x="0" y="1033668"/>
            <a:ext cx="4134676" cy="646331"/>
          </a:xfrm>
          <a:prstGeom prst="rect">
            <a:avLst/>
          </a:prstGeom>
          <a:noFill/>
        </p:spPr>
        <p:txBody>
          <a:bodyPr wrap="square">
            <a:spAutoFit/>
          </a:bodyPr>
          <a:lstStyle/>
          <a:p>
            <a:pPr algn="ctr"/>
            <a:r>
              <a:rPr lang="es-NI" sz="3600" b="1" u="sng" dirty="0">
                <a:highlight>
                  <a:srgbClr val="00FFFF"/>
                </a:highlight>
                <a:latin typeface="Maiandra GD" panose="020E0502030308020204" pitchFamily="34" charset="0"/>
              </a:rPr>
              <a:t>ES UNA TRAMPA.</a:t>
            </a:r>
          </a:p>
        </p:txBody>
      </p:sp>
    </p:spTree>
    <p:extLst>
      <p:ext uri="{BB962C8B-B14F-4D97-AF65-F5344CB8AC3E}">
        <p14:creationId xmlns:p14="http://schemas.microsoft.com/office/powerpoint/2010/main" val="182671486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56291A5-5E74-1A70-5560-9A4DA789B4EE}"/>
              </a:ext>
            </a:extLst>
          </p:cNvPr>
          <p:cNvPicPr>
            <a:picLocks noChangeAspect="1"/>
          </p:cNvPicPr>
          <p:nvPr/>
        </p:nvPicPr>
        <p:blipFill>
          <a:blip r:embed="rId2"/>
          <a:stretch>
            <a:fillRect/>
          </a:stretch>
        </p:blipFill>
        <p:spPr>
          <a:xfrm>
            <a:off x="1" y="0"/>
            <a:ext cx="9144000" cy="6858000"/>
          </a:xfrm>
          <a:prstGeom prst="rect">
            <a:avLst/>
          </a:prstGeom>
        </p:spPr>
      </p:pic>
      <p:sp>
        <p:nvSpPr>
          <p:cNvPr id="4" name="Título 3">
            <a:extLst>
              <a:ext uri="{FF2B5EF4-FFF2-40B4-BE49-F238E27FC236}">
                <a16:creationId xmlns:a16="http://schemas.microsoft.com/office/drawing/2014/main" id="{CCCA8C05-744A-2269-F81E-B5891904BD3F}"/>
              </a:ext>
            </a:extLst>
          </p:cNvPr>
          <p:cNvSpPr>
            <a:spLocks noGrp="1"/>
          </p:cNvSpPr>
          <p:nvPr>
            <p:ph type="title"/>
          </p:nvPr>
        </p:nvSpPr>
        <p:spPr>
          <a:xfrm>
            <a:off x="0" y="1"/>
            <a:ext cx="9144000" cy="1033670"/>
          </a:xfrm>
          <a:solidFill>
            <a:srgbClr val="00FF00"/>
          </a:solidFill>
        </p:spPr>
        <p:txBody>
          <a:bodyPr>
            <a:normAutofit fontScale="90000"/>
          </a:bodyPr>
          <a:lstStyle/>
          <a:p>
            <a:pPr algn="ctr"/>
            <a:r>
              <a:rPr lang="es-ES" b="1" u="sng" dirty="0">
                <a:latin typeface="Maiandra GD" panose="020E0502030308020204" pitchFamily="34" charset="0"/>
              </a:rPr>
              <a:t>EL PELIGRO DE PONER LAS RIQUEZAS EN PRIMER LUGAR.</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B9465E7-96F2-E834-831A-AEE2907653A5}"/>
              </a:ext>
            </a:extLst>
          </p:cNvPr>
          <p:cNvSpPr>
            <a:spLocks noGrp="1"/>
          </p:cNvSpPr>
          <p:nvPr>
            <p:ph idx="1"/>
          </p:nvPr>
        </p:nvSpPr>
        <p:spPr>
          <a:xfrm>
            <a:off x="4134677" y="1033671"/>
            <a:ext cx="5009321" cy="5824329"/>
          </a:xfrm>
        </p:spPr>
        <p:txBody>
          <a:bodyPr/>
          <a:lstStyle/>
          <a:p>
            <a:pPr algn="ctr"/>
            <a:r>
              <a:rPr lang="es-ES" b="1" u="sng" dirty="0">
                <a:solidFill>
                  <a:schemeClr val="bg1"/>
                </a:solidFill>
                <a:highlight>
                  <a:srgbClr val="FF0000"/>
                </a:highlight>
                <a:latin typeface="Maiandra GD" panose="020E0502030308020204" pitchFamily="34" charset="0"/>
              </a:rPr>
              <a:t>Salmos.62:10. </a:t>
            </a:r>
          </a:p>
          <a:p>
            <a:r>
              <a:rPr lang="es-ES" b="1" dirty="0">
                <a:solidFill>
                  <a:schemeClr val="bg1"/>
                </a:solidFill>
                <a:latin typeface="Maiandra GD" panose="020E0502030308020204" pitchFamily="34" charset="0"/>
              </a:rPr>
              <a:t>para que viva eternamente, </a:t>
            </a:r>
            <a:r>
              <a:rPr lang="es-ES" b="1" u="sng" dirty="0">
                <a:solidFill>
                  <a:schemeClr val="bg1"/>
                </a:solidFill>
                <a:highlight>
                  <a:srgbClr val="FF00FF"/>
                </a:highlight>
                <a:latin typeface="Maiandra GD" panose="020E0502030308020204" pitchFamily="34" charset="0"/>
              </a:rPr>
              <a:t>para que no vea corrupción.</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Si ponemos la confianza en las riquezas caeremos. </a:t>
            </a:r>
          </a:p>
          <a:p>
            <a:pPr algn="ctr"/>
            <a:r>
              <a:rPr lang="es-ES" b="1" u="sng" dirty="0">
                <a:solidFill>
                  <a:schemeClr val="bg1"/>
                </a:solidFill>
                <a:highlight>
                  <a:srgbClr val="FF0000"/>
                </a:highlight>
                <a:latin typeface="Maiandra GD" panose="020E0502030308020204" pitchFamily="34" charset="0"/>
              </a:rPr>
              <a:t>Proverbios.11:28.</a:t>
            </a:r>
          </a:p>
          <a:p>
            <a:r>
              <a:rPr lang="es-ES" b="1" u="sng" dirty="0">
                <a:solidFill>
                  <a:schemeClr val="bg1"/>
                </a:solidFill>
                <a:highlight>
                  <a:srgbClr val="0000FF"/>
                </a:highlight>
                <a:latin typeface="Maiandra GD" panose="020E0502030308020204" pitchFamily="34" charset="0"/>
              </a:rPr>
              <a:t>El que confía en sus riquezas, caerá,</a:t>
            </a:r>
            <a:r>
              <a:rPr lang="es-ES" b="1" dirty="0">
                <a:solidFill>
                  <a:schemeClr val="bg1"/>
                </a:solidFill>
                <a:latin typeface="Maiandra GD" panose="020E0502030308020204" pitchFamily="34" charset="0"/>
              </a:rPr>
              <a:t> pero los justos prosperarán como la hoja verde. </a:t>
            </a:r>
          </a:p>
          <a:p>
            <a:r>
              <a:rPr lang="es-ES" b="1" dirty="0">
                <a:solidFill>
                  <a:schemeClr val="bg1"/>
                </a:solidFill>
                <a:latin typeface="Maiandra GD" panose="020E0502030308020204" pitchFamily="34" charset="0"/>
              </a:rPr>
              <a:t>Perder la vida eterna. </a:t>
            </a:r>
          </a:p>
          <a:p>
            <a:pPr algn="ctr"/>
            <a:r>
              <a:rPr lang="es-ES" b="1" u="sng" dirty="0">
                <a:solidFill>
                  <a:schemeClr val="bg1"/>
                </a:solidFill>
                <a:highlight>
                  <a:srgbClr val="FF0000"/>
                </a:highlight>
                <a:latin typeface="Maiandra GD" panose="020E0502030308020204" pitchFamily="34" charset="0"/>
              </a:rPr>
              <a:t>Mateo.19:16-22. </a:t>
            </a:r>
            <a:endParaRPr lang="es-NI" b="1" u="sng" dirty="0">
              <a:solidFill>
                <a:schemeClr val="bg1"/>
              </a:solidFill>
              <a:highlight>
                <a:srgbClr val="FF0000"/>
              </a:highlight>
              <a:latin typeface="Maiandra GD" panose="020E0502030308020204" pitchFamily="34" charset="0"/>
            </a:endParaRPr>
          </a:p>
        </p:txBody>
      </p:sp>
      <p:pic>
        <p:nvPicPr>
          <p:cNvPr id="6" name="Imagen 5">
            <a:extLst>
              <a:ext uri="{FF2B5EF4-FFF2-40B4-BE49-F238E27FC236}">
                <a16:creationId xmlns:a16="http://schemas.microsoft.com/office/drawing/2014/main" id="{5A6C49BD-0487-FF30-A836-17324DA5222D}"/>
              </a:ext>
            </a:extLst>
          </p:cNvPr>
          <p:cNvPicPr>
            <a:picLocks noChangeAspect="1"/>
          </p:cNvPicPr>
          <p:nvPr/>
        </p:nvPicPr>
        <p:blipFill>
          <a:blip r:embed="rId3"/>
          <a:stretch>
            <a:fillRect/>
          </a:stretch>
        </p:blipFill>
        <p:spPr>
          <a:xfrm>
            <a:off x="0" y="1033670"/>
            <a:ext cx="4134677" cy="5824327"/>
          </a:xfrm>
          <a:prstGeom prst="rect">
            <a:avLst/>
          </a:prstGeom>
        </p:spPr>
      </p:pic>
      <p:sp>
        <p:nvSpPr>
          <p:cNvPr id="11" name="CuadroTexto 10">
            <a:extLst>
              <a:ext uri="{FF2B5EF4-FFF2-40B4-BE49-F238E27FC236}">
                <a16:creationId xmlns:a16="http://schemas.microsoft.com/office/drawing/2014/main" id="{73780FF7-10FC-5B26-FE1A-1EF7484231A9}"/>
              </a:ext>
            </a:extLst>
          </p:cNvPr>
          <p:cNvSpPr txBox="1"/>
          <p:nvPr/>
        </p:nvSpPr>
        <p:spPr>
          <a:xfrm>
            <a:off x="0" y="1033668"/>
            <a:ext cx="4134676" cy="646331"/>
          </a:xfrm>
          <a:prstGeom prst="rect">
            <a:avLst/>
          </a:prstGeom>
          <a:noFill/>
        </p:spPr>
        <p:txBody>
          <a:bodyPr wrap="square">
            <a:spAutoFit/>
          </a:bodyPr>
          <a:lstStyle/>
          <a:p>
            <a:pPr algn="ctr"/>
            <a:r>
              <a:rPr lang="es-NI" sz="3600" b="1" u="sng" dirty="0">
                <a:highlight>
                  <a:srgbClr val="00FFFF"/>
                </a:highlight>
                <a:latin typeface="Maiandra GD" panose="020E0502030308020204" pitchFamily="34" charset="0"/>
              </a:rPr>
              <a:t>ES UNA TRAMPA.</a:t>
            </a:r>
          </a:p>
        </p:txBody>
      </p:sp>
    </p:spTree>
    <p:extLst>
      <p:ext uri="{BB962C8B-B14F-4D97-AF65-F5344CB8AC3E}">
        <p14:creationId xmlns:p14="http://schemas.microsoft.com/office/powerpoint/2010/main" val="422444523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56291A5-5E74-1A70-5560-9A4DA789B4EE}"/>
              </a:ext>
            </a:extLst>
          </p:cNvPr>
          <p:cNvPicPr>
            <a:picLocks noChangeAspect="1"/>
          </p:cNvPicPr>
          <p:nvPr/>
        </p:nvPicPr>
        <p:blipFill>
          <a:blip r:embed="rId2"/>
          <a:stretch>
            <a:fillRect/>
          </a:stretch>
        </p:blipFill>
        <p:spPr>
          <a:xfrm>
            <a:off x="1" y="0"/>
            <a:ext cx="9144000" cy="6858000"/>
          </a:xfrm>
          <a:prstGeom prst="rect">
            <a:avLst/>
          </a:prstGeom>
        </p:spPr>
      </p:pic>
      <p:sp>
        <p:nvSpPr>
          <p:cNvPr id="4" name="Título 3">
            <a:extLst>
              <a:ext uri="{FF2B5EF4-FFF2-40B4-BE49-F238E27FC236}">
                <a16:creationId xmlns:a16="http://schemas.microsoft.com/office/drawing/2014/main" id="{CCCA8C05-744A-2269-F81E-B5891904BD3F}"/>
              </a:ext>
            </a:extLst>
          </p:cNvPr>
          <p:cNvSpPr>
            <a:spLocks noGrp="1"/>
          </p:cNvSpPr>
          <p:nvPr>
            <p:ph type="title"/>
          </p:nvPr>
        </p:nvSpPr>
        <p:spPr>
          <a:xfrm>
            <a:off x="0" y="1"/>
            <a:ext cx="9144000" cy="1033670"/>
          </a:xfrm>
          <a:solidFill>
            <a:srgbClr val="00FF00"/>
          </a:solidFill>
        </p:spPr>
        <p:txBody>
          <a:bodyPr>
            <a:normAutofit fontScale="90000"/>
          </a:bodyPr>
          <a:lstStyle/>
          <a:p>
            <a:pPr algn="ctr"/>
            <a:r>
              <a:rPr lang="es-ES" b="1" u="sng" dirty="0">
                <a:latin typeface="Maiandra GD" panose="020E0502030308020204" pitchFamily="34" charset="0"/>
              </a:rPr>
              <a:t>EL PELIGRO DE PONER LAS RIQUEZAS EN PRIMER LUGAR.</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B9465E7-96F2-E834-831A-AEE2907653A5}"/>
              </a:ext>
            </a:extLst>
          </p:cNvPr>
          <p:cNvSpPr>
            <a:spLocks noGrp="1"/>
          </p:cNvSpPr>
          <p:nvPr>
            <p:ph idx="1"/>
          </p:nvPr>
        </p:nvSpPr>
        <p:spPr>
          <a:xfrm>
            <a:off x="4134677" y="1033671"/>
            <a:ext cx="5009321" cy="5824329"/>
          </a:xfrm>
        </p:spPr>
        <p:txBody>
          <a:bodyPr>
            <a:normAutofit fontScale="92500" lnSpcReduction="10000"/>
          </a:bodyPr>
          <a:lstStyle/>
          <a:p>
            <a:r>
              <a:rPr lang="es-ES" b="1" dirty="0">
                <a:solidFill>
                  <a:schemeClr val="bg1"/>
                </a:solidFill>
                <a:latin typeface="Maiandra GD" panose="020E0502030308020204" pitchFamily="34" charset="0"/>
              </a:rPr>
              <a:t>Y he aquí se le acercó uno y dijo: </a:t>
            </a:r>
            <a:r>
              <a:rPr lang="es-ES" b="1" u="sng" dirty="0">
                <a:solidFill>
                  <a:schemeClr val="bg1"/>
                </a:solidFill>
                <a:highlight>
                  <a:srgbClr val="000080"/>
                </a:highlight>
                <a:latin typeface="Maiandra GD" panose="020E0502030308020204" pitchFamily="34" charset="0"/>
              </a:rPr>
              <a:t>Maestro, ¿qué bien haré para obtener la vida eterna?</a:t>
            </a:r>
            <a:r>
              <a:rPr lang="es-ES" b="1" dirty="0">
                <a:solidFill>
                  <a:schemeClr val="bg1"/>
                </a:solidFill>
                <a:latin typeface="Maiandra GD" panose="020E0502030308020204" pitchFamily="34" charset="0"/>
              </a:rPr>
              <a:t> </a:t>
            </a:r>
          </a:p>
          <a:p>
            <a:pPr algn="ctr"/>
            <a:r>
              <a:rPr lang="es-ES" b="1" u="sng" dirty="0">
                <a:solidFill>
                  <a:schemeClr val="bg1"/>
                </a:solidFill>
                <a:highlight>
                  <a:srgbClr val="FF0000"/>
                </a:highlight>
                <a:latin typeface="Maiandra GD" panose="020E0502030308020204" pitchFamily="34" charset="0"/>
              </a:rPr>
              <a:t>V.17.  </a:t>
            </a:r>
          </a:p>
          <a:p>
            <a:r>
              <a:rPr lang="es-ES" b="1" dirty="0">
                <a:solidFill>
                  <a:schemeClr val="bg1"/>
                </a:solidFill>
                <a:latin typeface="Maiandra GD" panose="020E0502030308020204" pitchFamily="34" charset="0"/>
              </a:rPr>
              <a:t>Y El le dijo: ¿Por qué me preguntas acerca de lo bueno? Sólo Uno es bueno; </a:t>
            </a:r>
            <a:r>
              <a:rPr lang="es-ES" b="1" u="sng" dirty="0">
                <a:solidFill>
                  <a:schemeClr val="bg1"/>
                </a:solidFill>
                <a:highlight>
                  <a:srgbClr val="008080"/>
                </a:highlight>
                <a:latin typeface="Maiandra GD" panose="020E0502030308020204" pitchFamily="34" charset="0"/>
              </a:rPr>
              <a:t>pero si deseas entrar en la vida, guarda los mandamientos.</a:t>
            </a:r>
            <a:r>
              <a:rPr lang="es-ES" b="1" dirty="0">
                <a:solidFill>
                  <a:schemeClr val="bg1"/>
                </a:solidFill>
                <a:latin typeface="Maiandra GD" panose="020E0502030308020204" pitchFamily="34" charset="0"/>
              </a:rPr>
              <a:t> </a:t>
            </a:r>
          </a:p>
          <a:p>
            <a:pPr algn="ctr"/>
            <a:r>
              <a:rPr lang="es-ES" b="1" u="sng" dirty="0">
                <a:solidFill>
                  <a:schemeClr val="bg1"/>
                </a:solidFill>
                <a:highlight>
                  <a:srgbClr val="FF0000"/>
                </a:highlight>
                <a:latin typeface="Maiandra GD" panose="020E0502030308020204" pitchFamily="34" charset="0"/>
              </a:rPr>
              <a:t>V.18.  </a:t>
            </a:r>
          </a:p>
          <a:p>
            <a:r>
              <a:rPr lang="es-ES" b="1" u="sng" dirty="0">
                <a:solidFill>
                  <a:schemeClr val="bg1"/>
                </a:solidFill>
                <a:highlight>
                  <a:srgbClr val="008000"/>
                </a:highlight>
                <a:latin typeface="Maiandra GD" panose="020E0502030308020204" pitchFamily="34" charset="0"/>
              </a:rPr>
              <a:t>El le dijo*: ¿Cuáles? Y Jesús respondió:</a:t>
            </a:r>
            <a:r>
              <a:rPr lang="es-ES" b="1" dirty="0">
                <a:solidFill>
                  <a:schemeClr val="bg1"/>
                </a:solidFill>
                <a:latin typeface="Maiandra GD" panose="020E0502030308020204" pitchFamily="34" charset="0"/>
              </a:rPr>
              <a:t> NO MATARAS; NO COMETERAS ADULTERIO; NO HURTARAS; NO DARAS FALSO TESTIMONIO; </a:t>
            </a:r>
            <a:endParaRPr lang="es-NI" b="1" dirty="0">
              <a:solidFill>
                <a:schemeClr val="bg1"/>
              </a:solidFill>
              <a:latin typeface="Maiandra GD" panose="020E0502030308020204" pitchFamily="34" charset="0"/>
            </a:endParaRPr>
          </a:p>
        </p:txBody>
      </p:sp>
      <p:pic>
        <p:nvPicPr>
          <p:cNvPr id="6" name="Imagen 5">
            <a:extLst>
              <a:ext uri="{FF2B5EF4-FFF2-40B4-BE49-F238E27FC236}">
                <a16:creationId xmlns:a16="http://schemas.microsoft.com/office/drawing/2014/main" id="{5A6C49BD-0487-FF30-A836-17324DA5222D}"/>
              </a:ext>
            </a:extLst>
          </p:cNvPr>
          <p:cNvPicPr>
            <a:picLocks noChangeAspect="1"/>
          </p:cNvPicPr>
          <p:nvPr/>
        </p:nvPicPr>
        <p:blipFill>
          <a:blip r:embed="rId3"/>
          <a:stretch>
            <a:fillRect/>
          </a:stretch>
        </p:blipFill>
        <p:spPr>
          <a:xfrm>
            <a:off x="0" y="1033670"/>
            <a:ext cx="4134677" cy="5824327"/>
          </a:xfrm>
          <a:prstGeom prst="rect">
            <a:avLst/>
          </a:prstGeom>
        </p:spPr>
      </p:pic>
      <p:sp>
        <p:nvSpPr>
          <p:cNvPr id="11" name="CuadroTexto 10">
            <a:extLst>
              <a:ext uri="{FF2B5EF4-FFF2-40B4-BE49-F238E27FC236}">
                <a16:creationId xmlns:a16="http://schemas.microsoft.com/office/drawing/2014/main" id="{73780FF7-10FC-5B26-FE1A-1EF7484231A9}"/>
              </a:ext>
            </a:extLst>
          </p:cNvPr>
          <p:cNvSpPr txBox="1"/>
          <p:nvPr/>
        </p:nvSpPr>
        <p:spPr>
          <a:xfrm>
            <a:off x="0" y="1033668"/>
            <a:ext cx="4134676" cy="646331"/>
          </a:xfrm>
          <a:prstGeom prst="rect">
            <a:avLst/>
          </a:prstGeom>
          <a:noFill/>
        </p:spPr>
        <p:txBody>
          <a:bodyPr wrap="square">
            <a:spAutoFit/>
          </a:bodyPr>
          <a:lstStyle/>
          <a:p>
            <a:pPr algn="ctr"/>
            <a:r>
              <a:rPr lang="es-NI" sz="3600" b="1" u="sng" dirty="0">
                <a:highlight>
                  <a:srgbClr val="00FFFF"/>
                </a:highlight>
                <a:latin typeface="Maiandra GD" panose="020E0502030308020204" pitchFamily="34" charset="0"/>
              </a:rPr>
              <a:t>ES UNA TRAMPA.</a:t>
            </a:r>
          </a:p>
        </p:txBody>
      </p:sp>
    </p:spTree>
    <p:extLst>
      <p:ext uri="{BB962C8B-B14F-4D97-AF65-F5344CB8AC3E}">
        <p14:creationId xmlns:p14="http://schemas.microsoft.com/office/powerpoint/2010/main" val="29422053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56291A5-5E74-1A70-5560-9A4DA789B4EE}"/>
              </a:ext>
            </a:extLst>
          </p:cNvPr>
          <p:cNvPicPr>
            <a:picLocks noChangeAspect="1"/>
          </p:cNvPicPr>
          <p:nvPr/>
        </p:nvPicPr>
        <p:blipFill>
          <a:blip r:embed="rId2"/>
          <a:stretch>
            <a:fillRect/>
          </a:stretch>
        </p:blipFill>
        <p:spPr>
          <a:xfrm>
            <a:off x="1" y="0"/>
            <a:ext cx="9144000" cy="6858000"/>
          </a:xfrm>
          <a:prstGeom prst="rect">
            <a:avLst/>
          </a:prstGeom>
        </p:spPr>
      </p:pic>
      <p:sp>
        <p:nvSpPr>
          <p:cNvPr id="4" name="Título 3">
            <a:extLst>
              <a:ext uri="{FF2B5EF4-FFF2-40B4-BE49-F238E27FC236}">
                <a16:creationId xmlns:a16="http://schemas.microsoft.com/office/drawing/2014/main" id="{CCCA8C05-744A-2269-F81E-B5891904BD3F}"/>
              </a:ext>
            </a:extLst>
          </p:cNvPr>
          <p:cNvSpPr>
            <a:spLocks noGrp="1"/>
          </p:cNvSpPr>
          <p:nvPr>
            <p:ph type="title"/>
          </p:nvPr>
        </p:nvSpPr>
        <p:spPr>
          <a:xfrm>
            <a:off x="0" y="1"/>
            <a:ext cx="9144000" cy="1033670"/>
          </a:xfrm>
          <a:solidFill>
            <a:srgbClr val="00FF00"/>
          </a:solidFill>
        </p:spPr>
        <p:txBody>
          <a:bodyPr>
            <a:normAutofit fontScale="90000"/>
          </a:bodyPr>
          <a:lstStyle/>
          <a:p>
            <a:pPr algn="ctr"/>
            <a:r>
              <a:rPr lang="es-ES" b="1" u="sng" dirty="0">
                <a:latin typeface="Maiandra GD" panose="020E0502030308020204" pitchFamily="34" charset="0"/>
              </a:rPr>
              <a:t>EL PELIGRO DE PONER LAS RIQUEZAS EN PRIMER LUGAR.</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B9465E7-96F2-E834-831A-AEE2907653A5}"/>
              </a:ext>
            </a:extLst>
          </p:cNvPr>
          <p:cNvSpPr>
            <a:spLocks noGrp="1"/>
          </p:cNvSpPr>
          <p:nvPr>
            <p:ph idx="1"/>
          </p:nvPr>
        </p:nvSpPr>
        <p:spPr>
          <a:xfrm>
            <a:off x="4134677" y="1033671"/>
            <a:ext cx="5009321" cy="5824329"/>
          </a:xfrm>
        </p:spPr>
        <p:txBody>
          <a:bodyPr>
            <a:normAutofit fontScale="92500" lnSpcReduction="10000"/>
          </a:bodyPr>
          <a:lstStyle/>
          <a:p>
            <a:pPr algn="ctr"/>
            <a:r>
              <a:rPr lang="es-ES" b="1" u="sng" dirty="0">
                <a:solidFill>
                  <a:schemeClr val="bg1"/>
                </a:solidFill>
                <a:highlight>
                  <a:srgbClr val="FF0000"/>
                </a:highlight>
                <a:latin typeface="Maiandra GD" panose="020E0502030308020204" pitchFamily="34" charset="0"/>
              </a:rPr>
              <a:t>V.19.</a:t>
            </a:r>
          </a:p>
          <a:p>
            <a:r>
              <a:rPr lang="es-ES" b="1" u="sng" dirty="0">
                <a:solidFill>
                  <a:schemeClr val="bg1"/>
                </a:solidFill>
                <a:highlight>
                  <a:srgbClr val="800080"/>
                </a:highlight>
                <a:latin typeface="Maiandra GD" panose="020E0502030308020204" pitchFamily="34" charset="0"/>
              </a:rPr>
              <a:t>HONRA A tu PADRE</a:t>
            </a:r>
            <a:r>
              <a:rPr lang="es-ES" b="1" dirty="0">
                <a:solidFill>
                  <a:schemeClr val="bg1"/>
                </a:solidFill>
                <a:latin typeface="Maiandra GD" panose="020E0502030308020204" pitchFamily="34" charset="0"/>
              </a:rPr>
              <a:t> Y A tu MADRE; y AMARAS A TU PROJIMO COMO A TI MISMO. </a:t>
            </a:r>
          </a:p>
          <a:p>
            <a:r>
              <a:rPr lang="es-ES" b="1" dirty="0">
                <a:solidFill>
                  <a:schemeClr val="bg1"/>
                </a:solidFill>
                <a:latin typeface="Maiandra GD" panose="020E0502030308020204" pitchFamily="34" charset="0"/>
              </a:rPr>
              <a:t>V.20.  </a:t>
            </a:r>
          </a:p>
          <a:p>
            <a:r>
              <a:rPr lang="es-ES" b="1" dirty="0">
                <a:solidFill>
                  <a:schemeClr val="bg1"/>
                </a:solidFill>
                <a:latin typeface="Maiandra GD" panose="020E0502030308020204" pitchFamily="34" charset="0"/>
              </a:rPr>
              <a:t>El joven le dijo*: </a:t>
            </a:r>
            <a:r>
              <a:rPr lang="es-ES" b="1" u="sng" dirty="0">
                <a:highlight>
                  <a:srgbClr val="FFFF00"/>
                </a:highlight>
                <a:latin typeface="Maiandra GD" panose="020E0502030308020204" pitchFamily="34" charset="0"/>
              </a:rPr>
              <a:t>Todo esto lo he guardado;</a:t>
            </a:r>
            <a:r>
              <a:rPr lang="es-ES" b="1" dirty="0">
                <a:solidFill>
                  <a:schemeClr val="bg1"/>
                </a:solidFill>
                <a:latin typeface="Maiandra GD" panose="020E0502030308020204" pitchFamily="34" charset="0"/>
              </a:rPr>
              <a:t> ¿qué me falta todavía? </a:t>
            </a:r>
          </a:p>
          <a:p>
            <a:pPr algn="ctr"/>
            <a:r>
              <a:rPr lang="es-ES" b="1" u="sng" dirty="0">
                <a:solidFill>
                  <a:schemeClr val="bg1"/>
                </a:solidFill>
                <a:highlight>
                  <a:srgbClr val="FF0000"/>
                </a:highlight>
                <a:latin typeface="Maiandra GD" panose="020E0502030308020204" pitchFamily="34" charset="0"/>
              </a:rPr>
              <a:t>V.21.  </a:t>
            </a:r>
          </a:p>
          <a:p>
            <a:r>
              <a:rPr lang="es-ES" b="1" dirty="0">
                <a:solidFill>
                  <a:schemeClr val="bg1"/>
                </a:solidFill>
                <a:latin typeface="Maiandra GD" panose="020E0502030308020204" pitchFamily="34" charset="0"/>
              </a:rPr>
              <a:t>Jesús le dijo: Si quieres ser perfecto, </a:t>
            </a:r>
            <a:r>
              <a:rPr lang="es-ES" b="1" u="sng" dirty="0">
                <a:highlight>
                  <a:srgbClr val="00FFFF"/>
                </a:highlight>
                <a:latin typeface="Maiandra GD" panose="020E0502030308020204" pitchFamily="34" charset="0"/>
              </a:rPr>
              <a:t>ve y vende lo que posees y da a los pobres,</a:t>
            </a:r>
            <a:r>
              <a:rPr lang="es-ES" b="1" dirty="0">
                <a:solidFill>
                  <a:schemeClr val="bg1"/>
                </a:solidFill>
                <a:latin typeface="Maiandra GD" panose="020E0502030308020204" pitchFamily="34" charset="0"/>
              </a:rPr>
              <a:t> y tendrás tesoro en los cielos; y ven, sígueme. </a:t>
            </a:r>
            <a:endParaRPr lang="es-NI" b="1" dirty="0">
              <a:solidFill>
                <a:schemeClr val="bg1"/>
              </a:solidFill>
              <a:latin typeface="Maiandra GD" panose="020E0502030308020204" pitchFamily="34" charset="0"/>
            </a:endParaRPr>
          </a:p>
        </p:txBody>
      </p:sp>
      <p:pic>
        <p:nvPicPr>
          <p:cNvPr id="6" name="Imagen 5">
            <a:extLst>
              <a:ext uri="{FF2B5EF4-FFF2-40B4-BE49-F238E27FC236}">
                <a16:creationId xmlns:a16="http://schemas.microsoft.com/office/drawing/2014/main" id="{5A6C49BD-0487-FF30-A836-17324DA5222D}"/>
              </a:ext>
            </a:extLst>
          </p:cNvPr>
          <p:cNvPicPr>
            <a:picLocks noChangeAspect="1"/>
          </p:cNvPicPr>
          <p:nvPr/>
        </p:nvPicPr>
        <p:blipFill>
          <a:blip r:embed="rId3"/>
          <a:stretch>
            <a:fillRect/>
          </a:stretch>
        </p:blipFill>
        <p:spPr>
          <a:xfrm>
            <a:off x="0" y="1033670"/>
            <a:ext cx="4134677" cy="5824327"/>
          </a:xfrm>
          <a:prstGeom prst="rect">
            <a:avLst/>
          </a:prstGeom>
        </p:spPr>
      </p:pic>
      <p:sp>
        <p:nvSpPr>
          <p:cNvPr id="11" name="CuadroTexto 10">
            <a:extLst>
              <a:ext uri="{FF2B5EF4-FFF2-40B4-BE49-F238E27FC236}">
                <a16:creationId xmlns:a16="http://schemas.microsoft.com/office/drawing/2014/main" id="{73780FF7-10FC-5B26-FE1A-1EF7484231A9}"/>
              </a:ext>
            </a:extLst>
          </p:cNvPr>
          <p:cNvSpPr txBox="1"/>
          <p:nvPr/>
        </p:nvSpPr>
        <p:spPr>
          <a:xfrm>
            <a:off x="0" y="1033668"/>
            <a:ext cx="4134676" cy="646331"/>
          </a:xfrm>
          <a:prstGeom prst="rect">
            <a:avLst/>
          </a:prstGeom>
          <a:noFill/>
        </p:spPr>
        <p:txBody>
          <a:bodyPr wrap="square">
            <a:spAutoFit/>
          </a:bodyPr>
          <a:lstStyle/>
          <a:p>
            <a:pPr algn="ctr"/>
            <a:r>
              <a:rPr lang="es-NI" sz="3600" b="1" u="sng" dirty="0">
                <a:highlight>
                  <a:srgbClr val="00FFFF"/>
                </a:highlight>
                <a:latin typeface="Maiandra GD" panose="020E0502030308020204" pitchFamily="34" charset="0"/>
              </a:rPr>
              <a:t>ES UNA TRAMPA.</a:t>
            </a:r>
          </a:p>
        </p:txBody>
      </p:sp>
    </p:spTree>
    <p:extLst>
      <p:ext uri="{BB962C8B-B14F-4D97-AF65-F5344CB8AC3E}">
        <p14:creationId xmlns:p14="http://schemas.microsoft.com/office/powerpoint/2010/main" val="220675173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56291A5-5E74-1A70-5560-9A4DA789B4EE}"/>
              </a:ext>
            </a:extLst>
          </p:cNvPr>
          <p:cNvPicPr>
            <a:picLocks noChangeAspect="1"/>
          </p:cNvPicPr>
          <p:nvPr/>
        </p:nvPicPr>
        <p:blipFill>
          <a:blip r:embed="rId2"/>
          <a:stretch>
            <a:fillRect/>
          </a:stretch>
        </p:blipFill>
        <p:spPr>
          <a:xfrm>
            <a:off x="1" y="0"/>
            <a:ext cx="9144000" cy="6858000"/>
          </a:xfrm>
          <a:prstGeom prst="rect">
            <a:avLst/>
          </a:prstGeom>
        </p:spPr>
      </p:pic>
      <p:sp>
        <p:nvSpPr>
          <p:cNvPr id="4" name="Título 3">
            <a:extLst>
              <a:ext uri="{FF2B5EF4-FFF2-40B4-BE49-F238E27FC236}">
                <a16:creationId xmlns:a16="http://schemas.microsoft.com/office/drawing/2014/main" id="{CCCA8C05-744A-2269-F81E-B5891904BD3F}"/>
              </a:ext>
            </a:extLst>
          </p:cNvPr>
          <p:cNvSpPr>
            <a:spLocks noGrp="1"/>
          </p:cNvSpPr>
          <p:nvPr>
            <p:ph type="title"/>
          </p:nvPr>
        </p:nvSpPr>
        <p:spPr>
          <a:xfrm>
            <a:off x="0" y="1"/>
            <a:ext cx="9144000" cy="1033670"/>
          </a:xfrm>
          <a:solidFill>
            <a:srgbClr val="00FF00"/>
          </a:solidFill>
        </p:spPr>
        <p:txBody>
          <a:bodyPr>
            <a:normAutofit fontScale="90000"/>
          </a:bodyPr>
          <a:lstStyle/>
          <a:p>
            <a:pPr algn="ctr"/>
            <a:r>
              <a:rPr lang="es-ES" b="1" u="sng" dirty="0">
                <a:latin typeface="Maiandra GD" panose="020E0502030308020204" pitchFamily="34" charset="0"/>
              </a:rPr>
              <a:t>EL PELIGRO DE PONER LAS RIQUEZAS EN PRIMER LUGAR.</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B9465E7-96F2-E834-831A-AEE2907653A5}"/>
              </a:ext>
            </a:extLst>
          </p:cNvPr>
          <p:cNvSpPr>
            <a:spLocks noGrp="1"/>
          </p:cNvSpPr>
          <p:nvPr>
            <p:ph idx="1"/>
          </p:nvPr>
        </p:nvSpPr>
        <p:spPr>
          <a:xfrm>
            <a:off x="4134677" y="1033671"/>
            <a:ext cx="5009321" cy="5824329"/>
          </a:xfrm>
        </p:spPr>
        <p:txBody>
          <a:bodyPr>
            <a:normAutofit lnSpcReduction="10000"/>
          </a:bodyPr>
          <a:lstStyle/>
          <a:p>
            <a:pPr algn="ctr"/>
            <a:r>
              <a:rPr lang="es-ES" b="1" u="sng" dirty="0">
                <a:solidFill>
                  <a:schemeClr val="bg1"/>
                </a:solidFill>
                <a:highlight>
                  <a:srgbClr val="FF0000"/>
                </a:highlight>
                <a:latin typeface="Maiandra GD" panose="020E0502030308020204" pitchFamily="34" charset="0"/>
              </a:rPr>
              <a:t>V.22.</a:t>
            </a:r>
          </a:p>
          <a:p>
            <a:r>
              <a:rPr lang="es-ES" b="1" dirty="0">
                <a:solidFill>
                  <a:schemeClr val="bg1"/>
                </a:solidFill>
                <a:latin typeface="Maiandra GD" panose="020E0502030308020204" pitchFamily="34" charset="0"/>
              </a:rPr>
              <a:t>Pero al oír el joven estas palabras, </a:t>
            </a:r>
            <a:r>
              <a:rPr lang="es-ES" b="1" u="sng" dirty="0">
                <a:solidFill>
                  <a:schemeClr val="bg1"/>
                </a:solidFill>
                <a:highlight>
                  <a:srgbClr val="FF00FF"/>
                </a:highlight>
                <a:latin typeface="Maiandra GD" panose="020E0502030308020204" pitchFamily="34" charset="0"/>
              </a:rPr>
              <a:t>se fue triste,</a:t>
            </a:r>
            <a:r>
              <a:rPr lang="es-ES" b="1" dirty="0">
                <a:solidFill>
                  <a:schemeClr val="bg1"/>
                </a:solidFill>
                <a:latin typeface="Maiandra GD" panose="020E0502030308020204" pitchFamily="34" charset="0"/>
              </a:rPr>
              <a:t> porque era dueño de muchos bienes. </a:t>
            </a:r>
          </a:p>
          <a:p>
            <a:r>
              <a:rPr lang="es-ES" b="1" dirty="0">
                <a:solidFill>
                  <a:schemeClr val="bg1"/>
                </a:solidFill>
                <a:latin typeface="Maiandra GD" panose="020E0502030308020204" pitchFamily="34" charset="0"/>
              </a:rPr>
              <a:t>Este joven llego preguntando por la vida eterna estaba interesado en la vida eterna, pero cuando Jesús toco lo que más amaba decidió no obtener la vida eterna por sus riquezas. </a:t>
            </a:r>
          </a:p>
          <a:p>
            <a:r>
              <a:rPr lang="es-ES" b="1" dirty="0">
                <a:solidFill>
                  <a:schemeClr val="bg1"/>
                </a:solidFill>
                <a:latin typeface="Maiandra GD" panose="020E0502030308020204" pitchFamily="34" charset="0"/>
              </a:rPr>
              <a:t>Lamentablemente muchas personas están igual como esté joven prefieren sus riquezas que la vida eterna.</a:t>
            </a:r>
            <a:endParaRPr lang="es-NI" b="1" dirty="0">
              <a:solidFill>
                <a:schemeClr val="bg1"/>
              </a:solidFill>
              <a:latin typeface="Maiandra GD" panose="020E0502030308020204" pitchFamily="34" charset="0"/>
            </a:endParaRPr>
          </a:p>
        </p:txBody>
      </p:sp>
      <p:pic>
        <p:nvPicPr>
          <p:cNvPr id="6" name="Imagen 5">
            <a:extLst>
              <a:ext uri="{FF2B5EF4-FFF2-40B4-BE49-F238E27FC236}">
                <a16:creationId xmlns:a16="http://schemas.microsoft.com/office/drawing/2014/main" id="{5A6C49BD-0487-FF30-A836-17324DA5222D}"/>
              </a:ext>
            </a:extLst>
          </p:cNvPr>
          <p:cNvPicPr>
            <a:picLocks noChangeAspect="1"/>
          </p:cNvPicPr>
          <p:nvPr/>
        </p:nvPicPr>
        <p:blipFill>
          <a:blip r:embed="rId3"/>
          <a:stretch>
            <a:fillRect/>
          </a:stretch>
        </p:blipFill>
        <p:spPr>
          <a:xfrm>
            <a:off x="0" y="1033670"/>
            <a:ext cx="4134677" cy="5824327"/>
          </a:xfrm>
          <a:prstGeom prst="rect">
            <a:avLst/>
          </a:prstGeom>
        </p:spPr>
      </p:pic>
      <p:sp>
        <p:nvSpPr>
          <p:cNvPr id="11" name="CuadroTexto 10">
            <a:extLst>
              <a:ext uri="{FF2B5EF4-FFF2-40B4-BE49-F238E27FC236}">
                <a16:creationId xmlns:a16="http://schemas.microsoft.com/office/drawing/2014/main" id="{73780FF7-10FC-5B26-FE1A-1EF7484231A9}"/>
              </a:ext>
            </a:extLst>
          </p:cNvPr>
          <p:cNvSpPr txBox="1"/>
          <p:nvPr/>
        </p:nvSpPr>
        <p:spPr>
          <a:xfrm>
            <a:off x="0" y="1033668"/>
            <a:ext cx="4134676" cy="646331"/>
          </a:xfrm>
          <a:prstGeom prst="rect">
            <a:avLst/>
          </a:prstGeom>
          <a:noFill/>
        </p:spPr>
        <p:txBody>
          <a:bodyPr wrap="square">
            <a:spAutoFit/>
          </a:bodyPr>
          <a:lstStyle/>
          <a:p>
            <a:pPr algn="ctr"/>
            <a:r>
              <a:rPr lang="es-NI" sz="3600" b="1" u="sng" dirty="0">
                <a:highlight>
                  <a:srgbClr val="00FFFF"/>
                </a:highlight>
                <a:latin typeface="Maiandra GD" panose="020E0502030308020204" pitchFamily="34" charset="0"/>
              </a:rPr>
              <a:t>ES UNA TRAMPA.</a:t>
            </a:r>
          </a:p>
        </p:txBody>
      </p:sp>
    </p:spTree>
    <p:extLst>
      <p:ext uri="{BB962C8B-B14F-4D97-AF65-F5344CB8AC3E}">
        <p14:creationId xmlns:p14="http://schemas.microsoft.com/office/powerpoint/2010/main" val="42450749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56291A5-5E74-1A70-5560-9A4DA789B4EE}"/>
              </a:ext>
            </a:extLst>
          </p:cNvPr>
          <p:cNvPicPr>
            <a:picLocks noChangeAspect="1"/>
          </p:cNvPicPr>
          <p:nvPr/>
        </p:nvPicPr>
        <p:blipFill>
          <a:blip r:embed="rId2"/>
          <a:stretch>
            <a:fillRect/>
          </a:stretch>
        </p:blipFill>
        <p:spPr>
          <a:xfrm>
            <a:off x="1" y="0"/>
            <a:ext cx="9144000" cy="6858000"/>
          </a:xfrm>
          <a:prstGeom prst="rect">
            <a:avLst/>
          </a:prstGeom>
        </p:spPr>
      </p:pic>
      <p:sp>
        <p:nvSpPr>
          <p:cNvPr id="4" name="Título 3">
            <a:extLst>
              <a:ext uri="{FF2B5EF4-FFF2-40B4-BE49-F238E27FC236}">
                <a16:creationId xmlns:a16="http://schemas.microsoft.com/office/drawing/2014/main" id="{CCCA8C05-744A-2269-F81E-B5891904BD3F}"/>
              </a:ext>
            </a:extLst>
          </p:cNvPr>
          <p:cNvSpPr>
            <a:spLocks noGrp="1"/>
          </p:cNvSpPr>
          <p:nvPr>
            <p:ph type="title"/>
          </p:nvPr>
        </p:nvSpPr>
        <p:spPr>
          <a:xfrm>
            <a:off x="0" y="1"/>
            <a:ext cx="9144000" cy="1033670"/>
          </a:xfrm>
          <a:solidFill>
            <a:srgbClr val="00FF00"/>
          </a:solidFill>
        </p:spPr>
        <p:txBody>
          <a:bodyPr>
            <a:normAutofit fontScale="90000"/>
          </a:bodyPr>
          <a:lstStyle/>
          <a:p>
            <a:pPr algn="ctr"/>
            <a:r>
              <a:rPr lang="es-ES" b="1" u="sng" dirty="0">
                <a:latin typeface="Maiandra GD" panose="020E0502030308020204" pitchFamily="34" charset="0"/>
              </a:rPr>
              <a:t>EL PELIGRO DE PONER LAS RIQUEZAS EN PRIMER LUGAR.</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B9465E7-96F2-E834-831A-AEE2907653A5}"/>
              </a:ext>
            </a:extLst>
          </p:cNvPr>
          <p:cNvSpPr>
            <a:spLocks noGrp="1"/>
          </p:cNvSpPr>
          <p:nvPr>
            <p:ph idx="1"/>
          </p:nvPr>
        </p:nvSpPr>
        <p:spPr>
          <a:xfrm>
            <a:off x="4134677" y="1033671"/>
            <a:ext cx="5009321" cy="5824329"/>
          </a:xfrm>
        </p:spPr>
        <p:txBody>
          <a:bodyPr/>
          <a:lstStyle/>
          <a:p>
            <a:r>
              <a:rPr lang="es-ES" b="1" dirty="0">
                <a:solidFill>
                  <a:schemeClr val="bg1"/>
                </a:solidFill>
                <a:latin typeface="Maiandra GD" panose="020E0502030308020204" pitchFamily="34" charset="0"/>
              </a:rPr>
              <a:t>Ahogan la palabra de Dios. </a:t>
            </a:r>
          </a:p>
          <a:p>
            <a:pPr algn="ctr"/>
            <a:r>
              <a:rPr lang="es-ES" b="1" u="sng" dirty="0">
                <a:solidFill>
                  <a:schemeClr val="bg1"/>
                </a:solidFill>
                <a:highlight>
                  <a:srgbClr val="FF0000"/>
                </a:highlight>
                <a:latin typeface="Maiandra GD" panose="020E0502030308020204" pitchFamily="34" charset="0"/>
              </a:rPr>
              <a:t>Marcos.4:19.</a:t>
            </a:r>
          </a:p>
          <a:p>
            <a:r>
              <a:rPr lang="es-ES" b="1" dirty="0">
                <a:solidFill>
                  <a:schemeClr val="bg1"/>
                </a:solidFill>
                <a:latin typeface="Maiandra GD" panose="020E0502030308020204" pitchFamily="34" charset="0"/>
              </a:rPr>
              <a:t>pero las preocupaciones del mundo, </a:t>
            </a:r>
            <a:r>
              <a:rPr lang="es-ES" b="1" u="sng" dirty="0">
                <a:solidFill>
                  <a:schemeClr val="bg1"/>
                </a:solidFill>
                <a:highlight>
                  <a:srgbClr val="0000FF"/>
                </a:highlight>
                <a:latin typeface="Maiandra GD" panose="020E0502030308020204" pitchFamily="34" charset="0"/>
              </a:rPr>
              <a:t>y el engaño de las riquezas,</a:t>
            </a:r>
            <a:r>
              <a:rPr lang="es-ES" b="1" dirty="0">
                <a:solidFill>
                  <a:schemeClr val="bg1"/>
                </a:solidFill>
                <a:latin typeface="Maiandra GD" panose="020E0502030308020204" pitchFamily="34" charset="0"/>
              </a:rPr>
              <a:t> y los deseos de las demás cosas entran y ahogan la palabra, y se vuelve estéril.  </a:t>
            </a:r>
          </a:p>
          <a:p>
            <a:r>
              <a:rPr lang="es-ES" b="1" dirty="0">
                <a:solidFill>
                  <a:schemeClr val="bg1"/>
                </a:solidFill>
                <a:latin typeface="Maiandra GD" panose="020E0502030308020204" pitchFamily="34" charset="0"/>
              </a:rPr>
              <a:t>Las riquezas nos ciegan y ahogan la palabra de Dios y no da fruto en nuestras vidas.</a:t>
            </a:r>
          </a:p>
          <a:p>
            <a:r>
              <a:rPr lang="es-ES" b="1" dirty="0">
                <a:solidFill>
                  <a:schemeClr val="bg1"/>
                </a:solidFill>
                <a:latin typeface="Maiandra GD" panose="020E0502030308020204" pitchFamily="34" charset="0"/>
              </a:rPr>
              <a:t>Hay mucho peligro cuando ponemos las riquezas en primer lugar y no en Dios.</a:t>
            </a:r>
            <a:endParaRPr lang="es-NI" b="1" dirty="0">
              <a:solidFill>
                <a:schemeClr val="bg1"/>
              </a:solidFill>
              <a:latin typeface="Maiandra GD" panose="020E0502030308020204" pitchFamily="34" charset="0"/>
            </a:endParaRPr>
          </a:p>
        </p:txBody>
      </p:sp>
      <p:pic>
        <p:nvPicPr>
          <p:cNvPr id="6" name="Imagen 5">
            <a:extLst>
              <a:ext uri="{FF2B5EF4-FFF2-40B4-BE49-F238E27FC236}">
                <a16:creationId xmlns:a16="http://schemas.microsoft.com/office/drawing/2014/main" id="{5A6C49BD-0487-FF30-A836-17324DA5222D}"/>
              </a:ext>
            </a:extLst>
          </p:cNvPr>
          <p:cNvPicPr>
            <a:picLocks noChangeAspect="1"/>
          </p:cNvPicPr>
          <p:nvPr/>
        </p:nvPicPr>
        <p:blipFill>
          <a:blip r:embed="rId3"/>
          <a:stretch>
            <a:fillRect/>
          </a:stretch>
        </p:blipFill>
        <p:spPr>
          <a:xfrm>
            <a:off x="0" y="1033670"/>
            <a:ext cx="4134677" cy="5824327"/>
          </a:xfrm>
          <a:prstGeom prst="rect">
            <a:avLst/>
          </a:prstGeom>
        </p:spPr>
      </p:pic>
      <p:sp>
        <p:nvSpPr>
          <p:cNvPr id="11" name="CuadroTexto 10">
            <a:extLst>
              <a:ext uri="{FF2B5EF4-FFF2-40B4-BE49-F238E27FC236}">
                <a16:creationId xmlns:a16="http://schemas.microsoft.com/office/drawing/2014/main" id="{73780FF7-10FC-5B26-FE1A-1EF7484231A9}"/>
              </a:ext>
            </a:extLst>
          </p:cNvPr>
          <p:cNvSpPr txBox="1"/>
          <p:nvPr/>
        </p:nvSpPr>
        <p:spPr>
          <a:xfrm>
            <a:off x="0" y="1033668"/>
            <a:ext cx="4134676" cy="646331"/>
          </a:xfrm>
          <a:prstGeom prst="rect">
            <a:avLst/>
          </a:prstGeom>
          <a:noFill/>
        </p:spPr>
        <p:txBody>
          <a:bodyPr wrap="square">
            <a:spAutoFit/>
          </a:bodyPr>
          <a:lstStyle/>
          <a:p>
            <a:pPr algn="ctr"/>
            <a:r>
              <a:rPr lang="es-NI" sz="3600" b="1" u="sng" dirty="0">
                <a:highlight>
                  <a:srgbClr val="00FFFF"/>
                </a:highlight>
                <a:latin typeface="Maiandra GD" panose="020E0502030308020204" pitchFamily="34" charset="0"/>
              </a:rPr>
              <a:t>ES UNA TRAMPA.</a:t>
            </a:r>
          </a:p>
        </p:txBody>
      </p:sp>
    </p:spTree>
    <p:extLst>
      <p:ext uri="{BB962C8B-B14F-4D97-AF65-F5344CB8AC3E}">
        <p14:creationId xmlns:p14="http://schemas.microsoft.com/office/powerpoint/2010/main" val="426450686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56291A5-5E74-1A70-5560-9A4DA789B4EE}"/>
              </a:ext>
            </a:extLst>
          </p:cNvPr>
          <p:cNvPicPr>
            <a:picLocks noChangeAspect="1"/>
          </p:cNvPicPr>
          <p:nvPr/>
        </p:nvPicPr>
        <p:blipFill>
          <a:blip r:embed="rId2"/>
          <a:stretch>
            <a:fillRect/>
          </a:stretch>
        </p:blipFill>
        <p:spPr>
          <a:xfrm>
            <a:off x="1" y="0"/>
            <a:ext cx="9144000" cy="6858000"/>
          </a:xfrm>
          <a:prstGeom prst="rect">
            <a:avLst/>
          </a:prstGeom>
        </p:spPr>
      </p:pic>
      <p:sp>
        <p:nvSpPr>
          <p:cNvPr id="4" name="Título 3">
            <a:extLst>
              <a:ext uri="{FF2B5EF4-FFF2-40B4-BE49-F238E27FC236}">
                <a16:creationId xmlns:a16="http://schemas.microsoft.com/office/drawing/2014/main" id="{CCCA8C05-744A-2269-F81E-B5891904BD3F}"/>
              </a:ext>
            </a:extLst>
          </p:cNvPr>
          <p:cNvSpPr>
            <a:spLocks noGrp="1"/>
          </p:cNvSpPr>
          <p:nvPr>
            <p:ph type="title"/>
          </p:nvPr>
        </p:nvSpPr>
        <p:spPr>
          <a:xfrm>
            <a:off x="0" y="1"/>
            <a:ext cx="9144000" cy="1033670"/>
          </a:xfrm>
          <a:solidFill>
            <a:srgbClr val="00FF00"/>
          </a:solidFill>
        </p:spPr>
        <p:txBody>
          <a:bodyPr>
            <a:normAutofit fontScale="90000"/>
          </a:bodyPr>
          <a:lstStyle/>
          <a:p>
            <a:pPr algn="ctr"/>
            <a:r>
              <a:rPr lang="es-ES" b="1" u="sng" dirty="0">
                <a:latin typeface="Maiandra GD" panose="020E0502030308020204" pitchFamily="34" charset="0"/>
              </a:rPr>
              <a:t>EL DESEO PELIGROSO DE GANAR RIQUEZAS DE MANERA INJUSTA. </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B9465E7-96F2-E834-831A-AEE2907653A5}"/>
              </a:ext>
            </a:extLst>
          </p:cNvPr>
          <p:cNvSpPr>
            <a:spLocks noGrp="1"/>
          </p:cNvSpPr>
          <p:nvPr>
            <p:ph idx="1"/>
          </p:nvPr>
        </p:nvSpPr>
        <p:spPr>
          <a:xfrm>
            <a:off x="4134677" y="1033671"/>
            <a:ext cx="5009321" cy="5824329"/>
          </a:xfrm>
        </p:spPr>
        <p:txBody>
          <a:bodyPr/>
          <a:lstStyle/>
          <a:p>
            <a:r>
              <a:rPr lang="es-ES" b="1" dirty="0">
                <a:solidFill>
                  <a:schemeClr val="bg1"/>
                </a:solidFill>
                <a:latin typeface="Maiandra GD" panose="020E0502030308020204" pitchFamily="34" charset="0"/>
              </a:rPr>
              <a:t>Hay un peligro muy grande cuando queremos obtener riquezas, muchas personas no les importa la manera de obtener estas riquezas y por eso caen en muchos lazos y deseos necios y engañosos. </a:t>
            </a:r>
          </a:p>
          <a:p>
            <a:pPr algn="ctr"/>
            <a:r>
              <a:rPr lang="es-ES" b="1" u="sng" dirty="0">
                <a:solidFill>
                  <a:schemeClr val="bg1"/>
                </a:solidFill>
                <a:highlight>
                  <a:srgbClr val="FF0000"/>
                </a:highlight>
                <a:latin typeface="Maiandra GD" panose="020E0502030308020204" pitchFamily="34" charset="0"/>
              </a:rPr>
              <a:t>I Timoteo.6:9. </a:t>
            </a:r>
          </a:p>
          <a:p>
            <a:r>
              <a:rPr lang="es-ES" b="1" dirty="0">
                <a:solidFill>
                  <a:schemeClr val="bg1"/>
                </a:solidFill>
                <a:latin typeface="Maiandra GD" panose="020E0502030308020204" pitchFamily="34" charset="0"/>
              </a:rPr>
              <a:t>Pero los que quieren enriquecerse caen en tentación y </a:t>
            </a:r>
            <a:r>
              <a:rPr lang="es-ES" b="1" u="sng" dirty="0">
                <a:highlight>
                  <a:srgbClr val="FFFF00"/>
                </a:highlight>
                <a:latin typeface="Maiandra GD" panose="020E0502030308020204" pitchFamily="34" charset="0"/>
              </a:rPr>
              <a:t>lazo y en muchos deseos necios y dañosos que hunden a los hombres</a:t>
            </a:r>
            <a:r>
              <a:rPr lang="es-ES" b="1" dirty="0">
                <a:solidFill>
                  <a:schemeClr val="bg1"/>
                </a:solidFill>
                <a:latin typeface="Maiandra GD" panose="020E0502030308020204" pitchFamily="34" charset="0"/>
              </a:rPr>
              <a:t> en la ruina y en la perdición. </a:t>
            </a:r>
            <a:endParaRPr lang="es-NI" b="1" dirty="0">
              <a:solidFill>
                <a:schemeClr val="bg1"/>
              </a:solidFill>
              <a:latin typeface="Maiandra GD" panose="020E0502030308020204" pitchFamily="34" charset="0"/>
            </a:endParaRPr>
          </a:p>
        </p:txBody>
      </p:sp>
      <p:pic>
        <p:nvPicPr>
          <p:cNvPr id="6" name="Imagen 5">
            <a:extLst>
              <a:ext uri="{FF2B5EF4-FFF2-40B4-BE49-F238E27FC236}">
                <a16:creationId xmlns:a16="http://schemas.microsoft.com/office/drawing/2014/main" id="{5A6C49BD-0487-FF30-A836-17324DA5222D}"/>
              </a:ext>
            </a:extLst>
          </p:cNvPr>
          <p:cNvPicPr>
            <a:picLocks noChangeAspect="1"/>
          </p:cNvPicPr>
          <p:nvPr/>
        </p:nvPicPr>
        <p:blipFill>
          <a:blip r:embed="rId3"/>
          <a:stretch>
            <a:fillRect/>
          </a:stretch>
        </p:blipFill>
        <p:spPr>
          <a:xfrm>
            <a:off x="0" y="1033670"/>
            <a:ext cx="4134677" cy="5824327"/>
          </a:xfrm>
          <a:prstGeom prst="rect">
            <a:avLst/>
          </a:prstGeom>
        </p:spPr>
      </p:pic>
      <p:sp>
        <p:nvSpPr>
          <p:cNvPr id="11" name="CuadroTexto 10">
            <a:extLst>
              <a:ext uri="{FF2B5EF4-FFF2-40B4-BE49-F238E27FC236}">
                <a16:creationId xmlns:a16="http://schemas.microsoft.com/office/drawing/2014/main" id="{73780FF7-10FC-5B26-FE1A-1EF7484231A9}"/>
              </a:ext>
            </a:extLst>
          </p:cNvPr>
          <p:cNvSpPr txBox="1"/>
          <p:nvPr/>
        </p:nvSpPr>
        <p:spPr>
          <a:xfrm>
            <a:off x="0" y="1033668"/>
            <a:ext cx="4134676" cy="646331"/>
          </a:xfrm>
          <a:prstGeom prst="rect">
            <a:avLst/>
          </a:prstGeom>
          <a:noFill/>
        </p:spPr>
        <p:txBody>
          <a:bodyPr wrap="square">
            <a:spAutoFit/>
          </a:bodyPr>
          <a:lstStyle/>
          <a:p>
            <a:pPr algn="ctr"/>
            <a:r>
              <a:rPr lang="es-NI" sz="3600" b="1" u="sng" dirty="0">
                <a:highlight>
                  <a:srgbClr val="00FFFF"/>
                </a:highlight>
                <a:latin typeface="Maiandra GD" panose="020E0502030308020204" pitchFamily="34" charset="0"/>
              </a:rPr>
              <a:t>ES UNA TRAMPA.</a:t>
            </a:r>
          </a:p>
        </p:txBody>
      </p:sp>
    </p:spTree>
    <p:extLst>
      <p:ext uri="{BB962C8B-B14F-4D97-AF65-F5344CB8AC3E}">
        <p14:creationId xmlns:p14="http://schemas.microsoft.com/office/powerpoint/2010/main" val="427085068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additive="base">
                                        <p:cTn id="14"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 calcmode="lin" valueType="num">
                                      <p:cBhvr additive="base">
                                        <p:cTn id="20"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 calcmode="lin" valueType="num">
                                      <p:cBhvr additive="base">
                                        <p:cTn id="26"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56291A5-5E74-1A70-5560-9A4DA789B4EE}"/>
              </a:ext>
            </a:extLst>
          </p:cNvPr>
          <p:cNvPicPr>
            <a:picLocks noChangeAspect="1"/>
          </p:cNvPicPr>
          <p:nvPr/>
        </p:nvPicPr>
        <p:blipFill>
          <a:blip r:embed="rId2"/>
          <a:stretch>
            <a:fillRect/>
          </a:stretch>
        </p:blipFill>
        <p:spPr>
          <a:xfrm>
            <a:off x="1" y="0"/>
            <a:ext cx="9144000" cy="6858000"/>
          </a:xfrm>
          <a:prstGeom prst="rect">
            <a:avLst/>
          </a:prstGeom>
        </p:spPr>
      </p:pic>
      <p:sp>
        <p:nvSpPr>
          <p:cNvPr id="4" name="Título 3">
            <a:extLst>
              <a:ext uri="{FF2B5EF4-FFF2-40B4-BE49-F238E27FC236}">
                <a16:creationId xmlns:a16="http://schemas.microsoft.com/office/drawing/2014/main" id="{CCCA8C05-744A-2269-F81E-B5891904BD3F}"/>
              </a:ext>
            </a:extLst>
          </p:cNvPr>
          <p:cNvSpPr>
            <a:spLocks noGrp="1"/>
          </p:cNvSpPr>
          <p:nvPr>
            <p:ph type="title"/>
          </p:nvPr>
        </p:nvSpPr>
        <p:spPr>
          <a:xfrm>
            <a:off x="0" y="1"/>
            <a:ext cx="9144000" cy="1033670"/>
          </a:xfrm>
          <a:solidFill>
            <a:srgbClr val="00FF00"/>
          </a:solidFill>
        </p:spPr>
        <p:txBody>
          <a:bodyPr>
            <a:normAutofit fontScale="90000"/>
          </a:bodyPr>
          <a:lstStyle/>
          <a:p>
            <a:pPr algn="ctr"/>
            <a:r>
              <a:rPr lang="es-ES" b="1" u="sng" dirty="0">
                <a:latin typeface="Maiandra GD" panose="020E0502030308020204" pitchFamily="34" charset="0"/>
              </a:rPr>
              <a:t>LA ACTITUD CORRECTA HACIA LAS RIQUEZAS.</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B9465E7-96F2-E834-831A-AEE2907653A5}"/>
              </a:ext>
            </a:extLst>
          </p:cNvPr>
          <p:cNvSpPr>
            <a:spLocks noGrp="1"/>
          </p:cNvSpPr>
          <p:nvPr>
            <p:ph idx="1"/>
          </p:nvPr>
        </p:nvSpPr>
        <p:spPr>
          <a:xfrm>
            <a:off x="4134677" y="1033671"/>
            <a:ext cx="5009321" cy="5824329"/>
          </a:xfrm>
        </p:spPr>
        <p:txBody>
          <a:bodyPr>
            <a:normAutofit fontScale="92500" lnSpcReduction="10000"/>
          </a:bodyPr>
          <a:lstStyle/>
          <a:p>
            <a:r>
              <a:rPr lang="es-ES" b="1" dirty="0">
                <a:solidFill>
                  <a:schemeClr val="bg1"/>
                </a:solidFill>
                <a:latin typeface="Maiandra GD" panose="020E0502030308020204" pitchFamily="34" charset="0"/>
              </a:rPr>
              <a:t>Ahora veremos la actitud correcta hacia las riquezas para poder agradar a Dios como muchos personajes de la Biblia lo hicieron: </a:t>
            </a:r>
          </a:p>
          <a:p>
            <a:r>
              <a:rPr lang="es-ES" b="1" dirty="0">
                <a:solidFill>
                  <a:schemeClr val="bg1"/>
                </a:solidFill>
                <a:latin typeface="Maiandra GD" panose="020E0502030308020204" pitchFamily="34" charset="0"/>
              </a:rPr>
              <a:t>Abraham. </a:t>
            </a:r>
          </a:p>
          <a:p>
            <a:r>
              <a:rPr lang="es-ES" b="1" dirty="0">
                <a:solidFill>
                  <a:schemeClr val="bg1"/>
                </a:solidFill>
                <a:latin typeface="Maiandra GD" panose="020E0502030308020204" pitchFamily="34" charset="0"/>
              </a:rPr>
              <a:t>Job. </a:t>
            </a:r>
          </a:p>
          <a:p>
            <a:r>
              <a:rPr lang="es-ES" b="1" dirty="0">
                <a:solidFill>
                  <a:schemeClr val="bg1"/>
                </a:solidFill>
                <a:latin typeface="Maiandra GD" panose="020E0502030308020204" pitchFamily="34" charset="0"/>
              </a:rPr>
              <a:t>Lot. </a:t>
            </a:r>
          </a:p>
          <a:p>
            <a:r>
              <a:rPr lang="es-ES" b="1" dirty="0">
                <a:solidFill>
                  <a:schemeClr val="bg1"/>
                </a:solidFill>
                <a:latin typeface="Maiandra GD" panose="020E0502030308020204" pitchFamily="34" charset="0"/>
              </a:rPr>
              <a:t>Fueron ricos y agradaron a Dios, las riquezas que ellos tuvieron no fue obstáculo para no servir a Dios.</a:t>
            </a:r>
          </a:p>
          <a:p>
            <a:r>
              <a:rPr lang="es-ES" b="1" dirty="0">
                <a:solidFill>
                  <a:schemeClr val="bg1"/>
                </a:solidFill>
                <a:latin typeface="Maiandra GD" panose="020E0502030308020204" pitchFamily="34" charset="0"/>
              </a:rPr>
              <a:t>Usar nuestros bienes para hacer tesoro en el cielo. </a:t>
            </a:r>
          </a:p>
          <a:p>
            <a:pPr algn="ctr"/>
            <a:r>
              <a:rPr lang="es-ES" b="1" u="sng" dirty="0">
                <a:solidFill>
                  <a:schemeClr val="bg1"/>
                </a:solidFill>
                <a:highlight>
                  <a:srgbClr val="FF0000"/>
                </a:highlight>
                <a:latin typeface="Maiandra GD" panose="020E0502030308020204" pitchFamily="34" charset="0"/>
              </a:rPr>
              <a:t>Marcos.10:21.</a:t>
            </a:r>
            <a:endParaRPr lang="es-NI" b="1" u="sng" dirty="0">
              <a:solidFill>
                <a:schemeClr val="bg1"/>
              </a:solidFill>
              <a:highlight>
                <a:srgbClr val="FF0000"/>
              </a:highlight>
              <a:latin typeface="Maiandra GD" panose="020E0502030308020204" pitchFamily="34" charset="0"/>
            </a:endParaRPr>
          </a:p>
        </p:txBody>
      </p:sp>
      <p:pic>
        <p:nvPicPr>
          <p:cNvPr id="6" name="Imagen 5">
            <a:extLst>
              <a:ext uri="{FF2B5EF4-FFF2-40B4-BE49-F238E27FC236}">
                <a16:creationId xmlns:a16="http://schemas.microsoft.com/office/drawing/2014/main" id="{5A6C49BD-0487-FF30-A836-17324DA5222D}"/>
              </a:ext>
            </a:extLst>
          </p:cNvPr>
          <p:cNvPicPr>
            <a:picLocks noChangeAspect="1"/>
          </p:cNvPicPr>
          <p:nvPr/>
        </p:nvPicPr>
        <p:blipFill>
          <a:blip r:embed="rId3"/>
          <a:stretch>
            <a:fillRect/>
          </a:stretch>
        </p:blipFill>
        <p:spPr>
          <a:xfrm>
            <a:off x="0" y="1033670"/>
            <a:ext cx="4134677" cy="5824327"/>
          </a:xfrm>
          <a:prstGeom prst="rect">
            <a:avLst/>
          </a:prstGeom>
        </p:spPr>
      </p:pic>
      <p:sp>
        <p:nvSpPr>
          <p:cNvPr id="11" name="CuadroTexto 10">
            <a:extLst>
              <a:ext uri="{FF2B5EF4-FFF2-40B4-BE49-F238E27FC236}">
                <a16:creationId xmlns:a16="http://schemas.microsoft.com/office/drawing/2014/main" id="{73780FF7-10FC-5B26-FE1A-1EF7484231A9}"/>
              </a:ext>
            </a:extLst>
          </p:cNvPr>
          <p:cNvSpPr txBox="1"/>
          <p:nvPr/>
        </p:nvSpPr>
        <p:spPr>
          <a:xfrm>
            <a:off x="0" y="1033668"/>
            <a:ext cx="4134676" cy="646331"/>
          </a:xfrm>
          <a:prstGeom prst="rect">
            <a:avLst/>
          </a:prstGeom>
          <a:noFill/>
        </p:spPr>
        <p:txBody>
          <a:bodyPr wrap="square">
            <a:spAutoFit/>
          </a:bodyPr>
          <a:lstStyle/>
          <a:p>
            <a:pPr algn="ctr"/>
            <a:r>
              <a:rPr lang="es-NI" sz="3600" b="1" u="sng" dirty="0">
                <a:highlight>
                  <a:srgbClr val="00FFFF"/>
                </a:highlight>
                <a:latin typeface="Maiandra GD" panose="020E0502030308020204" pitchFamily="34" charset="0"/>
              </a:rPr>
              <a:t>ES UNA TRAMPA.</a:t>
            </a:r>
          </a:p>
        </p:txBody>
      </p:sp>
    </p:spTree>
    <p:extLst>
      <p:ext uri="{BB962C8B-B14F-4D97-AF65-F5344CB8AC3E}">
        <p14:creationId xmlns:p14="http://schemas.microsoft.com/office/powerpoint/2010/main" val="19149245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additive="base">
                                        <p:cTn id="14"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 calcmode="lin" valueType="num">
                                      <p:cBhvr additive="base">
                                        <p:cTn id="20"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 calcmode="lin" valueType="num">
                                      <p:cBhvr additive="base">
                                        <p:cTn id="26"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 calcmode="lin" valueType="num">
                                      <p:cBhvr additive="base">
                                        <p:cTn id="32"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5">
                                            <p:txEl>
                                              <p:pRg st="4" end="4"/>
                                            </p:txEl>
                                          </p:spTgt>
                                        </p:tgtEl>
                                        <p:attrNameLst>
                                          <p:attrName>style.visibility</p:attrName>
                                        </p:attrNameLst>
                                      </p:cBhvr>
                                      <p:to>
                                        <p:strVal val="visible"/>
                                      </p:to>
                                    </p:set>
                                    <p:anim calcmode="lin" valueType="num">
                                      <p:cBhvr additive="base">
                                        <p:cTn id="38"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5">
                                            <p:txEl>
                                              <p:pRg st="5" end="5"/>
                                            </p:txEl>
                                          </p:spTgt>
                                        </p:tgtEl>
                                        <p:attrNameLst>
                                          <p:attrName>style.visibility</p:attrName>
                                        </p:attrNameLst>
                                      </p:cBhvr>
                                      <p:to>
                                        <p:strVal val="visible"/>
                                      </p:to>
                                    </p:set>
                                    <p:anim calcmode="lin" valueType="num">
                                      <p:cBhvr additive="base">
                                        <p:cTn id="44"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5">
                                            <p:txEl>
                                              <p:pRg st="6" end="6"/>
                                            </p:txEl>
                                          </p:spTgt>
                                        </p:tgtEl>
                                        <p:attrNameLst>
                                          <p:attrName>style.visibility</p:attrName>
                                        </p:attrNameLst>
                                      </p:cBhvr>
                                      <p:to>
                                        <p:strVal val="visible"/>
                                      </p:to>
                                    </p:set>
                                    <p:anim calcmode="lin" valueType="num">
                                      <p:cBhvr additive="base">
                                        <p:cTn id="50"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56291A5-5E74-1A70-5560-9A4DA789B4EE}"/>
              </a:ext>
            </a:extLst>
          </p:cNvPr>
          <p:cNvPicPr>
            <a:picLocks noChangeAspect="1"/>
          </p:cNvPicPr>
          <p:nvPr/>
        </p:nvPicPr>
        <p:blipFill>
          <a:blip r:embed="rId2"/>
          <a:stretch>
            <a:fillRect/>
          </a:stretch>
        </p:blipFill>
        <p:spPr>
          <a:xfrm>
            <a:off x="1" y="0"/>
            <a:ext cx="9144000" cy="6858000"/>
          </a:xfrm>
          <a:prstGeom prst="rect">
            <a:avLst/>
          </a:prstGeom>
        </p:spPr>
      </p:pic>
      <p:sp>
        <p:nvSpPr>
          <p:cNvPr id="4" name="Título 3">
            <a:extLst>
              <a:ext uri="{FF2B5EF4-FFF2-40B4-BE49-F238E27FC236}">
                <a16:creationId xmlns:a16="http://schemas.microsoft.com/office/drawing/2014/main" id="{CCCA8C05-744A-2269-F81E-B5891904BD3F}"/>
              </a:ext>
            </a:extLst>
          </p:cNvPr>
          <p:cNvSpPr>
            <a:spLocks noGrp="1"/>
          </p:cNvSpPr>
          <p:nvPr>
            <p:ph type="title"/>
          </p:nvPr>
        </p:nvSpPr>
        <p:spPr>
          <a:xfrm>
            <a:off x="0" y="1"/>
            <a:ext cx="9144000" cy="1033670"/>
          </a:xfrm>
          <a:solidFill>
            <a:srgbClr val="00FF00"/>
          </a:solidFill>
        </p:spPr>
        <p:txBody>
          <a:bodyPr>
            <a:normAutofit fontScale="90000"/>
          </a:bodyPr>
          <a:lstStyle/>
          <a:p>
            <a:pPr algn="ctr"/>
            <a:r>
              <a:rPr lang="es-ES" b="1" u="sng" dirty="0">
                <a:latin typeface="Maiandra GD" panose="020E0502030308020204" pitchFamily="34" charset="0"/>
              </a:rPr>
              <a:t>LA ACTITUD CORRECTA HACIA LAS RIQUEZAS.</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B9465E7-96F2-E834-831A-AEE2907653A5}"/>
              </a:ext>
            </a:extLst>
          </p:cNvPr>
          <p:cNvSpPr>
            <a:spLocks noGrp="1"/>
          </p:cNvSpPr>
          <p:nvPr>
            <p:ph idx="1"/>
          </p:nvPr>
        </p:nvSpPr>
        <p:spPr>
          <a:xfrm>
            <a:off x="4134677" y="1033671"/>
            <a:ext cx="5009321" cy="5824329"/>
          </a:xfrm>
        </p:spPr>
        <p:txBody>
          <a:bodyPr>
            <a:normAutofit/>
          </a:bodyPr>
          <a:lstStyle/>
          <a:p>
            <a:r>
              <a:rPr lang="es-ES" b="1" dirty="0">
                <a:solidFill>
                  <a:schemeClr val="bg1"/>
                </a:solidFill>
                <a:latin typeface="Maiandra GD" panose="020E0502030308020204" pitchFamily="34" charset="0"/>
              </a:rPr>
              <a:t>Jesús, mirándolo, lo amó y le dijo: </a:t>
            </a:r>
            <a:r>
              <a:rPr lang="es-ES" b="1" u="sng" dirty="0">
                <a:solidFill>
                  <a:schemeClr val="bg1"/>
                </a:solidFill>
                <a:highlight>
                  <a:srgbClr val="000080"/>
                </a:highlight>
                <a:latin typeface="Maiandra GD" panose="020E0502030308020204" pitchFamily="34" charset="0"/>
              </a:rPr>
              <a:t>Una cosa te falta:</a:t>
            </a:r>
            <a:r>
              <a:rPr lang="es-ES" b="1" dirty="0">
                <a:solidFill>
                  <a:schemeClr val="bg1"/>
                </a:solidFill>
                <a:latin typeface="Maiandra GD" panose="020E0502030308020204" pitchFamily="34" charset="0"/>
              </a:rPr>
              <a:t> ve y vende cuanto tienes y da a los pobres, y tendrás tesoro en el cielo; y ven, sígueme. </a:t>
            </a:r>
          </a:p>
          <a:p>
            <a:r>
              <a:rPr lang="es-ES" b="1" dirty="0">
                <a:solidFill>
                  <a:schemeClr val="bg1"/>
                </a:solidFill>
                <a:latin typeface="Maiandra GD" panose="020E0502030308020204" pitchFamily="34" charset="0"/>
              </a:rPr>
              <a:t>Con nuestras riquezas podemos hacer tesoro en el cielo. </a:t>
            </a:r>
          </a:p>
          <a:p>
            <a:r>
              <a:rPr lang="es-ES" b="1" dirty="0">
                <a:solidFill>
                  <a:schemeClr val="bg1"/>
                </a:solidFill>
                <a:latin typeface="Maiandra GD" panose="020E0502030308020204" pitchFamily="34" charset="0"/>
              </a:rPr>
              <a:t>Podemos ayudar a un predicador para que pueda dedicarse a predicar y salvar almas para Cristo. </a:t>
            </a:r>
          </a:p>
          <a:p>
            <a:pPr algn="ctr"/>
            <a:r>
              <a:rPr lang="es-ES" b="1" u="sng" dirty="0">
                <a:solidFill>
                  <a:schemeClr val="bg1"/>
                </a:solidFill>
                <a:highlight>
                  <a:srgbClr val="FF0000"/>
                </a:highlight>
                <a:latin typeface="Maiandra GD" panose="020E0502030308020204" pitchFamily="34" charset="0"/>
              </a:rPr>
              <a:t>I Timoteo.6:17-19. </a:t>
            </a:r>
            <a:endParaRPr lang="es-NI" b="1" u="sng" dirty="0">
              <a:solidFill>
                <a:schemeClr val="bg1"/>
              </a:solidFill>
              <a:highlight>
                <a:srgbClr val="FF0000"/>
              </a:highlight>
              <a:latin typeface="Maiandra GD" panose="020E0502030308020204" pitchFamily="34" charset="0"/>
            </a:endParaRPr>
          </a:p>
        </p:txBody>
      </p:sp>
      <p:pic>
        <p:nvPicPr>
          <p:cNvPr id="6" name="Imagen 5">
            <a:extLst>
              <a:ext uri="{FF2B5EF4-FFF2-40B4-BE49-F238E27FC236}">
                <a16:creationId xmlns:a16="http://schemas.microsoft.com/office/drawing/2014/main" id="{5A6C49BD-0487-FF30-A836-17324DA5222D}"/>
              </a:ext>
            </a:extLst>
          </p:cNvPr>
          <p:cNvPicPr>
            <a:picLocks noChangeAspect="1"/>
          </p:cNvPicPr>
          <p:nvPr/>
        </p:nvPicPr>
        <p:blipFill>
          <a:blip r:embed="rId3"/>
          <a:stretch>
            <a:fillRect/>
          </a:stretch>
        </p:blipFill>
        <p:spPr>
          <a:xfrm>
            <a:off x="0" y="1033670"/>
            <a:ext cx="4134677" cy="5824327"/>
          </a:xfrm>
          <a:prstGeom prst="rect">
            <a:avLst/>
          </a:prstGeom>
        </p:spPr>
      </p:pic>
      <p:sp>
        <p:nvSpPr>
          <p:cNvPr id="11" name="CuadroTexto 10">
            <a:extLst>
              <a:ext uri="{FF2B5EF4-FFF2-40B4-BE49-F238E27FC236}">
                <a16:creationId xmlns:a16="http://schemas.microsoft.com/office/drawing/2014/main" id="{73780FF7-10FC-5B26-FE1A-1EF7484231A9}"/>
              </a:ext>
            </a:extLst>
          </p:cNvPr>
          <p:cNvSpPr txBox="1"/>
          <p:nvPr/>
        </p:nvSpPr>
        <p:spPr>
          <a:xfrm>
            <a:off x="0" y="1033668"/>
            <a:ext cx="4134676" cy="646331"/>
          </a:xfrm>
          <a:prstGeom prst="rect">
            <a:avLst/>
          </a:prstGeom>
          <a:noFill/>
        </p:spPr>
        <p:txBody>
          <a:bodyPr wrap="square">
            <a:spAutoFit/>
          </a:bodyPr>
          <a:lstStyle/>
          <a:p>
            <a:pPr algn="ctr"/>
            <a:r>
              <a:rPr lang="es-NI" sz="3600" b="1" u="sng" dirty="0">
                <a:highlight>
                  <a:srgbClr val="00FFFF"/>
                </a:highlight>
                <a:latin typeface="Maiandra GD" panose="020E0502030308020204" pitchFamily="34" charset="0"/>
              </a:rPr>
              <a:t>ES UNA TRAMPA.</a:t>
            </a:r>
          </a:p>
        </p:txBody>
      </p:sp>
    </p:spTree>
    <p:extLst>
      <p:ext uri="{BB962C8B-B14F-4D97-AF65-F5344CB8AC3E}">
        <p14:creationId xmlns:p14="http://schemas.microsoft.com/office/powerpoint/2010/main" val="167746681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56291A5-5E74-1A70-5560-9A4DA789B4EE}"/>
              </a:ext>
            </a:extLst>
          </p:cNvPr>
          <p:cNvPicPr>
            <a:picLocks noChangeAspect="1"/>
          </p:cNvPicPr>
          <p:nvPr/>
        </p:nvPicPr>
        <p:blipFill>
          <a:blip r:embed="rId2"/>
          <a:stretch>
            <a:fillRect/>
          </a:stretch>
        </p:blipFill>
        <p:spPr>
          <a:xfrm>
            <a:off x="1" y="0"/>
            <a:ext cx="9144000" cy="6858000"/>
          </a:xfrm>
          <a:prstGeom prst="rect">
            <a:avLst/>
          </a:prstGeom>
        </p:spPr>
      </p:pic>
      <p:sp>
        <p:nvSpPr>
          <p:cNvPr id="4" name="Título 3">
            <a:extLst>
              <a:ext uri="{FF2B5EF4-FFF2-40B4-BE49-F238E27FC236}">
                <a16:creationId xmlns:a16="http://schemas.microsoft.com/office/drawing/2014/main" id="{CCCA8C05-744A-2269-F81E-B5891904BD3F}"/>
              </a:ext>
            </a:extLst>
          </p:cNvPr>
          <p:cNvSpPr>
            <a:spLocks noGrp="1"/>
          </p:cNvSpPr>
          <p:nvPr>
            <p:ph type="title"/>
          </p:nvPr>
        </p:nvSpPr>
        <p:spPr>
          <a:xfrm>
            <a:off x="0" y="1"/>
            <a:ext cx="9144000" cy="1033670"/>
          </a:xfrm>
          <a:solidFill>
            <a:srgbClr val="00FF00"/>
          </a:solidFill>
        </p:spPr>
        <p:txBody>
          <a:bodyPr>
            <a:normAutofit fontScale="90000"/>
          </a:bodyPr>
          <a:lstStyle/>
          <a:p>
            <a:pPr algn="ctr"/>
            <a:r>
              <a:rPr lang="es-ES" b="1" u="sng" dirty="0">
                <a:latin typeface="Maiandra GD" panose="020E0502030308020204" pitchFamily="34" charset="0"/>
              </a:rPr>
              <a:t>LA ACTITUD CORRECTA HACIA LAS RIQUEZAS.</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B9465E7-96F2-E834-831A-AEE2907653A5}"/>
              </a:ext>
            </a:extLst>
          </p:cNvPr>
          <p:cNvSpPr>
            <a:spLocks noGrp="1"/>
          </p:cNvSpPr>
          <p:nvPr>
            <p:ph idx="1"/>
          </p:nvPr>
        </p:nvSpPr>
        <p:spPr>
          <a:xfrm>
            <a:off x="4134677" y="1033671"/>
            <a:ext cx="5009321" cy="5824329"/>
          </a:xfrm>
        </p:spPr>
        <p:txBody>
          <a:bodyPr/>
          <a:lstStyle/>
          <a:p>
            <a:r>
              <a:rPr lang="es-ES" b="1" dirty="0">
                <a:solidFill>
                  <a:schemeClr val="bg1"/>
                </a:solidFill>
                <a:latin typeface="Maiandra GD" panose="020E0502030308020204" pitchFamily="34" charset="0"/>
              </a:rPr>
              <a:t>A los ricos en este mundo, enséñales que no sean altaneros </a:t>
            </a:r>
            <a:r>
              <a:rPr lang="es-ES" b="1" u="sng" dirty="0">
                <a:solidFill>
                  <a:schemeClr val="bg1"/>
                </a:solidFill>
                <a:highlight>
                  <a:srgbClr val="008080"/>
                </a:highlight>
                <a:latin typeface="Maiandra GD" panose="020E0502030308020204" pitchFamily="34" charset="0"/>
              </a:rPr>
              <a:t>ni pongan su esperanza en la incertidumbre de las riquezas, sino en Dios,</a:t>
            </a:r>
            <a:r>
              <a:rPr lang="es-ES" b="1" dirty="0">
                <a:solidFill>
                  <a:schemeClr val="bg1"/>
                </a:solidFill>
                <a:latin typeface="Maiandra GD" panose="020E0502030308020204" pitchFamily="34" charset="0"/>
              </a:rPr>
              <a:t> el cual nos da abundantemente todas las cosas para que las disfrutemos. </a:t>
            </a:r>
          </a:p>
          <a:p>
            <a:pPr algn="ctr"/>
            <a:r>
              <a:rPr lang="es-ES" b="1" u="sng" dirty="0">
                <a:solidFill>
                  <a:schemeClr val="bg1"/>
                </a:solidFill>
                <a:highlight>
                  <a:srgbClr val="FF0000"/>
                </a:highlight>
                <a:latin typeface="Maiandra GD" panose="020E0502030308020204" pitchFamily="34" charset="0"/>
              </a:rPr>
              <a:t>V.18.</a:t>
            </a:r>
          </a:p>
          <a:p>
            <a:r>
              <a:rPr lang="es-ES" b="1" u="sng" dirty="0">
                <a:solidFill>
                  <a:schemeClr val="bg1"/>
                </a:solidFill>
                <a:highlight>
                  <a:srgbClr val="008000"/>
                </a:highlight>
                <a:latin typeface="Maiandra GD" panose="020E0502030308020204" pitchFamily="34" charset="0"/>
              </a:rPr>
              <a:t>Enséñales que hagan bien, que sean ricos en buenas obras,</a:t>
            </a:r>
            <a:r>
              <a:rPr lang="es-ES" b="1" dirty="0">
                <a:solidFill>
                  <a:schemeClr val="bg1"/>
                </a:solidFill>
                <a:latin typeface="Maiandra GD" panose="020E0502030308020204" pitchFamily="34" charset="0"/>
              </a:rPr>
              <a:t> generosos y prontos a compartir, </a:t>
            </a:r>
          </a:p>
        </p:txBody>
      </p:sp>
      <p:pic>
        <p:nvPicPr>
          <p:cNvPr id="6" name="Imagen 5">
            <a:extLst>
              <a:ext uri="{FF2B5EF4-FFF2-40B4-BE49-F238E27FC236}">
                <a16:creationId xmlns:a16="http://schemas.microsoft.com/office/drawing/2014/main" id="{5A6C49BD-0487-FF30-A836-17324DA5222D}"/>
              </a:ext>
            </a:extLst>
          </p:cNvPr>
          <p:cNvPicPr>
            <a:picLocks noChangeAspect="1"/>
          </p:cNvPicPr>
          <p:nvPr/>
        </p:nvPicPr>
        <p:blipFill>
          <a:blip r:embed="rId3"/>
          <a:stretch>
            <a:fillRect/>
          </a:stretch>
        </p:blipFill>
        <p:spPr>
          <a:xfrm>
            <a:off x="0" y="1033670"/>
            <a:ext cx="4134677" cy="5824327"/>
          </a:xfrm>
          <a:prstGeom prst="rect">
            <a:avLst/>
          </a:prstGeom>
        </p:spPr>
      </p:pic>
      <p:sp>
        <p:nvSpPr>
          <p:cNvPr id="11" name="CuadroTexto 10">
            <a:extLst>
              <a:ext uri="{FF2B5EF4-FFF2-40B4-BE49-F238E27FC236}">
                <a16:creationId xmlns:a16="http://schemas.microsoft.com/office/drawing/2014/main" id="{73780FF7-10FC-5B26-FE1A-1EF7484231A9}"/>
              </a:ext>
            </a:extLst>
          </p:cNvPr>
          <p:cNvSpPr txBox="1"/>
          <p:nvPr/>
        </p:nvSpPr>
        <p:spPr>
          <a:xfrm>
            <a:off x="0" y="1033668"/>
            <a:ext cx="4134676" cy="646331"/>
          </a:xfrm>
          <a:prstGeom prst="rect">
            <a:avLst/>
          </a:prstGeom>
          <a:noFill/>
        </p:spPr>
        <p:txBody>
          <a:bodyPr wrap="square">
            <a:spAutoFit/>
          </a:bodyPr>
          <a:lstStyle/>
          <a:p>
            <a:pPr algn="ctr"/>
            <a:r>
              <a:rPr lang="es-NI" sz="3600" b="1" u="sng" dirty="0">
                <a:highlight>
                  <a:srgbClr val="00FFFF"/>
                </a:highlight>
                <a:latin typeface="Maiandra GD" panose="020E0502030308020204" pitchFamily="34" charset="0"/>
              </a:rPr>
              <a:t>ES UNA TRAMPA.</a:t>
            </a:r>
          </a:p>
        </p:txBody>
      </p:sp>
    </p:spTree>
    <p:extLst>
      <p:ext uri="{BB962C8B-B14F-4D97-AF65-F5344CB8AC3E}">
        <p14:creationId xmlns:p14="http://schemas.microsoft.com/office/powerpoint/2010/main" val="303644681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56291A5-5E74-1A70-5560-9A4DA789B4EE}"/>
              </a:ext>
            </a:extLst>
          </p:cNvPr>
          <p:cNvPicPr>
            <a:picLocks noChangeAspect="1"/>
          </p:cNvPicPr>
          <p:nvPr/>
        </p:nvPicPr>
        <p:blipFill>
          <a:blip r:embed="rId2"/>
          <a:stretch>
            <a:fillRect/>
          </a:stretch>
        </p:blipFill>
        <p:spPr>
          <a:xfrm>
            <a:off x="1" y="0"/>
            <a:ext cx="9144000" cy="6858000"/>
          </a:xfrm>
          <a:prstGeom prst="rect">
            <a:avLst/>
          </a:prstGeom>
        </p:spPr>
      </p:pic>
      <p:sp>
        <p:nvSpPr>
          <p:cNvPr id="4" name="Título 3">
            <a:extLst>
              <a:ext uri="{FF2B5EF4-FFF2-40B4-BE49-F238E27FC236}">
                <a16:creationId xmlns:a16="http://schemas.microsoft.com/office/drawing/2014/main" id="{CCCA8C05-744A-2269-F81E-B5891904BD3F}"/>
              </a:ext>
            </a:extLst>
          </p:cNvPr>
          <p:cNvSpPr>
            <a:spLocks noGrp="1"/>
          </p:cNvSpPr>
          <p:nvPr>
            <p:ph type="title"/>
          </p:nvPr>
        </p:nvSpPr>
        <p:spPr>
          <a:xfrm>
            <a:off x="0" y="1"/>
            <a:ext cx="9144000" cy="1033670"/>
          </a:xfrm>
          <a:solidFill>
            <a:srgbClr val="00FF00"/>
          </a:solidFill>
        </p:spPr>
        <p:txBody>
          <a:bodyPr>
            <a:normAutofit fontScale="90000"/>
          </a:bodyPr>
          <a:lstStyle/>
          <a:p>
            <a:pPr algn="ctr"/>
            <a:r>
              <a:rPr lang="es-ES" b="1" u="sng" dirty="0">
                <a:latin typeface="Maiandra GD" panose="020E0502030308020204" pitchFamily="34" charset="0"/>
              </a:rPr>
              <a:t>LA ACTITUD CORRECTA HACIA LAS RIQUEZAS.</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B9465E7-96F2-E834-831A-AEE2907653A5}"/>
              </a:ext>
            </a:extLst>
          </p:cNvPr>
          <p:cNvSpPr>
            <a:spLocks noGrp="1"/>
          </p:cNvSpPr>
          <p:nvPr>
            <p:ph idx="1"/>
          </p:nvPr>
        </p:nvSpPr>
        <p:spPr>
          <a:xfrm>
            <a:off x="4134677" y="1033671"/>
            <a:ext cx="5009321" cy="5824329"/>
          </a:xfrm>
        </p:spPr>
        <p:txBody>
          <a:bodyPr/>
          <a:lstStyle/>
          <a:p>
            <a:pPr algn="ctr"/>
            <a:r>
              <a:rPr lang="es-ES" b="1" u="sng" dirty="0">
                <a:solidFill>
                  <a:schemeClr val="bg1"/>
                </a:solidFill>
                <a:highlight>
                  <a:srgbClr val="FF0000"/>
                </a:highlight>
                <a:latin typeface="Maiandra GD" panose="020E0502030308020204" pitchFamily="34" charset="0"/>
              </a:rPr>
              <a:t>V.19.</a:t>
            </a:r>
          </a:p>
          <a:p>
            <a:r>
              <a:rPr lang="es-ES" b="1" u="sng" dirty="0">
                <a:solidFill>
                  <a:schemeClr val="bg1"/>
                </a:solidFill>
                <a:highlight>
                  <a:srgbClr val="800080"/>
                </a:highlight>
                <a:latin typeface="Maiandra GD" panose="020E0502030308020204" pitchFamily="34" charset="0"/>
              </a:rPr>
              <a:t>acumulando para sí el tesoro de un buen fundamento para el futuro,</a:t>
            </a:r>
            <a:r>
              <a:rPr lang="es-ES" b="1" dirty="0">
                <a:solidFill>
                  <a:schemeClr val="bg1"/>
                </a:solidFill>
                <a:latin typeface="Maiandra GD" panose="020E0502030308020204" pitchFamily="34" charset="0"/>
              </a:rPr>
              <a:t> para que puedan echar mano de lo que en verdad es vida. </a:t>
            </a:r>
          </a:p>
          <a:p>
            <a:r>
              <a:rPr lang="es-ES" b="1" dirty="0">
                <a:solidFill>
                  <a:schemeClr val="bg1"/>
                </a:solidFill>
                <a:latin typeface="Maiandra GD" panose="020E0502030308020204" pitchFamily="34" charset="0"/>
              </a:rPr>
              <a:t>Con nuestras riquezas podemos hacer mucho por la obra del Señor.</a:t>
            </a:r>
          </a:p>
          <a:p>
            <a:r>
              <a:rPr lang="es-ES" b="1" dirty="0">
                <a:solidFill>
                  <a:schemeClr val="bg1"/>
                </a:solidFill>
                <a:latin typeface="Maiandra GD" panose="020E0502030308020204" pitchFamily="34" charset="0"/>
              </a:rPr>
              <a:t>Reconocer que Dios es Él que da y Él que quita. </a:t>
            </a:r>
          </a:p>
          <a:p>
            <a:pPr algn="ctr"/>
            <a:r>
              <a:rPr lang="es-ES" b="1" u="sng" dirty="0">
                <a:solidFill>
                  <a:schemeClr val="bg1"/>
                </a:solidFill>
                <a:highlight>
                  <a:srgbClr val="FF0000"/>
                </a:highlight>
                <a:latin typeface="Maiandra GD" panose="020E0502030308020204" pitchFamily="34" charset="0"/>
              </a:rPr>
              <a:t>Job.1:21. </a:t>
            </a:r>
          </a:p>
          <a:p>
            <a:endParaRPr lang="es-NI" b="1" dirty="0">
              <a:solidFill>
                <a:schemeClr val="bg1"/>
              </a:solidFill>
              <a:latin typeface="Maiandra GD" panose="020E0502030308020204" pitchFamily="34" charset="0"/>
            </a:endParaRPr>
          </a:p>
        </p:txBody>
      </p:sp>
      <p:pic>
        <p:nvPicPr>
          <p:cNvPr id="6" name="Imagen 5">
            <a:extLst>
              <a:ext uri="{FF2B5EF4-FFF2-40B4-BE49-F238E27FC236}">
                <a16:creationId xmlns:a16="http://schemas.microsoft.com/office/drawing/2014/main" id="{5A6C49BD-0487-FF30-A836-17324DA5222D}"/>
              </a:ext>
            </a:extLst>
          </p:cNvPr>
          <p:cNvPicPr>
            <a:picLocks noChangeAspect="1"/>
          </p:cNvPicPr>
          <p:nvPr/>
        </p:nvPicPr>
        <p:blipFill>
          <a:blip r:embed="rId3"/>
          <a:stretch>
            <a:fillRect/>
          </a:stretch>
        </p:blipFill>
        <p:spPr>
          <a:xfrm>
            <a:off x="0" y="1033670"/>
            <a:ext cx="4134677" cy="5824327"/>
          </a:xfrm>
          <a:prstGeom prst="rect">
            <a:avLst/>
          </a:prstGeom>
        </p:spPr>
      </p:pic>
      <p:sp>
        <p:nvSpPr>
          <p:cNvPr id="11" name="CuadroTexto 10">
            <a:extLst>
              <a:ext uri="{FF2B5EF4-FFF2-40B4-BE49-F238E27FC236}">
                <a16:creationId xmlns:a16="http://schemas.microsoft.com/office/drawing/2014/main" id="{73780FF7-10FC-5B26-FE1A-1EF7484231A9}"/>
              </a:ext>
            </a:extLst>
          </p:cNvPr>
          <p:cNvSpPr txBox="1"/>
          <p:nvPr/>
        </p:nvSpPr>
        <p:spPr>
          <a:xfrm>
            <a:off x="0" y="1033668"/>
            <a:ext cx="4134676" cy="646331"/>
          </a:xfrm>
          <a:prstGeom prst="rect">
            <a:avLst/>
          </a:prstGeom>
          <a:noFill/>
        </p:spPr>
        <p:txBody>
          <a:bodyPr wrap="square">
            <a:spAutoFit/>
          </a:bodyPr>
          <a:lstStyle/>
          <a:p>
            <a:pPr algn="ctr"/>
            <a:r>
              <a:rPr lang="es-NI" sz="3600" b="1" u="sng" dirty="0">
                <a:highlight>
                  <a:srgbClr val="00FFFF"/>
                </a:highlight>
                <a:latin typeface="Maiandra GD" panose="020E0502030308020204" pitchFamily="34" charset="0"/>
              </a:rPr>
              <a:t>ES UNA TRAMPA.</a:t>
            </a:r>
          </a:p>
        </p:txBody>
      </p:sp>
    </p:spTree>
    <p:extLst>
      <p:ext uri="{BB962C8B-B14F-4D97-AF65-F5344CB8AC3E}">
        <p14:creationId xmlns:p14="http://schemas.microsoft.com/office/powerpoint/2010/main" val="324865078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56291A5-5E74-1A70-5560-9A4DA789B4EE}"/>
              </a:ext>
            </a:extLst>
          </p:cNvPr>
          <p:cNvPicPr>
            <a:picLocks noChangeAspect="1"/>
          </p:cNvPicPr>
          <p:nvPr/>
        </p:nvPicPr>
        <p:blipFill>
          <a:blip r:embed="rId2"/>
          <a:stretch>
            <a:fillRect/>
          </a:stretch>
        </p:blipFill>
        <p:spPr>
          <a:xfrm>
            <a:off x="1" y="0"/>
            <a:ext cx="9144000" cy="6858000"/>
          </a:xfrm>
          <a:prstGeom prst="rect">
            <a:avLst/>
          </a:prstGeom>
        </p:spPr>
      </p:pic>
      <p:sp>
        <p:nvSpPr>
          <p:cNvPr id="4" name="Título 3">
            <a:extLst>
              <a:ext uri="{FF2B5EF4-FFF2-40B4-BE49-F238E27FC236}">
                <a16:creationId xmlns:a16="http://schemas.microsoft.com/office/drawing/2014/main" id="{CCCA8C05-744A-2269-F81E-B5891904BD3F}"/>
              </a:ext>
            </a:extLst>
          </p:cNvPr>
          <p:cNvSpPr>
            <a:spLocks noGrp="1"/>
          </p:cNvSpPr>
          <p:nvPr>
            <p:ph type="title"/>
          </p:nvPr>
        </p:nvSpPr>
        <p:spPr>
          <a:xfrm>
            <a:off x="0" y="1"/>
            <a:ext cx="9144000" cy="1033670"/>
          </a:xfrm>
          <a:solidFill>
            <a:srgbClr val="00FF00"/>
          </a:solidFill>
        </p:spPr>
        <p:txBody>
          <a:bodyPr>
            <a:normAutofit fontScale="90000"/>
          </a:bodyPr>
          <a:lstStyle/>
          <a:p>
            <a:pPr algn="ctr"/>
            <a:r>
              <a:rPr lang="es-ES" b="1" u="sng" dirty="0">
                <a:latin typeface="Maiandra GD" panose="020E0502030308020204" pitchFamily="34" charset="0"/>
              </a:rPr>
              <a:t>LA ACTITUD CORRECTA HACIA LAS RIQUEZAS.</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B9465E7-96F2-E834-831A-AEE2907653A5}"/>
              </a:ext>
            </a:extLst>
          </p:cNvPr>
          <p:cNvSpPr>
            <a:spLocks noGrp="1"/>
          </p:cNvSpPr>
          <p:nvPr>
            <p:ph idx="1"/>
          </p:nvPr>
        </p:nvSpPr>
        <p:spPr>
          <a:xfrm>
            <a:off x="4134677" y="1033671"/>
            <a:ext cx="5009321" cy="5824329"/>
          </a:xfrm>
        </p:spPr>
        <p:txBody>
          <a:bodyPr>
            <a:normAutofit lnSpcReduction="10000"/>
          </a:bodyPr>
          <a:lstStyle/>
          <a:p>
            <a:r>
              <a:rPr lang="es-ES" b="1" dirty="0">
                <a:solidFill>
                  <a:schemeClr val="bg1"/>
                </a:solidFill>
                <a:latin typeface="Maiandra GD" panose="020E0502030308020204" pitchFamily="34" charset="0"/>
              </a:rPr>
              <a:t>y dijo: Desnudo salí del vientre de mi madre y desnudo volveré allá. </a:t>
            </a:r>
            <a:r>
              <a:rPr lang="es-ES" b="1" u="sng" dirty="0">
                <a:highlight>
                  <a:srgbClr val="FFFF00"/>
                </a:highlight>
                <a:latin typeface="Maiandra GD" panose="020E0502030308020204" pitchFamily="34" charset="0"/>
              </a:rPr>
              <a:t>El SEÑOR dio y el SEÑOR quitó;</a:t>
            </a:r>
            <a:r>
              <a:rPr lang="es-ES" b="1" dirty="0">
                <a:solidFill>
                  <a:schemeClr val="bg1"/>
                </a:solidFill>
                <a:latin typeface="Maiandra GD" panose="020E0502030308020204" pitchFamily="34" charset="0"/>
              </a:rPr>
              <a:t> bendito sea el nombre del SEÑOR. </a:t>
            </a:r>
          </a:p>
          <a:p>
            <a:r>
              <a:rPr lang="es-ES" b="1" dirty="0">
                <a:solidFill>
                  <a:schemeClr val="bg1"/>
                </a:solidFill>
                <a:latin typeface="Maiandra GD" panose="020E0502030308020204" pitchFamily="34" charset="0"/>
              </a:rPr>
              <a:t>Job sabia esto que Dios es Él que le había hecho rico y Él tenía Él derecho también de quitárselo. </a:t>
            </a:r>
          </a:p>
          <a:p>
            <a:r>
              <a:rPr lang="es-ES" b="1" dirty="0">
                <a:solidFill>
                  <a:schemeClr val="bg1"/>
                </a:solidFill>
                <a:latin typeface="Maiandra GD" panose="020E0502030308020204" pitchFamily="34" charset="0"/>
              </a:rPr>
              <a:t>Debemos reconocer que Dios es Él dueño de todo lo que tenemos, simplemente somos administradores de Él aquí en la tierra.</a:t>
            </a:r>
            <a:endParaRPr lang="es-NI" b="1" dirty="0">
              <a:solidFill>
                <a:schemeClr val="bg1"/>
              </a:solidFill>
              <a:latin typeface="Maiandra GD" panose="020E0502030308020204" pitchFamily="34" charset="0"/>
            </a:endParaRPr>
          </a:p>
        </p:txBody>
      </p:sp>
      <p:pic>
        <p:nvPicPr>
          <p:cNvPr id="6" name="Imagen 5">
            <a:extLst>
              <a:ext uri="{FF2B5EF4-FFF2-40B4-BE49-F238E27FC236}">
                <a16:creationId xmlns:a16="http://schemas.microsoft.com/office/drawing/2014/main" id="{5A6C49BD-0487-FF30-A836-17324DA5222D}"/>
              </a:ext>
            </a:extLst>
          </p:cNvPr>
          <p:cNvPicPr>
            <a:picLocks noChangeAspect="1"/>
          </p:cNvPicPr>
          <p:nvPr/>
        </p:nvPicPr>
        <p:blipFill>
          <a:blip r:embed="rId3"/>
          <a:stretch>
            <a:fillRect/>
          </a:stretch>
        </p:blipFill>
        <p:spPr>
          <a:xfrm>
            <a:off x="0" y="1033670"/>
            <a:ext cx="4134677" cy="5824327"/>
          </a:xfrm>
          <a:prstGeom prst="rect">
            <a:avLst/>
          </a:prstGeom>
        </p:spPr>
      </p:pic>
      <p:sp>
        <p:nvSpPr>
          <p:cNvPr id="11" name="CuadroTexto 10">
            <a:extLst>
              <a:ext uri="{FF2B5EF4-FFF2-40B4-BE49-F238E27FC236}">
                <a16:creationId xmlns:a16="http://schemas.microsoft.com/office/drawing/2014/main" id="{73780FF7-10FC-5B26-FE1A-1EF7484231A9}"/>
              </a:ext>
            </a:extLst>
          </p:cNvPr>
          <p:cNvSpPr txBox="1"/>
          <p:nvPr/>
        </p:nvSpPr>
        <p:spPr>
          <a:xfrm>
            <a:off x="0" y="1033668"/>
            <a:ext cx="4134676" cy="646331"/>
          </a:xfrm>
          <a:prstGeom prst="rect">
            <a:avLst/>
          </a:prstGeom>
          <a:noFill/>
        </p:spPr>
        <p:txBody>
          <a:bodyPr wrap="square">
            <a:spAutoFit/>
          </a:bodyPr>
          <a:lstStyle/>
          <a:p>
            <a:pPr algn="ctr"/>
            <a:r>
              <a:rPr lang="es-NI" sz="3600" b="1" u="sng" dirty="0">
                <a:highlight>
                  <a:srgbClr val="00FFFF"/>
                </a:highlight>
                <a:latin typeface="Maiandra GD" panose="020E0502030308020204" pitchFamily="34" charset="0"/>
              </a:rPr>
              <a:t>ES UNA TRAMPA.</a:t>
            </a:r>
          </a:p>
        </p:txBody>
      </p:sp>
    </p:spTree>
    <p:extLst>
      <p:ext uri="{BB962C8B-B14F-4D97-AF65-F5344CB8AC3E}">
        <p14:creationId xmlns:p14="http://schemas.microsoft.com/office/powerpoint/2010/main" val="317039887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56291A5-5E74-1A70-5560-9A4DA789B4EE}"/>
              </a:ext>
            </a:extLst>
          </p:cNvPr>
          <p:cNvPicPr>
            <a:picLocks noChangeAspect="1"/>
          </p:cNvPicPr>
          <p:nvPr/>
        </p:nvPicPr>
        <p:blipFill>
          <a:blip r:embed="rId2"/>
          <a:stretch>
            <a:fillRect/>
          </a:stretch>
        </p:blipFill>
        <p:spPr>
          <a:xfrm>
            <a:off x="1" y="0"/>
            <a:ext cx="9144000" cy="6858000"/>
          </a:xfrm>
          <a:prstGeom prst="rect">
            <a:avLst/>
          </a:prstGeom>
        </p:spPr>
      </p:pic>
      <p:sp>
        <p:nvSpPr>
          <p:cNvPr id="4" name="Título 3">
            <a:extLst>
              <a:ext uri="{FF2B5EF4-FFF2-40B4-BE49-F238E27FC236}">
                <a16:creationId xmlns:a16="http://schemas.microsoft.com/office/drawing/2014/main" id="{CCCA8C05-744A-2269-F81E-B5891904BD3F}"/>
              </a:ext>
            </a:extLst>
          </p:cNvPr>
          <p:cNvSpPr>
            <a:spLocks noGrp="1"/>
          </p:cNvSpPr>
          <p:nvPr>
            <p:ph type="title"/>
          </p:nvPr>
        </p:nvSpPr>
        <p:spPr>
          <a:xfrm>
            <a:off x="0" y="1"/>
            <a:ext cx="9144000" cy="1033670"/>
          </a:xfrm>
          <a:solidFill>
            <a:srgbClr val="00FF00"/>
          </a:solidFill>
        </p:spPr>
        <p:txBody>
          <a:bodyPr>
            <a:normAutofit fontScale="90000"/>
          </a:bodyPr>
          <a:lstStyle/>
          <a:p>
            <a:pPr algn="ctr"/>
            <a:r>
              <a:rPr lang="es-ES" b="1" u="sng" dirty="0">
                <a:latin typeface="Maiandra GD" panose="020E0502030308020204" pitchFamily="34" charset="0"/>
              </a:rPr>
              <a:t>LA ACTITUD CORRECTA HACIA LAS RIQUEZAS.</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B9465E7-96F2-E834-831A-AEE2907653A5}"/>
              </a:ext>
            </a:extLst>
          </p:cNvPr>
          <p:cNvSpPr>
            <a:spLocks noGrp="1"/>
          </p:cNvSpPr>
          <p:nvPr>
            <p:ph idx="1"/>
          </p:nvPr>
        </p:nvSpPr>
        <p:spPr>
          <a:xfrm>
            <a:off x="4134677" y="1033671"/>
            <a:ext cx="5009321" cy="5824329"/>
          </a:xfrm>
        </p:spPr>
        <p:txBody>
          <a:bodyPr/>
          <a:lstStyle/>
          <a:p>
            <a:r>
              <a:rPr lang="es-ES" b="1" dirty="0">
                <a:solidFill>
                  <a:schemeClr val="bg1"/>
                </a:solidFill>
                <a:latin typeface="Maiandra GD" panose="020E0502030308020204" pitchFamily="34" charset="0"/>
              </a:rPr>
              <a:t>No poner la esperanza en las riquezas, sino en Dios. </a:t>
            </a:r>
          </a:p>
          <a:p>
            <a:pPr algn="ctr"/>
            <a:r>
              <a:rPr lang="es-ES" b="1" u="sng" dirty="0">
                <a:solidFill>
                  <a:schemeClr val="bg1"/>
                </a:solidFill>
                <a:highlight>
                  <a:srgbClr val="FF0000"/>
                </a:highlight>
                <a:latin typeface="Maiandra GD" panose="020E0502030308020204" pitchFamily="34" charset="0"/>
              </a:rPr>
              <a:t>I Timoteo.6:17. </a:t>
            </a:r>
          </a:p>
          <a:p>
            <a:r>
              <a:rPr lang="es-ES" b="1" dirty="0">
                <a:solidFill>
                  <a:schemeClr val="bg1"/>
                </a:solidFill>
                <a:latin typeface="Maiandra GD" panose="020E0502030308020204" pitchFamily="34" charset="0"/>
              </a:rPr>
              <a:t>A los ricos en este mundo, enséñales que no sean altaneros ni pongan su esperanza en la incertidumbre de las riquezas, </a:t>
            </a:r>
            <a:r>
              <a:rPr lang="es-ES" b="1" u="sng" dirty="0">
                <a:highlight>
                  <a:srgbClr val="00FFFF"/>
                </a:highlight>
                <a:latin typeface="Maiandra GD" panose="020E0502030308020204" pitchFamily="34" charset="0"/>
              </a:rPr>
              <a:t>sino en Dios,</a:t>
            </a:r>
            <a:r>
              <a:rPr lang="es-ES" b="1" dirty="0">
                <a:solidFill>
                  <a:schemeClr val="bg1"/>
                </a:solidFill>
                <a:latin typeface="Maiandra GD" panose="020E0502030308020204" pitchFamily="34" charset="0"/>
              </a:rPr>
              <a:t> el cual nos da abundantemente todas las cosas para que las disfrutemos. </a:t>
            </a:r>
          </a:p>
          <a:p>
            <a:r>
              <a:rPr lang="es-ES" b="1" dirty="0">
                <a:solidFill>
                  <a:schemeClr val="bg1"/>
                </a:solidFill>
                <a:latin typeface="Maiandra GD" panose="020E0502030308020204" pitchFamily="34" charset="0"/>
              </a:rPr>
              <a:t>Las riquezas son inciertas.</a:t>
            </a:r>
            <a:endParaRPr lang="es-NI" b="1" dirty="0">
              <a:solidFill>
                <a:schemeClr val="bg1"/>
              </a:solidFill>
              <a:latin typeface="Maiandra GD" panose="020E0502030308020204" pitchFamily="34" charset="0"/>
            </a:endParaRPr>
          </a:p>
        </p:txBody>
      </p:sp>
      <p:pic>
        <p:nvPicPr>
          <p:cNvPr id="6" name="Imagen 5">
            <a:extLst>
              <a:ext uri="{FF2B5EF4-FFF2-40B4-BE49-F238E27FC236}">
                <a16:creationId xmlns:a16="http://schemas.microsoft.com/office/drawing/2014/main" id="{5A6C49BD-0487-FF30-A836-17324DA5222D}"/>
              </a:ext>
            </a:extLst>
          </p:cNvPr>
          <p:cNvPicPr>
            <a:picLocks noChangeAspect="1"/>
          </p:cNvPicPr>
          <p:nvPr/>
        </p:nvPicPr>
        <p:blipFill>
          <a:blip r:embed="rId3"/>
          <a:stretch>
            <a:fillRect/>
          </a:stretch>
        </p:blipFill>
        <p:spPr>
          <a:xfrm>
            <a:off x="0" y="1033670"/>
            <a:ext cx="4134677" cy="5824327"/>
          </a:xfrm>
          <a:prstGeom prst="rect">
            <a:avLst/>
          </a:prstGeom>
        </p:spPr>
      </p:pic>
      <p:sp>
        <p:nvSpPr>
          <p:cNvPr id="11" name="CuadroTexto 10">
            <a:extLst>
              <a:ext uri="{FF2B5EF4-FFF2-40B4-BE49-F238E27FC236}">
                <a16:creationId xmlns:a16="http://schemas.microsoft.com/office/drawing/2014/main" id="{73780FF7-10FC-5B26-FE1A-1EF7484231A9}"/>
              </a:ext>
            </a:extLst>
          </p:cNvPr>
          <p:cNvSpPr txBox="1"/>
          <p:nvPr/>
        </p:nvSpPr>
        <p:spPr>
          <a:xfrm>
            <a:off x="0" y="1033668"/>
            <a:ext cx="4134676" cy="646331"/>
          </a:xfrm>
          <a:prstGeom prst="rect">
            <a:avLst/>
          </a:prstGeom>
          <a:noFill/>
        </p:spPr>
        <p:txBody>
          <a:bodyPr wrap="square">
            <a:spAutoFit/>
          </a:bodyPr>
          <a:lstStyle/>
          <a:p>
            <a:pPr algn="ctr"/>
            <a:r>
              <a:rPr lang="es-NI" sz="3600" b="1" u="sng" dirty="0">
                <a:highlight>
                  <a:srgbClr val="00FFFF"/>
                </a:highlight>
                <a:latin typeface="Maiandra GD" panose="020E0502030308020204" pitchFamily="34" charset="0"/>
              </a:rPr>
              <a:t>ES UNA TRAMPA.</a:t>
            </a:r>
          </a:p>
        </p:txBody>
      </p:sp>
    </p:spTree>
    <p:extLst>
      <p:ext uri="{BB962C8B-B14F-4D97-AF65-F5344CB8AC3E}">
        <p14:creationId xmlns:p14="http://schemas.microsoft.com/office/powerpoint/2010/main" val="181127574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56291A5-5E74-1A70-5560-9A4DA789B4EE}"/>
              </a:ext>
            </a:extLst>
          </p:cNvPr>
          <p:cNvPicPr>
            <a:picLocks noChangeAspect="1"/>
          </p:cNvPicPr>
          <p:nvPr/>
        </p:nvPicPr>
        <p:blipFill>
          <a:blip r:embed="rId2"/>
          <a:stretch>
            <a:fillRect/>
          </a:stretch>
        </p:blipFill>
        <p:spPr>
          <a:xfrm>
            <a:off x="1" y="0"/>
            <a:ext cx="9144000" cy="6858000"/>
          </a:xfrm>
          <a:prstGeom prst="rect">
            <a:avLst/>
          </a:prstGeom>
        </p:spPr>
      </p:pic>
      <p:sp>
        <p:nvSpPr>
          <p:cNvPr id="4" name="Título 3">
            <a:extLst>
              <a:ext uri="{FF2B5EF4-FFF2-40B4-BE49-F238E27FC236}">
                <a16:creationId xmlns:a16="http://schemas.microsoft.com/office/drawing/2014/main" id="{CCCA8C05-744A-2269-F81E-B5891904BD3F}"/>
              </a:ext>
            </a:extLst>
          </p:cNvPr>
          <p:cNvSpPr>
            <a:spLocks noGrp="1"/>
          </p:cNvSpPr>
          <p:nvPr>
            <p:ph type="title"/>
          </p:nvPr>
        </p:nvSpPr>
        <p:spPr>
          <a:xfrm>
            <a:off x="0" y="1"/>
            <a:ext cx="9144000" cy="1033670"/>
          </a:xfrm>
          <a:solidFill>
            <a:srgbClr val="00FF00"/>
          </a:solidFill>
        </p:spPr>
        <p:txBody>
          <a:bodyPr>
            <a:normAutofit fontScale="90000"/>
          </a:bodyPr>
          <a:lstStyle/>
          <a:p>
            <a:pPr algn="ctr"/>
            <a:r>
              <a:rPr lang="es-ES" b="1" u="sng" dirty="0">
                <a:latin typeface="Maiandra GD" panose="020E0502030308020204" pitchFamily="34" charset="0"/>
              </a:rPr>
              <a:t>LA ACTITUD CORRECTA HACIA LAS RIQUEZAS.</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B9465E7-96F2-E834-831A-AEE2907653A5}"/>
              </a:ext>
            </a:extLst>
          </p:cNvPr>
          <p:cNvSpPr>
            <a:spLocks noGrp="1"/>
          </p:cNvSpPr>
          <p:nvPr>
            <p:ph idx="1"/>
          </p:nvPr>
        </p:nvSpPr>
        <p:spPr>
          <a:xfrm>
            <a:off x="4134677" y="1033671"/>
            <a:ext cx="5009321" cy="5824329"/>
          </a:xfrm>
        </p:spPr>
        <p:txBody>
          <a:bodyPr>
            <a:normAutofit lnSpcReduction="10000"/>
          </a:bodyPr>
          <a:lstStyle/>
          <a:p>
            <a:r>
              <a:rPr lang="es-ES" b="1" dirty="0">
                <a:solidFill>
                  <a:schemeClr val="bg1"/>
                </a:solidFill>
                <a:latin typeface="Maiandra GD" panose="020E0502030308020204" pitchFamily="34" charset="0"/>
              </a:rPr>
              <a:t>Si ponemos la esperanza en las riquezas estamos teniendo una actitud mala hacia las riquezas, ya que nuestra esperanza solo es en Dios. </a:t>
            </a:r>
          </a:p>
          <a:p>
            <a:r>
              <a:rPr lang="es-ES" b="1" dirty="0">
                <a:solidFill>
                  <a:schemeClr val="bg1"/>
                </a:solidFill>
                <a:latin typeface="Maiandra GD" panose="020E0502030308020204" pitchFamily="34" charset="0"/>
              </a:rPr>
              <a:t>Las riquezas son inseguras. </a:t>
            </a:r>
          </a:p>
          <a:p>
            <a:pPr algn="ctr"/>
            <a:r>
              <a:rPr lang="es-ES" b="1" u="sng" dirty="0">
                <a:solidFill>
                  <a:schemeClr val="bg1"/>
                </a:solidFill>
                <a:highlight>
                  <a:srgbClr val="FF0000"/>
                </a:highlight>
                <a:latin typeface="Maiandra GD" panose="020E0502030308020204" pitchFamily="34" charset="0"/>
              </a:rPr>
              <a:t>Mateo.6:19. </a:t>
            </a:r>
          </a:p>
          <a:p>
            <a:r>
              <a:rPr lang="es-ES" b="1" dirty="0">
                <a:solidFill>
                  <a:schemeClr val="bg1"/>
                </a:solidFill>
                <a:latin typeface="Maiandra GD" panose="020E0502030308020204" pitchFamily="34" charset="0"/>
              </a:rPr>
              <a:t>Las riquezas hoy están mañana no, Dios siempre va a estar con nosotros, las riquezas no.</a:t>
            </a:r>
          </a:p>
          <a:p>
            <a:r>
              <a:rPr lang="es-ES" b="1" dirty="0">
                <a:solidFill>
                  <a:schemeClr val="bg1"/>
                </a:solidFill>
                <a:latin typeface="Maiandra GD" panose="020E0502030308020204" pitchFamily="34" charset="0"/>
              </a:rPr>
              <a:t>Tengamos la actitud correcta hacia las riquezas y vamos a glorificar a Dios.</a:t>
            </a:r>
          </a:p>
          <a:p>
            <a:endParaRPr lang="es-NI" b="1" dirty="0">
              <a:solidFill>
                <a:schemeClr val="bg1"/>
              </a:solidFill>
              <a:latin typeface="Maiandra GD" panose="020E0502030308020204" pitchFamily="34" charset="0"/>
            </a:endParaRPr>
          </a:p>
        </p:txBody>
      </p:sp>
      <p:pic>
        <p:nvPicPr>
          <p:cNvPr id="6" name="Imagen 5">
            <a:extLst>
              <a:ext uri="{FF2B5EF4-FFF2-40B4-BE49-F238E27FC236}">
                <a16:creationId xmlns:a16="http://schemas.microsoft.com/office/drawing/2014/main" id="{5A6C49BD-0487-FF30-A836-17324DA5222D}"/>
              </a:ext>
            </a:extLst>
          </p:cNvPr>
          <p:cNvPicPr>
            <a:picLocks noChangeAspect="1"/>
          </p:cNvPicPr>
          <p:nvPr/>
        </p:nvPicPr>
        <p:blipFill>
          <a:blip r:embed="rId3"/>
          <a:stretch>
            <a:fillRect/>
          </a:stretch>
        </p:blipFill>
        <p:spPr>
          <a:xfrm>
            <a:off x="0" y="1033671"/>
            <a:ext cx="4134677" cy="3146673"/>
          </a:xfrm>
          <a:prstGeom prst="rect">
            <a:avLst/>
          </a:prstGeom>
        </p:spPr>
      </p:pic>
      <p:sp>
        <p:nvSpPr>
          <p:cNvPr id="11" name="CuadroTexto 10">
            <a:extLst>
              <a:ext uri="{FF2B5EF4-FFF2-40B4-BE49-F238E27FC236}">
                <a16:creationId xmlns:a16="http://schemas.microsoft.com/office/drawing/2014/main" id="{73780FF7-10FC-5B26-FE1A-1EF7484231A9}"/>
              </a:ext>
            </a:extLst>
          </p:cNvPr>
          <p:cNvSpPr txBox="1"/>
          <p:nvPr/>
        </p:nvSpPr>
        <p:spPr>
          <a:xfrm>
            <a:off x="0" y="1033668"/>
            <a:ext cx="4134676" cy="646331"/>
          </a:xfrm>
          <a:prstGeom prst="rect">
            <a:avLst/>
          </a:prstGeom>
          <a:noFill/>
        </p:spPr>
        <p:txBody>
          <a:bodyPr wrap="square">
            <a:spAutoFit/>
          </a:bodyPr>
          <a:lstStyle/>
          <a:p>
            <a:pPr algn="ctr"/>
            <a:r>
              <a:rPr lang="es-NI" sz="3600" b="1" u="sng" dirty="0">
                <a:highlight>
                  <a:srgbClr val="00FFFF"/>
                </a:highlight>
                <a:latin typeface="Maiandra GD" panose="020E0502030308020204" pitchFamily="34" charset="0"/>
              </a:rPr>
              <a:t>ES UNA TRAMPA.</a:t>
            </a:r>
          </a:p>
        </p:txBody>
      </p:sp>
      <p:sp>
        <p:nvSpPr>
          <p:cNvPr id="7" name="CuadroTexto 6">
            <a:extLst>
              <a:ext uri="{FF2B5EF4-FFF2-40B4-BE49-F238E27FC236}">
                <a16:creationId xmlns:a16="http://schemas.microsoft.com/office/drawing/2014/main" id="{CDE72C75-7697-667B-4FFB-C88E30DFB5FD}"/>
              </a:ext>
            </a:extLst>
          </p:cNvPr>
          <p:cNvSpPr txBox="1"/>
          <p:nvPr/>
        </p:nvSpPr>
        <p:spPr>
          <a:xfrm>
            <a:off x="-2" y="4180345"/>
            <a:ext cx="4280454" cy="2677656"/>
          </a:xfrm>
          <a:prstGeom prst="rect">
            <a:avLst/>
          </a:prstGeom>
          <a:noFill/>
        </p:spPr>
        <p:txBody>
          <a:bodyPr wrap="square">
            <a:spAutoFit/>
          </a:bodyPr>
          <a:lstStyle/>
          <a:p>
            <a:pPr algn="ctr"/>
            <a:r>
              <a:rPr lang="es-ES" sz="2800" b="1" dirty="0">
                <a:solidFill>
                  <a:schemeClr val="bg1"/>
                </a:solidFill>
                <a:latin typeface="Maiandra GD" panose="020E0502030308020204" pitchFamily="34" charset="0"/>
              </a:rPr>
              <a:t> No os acumuléis tesoros en la tierra, </a:t>
            </a:r>
            <a:r>
              <a:rPr lang="es-ES" sz="2800" b="1" u="sng" dirty="0">
                <a:solidFill>
                  <a:schemeClr val="bg1"/>
                </a:solidFill>
                <a:highlight>
                  <a:srgbClr val="FF00FF"/>
                </a:highlight>
                <a:latin typeface="Maiandra GD" panose="020E0502030308020204" pitchFamily="34" charset="0"/>
              </a:rPr>
              <a:t>donde la polilla y la herrumbre destruyen,</a:t>
            </a:r>
            <a:r>
              <a:rPr lang="es-ES" sz="2800" b="1" dirty="0">
                <a:solidFill>
                  <a:schemeClr val="bg1"/>
                </a:solidFill>
                <a:latin typeface="Maiandra GD" panose="020E0502030308020204" pitchFamily="34" charset="0"/>
              </a:rPr>
              <a:t> y donde ladrones penetran y roban; </a:t>
            </a:r>
            <a:endParaRPr lang="es-NI" sz="2800" b="1" dirty="0">
              <a:solidFill>
                <a:schemeClr val="bg1"/>
              </a:solidFill>
              <a:latin typeface="Maiandra GD" panose="020E0502030308020204" pitchFamily="34" charset="0"/>
            </a:endParaRPr>
          </a:p>
        </p:txBody>
      </p:sp>
    </p:spTree>
    <p:extLst>
      <p:ext uri="{BB962C8B-B14F-4D97-AF65-F5344CB8AC3E}">
        <p14:creationId xmlns:p14="http://schemas.microsoft.com/office/powerpoint/2010/main" val="409064139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5">
                                            <p:txEl>
                                              <p:pRg st="3" end="3"/>
                                            </p:txEl>
                                          </p:spTgt>
                                        </p:tgtEl>
                                        <p:attrNameLst>
                                          <p:attrName>style.visibility</p:attrName>
                                        </p:attrNameLst>
                                      </p:cBhvr>
                                      <p:to>
                                        <p:strVal val="visible"/>
                                      </p:to>
                                    </p:set>
                                    <p:anim calcmode="lin" valueType="num">
                                      <p:cBhvr additive="base">
                                        <p:cTn id="30"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5">
                                            <p:txEl>
                                              <p:pRg st="4" end="4"/>
                                            </p:txEl>
                                          </p:spTgt>
                                        </p:tgtEl>
                                        <p:attrNameLst>
                                          <p:attrName>style.visibility</p:attrName>
                                        </p:attrNameLst>
                                      </p:cBhvr>
                                      <p:to>
                                        <p:strVal val="visible"/>
                                      </p:to>
                                    </p:set>
                                    <p:anim calcmode="lin" valueType="num">
                                      <p:cBhvr additive="base">
                                        <p:cTn id="36"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56291A5-5E74-1A70-5560-9A4DA789B4EE}"/>
              </a:ext>
            </a:extLst>
          </p:cNvPr>
          <p:cNvPicPr>
            <a:picLocks noChangeAspect="1"/>
          </p:cNvPicPr>
          <p:nvPr/>
        </p:nvPicPr>
        <p:blipFill>
          <a:blip r:embed="rId2"/>
          <a:stretch>
            <a:fillRect/>
          </a:stretch>
        </p:blipFill>
        <p:spPr>
          <a:xfrm>
            <a:off x="1" y="0"/>
            <a:ext cx="9144000" cy="6858000"/>
          </a:xfrm>
          <a:prstGeom prst="rect">
            <a:avLst/>
          </a:prstGeom>
        </p:spPr>
      </p:pic>
      <p:sp>
        <p:nvSpPr>
          <p:cNvPr id="4" name="Título 3">
            <a:extLst>
              <a:ext uri="{FF2B5EF4-FFF2-40B4-BE49-F238E27FC236}">
                <a16:creationId xmlns:a16="http://schemas.microsoft.com/office/drawing/2014/main" id="{CCCA8C05-744A-2269-F81E-B5891904BD3F}"/>
              </a:ext>
            </a:extLst>
          </p:cNvPr>
          <p:cNvSpPr>
            <a:spLocks noGrp="1"/>
          </p:cNvSpPr>
          <p:nvPr>
            <p:ph type="title"/>
          </p:nvPr>
        </p:nvSpPr>
        <p:spPr>
          <a:xfrm>
            <a:off x="0" y="1"/>
            <a:ext cx="9144000" cy="821634"/>
          </a:xfrm>
          <a:solidFill>
            <a:srgbClr val="00FF00"/>
          </a:solidFill>
        </p:spPr>
        <p:txBody>
          <a:bodyPr>
            <a:normAutofit/>
          </a:bodyPr>
          <a:lstStyle/>
          <a:p>
            <a:pPr algn="ctr"/>
            <a:r>
              <a:rPr lang="es-NI" b="1" u="sng" dirty="0">
                <a:latin typeface="Maiandra GD" panose="020E0502030308020204" pitchFamily="34" charset="0"/>
              </a:rPr>
              <a:t>CONCLUSION:</a:t>
            </a:r>
          </a:p>
        </p:txBody>
      </p:sp>
      <p:sp>
        <p:nvSpPr>
          <p:cNvPr id="5" name="Marcador de contenido 4">
            <a:extLst>
              <a:ext uri="{FF2B5EF4-FFF2-40B4-BE49-F238E27FC236}">
                <a16:creationId xmlns:a16="http://schemas.microsoft.com/office/drawing/2014/main" id="{7B9465E7-96F2-E834-831A-AEE2907653A5}"/>
              </a:ext>
            </a:extLst>
          </p:cNvPr>
          <p:cNvSpPr>
            <a:spLocks noGrp="1"/>
          </p:cNvSpPr>
          <p:nvPr>
            <p:ph idx="1"/>
          </p:nvPr>
        </p:nvSpPr>
        <p:spPr>
          <a:xfrm>
            <a:off x="4134677" y="821635"/>
            <a:ext cx="5009321" cy="6036365"/>
          </a:xfrm>
        </p:spPr>
        <p:txBody>
          <a:bodyPr/>
          <a:lstStyle/>
          <a:p>
            <a:r>
              <a:rPr lang="es-ES" b="1" dirty="0">
                <a:solidFill>
                  <a:schemeClr val="bg1"/>
                </a:solidFill>
                <a:latin typeface="Maiandra GD" panose="020E0502030308020204" pitchFamily="34" charset="0"/>
              </a:rPr>
              <a:t>Las riquezas no son malas siempre y cuando tengamos la actitud correcta para obtenerlas y para usarlas. </a:t>
            </a:r>
          </a:p>
          <a:p>
            <a:r>
              <a:rPr lang="es-ES" b="1" dirty="0">
                <a:solidFill>
                  <a:schemeClr val="bg1"/>
                </a:solidFill>
                <a:latin typeface="Maiandra GD" panose="020E0502030308020204" pitchFamily="34" charset="0"/>
              </a:rPr>
              <a:t>Sino tenemos la actitud correcta hacia ellas, tendremos muchos dolores y perderemos nuestra alma.</a:t>
            </a:r>
          </a:p>
          <a:p>
            <a:r>
              <a:rPr lang="es-ES" b="1" dirty="0">
                <a:solidFill>
                  <a:schemeClr val="bg1"/>
                </a:solidFill>
                <a:latin typeface="Maiandra GD" panose="020E0502030308020204" pitchFamily="34" charset="0"/>
              </a:rPr>
              <a:t>El dinero ayuda mucho para lo material. </a:t>
            </a:r>
          </a:p>
          <a:p>
            <a:r>
              <a:rPr lang="es-ES" b="1" dirty="0">
                <a:solidFill>
                  <a:schemeClr val="bg1"/>
                </a:solidFill>
                <a:latin typeface="Maiandra GD" panose="020E0502030308020204" pitchFamily="34" charset="0"/>
              </a:rPr>
              <a:t>Pero no puede comprar nuestra alma. </a:t>
            </a:r>
          </a:p>
          <a:p>
            <a:pPr algn="ctr"/>
            <a:r>
              <a:rPr lang="es-ES" b="1" u="sng" dirty="0">
                <a:solidFill>
                  <a:schemeClr val="bg1"/>
                </a:solidFill>
                <a:highlight>
                  <a:srgbClr val="FF0000"/>
                </a:highlight>
                <a:latin typeface="Maiandra GD" panose="020E0502030308020204" pitchFamily="34" charset="0"/>
              </a:rPr>
              <a:t>Mateo.16:26.</a:t>
            </a:r>
          </a:p>
          <a:p>
            <a:endParaRPr lang="es-NI" b="1" dirty="0">
              <a:solidFill>
                <a:schemeClr val="bg1"/>
              </a:solidFill>
              <a:latin typeface="Maiandra GD" panose="020E0502030308020204" pitchFamily="34" charset="0"/>
            </a:endParaRPr>
          </a:p>
        </p:txBody>
      </p:sp>
      <p:pic>
        <p:nvPicPr>
          <p:cNvPr id="6" name="Imagen 5">
            <a:extLst>
              <a:ext uri="{FF2B5EF4-FFF2-40B4-BE49-F238E27FC236}">
                <a16:creationId xmlns:a16="http://schemas.microsoft.com/office/drawing/2014/main" id="{5A6C49BD-0487-FF30-A836-17324DA5222D}"/>
              </a:ext>
            </a:extLst>
          </p:cNvPr>
          <p:cNvPicPr>
            <a:picLocks noChangeAspect="1"/>
          </p:cNvPicPr>
          <p:nvPr/>
        </p:nvPicPr>
        <p:blipFill>
          <a:blip r:embed="rId3"/>
          <a:stretch>
            <a:fillRect/>
          </a:stretch>
        </p:blipFill>
        <p:spPr>
          <a:xfrm>
            <a:off x="0" y="821634"/>
            <a:ext cx="4134677" cy="6036364"/>
          </a:xfrm>
          <a:prstGeom prst="rect">
            <a:avLst/>
          </a:prstGeom>
        </p:spPr>
      </p:pic>
      <p:sp>
        <p:nvSpPr>
          <p:cNvPr id="11" name="CuadroTexto 10">
            <a:extLst>
              <a:ext uri="{FF2B5EF4-FFF2-40B4-BE49-F238E27FC236}">
                <a16:creationId xmlns:a16="http://schemas.microsoft.com/office/drawing/2014/main" id="{73780FF7-10FC-5B26-FE1A-1EF7484231A9}"/>
              </a:ext>
            </a:extLst>
          </p:cNvPr>
          <p:cNvSpPr txBox="1"/>
          <p:nvPr/>
        </p:nvSpPr>
        <p:spPr>
          <a:xfrm>
            <a:off x="-2" y="821632"/>
            <a:ext cx="4134676" cy="646331"/>
          </a:xfrm>
          <a:prstGeom prst="rect">
            <a:avLst/>
          </a:prstGeom>
          <a:noFill/>
        </p:spPr>
        <p:txBody>
          <a:bodyPr wrap="square">
            <a:spAutoFit/>
          </a:bodyPr>
          <a:lstStyle/>
          <a:p>
            <a:pPr algn="ctr"/>
            <a:r>
              <a:rPr lang="es-NI" sz="3600" b="1" u="sng" dirty="0">
                <a:highlight>
                  <a:srgbClr val="00FFFF"/>
                </a:highlight>
                <a:latin typeface="Maiandra GD" panose="020E0502030308020204" pitchFamily="34" charset="0"/>
              </a:rPr>
              <a:t>ES UNA TRAMPA.</a:t>
            </a:r>
          </a:p>
        </p:txBody>
      </p:sp>
    </p:spTree>
    <p:extLst>
      <p:ext uri="{BB962C8B-B14F-4D97-AF65-F5344CB8AC3E}">
        <p14:creationId xmlns:p14="http://schemas.microsoft.com/office/powerpoint/2010/main" val="331765314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additive="base">
                                        <p:cTn id="14"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 calcmode="lin" valueType="num">
                                      <p:cBhvr additive="base">
                                        <p:cTn id="20"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 calcmode="lin" valueType="num">
                                      <p:cBhvr additive="base">
                                        <p:cTn id="26"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 calcmode="lin" valueType="num">
                                      <p:cBhvr additive="base">
                                        <p:cTn id="32"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5">
                                            <p:txEl>
                                              <p:pRg st="4" end="4"/>
                                            </p:txEl>
                                          </p:spTgt>
                                        </p:tgtEl>
                                        <p:attrNameLst>
                                          <p:attrName>style.visibility</p:attrName>
                                        </p:attrNameLst>
                                      </p:cBhvr>
                                      <p:to>
                                        <p:strVal val="visible"/>
                                      </p:to>
                                    </p:set>
                                    <p:anim calcmode="lin" valueType="num">
                                      <p:cBhvr additive="base">
                                        <p:cTn id="38"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56291A5-5E74-1A70-5560-9A4DA789B4EE}"/>
              </a:ext>
            </a:extLst>
          </p:cNvPr>
          <p:cNvPicPr>
            <a:picLocks noChangeAspect="1"/>
          </p:cNvPicPr>
          <p:nvPr/>
        </p:nvPicPr>
        <p:blipFill>
          <a:blip r:embed="rId2"/>
          <a:stretch>
            <a:fillRect/>
          </a:stretch>
        </p:blipFill>
        <p:spPr>
          <a:xfrm>
            <a:off x="1" y="0"/>
            <a:ext cx="9144000" cy="6858000"/>
          </a:xfrm>
          <a:prstGeom prst="rect">
            <a:avLst/>
          </a:prstGeom>
        </p:spPr>
      </p:pic>
      <p:sp>
        <p:nvSpPr>
          <p:cNvPr id="4" name="Título 3">
            <a:extLst>
              <a:ext uri="{FF2B5EF4-FFF2-40B4-BE49-F238E27FC236}">
                <a16:creationId xmlns:a16="http://schemas.microsoft.com/office/drawing/2014/main" id="{CCCA8C05-744A-2269-F81E-B5891904BD3F}"/>
              </a:ext>
            </a:extLst>
          </p:cNvPr>
          <p:cNvSpPr>
            <a:spLocks noGrp="1"/>
          </p:cNvSpPr>
          <p:nvPr>
            <p:ph type="title"/>
          </p:nvPr>
        </p:nvSpPr>
        <p:spPr>
          <a:xfrm>
            <a:off x="0" y="1"/>
            <a:ext cx="9144000" cy="1033670"/>
          </a:xfrm>
          <a:solidFill>
            <a:srgbClr val="00FF00"/>
          </a:solidFill>
        </p:spPr>
        <p:txBody>
          <a:bodyPr>
            <a:normAutofit/>
          </a:bodyPr>
          <a:lstStyle/>
          <a:p>
            <a:pPr algn="ctr"/>
            <a:r>
              <a:rPr lang="es-NI" b="1" u="sng" dirty="0">
                <a:latin typeface="Maiandra GD" panose="020E0502030308020204" pitchFamily="34" charset="0"/>
              </a:rPr>
              <a:t>CONCLUSION:</a:t>
            </a:r>
          </a:p>
        </p:txBody>
      </p:sp>
      <p:sp>
        <p:nvSpPr>
          <p:cNvPr id="5" name="Marcador de contenido 4">
            <a:extLst>
              <a:ext uri="{FF2B5EF4-FFF2-40B4-BE49-F238E27FC236}">
                <a16:creationId xmlns:a16="http://schemas.microsoft.com/office/drawing/2014/main" id="{7B9465E7-96F2-E834-831A-AEE2907653A5}"/>
              </a:ext>
            </a:extLst>
          </p:cNvPr>
          <p:cNvSpPr>
            <a:spLocks noGrp="1"/>
          </p:cNvSpPr>
          <p:nvPr>
            <p:ph idx="1"/>
          </p:nvPr>
        </p:nvSpPr>
        <p:spPr>
          <a:xfrm>
            <a:off x="4134677" y="1033671"/>
            <a:ext cx="5009321" cy="5824329"/>
          </a:xfrm>
        </p:spPr>
        <p:txBody>
          <a:bodyPr>
            <a:normAutofit/>
          </a:bodyPr>
          <a:lstStyle/>
          <a:p>
            <a:r>
              <a:rPr lang="es-ES" b="1" dirty="0">
                <a:solidFill>
                  <a:schemeClr val="bg1"/>
                </a:solidFill>
                <a:latin typeface="Maiandra GD" panose="020E0502030308020204" pitchFamily="34" charset="0"/>
              </a:rPr>
              <a:t>Pues ¿qué provecho obtendrá un hombre si gana el mundo entero, pero pierde su alma? O </a:t>
            </a:r>
            <a:r>
              <a:rPr lang="es-ES" b="1" u="sng" dirty="0">
                <a:solidFill>
                  <a:schemeClr val="bg1"/>
                </a:solidFill>
                <a:highlight>
                  <a:srgbClr val="0000FF"/>
                </a:highlight>
                <a:latin typeface="Maiandra GD" panose="020E0502030308020204" pitchFamily="34" charset="0"/>
              </a:rPr>
              <a:t>¿qué dará un hombre a cambio de su alma?</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Las riquezas pueden comprar una casa, pero no una familia un hogar.</a:t>
            </a:r>
          </a:p>
          <a:p>
            <a:r>
              <a:rPr lang="es-ES" b="1" dirty="0">
                <a:solidFill>
                  <a:schemeClr val="bg1"/>
                </a:solidFill>
                <a:latin typeface="Maiandra GD" panose="020E0502030308020204" pitchFamily="34" charset="0"/>
              </a:rPr>
              <a:t>Puede comprar un reloj, pero no puede comprar el tiempo.</a:t>
            </a:r>
          </a:p>
          <a:p>
            <a:r>
              <a:rPr lang="es-ES" b="1" dirty="0">
                <a:solidFill>
                  <a:schemeClr val="bg1"/>
                </a:solidFill>
                <a:latin typeface="Maiandra GD" panose="020E0502030308020204" pitchFamily="34" charset="0"/>
              </a:rPr>
              <a:t>Puede comprar cama, pero no puede comprar el sueño tranquilo.</a:t>
            </a:r>
          </a:p>
        </p:txBody>
      </p:sp>
      <p:pic>
        <p:nvPicPr>
          <p:cNvPr id="6" name="Imagen 5">
            <a:extLst>
              <a:ext uri="{FF2B5EF4-FFF2-40B4-BE49-F238E27FC236}">
                <a16:creationId xmlns:a16="http://schemas.microsoft.com/office/drawing/2014/main" id="{5A6C49BD-0487-FF30-A836-17324DA5222D}"/>
              </a:ext>
            </a:extLst>
          </p:cNvPr>
          <p:cNvPicPr>
            <a:picLocks noChangeAspect="1"/>
          </p:cNvPicPr>
          <p:nvPr/>
        </p:nvPicPr>
        <p:blipFill>
          <a:blip r:embed="rId3"/>
          <a:stretch>
            <a:fillRect/>
          </a:stretch>
        </p:blipFill>
        <p:spPr>
          <a:xfrm>
            <a:off x="0" y="1033670"/>
            <a:ext cx="4134677" cy="5824327"/>
          </a:xfrm>
          <a:prstGeom prst="rect">
            <a:avLst/>
          </a:prstGeom>
        </p:spPr>
      </p:pic>
      <p:sp>
        <p:nvSpPr>
          <p:cNvPr id="11" name="CuadroTexto 10">
            <a:extLst>
              <a:ext uri="{FF2B5EF4-FFF2-40B4-BE49-F238E27FC236}">
                <a16:creationId xmlns:a16="http://schemas.microsoft.com/office/drawing/2014/main" id="{73780FF7-10FC-5B26-FE1A-1EF7484231A9}"/>
              </a:ext>
            </a:extLst>
          </p:cNvPr>
          <p:cNvSpPr txBox="1"/>
          <p:nvPr/>
        </p:nvSpPr>
        <p:spPr>
          <a:xfrm>
            <a:off x="0" y="1033668"/>
            <a:ext cx="4134676" cy="646331"/>
          </a:xfrm>
          <a:prstGeom prst="rect">
            <a:avLst/>
          </a:prstGeom>
          <a:noFill/>
        </p:spPr>
        <p:txBody>
          <a:bodyPr wrap="square">
            <a:spAutoFit/>
          </a:bodyPr>
          <a:lstStyle/>
          <a:p>
            <a:pPr algn="ctr"/>
            <a:r>
              <a:rPr lang="es-NI" sz="3600" b="1" u="sng" dirty="0">
                <a:highlight>
                  <a:srgbClr val="00FFFF"/>
                </a:highlight>
                <a:latin typeface="Maiandra GD" panose="020E0502030308020204" pitchFamily="34" charset="0"/>
              </a:rPr>
              <a:t>ES UNA TRAMPA.</a:t>
            </a:r>
          </a:p>
        </p:txBody>
      </p:sp>
    </p:spTree>
    <p:extLst>
      <p:ext uri="{BB962C8B-B14F-4D97-AF65-F5344CB8AC3E}">
        <p14:creationId xmlns:p14="http://schemas.microsoft.com/office/powerpoint/2010/main" val="249928503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56291A5-5E74-1A70-5560-9A4DA789B4EE}"/>
              </a:ext>
            </a:extLst>
          </p:cNvPr>
          <p:cNvPicPr>
            <a:picLocks noChangeAspect="1"/>
          </p:cNvPicPr>
          <p:nvPr/>
        </p:nvPicPr>
        <p:blipFill>
          <a:blip r:embed="rId2"/>
          <a:stretch>
            <a:fillRect/>
          </a:stretch>
        </p:blipFill>
        <p:spPr>
          <a:xfrm>
            <a:off x="1" y="0"/>
            <a:ext cx="9144000" cy="6858000"/>
          </a:xfrm>
          <a:prstGeom prst="rect">
            <a:avLst/>
          </a:prstGeom>
        </p:spPr>
      </p:pic>
      <p:sp>
        <p:nvSpPr>
          <p:cNvPr id="4" name="Título 3">
            <a:extLst>
              <a:ext uri="{FF2B5EF4-FFF2-40B4-BE49-F238E27FC236}">
                <a16:creationId xmlns:a16="http://schemas.microsoft.com/office/drawing/2014/main" id="{CCCA8C05-744A-2269-F81E-B5891904BD3F}"/>
              </a:ext>
            </a:extLst>
          </p:cNvPr>
          <p:cNvSpPr>
            <a:spLocks noGrp="1"/>
          </p:cNvSpPr>
          <p:nvPr>
            <p:ph type="title"/>
          </p:nvPr>
        </p:nvSpPr>
        <p:spPr>
          <a:xfrm>
            <a:off x="0" y="1"/>
            <a:ext cx="9144000" cy="1033670"/>
          </a:xfrm>
          <a:solidFill>
            <a:srgbClr val="00FF00"/>
          </a:solidFill>
        </p:spPr>
        <p:txBody>
          <a:bodyPr>
            <a:normAutofit/>
          </a:bodyPr>
          <a:lstStyle/>
          <a:p>
            <a:pPr algn="ctr"/>
            <a:r>
              <a:rPr lang="es-NI" b="1" u="sng" dirty="0">
                <a:latin typeface="Maiandra GD" panose="020E0502030308020204" pitchFamily="34" charset="0"/>
              </a:rPr>
              <a:t>CONCLUSION:</a:t>
            </a:r>
          </a:p>
        </p:txBody>
      </p:sp>
      <p:sp>
        <p:nvSpPr>
          <p:cNvPr id="5" name="Marcador de contenido 4">
            <a:extLst>
              <a:ext uri="{FF2B5EF4-FFF2-40B4-BE49-F238E27FC236}">
                <a16:creationId xmlns:a16="http://schemas.microsoft.com/office/drawing/2014/main" id="{7B9465E7-96F2-E834-831A-AEE2907653A5}"/>
              </a:ext>
            </a:extLst>
          </p:cNvPr>
          <p:cNvSpPr>
            <a:spLocks noGrp="1"/>
          </p:cNvSpPr>
          <p:nvPr>
            <p:ph idx="1"/>
          </p:nvPr>
        </p:nvSpPr>
        <p:spPr>
          <a:xfrm>
            <a:off x="4134677" y="1033671"/>
            <a:ext cx="5009321" cy="5824329"/>
          </a:xfrm>
        </p:spPr>
        <p:txBody>
          <a:bodyPr/>
          <a:lstStyle/>
          <a:p>
            <a:r>
              <a:rPr lang="es-ES" b="1" dirty="0">
                <a:solidFill>
                  <a:schemeClr val="bg1"/>
                </a:solidFill>
                <a:latin typeface="Maiandra GD" panose="020E0502030308020204" pitchFamily="34" charset="0"/>
              </a:rPr>
              <a:t>Puede comprar un libro, pero no el conocimiento.</a:t>
            </a:r>
          </a:p>
          <a:p>
            <a:r>
              <a:rPr lang="es-ES" b="1" dirty="0">
                <a:solidFill>
                  <a:schemeClr val="bg1"/>
                </a:solidFill>
                <a:latin typeface="Maiandra GD" panose="020E0502030308020204" pitchFamily="34" charset="0"/>
              </a:rPr>
              <a:t>Puede pagar un médico, pero no la salud.</a:t>
            </a:r>
          </a:p>
          <a:p>
            <a:r>
              <a:rPr lang="es-ES" b="1" dirty="0">
                <a:solidFill>
                  <a:schemeClr val="bg1"/>
                </a:solidFill>
                <a:latin typeface="Maiandra GD" panose="020E0502030308020204" pitchFamily="34" charset="0"/>
              </a:rPr>
              <a:t>Puede comprar una posición, pero no el respeto.</a:t>
            </a:r>
          </a:p>
          <a:p>
            <a:r>
              <a:rPr lang="es-ES" b="1" dirty="0">
                <a:solidFill>
                  <a:schemeClr val="bg1"/>
                </a:solidFill>
                <a:latin typeface="Maiandra GD" panose="020E0502030308020204" pitchFamily="34" charset="0"/>
              </a:rPr>
              <a:t>Puede comprar sangre, pero no la vida.</a:t>
            </a:r>
          </a:p>
          <a:p>
            <a:r>
              <a:rPr lang="es-ES" b="1" dirty="0">
                <a:solidFill>
                  <a:schemeClr val="bg1"/>
                </a:solidFill>
                <a:latin typeface="Maiandra GD" panose="020E0502030308020204" pitchFamily="34" charset="0"/>
              </a:rPr>
              <a:t>Puede comprar sexo, pero no amor.</a:t>
            </a:r>
          </a:p>
          <a:p>
            <a:r>
              <a:rPr lang="es-ES" b="1" dirty="0">
                <a:solidFill>
                  <a:schemeClr val="bg1"/>
                </a:solidFill>
                <a:latin typeface="Maiandra GD" panose="020E0502030308020204" pitchFamily="34" charset="0"/>
              </a:rPr>
              <a:t>Juzgue Usted si vale la pena ser rico y perder su alma. </a:t>
            </a:r>
          </a:p>
          <a:p>
            <a:endParaRPr lang="es-ES" b="1" dirty="0">
              <a:solidFill>
                <a:schemeClr val="bg1"/>
              </a:solidFill>
              <a:latin typeface="Maiandra GD" panose="020E0502030308020204" pitchFamily="34" charset="0"/>
            </a:endParaRPr>
          </a:p>
          <a:p>
            <a:endParaRPr lang="es-NI" b="1" dirty="0">
              <a:solidFill>
                <a:schemeClr val="bg1"/>
              </a:solidFill>
              <a:latin typeface="Maiandra GD" panose="020E0502030308020204" pitchFamily="34" charset="0"/>
            </a:endParaRPr>
          </a:p>
        </p:txBody>
      </p:sp>
      <p:pic>
        <p:nvPicPr>
          <p:cNvPr id="6" name="Imagen 5">
            <a:extLst>
              <a:ext uri="{FF2B5EF4-FFF2-40B4-BE49-F238E27FC236}">
                <a16:creationId xmlns:a16="http://schemas.microsoft.com/office/drawing/2014/main" id="{5A6C49BD-0487-FF30-A836-17324DA5222D}"/>
              </a:ext>
            </a:extLst>
          </p:cNvPr>
          <p:cNvPicPr>
            <a:picLocks noChangeAspect="1"/>
          </p:cNvPicPr>
          <p:nvPr/>
        </p:nvPicPr>
        <p:blipFill>
          <a:blip r:embed="rId3"/>
          <a:stretch>
            <a:fillRect/>
          </a:stretch>
        </p:blipFill>
        <p:spPr>
          <a:xfrm>
            <a:off x="0" y="1033670"/>
            <a:ext cx="4134677" cy="5824327"/>
          </a:xfrm>
          <a:prstGeom prst="rect">
            <a:avLst/>
          </a:prstGeom>
        </p:spPr>
      </p:pic>
      <p:sp>
        <p:nvSpPr>
          <p:cNvPr id="11" name="CuadroTexto 10">
            <a:extLst>
              <a:ext uri="{FF2B5EF4-FFF2-40B4-BE49-F238E27FC236}">
                <a16:creationId xmlns:a16="http://schemas.microsoft.com/office/drawing/2014/main" id="{73780FF7-10FC-5B26-FE1A-1EF7484231A9}"/>
              </a:ext>
            </a:extLst>
          </p:cNvPr>
          <p:cNvSpPr txBox="1"/>
          <p:nvPr/>
        </p:nvSpPr>
        <p:spPr>
          <a:xfrm>
            <a:off x="0" y="1033668"/>
            <a:ext cx="4134676" cy="646331"/>
          </a:xfrm>
          <a:prstGeom prst="rect">
            <a:avLst/>
          </a:prstGeom>
          <a:noFill/>
        </p:spPr>
        <p:txBody>
          <a:bodyPr wrap="square">
            <a:spAutoFit/>
          </a:bodyPr>
          <a:lstStyle/>
          <a:p>
            <a:pPr algn="ctr"/>
            <a:r>
              <a:rPr lang="es-NI" sz="3600" b="1" u="sng" dirty="0">
                <a:highlight>
                  <a:srgbClr val="00FFFF"/>
                </a:highlight>
                <a:latin typeface="Maiandra GD" panose="020E0502030308020204" pitchFamily="34" charset="0"/>
              </a:rPr>
              <a:t>ES UNA TRAMPA.</a:t>
            </a:r>
          </a:p>
        </p:txBody>
      </p:sp>
    </p:spTree>
    <p:extLst>
      <p:ext uri="{BB962C8B-B14F-4D97-AF65-F5344CB8AC3E}">
        <p14:creationId xmlns:p14="http://schemas.microsoft.com/office/powerpoint/2010/main" val="380816408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56291A5-5E74-1A70-5560-9A4DA789B4EE}"/>
              </a:ext>
            </a:extLst>
          </p:cNvPr>
          <p:cNvPicPr>
            <a:picLocks noChangeAspect="1"/>
          </p:cNvPicPr>
          <p:nvPr/>
        </p:nvPicPr>
        <p:blipFill>
          <a:blip r:embed="rId2"/>
          <a:stretch>
            <a:fillRect/>
          </a:stretch>
        </p:blipFill>
        <p:spPr>
          <a:xfrm>
            <a:off x="1" y="0"/>
            <a:ext cx="9144000" cy="6858000"/>
          </a:xfrm>
          <a:prstGeom prst="rect">
            <a:avLst/>
          </a:prstGeom>
        </p:spPr>
      </p:pic>
      <p:sp>
        <p:nvSpPr>
          <p:cNvPr id="4" name="Título 3">
            <a:extLst>
              <a:ext uri="{FF2B5EF4-FFF2-40B4-BE49-F238E27FC236}">
                <a16:creationId xmlns:a16="http://schemas.microsoft.com/office/drawing/2014/main" id="{CCCA8C05-744A-2269-F81E-B5891904BD3F}"/>
              </a:ext>
            </a:extLst>
          </p:cNvPr>
          <p:cNvSpPr>
            <a:spLocks noGrp="1"/>
          </p:cNvSpPr>
          <p:nvPr>
            <p:ph type="title"/>
          </p:nvPr>
        </p:nvSpPr>
        <p:spPr>
          <a:xfrm>
            <a:off x="0" y="1"/>
            <a:ext cx="9144000" cy="1033670"/>
          </a:xfrm>
          <a:solidFill>
            <a:srgbClr val="00FF00"/>
          </a:solidFill>
        </p:spPr>
        <p:txBody>
          <a:bodyPr>
            <a:normAutofit fontScale="90000"/>
          </a:bodyPr>
          <a:lstStyle/>
          <a:p>
            <a:pPr algn="ctr"/>
            <a:r>
              <a:rPr lang="es-ES" b="1" u="sng" dirty="0">
                <a:latin typeface="Maiandra GD" panose="020E0502030308020204" pitchFamily="34" charset="0"/>
              </a:rPr>
              <a:t>EL DESEO PELIGROSO DE GANAR RIQUEZAS DE MANERA INJUSTA. </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B9465E7-96F2-E834-831A-AEE2907653A5}"/>
              </a:ext>
            </a:extLst>
          </p:cNvPr>
          <p:cNvSpPr>
            <a:spLocks noGrp="1"/>
          </p:cNvSpPr>
          <p:nvPr>
            <p:ph idx="1"/>
          </p:nvPr>
        </p:nvSpPr>
        <p:spPr>
          <a:xfrm>
            <a:off x="4134677" y="1033671"/>
            <a:ext cx="5009321" cy="5824329"/>
          </a:xfrm>
        </p:spPr>
        <p:txBody>
          <a:bodyPr>
            <a:normAutofit fontScale="92500" lnSpcReduction="10000"/>
          </a:bodyPr>
          <a:lstStyle/>
          <a:p>
            <a:r>
              <a:rPr lang="es-ES" b="1" dirty="0">
                <a:solidFill>
                  <a:schemeClr val="bg1"/>
                </a:solidFill>
                <a:latin typeface="Maiandra GD" panose="020E0502030308020204" pitchFamily="34" charset="0"/>
              </a:rPr>
              <a:t>Que destruyen a los hombres en ruina y perdición. Por eso debemos de estar atento por el peligro que representan la manera como obtener las riquezas.</a:t>
            </a:r>
          </a:p>
          <a:p>
            <a:r>
              <a:rPr lang="es-ES" b="1" dirty="0">
                <a:solidFill>
                  <a:schemeClr val="bg1"/>
                </a:solidFill>
                <a:latin typeface="Maiandra GD" panose="020E0502030308020204" pitchFamily="34" charset="0"/>
              </a:rPr>
              <a:t>Muchas personas se hacen ricos o quieren hacerse ricos robando. </a:t>
            </a:r>
          </a:p>
          <a:p>
            <a:pPr algn="ctr"/>
            <a:r>
              <a:rPr lang="es-ES" b="1" u="sng" dirty="0">
                <a:solidFill>
                  <a:schemeClr val="bg1"/>
                </a:solidFill>
                <a:highlight>
                  <a:srgbClr val="FF0000"/>
                </a:highlight>
                <a:latin typeface="Maiandra GD" panose="020E0502030308020204" pitchFamily="34" charset="0"/>
              </a:rPr>
              <a:t>Efesios.4:28. </a:t>
            </a:r>
          </a:p>
          <a:p>
            <a:r>
              <a:rPr lang="es-ES" b="1" u="sng" dirty="0">
                <a:highlight>
                  <a:srgbClr val="00FFFF"/>
                </a:highlight>
                <a:latin typeface="Maiandra GD" panose="020E0502030308020204" pitchFamily="34" charset="0"/>
              </a:rPr>
              <a:t>El que roba, no robe más, sino más bien que trabaje,</a:t>
            </a:r>
            <a:r>
              <a:rPr lang="es-ES" b="1" dirty="0">
                <a:solidFill>
                  <a:schemeClr val="bg1"/>
                </a:solidFill>
                <a:latin typeface="Maiandra GD" panose="020E0502030308020204" pitchFamily="34" charset="0"/>
              </a:rPr>
              <a:t> haciendo con sus manos lo que es bueno, a fin de que tenga qué compartir con el que tiene necesidad. </a:t>
            </a:r>
            <a:endParaRPr lang="es-NI" b="1" dirty="0">
              <a:solidFill>
                <a:schemeClr val="bg1"/>
              </a:solidFill>
              <a:latin typeface="Maiandra GD" panose="020E0502030308020204" pitchFamily="34" charset="0"/>
            </a:endParaRPr>
          </a:p>
        </p:txBody>
      </p:sp>
      <p:pic>
        <p:nvPicPr>
          <p:cNvPr id="6" name="Imagen 5">
            <a:extLst>
              <a:ext uri="{FF2B5EF4-FFF2-40B4-BE49-F238E27FC236}">
                <a16:creationId xmlns:a16="http://schemas.microsoft.com/office/drawing/2014/main" id="{5A6C49BD-0487-FF30-A836-17324DA5222D}"/>
              </a:ext>
            </a:extLst>
          </p:cNvPr>
          <p:cNvPicPr>
            <a:picLocks noChangeAspect="1"/>
          </p:cNvPicPr>
          <p:nvPr/>
        </p:nvPicPr>
        <p:blipFill>
          <a:blip r:embed="rId3"/>
          <a:stretch>
            <a:fillRect/>
          </a:stretch>
        </p:blipFill>
        <p:spPr>
          <a:xfrm>
            <a:off x="0" y="1033670"/>
            <a:ext cx="4134677" cy="5824327"/>
          </a:xfrm>
          <a:prstGeom prst="rect">
            <a:avLst/>
          </a:prstGeom>
        </p:spPr>
      </p:pic>
      <p:sp>
        <p:nvSpPr>
          <p:cNvPr id="11" name="CuadroTexto 10">
            <a:extLst>
              <a:ext uri="{FF2B5EF4-FFF2-40B4-BE49-F238E27FC236}">
                <a16:creationId xmlns:a16="http://schemas.microsoft.com/office/drawing/2014/main" id="{73780FF7-10FC-5B26-FE1A-1EF7484231A9}"/>
              </a:ext>
            </a:extLst>
          </p:cNvPr>
          <p:cNvSpPr txBox="1"/>
          <p:nvPr/>
        </p:nvSpPr>
        <p:spPr>
          <a:xfrm>
            <a:off x="0" y="1033668"/>
            <a:ext cx="4134676" cy="646331"/>
          </a:xfrm>
          <a:prstGeom prst="rect">
            <a:avLst/>
          </a:prstGeom>
          <a:noFill/>
        </p:spPr>
        <p:txBody>
          <a:bodyPr wrap="square">
            <a:spAutoFit/>
          </a:bodyPr>
          <a:lstStyle/>
          <a:p>
            <a:pPr algn="ctr"/>
            <a:r>
              <a:rPr lang="es-NI" sz="3600" b="1" u="sng" dirty="0">
                <a:highlight>
                  <a:srgbClr val="00FFFF"/>
                </a:highlight>
                <a:latin typeface="Maiandra GD" panose="020E0502030308020204" pitchFamily="34" charset="0"/>
              </a:rPr>
              <a:t>ES UNA TRAMPA.</a:t>
            </a:r>
          </a:p>
        </p:txBody>
      </p:sp>
    </p:spTree>
    <p:extLst>
      <p:ext uri="{BB962C8B-B14F-4D97-AF65-F5344CB8AC3E}">
        <p14:creationId xmlns:p14="http://schemas.microsoft.com/office/powerpoint/2010/main" val="79534200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56291A5-5E74-1A70-5560-9A4DA789B4EE}"/>
              </a:ext>
            </a:extLst>
          </p:cNvPr>
          <p:cNvPicPr>
            <a:picLocks noChangeAspect="1"/>
          </p:cNvPicPr>
          <p:nvPr/>
        </p:nvPicPr>
        <p:blipFill>
          <a:blip r:embed="rId2"/>
          <a:stretch>
            <a:fillRect/>
          </a:stretch>
        </p:blipFill>
        <p:spPr>
          <a:xfrm>
            <a:off x="1" y="0"/>
            <a:ext cx="9144000" cy="6858000"/>
          </a:xfrm>
          <a:prstGeom prst="rect">
            <a:avLst/>
          </a:prstGeom>
        </p:spPr>
      </p:pic>
      <p:sp>
        <p:nvSpPr>
          <p:cNvPr id="4" name="Título 3">
            <a:extLst>
              <a:ext uri="{FF2B5EF4-FFF2-40B4-BE49-F238E27FC236}">
                <a16:creationId xmlns:a16="http://schemas.microsoft.com/office/drawing/2014/main" id="{CCCA8C05-744A-2269-F81E-B5891904BD3F}"/>
              </a:ext>
            </a:extLst>
          </p:cNvPr>
          <p:cNvSpPr>
            <a:spLocks noGrp="1"/>
          </p:cNvSpPr>
          <p:nvPr>
            <p:ph type="title"/>
          </p:nvPr>
        </p:nvSpPr>
        <p:spPr>
          <a:xfrm>
            <a:off x="0" y="1"/>
            <a:ext cx="9144000" cy="1033670"/>
          </a:xfrm>
          <a:solidFill>
            <a:srgbClr val="00FF00"/>
          </a:solidFill>
        </p:spPr>
        <p:txBody>
          <a:bodyPr>
            <a:normAutofit/>
          </a:bodyPr>
          <a:lstStyle/>
          <a:p>
            <a:pPr algn="ctr"/>
            <a:r>
              <a:rPr lang="es-NI" b="1" u="sng">
                <a:latin typeface="Maiandra GD" panose="020E0502030308020204" pitchFamily="34" charset="0"/>
              </a:rPr>
              <a:t>CONCLUSION:</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B9465E7-96F2-E834-831A-AEE2907653A5}"/>
              </a:ext>
            </a:extLst>
          </p:cNvPr>
          <p:cNvSpPr>
            <a:spLocks noGrp="1"/>
          </p:cNvSpPr>
          <p:nvPr>
            <p:ph idx="1"/>
          </p:nvPr>
        </p:nvSpPr>
        <p:spPr>
          <a:xfrm>
            <a:off x="4134677" y="1033671"/>
            <a:ext cx="5009321" cy="5824329"/>
          </a:xfrm>
        </p:spPr>
        <p:txBody>
          <a:bodyPr/>
          <a:lstStyle/>
          <a:p>
            <a:pPr algn="ctr"/>
            <a:r>
              <a:rPr lang="es-NI" b="1" u="sng" dirty="0">
                <a:solidFill>
                  <a:schemeClr val="bg1"/>
                </a:solidFill>
                <a:highlight>
                  <a:srgbClr val="FF0000"/>
                </a:highlight>
                <a:latin typeface="Maiandra GD" panose="020E0502030308020204" pitchFamily="34" charset="0"/>
              </a:rPr>
              <a:t>Proverbios.17:1. </a:t>
            </a:r>
          </a:p>
          <a:p>
            <a:r>
              <a:rPr lang="es-ES" b="1" u="sng" dirty="0">
                <a:solidFill>
                  <a:schemeClr val="bg1"/>
                </a:solidFill>
                <a:highlight>
                  <a:srgbClr val="000080"/>
                </a:highlight>
                <a:latin typeface="Maiandra GD" panose="020E0502030308020204" pitchFamily="34" charset="0"/>
              </a:rPr>
              <a:t>Mejor es un bocado seco y con él tranquilidad,</a:t>
            </a:r>
            <a:r>
              <a:rPr lang="es-ES" b="1" dirty="0">
                <a:solidFill>
                  <a:schemeClr val="bg1"/>
                </a:solidFill>
                <a:latin typeface="Maiandra GD" panose="020E0502030308020204" pitchFamily="34" charset="0"/>
              </a:rPr>
              <a:t> que una casa llena de banquetes con discordia. </a:t>
            </a:r>
            <a:endParaRPr lang="es-NI" b="1" dirty="0">
              <a:solidFill>
                <a:schemeClr val="bg1"/>
              </a:solidFill>
              <a:latin typeface="Maiandra GD" panose="020E0502030308020204" pitchFamily="34" charset="0"/>
            </a:endParaRPr>
          </a:p>
          <a:p>
            <a:pPr algn="ctr"/>
            <a:r>
              <a:rPr lang="es-NI" b="1" u="sng" dirty="0">
                <a:solidFill>
                  <a:schemeClr val="bg1"/>
                </a:solidFill>
                <a:highlight>
                  <a:srgbClr val="FF0000"/>
                </a:highlight>
                <a:latin typeface="Maiandra GD" panose="020E0502030308020204" pitchFamily="34" charset="0"/>
              </a:rPr>
              <a:t>Proverbios.15:17.</a:t>
            </a:r>
          </a:p>
          <a:p>
            <a:r>
              <a:rPr lang="es-ES" b="1" u="sng" dirty="0">
                <a:solidFill>
                  <a:schemeClr val="bg1"/>
                </a:solidFill>
                <a:highlight>
                  <a:srgbClr val="008000"/>
                </a:highlight>
                <a:latin typeface="Maiandra GD" panose="020E0502030308020204" pitchFamily="34" charset="0"/>
              </a:rPr>
              <a:t>Mejor es un plato de legumbres donde hay amor,</a:t>
            </a:r>
            <a:r>
              <a:rPr lang="es-ES" b="1" dirty="0">
                <a:solidFill>
                  <a:schemeClr val="bg1"/>
                </a:solidFill>
                <a:latin typeface="Maiandra GD" panose="020E0502030308020204" pitchFamily="34" charset="0"/>
              </a:rPr>
              <a:t> que buey engordado y odio con él. </a:t>
            </a:r>
          </a:p>
          <a:p>
            <a:r>
              <a:rPr lang="es-ES" b="1" dirty="0">
                <a:solidFill>
                  <a:schemeClr val="bg1"/>
                </a:solidFill>
                <a:latin typeface="Maiandra GD" panose="020E0502030308020204" pitchFamily="34" charset="0"/>
              </a:rPr>
              <a:t>¿Para que desea Usted ser rico?</a:t>
            </a:r>
            <a:endParaRPr lang="es-NI" b="1" dirty="0">
              <a:solidFill>
                <a:schemeClr val="bg1"/>
              </a:solidFill>
              <a:latin typeface="Maiandra GD" panose="020E0502030308020204" pitchFamily="34" charset="0"/>
            </a:endParaRPr>
          </a:p>
        </p:txBody>
      </p:sp>
      <p:pic>
        <p:nvPicPr>
          <p:cNvPr id="6" name="Imagen 5">
            <a:extLst>
              <a:ext uri="{FF2B5EF4-FFF2-40B4-BE49-F238E27FC236}">
                <a16:creationId xmlns:a16="http://schemas.microsoft.com/office/drawing/2014/main" id="{5A6C49BD-0487-FF30-A836-17324DA5222D}"/>
              </a:ext>
            </a:extLst>
          </p:cNvPr>
          <p:cNvPicPr>
            <a:picLocks noChangeAspect="1"/>
          </p:cNvPicPr>
          <p:nvPr/>
        </p:nvPicPr>
        <p:blipFill>
          <a:blip r:embed="rId3"/>
          <a:stretch>
            <a:fillRect/>
          </a:stretch>
        </p:blipFill>
        <p:spPr>
          <a:xfrm>
            <a:off x="0" y="1033670"/>
            <a:ext cx="4134677" cy="5824327"/>
          </a:xfrm>
          <a:prstGeom prst="rect">
            <a:avLst/>
          </a:prstGeom>
        </p:spPr>
      </p:pic>
      <p:sp>
        <p:nvSpPr>
          <p:cNvPr id="11" name="CuadroTexto 10">
            <a:extLst>
              <a:ext uri="{FF2B5EF4-FFF2-40B4-BE49-F238E27FC236}">
                <a16:creationId xmlns:a16="http://schemas.microsoft.com/office/drawing/2014/main" id="{73780FF7-10FC-5B26-FE1A-1EF7484231A9}"/>
              </a:ext>
            </a:extLst>
          </p:cNvPr>
          <p:cNvSpPr txBox="1"/>
          <p:nvPr/>
        </p:nvSpPr>
        <p:spPr>
          <a:xfrm>
            <a:off x="0" y="1033668"/>
            <a:ext cx="4134676" cy="646331"/>
          </a:xfrm>
          <a:prstGeom prst="rect">
            <a:avLst/>
          </a:prstGeom>
          <a:noFill/>
        </p:spPr>
        <p:txBody>
          <a:bodyPr wrap="square">
            <a:spAutoFit/>
          </a:bodyPr>
          <a:lstStyle/>
          <a:p>
            <a:pPr algn="ctr"/>
            <a:r>
              <a:rPr lang="es-NI" sz="3600" b="1" u="sng" dirty="0">
                <a:highlight>
                  <a:srgbClr val="00FFFF"/>
                </a:highlight>
                <a:latin typeface="Maiandra GD" panose="020E0502030308020204" pitchFamily="34" charset="0"/>
              </a:rPr>
              <a:t>ES UNA TRAMPA.</a:t>
            </a:r>
          </a:p>
        </p:txBody>
      </p:sp>
    </p:spTree>
    <p:extLst>
      <p:ext uri="{BB962C8B-B14F-4D97-AF65-F5344CB8AC3E}">
        <p14:creationId xmlns:p14="http://schemas.microsoft.com/office/powerpoint/2010/main" val="225286143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56291A5-5E74-1A70-5560-9A4DA789B4EE}"/>
              </a:ext>
            </a:extLst>
          </p:cNvPr>
          <p:cNvPicPr>
            <a:picLocks noChangeAspect="1"/>
          </p:cNvPicPr>
          <p:nvPr/>
        </p:nvPicPr>
        <p:blipFill>
          <a:blip r:embed="rId2"/>
          <a:stretch>
            <a:fillRect/>
          </a:stretch>
        </p:blipFill>
        <p:spPr>
          <a:xfrm>
            <a:off x="1" y="0"/>
            <a:ext cx="9144000" cy="6858000"/>
          </a:xfrm>
          <a:prstGeom prst="rect">
            <a:avLst/>
          </a:prstGeom>
        </p:spPr>
      </p:pic>
      <p:sp>
        <p:nvSpPr>
          <p:cNvPr id="8" name="Rectángulo: esquinas redondeadas 7">
            <a:extLst>
              <a:ext uri="{FF2B5EF4-FFF2-40B4-BE49-F238E27FC236}">
                <a16:creationId xmlns:a16="http://schemas.microsoft.com/office/drawing/2014/main" id="{8B79FBC0-4B07-6016-DDED-B10D1BB7F1D9}"/>
              </a:ext>
            </a:extLst>
          </p:cNvPr>
          <p:cNvSpPr/>
          <p:nvPr/>
        </p:nvSpPr>
        <p:spPr>
          <a:xfrm>
            <a:off x="0" y="5870713"/>
            <a:ext cx="9143999" cy="987287"/>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800" b="1" dirty="0">
                <a:latin typeface="Maiandra GD" panose="020E0502030308020204" pitchFamily="34" charset="0"/>
              </a:rPr>
              <a:t>DIOS NOS BENDIGA A TODOS.</a:t>
            </a:r>
            <a:endParaRPr lang="es-NI" sz="4800" b="1" dirty="0">
              <a:latin typeface="Maiandra GD" panose="020E0502030308020204" pitchFamily="34" charset="0"/>
            </a:endParaRPr>
          </a:p>
        </p:txBody>
      </p:sp>
      <p:pic>
        <p:nvPicPr>
          <p:cNvPr id="10" name="Imagen 9">
            <a:extLst>
              <a:ext uri="{FF2B5EF4-FFF2-40B4-BE49-F238E27FC236}">
                <a16:creationId xmlns:a16="http://schemas.microsoft.com/office/drawing/2014/main" id="{29C84FE2-DB71-E866-5011-D5F193ACE8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3998" cy="5870713"/>
          </a:xfrm>
          <a:prstGeom prst="rect">
            <a:avLst/>
          </a:prstGeom>
        </p:spPr>
      </p:pic>
    </p:spTree>
    <p:extLst>
      <p:ext uri="{BB962C8B-B14F-4D97-AF65-F5344CB8AC3E}">
        <p14:creationId xmlns:p14="http://schemas.microsoft.com/office/powerpoint/2010/main" val="2773032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56" presetClass="entr" presetSubtype="0" fill="hold" grpId="0" nodeType="clickEffect">
                                  <p:stCondLst>
                                    <p:cond delay="0"/>
                                  </p:stCondLst>
                                  <p:iterate type="lt">
                                    <p:tmPct val="10000"/>
                                  </p:iterate>
                                  <p:childTnLst>
                                    <p:set>
                                      <p:cBhvr>
                                        <p:cTn id="13" dur="1" fill="hold">
                                          <p:stCondLst>
                                            <p:cond delay="0"/>
                                          </p:stCondLst>
                                        </p:cTn>
                                        <p:tgtEl>
                                          <p:spTgt spid="8"/>
                                        </p:tgtEl>
                                        <p:attrNameLst>
                                          <p:attrName>style.visibility</p:attrName>
                                        </p:attrNameLst>
                                      </p:cBhvr>
                                      <p:to>
                                        <p:strVal val="visible"/>
                                      </p:to>
                                    </p:set>
                                    <p:anim by="(-#ppt_w*2)" calcmode="lin" valueType="num">
                                      <p:cBhvr rctx="PPT">
                                        <p:cTn id="14" dur="500" autoRev="1" fill="hold">
                                          <p:stCondLst>
                                            <p:cond delay="0"/>
                                          </p:stCondLst>
                                        </p:cTn>
                                        <p:tgtEl>
                                          <p:spTgt spid="8"/>
                                        </p:tgtEl>
                                        <p:attrNameLst>
                                          <p:attrName>ppt_w</p:attrName>
                                        </p:attrNameLst>
                                      </p:cBhvr>
                                    </p:anim>
                                    <p:anim by="(#ppt_w*0.50)" calcmode="lin" valueType="num">
                                      <p:cBhvr>
                                        <p:cTn id="15" dur="500" decel="50000" autoRev="1" fill="hold">
                                          <p:stCondLst>
                                            <p:cond delay="0"/>
                                          </p:stCondLst>
                                        </p:cTn>
                                        <p:tgtEl>
                                          <p:spTgt spid="8"/>
                                        </p:tgtEl>
                                        <p:attrNameLst>
                                          <p:attrName>ppt_x</p:attrName>
                                        </p:attrNameLst>
                                      </p:cBhvr>
                                    </p:anim>
                                    <p:anim from="(-#ppt_h/2)" to="(#ppt_y)" calcmode="lin" valueType="num">
                                      <p:cBhvr>
                                        <p:cTn id="16" dur="1000" fill="hold">
                                          <p:stCondLst>
                                            <p:cond delay="0"/>
                                          </p:stCondLst>
                                        </p:cTn>
                                        <p:tgtEl>
                                          <p:spTgt spid="8"/>
                                        </p:tgtEl>
                                        <p:attrNameLst>
                                          <p:attrName>ppt_y</p:attrName>
                                        </p:attrNameLst>
                                      </p:cBhvr>
                                    </p:anim>
                                    <p:animRot by="21600000">
                                      <p:cBhvr>
                                        <p:cTn id="17" dur="1000" fill="hold">
                                          <p:stCondLst>
                                            <p:cond delay="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56291A5-5E74-1A70-5560-9A4DA789B4EE}"/>
              </a:ext>
            </a:extLst>
          </p:cNvPr>
          <p:cNvPicPr>
            <a:picLocks noChangeAspect="1"/>
          </p:cNvPicPr>
          <p:nvPr/>
        </p:nvPicPr>
        <p:blipFill>
          <a:blip r:embed="rId2"/>
          <a:stretch>
            <a:fillRect/>
          </a:stretch>
        </p:blipFill>
        <p:spPr>
          <a:xfrm>
            <a:off x="1" y="0"/>
            <a:ext cx="9144000" cy="6858000"/>
          </a:xfrm>
          <a:prstGeom prst="rect">
            <a:avLst/>
          </a:prstGeom>
        </p:spPr>
      </p:pic>
      <p:sp>
        <p:nvSpPr>
          <p:cNvPr id="4" name="Título 3">
            <a:extLst>
              <a:ext uri="{FF2B5EF4-FFF2-40B4-BE49-F238E27FC236}">
                <a16:creationId xmlns:a16="http://schemas.microsoft.com/office/drawing/2014/main" id="{CCCA8C05-744A-2269-F81E-B5891904BD3F}"/>
              </a:ext>
            </a:extLst>
          </p:cNvPr>
          <p:cNvSpPr>
            <a:spLocks noGrp="1"/>
          </p:cNvSpPr>
          <p:nvPr>
            <p:ph type="title"/>
          </p:nvPr>
        </p:nvSpPr>
        <p:spPr>
          <a:xfrm>
            <a:off x="0" y="1"/>
            <a:ext cx="9144000" cy="1033670"/>
          </a:xfrm>
          <a:solidFill>
            <a:srgbClr val="00FF00"/>
          </a:solidFill>
        </p:spPr>
        <p:txBody>
          <a:bodyPr>
            <a:normAutofit fontScale="90000"/>
          </a:bodyPr>
          <a:lstStyle/>
          <a:p>
            <a:pPr algn="ctr"/>
            <a:r>
              <a:rPr lang="es-ES" b="1" u="sng" dirty="0">
                <a:latin typeface="Maiandra GD" panose="020E0502030308020204" pitchFamily="34" charset="0"/>
              </a:rPr>
              <a:t>EL DESEO PELIGROSO DE GANAR RIQUEZAS DE MANERA INJUSTA. </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B9465E7-96F2-E834-831A-AEE2907653A5}"/>
              </a:ext>
            </a:extLst>
          </p:cNvPr>
          <p:cNvSpPr>
            <a:spLocks noGrp="1"/>
          </p:cNvSpPr>
          <p:nvPr>
            <p:ph idx="1"/>
          </p:nvPr>
        </p:nvSpPr>
        <p:spPr>
          <a:xfrm>
            <a:off x="4134677" y="1033671"/>
            <a:ext cx="5009321" cy="5824329"/>
          </a:xfrm>
        </p:spPr>
        <p:txBody>
          <a:bodyPr>
            <a:normAutofit lnSpcReduction="10000"/>
          </a:bodyPr>
          <a:lstStyle/>
          <a:p>
            <a:r>
              <a:rPr lang="es-ES" b="1" dirty="0">
                <a:solidFill>
                  <a:schemeClr val="bg1"/>
                </a:solidFill>
                <a:latin typeface="Maiandra GD" panose="020E0502030308020204" pitchFamily="34" charset="0"/>
              </a:rPr>
              <a:t>No les importa robar porque están cegado con obtener riquezas.</a:t>
            </a:r>
          </a:p>
          <a:p>
            <a:r>
              <a:rPr lang="es-ES" b="1" dirty="0">
                <a:solidFill>
                  <a:schemeClr val="bg1"/>
                </a:solidFill>
                <a:latin typeface="Maiandra GD" panose="020E0502030308020204" pitchFamily="34" charset="0"/>
              </a:rPr>
              <a:t>Mintiendo. </a:t>
            </a:r>
          </a:p>
          <a:p>
            <a:pPr algn="ctr"/>
            <a:r>
              <a:rPr lang="es-ES" b="1" u="sng" dirty="0">
                <a:solidFill>
                  <a:schemeClr val="bg1"/>
                </a:solidFill>
                <a:highlight>
                  <a:srgbClr val="FF0000"/>
                </a:highlight>
                <a:latin typeface="Maiandra GD" panose="020E0502030308020204" pitchFamily="34" charset="0"/>
              </a:rPr>
              <a:t>II Reyes.5:20-23. </a:t>
            </a:r>
          </a:p>
          <a:p>
            <a:r>
              <a:rPr lang="es-ES" b="1" dirty="0">
                <a:solidFill>
                  <a:schemeClr val="bg1"/>
                </a:solidFill>
                <a:latin typeface="Maiandra GD" panose="020E0502030308020204" pitchFamily="34" charset="0"/>
              </a:rPr>
              <a:t>Pero Giezi, criado de Eliseo, el hombre de Dios, dijo para sí: He aquí, mi señor ha dispensado a este Naamán arameo al no recibir de sus manos lo que él trajo. </a:t>
            </a:r>
            <a:r>
              <a:rPr lang="es-ES" b="1" u="sng" dirty="0">
                <a:solidFill>
                  <a:schemeClr val="bg1"/>
                </a:solidFill>
                <a:highlight>
                  <a:srgbClr val="FF00FF"/>
                </a:highlight>
                <a:latin typeface="Maiandra GD" panose="020E0502030308020204" pitchFamily="34" charset="0"/>
              </a:rPr>
              <a:t>Vive el SEÑOR que correré tras él y tomaré algo de él.</a:t>
            </a:r>
            <a:r>
              <a:rPr lang="es-ES" b="1" dirty="0">
                <a:solidFill>
                  <a:schemeClr val="bg1"/>
                </a:solidFill>
                <a:latin typeface="Maiandra GD" panose="020E0502030308020204" pitchFamily="34" charset="0"/>
              </a:rPr>
              <a:t> </a:t>
            </a:r>
          </a:p>
          <a:p>
            <a:pPr algn="ctr"/>
            <a:r>
              <a:rPr lang="es-ES" b="1" u="sng" dirty="0">
                <a:solidFill>
                  <a:schemeClr val="bg1"/>
                </a:solidFill>
                <a:highlight>
                  <a:srgbClr val="FF0000"/>
                </a:highlight>
                <a:latin typeface="Maiandra GD" panose="020E0502030308020204" pitchFamily="34" charset="0"/>
              </a:rPr>
              <a:t>V.21.</a:t>
            </a:r>
            <a:endParaRPr lang="es-NI" b="1" u="sng" dirty="0">
              <a:solidFill>
                <a:schemeClr val="bg1"/>
              </a:solidFill>
              <a:highlight>
                <a:srgbClr val="FF0000"/>
              </a:highlight>
              <a:latin typeface="Maiandra GD" panose="020E0502030308020204" pitchFamily="34" charset="0"/>
            </a:endParaRPr>
          </a:p>
        </p:txBody>
      </p:sp>
      <p:pic>
        <p:nvPicPr>
          <p:cNvPr id="6" name="Imagen 5">
            <a:extLst>
              <a:ext uri="{FF2B5EF4-FFF2-40B4-BE49-F238E27FC236}">
                <a16:creationId xmlns:a16="http://schemas.microsoft.com/office/drawing/2014/main" id="{5A6C49BD-0487-FF30-A836-17324DA5222D}"/>
              </a:ext>
            </a:extLst>
          </p:cNvPr>
          <p:cNvPicPr>
            <a:picLocks noChangeAspect="1"/>
          </p:cNvPicPr>
          <p:nvPr/>
        </p:nvPicPr>
        <p:blipFill>
          <a:blip r:embed="rId3"/>
          <a:stretch>
            <a:fillRect/>
          </a:stretch>
        </p:blipFill>
        <p:spPr>
          <a:xfrm>
            <a:off x="0" y="1033670"/>
            <a:ext cx="4134677" cy="5824327"/>
          </a:xfrm>
          <a:prstGeom prst="rect">
            <a:avLst/>
          </a:prstGeom>
        </p:spPr>
      </p:pic>
      <p:sp>
        <p:nvSpPr>
          <p:cNvPr id="11" name="CuadroTexto 10">
            <a:extLst>
              <a:ext uri="{FF2B5EF4-FFF2-40B4-BE49-F238E27FC236}">
                <a16:creationId xmlns:a16="http://schemas.microsoft.com/office/drawing/2014/main" id="{73780FF7-10FC-5B26-FE1A-1EF7484231A9}"/>
              </a:ext>
            </a:extLst>
          </p:cNvPr>
          <p:cNvSpPr txBox="1"/>
          <p:nvPr/>
        </p:nvSpPr>
        <p:spPr>
          <a:xfrm>
            <a:off x="0" y="1033668"/>
            <a:ext cx="4134676" cy="646331"/>
          </a:xfrm>
          <a:prstGeom prst="rect">
            <a:avLst/>
          </a:prstGeom>
          <a:noFill/>
        </p:spPr>
        <p:txBody>
          <a:bodyPr wrap="square">
            <a:spAutoFit/>
          </a:bodyPr>
          <a:lstStyle/>
          <a:p>
            <a:pPr algn="ctr"/>
            <a:r>
              <a:rPr lang="es-NI" sz="3600" b="1" u="sng" dirty="0">
                <a:highlight>
                  <a:srgbClr val="00FFFF"/>
                </a:highlight>
                <a:latin typeface="Maiandra GD" panose="020E0502030308020204" pitchFamily="34" charset="0"/>
              </a:rPr>
              <a:t>ES UNA TRAMPA.</a:t>
            </a:r>
          </a:p>
        </p:txBody>
      </p:sp>
    </p:spTree>
    <p:extLst>
      <p:ext uri="{BB962C8B-B14F-4D97-AF65-F5344CB8AC3E}">
        <p14:creationId xmlns:p14="http://schemas.microsoft.com/office/powerpoint/2010/main" val="78698034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56291A5-5E74-1A70-5560-9A4DA789B4EE}"/>
              </a:ext>
            </a:extLst>
          </p:cNvPr>
          <p:cNvPicPr>
            <a:picLocks noChangeAspect="1"/>
          </p:cNvPicPr>
          <p:nvPr/>
        </p:nvPicPr>
        <p:blipFill>
          <a:blip r:embed="rId2"/>
          <a:stretch>
            <a:fillRect/>
          </a:stretch>
        </p:blipFill>
        <p:spPr>
          <a:xfrm>
            <a:off x="1" y="0"/>
            <a:ext cx="9144000" cy="6858000"/>
          </a:xfrm>
          <a:prstGeom prst="rect">
            <a:avLst/>
          </a:prstGeom>
        </p:spPr>
      </p:pic>
      <p:sp>
        <p:nvSpPr>
          <p:cNvPr id="4" name="Título 3">
            <a:extLst>
              <a:ext uri="{FF2B5EF4-FFF2-40B4-BE49-F238E27FC236}">
                <a16:creationId xmlns:a16="http://schemas.microsoft.com/office/drawing/2014/main" id="{CCCA8C05-744A-2269-F81E-B5891904BD3F}"/>
              </a:ext>
            </a:extLst>
          </p:cNvPr>
          <p:cNvSpPr>
            <a:spLocks noGrp="1"/>
          </p:cNvSpPr>
          <p:nvPr>
            <p:ph type="title"/>
          </p:nvPr>
        </p:nvSpPr>
        <p:spPr>
          <a:xfrm>
            <a:off x="0" y="1"/>
            <a:ext cx="9144000" cy="1033670"/>
          </a:xfrm>
          <a:solidFill>
            <a:srgbClr val="00FF00"/>
          </a:solidFill>
        </p:spPr>
        <p:txBody>
          <a:bodyPr>
            <a:normAutofit fontScale="90000"/>
          </a:bodyPr>
          <a:lstStyle/>
          <a:p>
            <a:pPr algn="ctr"/>
            <a:r>
              <a:rPr lang="es-ES" b="1" u="sng" dirty="0">
                <a:latin typeface="Maiandra GD" panose="020E0502030308020204" pitchFamily="34" charset="0"/>
              </a:rPr>
              <a:t>EL DESEO PELIGROSO DE GANAR RIQUEZAS DE MANERA INJUSTA. </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B9465E7-96F2-E834-831A-AEE2907653A5}"/>
              </a:ext>
            </a:extLst>
          </p:cNvPr>
          <p:cNvSpPr>
            <a:spLocks noGrp="1"/>
          </p:cNvSpPr>
          <p:nvPr>
            <p:ph idx="1"/>
          </p:nvPr>
        </p:nvSpPr>
        <p:spPr>
          <a:xfrm>
            <a:off x="4134677" y="1033671"/>
            <a:ext cx="5009321" cy="5824329"/>
          </a:xfrm>
        </p:spPr>
        <p:txBody>
          <a:bodyPr>
            <a:normAutofit lnSpcReduction="10000"/>
          </a:bodyPr>
          <a:lstStyle/>
          <a:p>
            <a:r>
              <a:rPr lang="es-ES" b="1" u="sng" dirty="0">
                <a:solidFill>
                  <a:schemeClr val="bg1"/>
                </a:solidFill>
                <a:highlight>
                  <a:srgbClr val="0000FF"/>
                </a:highlight>
                <a:latin typeface="Maiandra GD" panose="020E0502030308020204" pitchFamily="34" charset="0"/>
              </a:rPr>
              <a:t>Y Giezi siguió a Naamán.</a:t>
            </a:r>
            <a:r>
              <a:rPr lang="es-ES" b="1" dirty="0">
                <a:solidFill>
                  <a:schemeClr val="bg1"/>
                </a:solidFill>
                <a:latin typeface="Maiandra GD" panose="020E0502030308020204" pitchFamily="34" charset="0"/>
              </a:rPr>
              <a:t> Cuando Naamán vio a uno corriendo tras él, bajó de su carro a encontrarle, y dijo: ¿Está todo bien? </a:t>
            </a:r>
          </a:p>
          <a:p>
            <a:pPr algn="ctr"/>
            <a:r>
              <a:rPr lang="es-ES" b="1" u="sng" dirty="0">
                <a:solidFill>
                  <a:schemeClr val="bg1"/>
                </a:solidFill>
                <a:highlight>
                  <a:srgbClr val="FF0000"/>
                </a:highlight>
                <a:latin typeface="Maiandra GD" panose="020E0502030308020204" pitchFamily="34" charset="0"/>
              </a:rPr>
              <a:t>V.23.</a:t>
            </a:r>
          </a:p>
          <a:p>
            <a:r>
              <a:rPr lang="es-ES" b="1" dirty="0">
                <a:solidFill>
                  <a:schemeClr val="bg1"/>
                </a:solidFill>
                <a:latin typeface="Maiandra GD" panose="020E0502030308020204" pitchFamily="34" charset="0"/>
              </a:rPr>
              <a:t>Y él dijo: Todo está bien. Mi señor me ha enviado, diciendo: </a:t>
            </a:r>
            <a:r>
              <a:rPr lang="es-ES" b="1" u="sng" dirty="0">
                <a:solidFill>
                  <a:schemeClr val="bg1"/>
                </a:solidFill>
                <a:highlight>
                  <a:srgbClr val="000080"/>
                </a:highlight>
                <a:latin typeface="Maiandra GD" panose="020E0502030308020204" pitchFamily="34" charset="0"/>
              </a:rPr>
              <a:t>"He aquí, en este momento dos jóvenes de los hijos de los profetas</a:t>
            </a:r>
            <a:r>
              <a:rPr lang="es-ES" b="1" dirty="0">
                <a:solidFill>
                  <a:schemeClr val="bg1"/>
                </a:solidFill>
                <a:latin typeface="Maiandra GD" panose="020E0502030308020204" pitchFamily="34" charset="0"/>
              </a:rPr>
              <a:t> han venido a mí de la región montañosa de Efraín. Te ruego que les des un talento de plata y dos mudas de ropa." </a:t>
            </a:r>
            <a:endParaRPr lang="es-NI" b="1" dirty="0">
              <a:solidFill>
                <a:schemeClr val="bg1"/>
              </a:solidFill>
              <a:latin typeface="Maiandra GD" panose="020E0502030308020204" pitchFamily="34" charset="0"/>
            </a:endParaRPr>
          </a:p>
        </p:txBody>
      </p:sp>
      <p:pic>
        <p:nvPicPr>
          <p:cNvPr id="6" name="Imagen 5">
            <a:extLst>
              <a:ext uri="{FF2B5EF4-FFF2-40B4-BE49-F238E27FC236}">
                <a16:creationId xmlns:a16="http://schemas.microsoft.com/office/drawing/2014/main" id="{5A6C49BD-0487-FF30-A836-17324DA5222D}"/>
              </a:ext>
            </a:extLst>
          </p:cNvPr>
          <p:cNvPicPr>
            <a:picLocks noChangeAspect="1"/>
          </p:cNvPicPr>
          <p:nvPr/>
        </p:nvPicPr>
        <p:blipFill>
          <a:blip r:embed="rId3"/>
          <a:stretch>
            <a:fillRect/>
          </a:stretch>
        </p:blipFill>
        <p:spPr>
          <a:xfrm>
            <a:off x="0" y="1033670"/>
            <a:ext cx="4134677" cy="5824327"/>
          </a:xfrm>
          <a:prstGeom prst="rect">
            <a:avLst/>
          </a:prstGeom>
        </p:spPr>
      </p:pic>
      <p:sp>
        <p:nvSpPr>
          <p:cNvPr id="11" name="CuadroTexto 10">
            <a:extLst>
              <a:ext uri="{FF2B5EF4-FFF2-40B4-BE49-F238E27FC236}">
                <a16:creationId xmlns:a16="http://schemas.microsoft.com/office/drawing/2014/main" id="{73780FF7-10FC-5B26-FE1A-1EF7484231A9}"/>
              </a:ext>
            </a:extLst>
          </p:cNvPr>
          <p:cNvSpPr txBox="1"/>
          <p:nvPr/>
        </p:nvSpPr>
        <p:spPr>
          <a:xfrm>
            <a:off x="0" y="1033668"/>
            <a:ext cx="4134676" cy="646331"/>
          </a:xfrm>
          <a:prstGeom prst="rect">
            <a:avLst/>
          </a:prstGeom>
          <a:noFill/>
        </p:spPr>
        <p:txBody>
          <a:bodyPr wrap="square">
            <a:spAutoFit/>
          </a:bodyPr>
          <a:lstStyle/>
          <a:p>
            <a:pPr algn="ctr"/>
            <a:r>
              <a:rPr lang="es-NI" sz="3600" b="1" u="sng" dirty="0">
                <a:highlight>
                  <a:srgbClr val="00FFFF"/>
                </a:highlight>
                <a:latin typeface="Maiandra GD" panose="020E0502030308020204" pitchFamily="34" charset="0"/>
              </a:rPr>
              <a:t>ES UNA TRAMPA.</a:t>
            </a:r>
          </a:p>
        </p:txBody>
      </p:sp>
    </p:spTree>
    <p:extLst>
      <p:ext uri="{BB962C8B-B14F-4D97-AF65-F5344CB8AC3E}">
        <p14:creationId xmlns:p14="http://schemas.microsoft.com/office/powerpoint/2010/main" val="338856854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56291A5-5E74-1A70-5560-9A4DA789B4EE}"/>
              </a:ext>
            </a:extLst>
          </p:cNvPr>
          <p:cNvPicPr>
            <a:picLocks noChangeAspect="1"/>
          </p:cNvPicPr>
          <p:nvPr/>
        </p:nvPicPr>
        <p:blipFill>
          <a:blip r:embed="rId2"/>
          <a:stretch>
            <a:fillRect/>
          </a:stretch>
        </p:blipFill>
        <p:spPr>
          <a:xfrm>
            <a:off x="1" y="0"/>
            <a:ext cx="9144000" cy="6858000"/>
          </a:xfrm>
          <a:prstGeom prst="rect">
            <a:avLst/>
          </a:prstGeom>
        </p:spPr>
      </p:pic>
      <p:sp>
        <p:nvSpPr>
          <p:cNvPr id="4" name="Título 3">
            <a:extLst>
              <a:ext uri="{FF2B5EF4-FFF2-40B4-BE49-F238E27FC236}">
                <a16:creationId xmlns:a16="http://schemas.microsoft.com/office/drawing/2014/main" id="{CCCA8C05-744A-2269-F81E-B5891904BD3F}"/>
              </a:ext>
            </a:extLst>
          </p:cNvPr>
          <p:cNvSpPr>
            <a:spLocks noGrp="1"/>
          </p:cNvSpPr>
          <p:nvPr>
            <p:ph type="title"/>
          </p:nvPr>
        </p:nvSpPr>
        <p:spPr>
          <a:xfrm>
            <a:off x="0" y="1"/>
            <a:ext cx="9144000" cy="1033670"/>
          </a:xfrm>
          <a:solidFill>
            <a:srgbClr val="00FF00"/>
          </a:solidFill>
        </p:spPr>
        <p:txBody>
          <a:bodyPr>
            <a:normAutofit fontScale="90000"/>
          </a:bodyPr>
          <a:lstStyle/>
          <a:p>
            <a:pPr algn="ctr"/>
            <a:r>
              <a:rPr lang="es-ES" b="1" u="sng" dirty="0">
                <a:latin typeface="Maiandra GD" panose="020E0502030308020204" pitchFamily="34" charset="0"/>
              </a:rPr>
              <a:t>EL DESEO PELIGROSO DE GANAR RIQUEZAS DE MANERA INJUSTA. </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B9465E7-96F2-E834-831A-AEE2907653A5}"/>
              </a:ext>
            </a:extLst>
          </p:cNvPr>
          <p:cNvSpPr>
            <a:spLocks noGrp="1"/>
          </p:cNvSpPr>
          <p:nvPr>
            <p:ph idx="1"/>
          </p:nvPr>
        </p:nvSpPr>
        <p:spPr>
          <a:xfrm>
            <a:off x="4134677" y="1033671"/>
            <a:ext cx="5009321" cy="5824329"/>
          </a:xfrm>
        </p:spPr>
        <p:txBody>
          <a:bodyPr>
            <a:normAutofit lnSpcReduction="10000"/>
          </a:bodyPr>
          <a:lstStyle/>
          <a:p>
            <a:r>
              <a:rPr lang="es-ES" b="1" dirty="0">
                <a:solidFill>
                  <a:schemeClr val="bg1"/>
                </a:solidFill>
                <a:latin typeface="Maiandra GD" panose="020E0502030308020204" pitchFamily="34" charset="0"/>
              </a:rPr>
              <a:t>Giezi criado del profeta Eliseo mintió a Naamán porque quería lo que Naamán había ofrecido a Eliseo y este no lo había aceptado, y mintió para conseguir lo que quería de Naamán. </a:t>
            </a:r>
          </a:p>
          <a:p>
            <a:r>
              <a:rPr lang="es-ES" b="1" dirty="0">
                <a:solidFill>
                  <a:schemeClr val="bg1"/>
                </a:solidFill>
                <a:latin typeface="Maiandra GD" panose="020E0502030308020204" pitchFamily="34" charset="0"/>
              </a:rPr>
              <a:t>Lamentablemente mucha gente miente para obtener dinero y así poder obtener lo que quieren.</a:t>
            </a:r>
          </a:p>
          <a:p>
            <a:r>
              <a:rPr lang="es-ES" b="1" dirty="0">
                <a:solidFill>
                  <a:schemeClr val="bg1"/>
                </a:solidFill>
                <a:latin typeface="Maiandra GD" panose="020E0502030308020204" pitchFamily="34" charset="0"/>
              </a:rPr>
              <a:t>El soborno. </a:t>
            </a:r>
          </a:p>
          <a:p>
            <a:pPr algn="ctr"/>
            <a:r>
              <a:rPr lang="es-ES" b="1" u="sng" dirty="0">
                <a:solidFill>
                  <a:schemeClr val="bg1"/>
                </a:solidFill>
                <a:highlight>
                  <a:srgbClr val="FF0000"/>
                </a:highlight>
                <a:latin typeface="Maiandra GD" panose="020E0502030308020204" pitchFamily="34" charset="0"/>
              </a:rPr>
              <a:t>Deuteronomio.16:18-19. </a:t>
            </a:r>
          </a:p>
          <a:p>
            <a:endParaRPr lang="es-NI" b="1" dirty="0">
              <a:solidFill>
                <a:schemeClr val="bg1"/>
              </a:solidFill>
              <a:latin typeface="Maiandra GD" panose="020E0502030308020204" pitchFamily="34" charset="0"/>
            </a:endParaRPr>
          </a:p>
        </p:txBody>
      </p:sp>
      <p:pic>
        <p:nvPicPr>
          <p:cNvPr id="6" name="Imagen 5">
            <a:extLst>
              <a:ext uri="{FF2B5EF4-FFF2-40B4-BE49-F238E27FC236}">
                <a16:creationId xmlns:a16="http://schemas.microsoft.com/office/drawing/2014/main" id="{5A6C49BD-0487-FF30-A836-17324DA5222D}"/>
              </a:ext>
            </a:extLst>
          </p:cNvPr>
          <p:cNvPicPr>
            <a:picLocks noChangeAspect="1"/>
          </p:cNvPicPr>
          <p:nvPr/>
        </p:nvPicPr>
        <p:blipFill>
          <a:blip r:embed="rId3"/>
          <a:stretch>
            <a:fillRect/>
          </a:stretch>
        </p:blipFill>
        <p:spPr>
          <a:xfrm>
            <a:off x="0" y="1033670"/>
            <a:ext cx="4134677" cy="5824327"/>
          </a:xfrm>
          <a:prstGeom prst="rect">
            <a:avLst/>
          </a:prstGeom>
        </p:spPr>
      </p:pic>
      <p:sp>
        <p:nvSpPr>
          <p:cNvPr id="11" name="CuadroTexto 10">
            <a:extLst>
              <a:ext uri="{FF2B5EF4-FFF2-40B4-BE49-F238E27FC236}">
                <a16:creationId xmlns:a16="http://schemas.microsoft.com/office/drawing/2014/main" id="{73780FF7-10FC-5B26-FE1A-1EF7484231A9}"/>
              </a:ext>
            </a:extLst>
          </p:cNvPr>
          <p:cNvSpPr txBox="1"/>
          <p:nvPr/>
        </p:nvSpPr>
        <p:spPr>
          <a:xfrm>
            <a:off x="0" y="1033668"/>
            <a:ext cx="4134676" cy="646331"/>
          </a:xfrm>
          <a:prstGeom prst="rect">
            <a:avLst/>
          </a:prstGeom>
          <a:noFill/>
        </p:spPr>
        <p:txBody>
          <a:bodyPr wrap="square">
            <a:spAutoFit/>
          </a:bodyPr>
          <a:lstStyle/>
          <a:p>
            <a:pPr algn="ctr"/>
            <a:r>
              <a:rPr lang="es-NI" sz="3600" b="1" u="sng" dirty="0">
                <a:highlight>
                  <a:srgbClr val="00FFFF"/>
                </a:highlight>
                <a:latin typeface="Maiandra GD" panose="020E0502030308020204" pitchFamily="34" charset="0"/>
              </a:rPr>
              <a:t>ES UNA TRAMPA.</a:t>
            </a:r>
          </a:p>
        </p:txBody>
      </p:sp>
    </p:spTree>
    <p:extLst>
      <p:ext uri="{BB962C8B-B14F-4D97-AF65-F5344CB8AC3E}">
        <p14:creationId xmlns:p14="http://schemas.microsoft.com/office/powerpoint/2010/main" val="8411308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56291A5-5E74-1A70-5560-9A4DA789B4EE}"/>
              </a:ext>
            </a:extLst>
          </p:cNvPr>
          <p:cNvPicPr>
            <a:picLocks noChangeAspect="1"/>
          </p:cNvPicPr>
          <p:nvPr/>
        </p:nvPicPr>
        <p:blipFill>
          <a:blip r:embed="rId2"/>
          <a:stretch>
            <a:fillRect/>
          </a:stretch>
        </p:blipFill>
        <p:spPr>
          <a:xfrm>
            <a:off x="1" y="0"/>
            <a:ext cx="9144000" cy="6858000"/>
          </a:xfrm>
          <a:prstGeom prst="rect">
            <a:avLst/>
          </a:prstGeom>
        </p:spPr>
      </p:pic>
      <p:sp>
        <p:nvSpPr>
          <p:cNvPr id="4" name="Título 3">
            <a:extLst>
              <a:ext uri="{FF2B5EF4-FFF2-40B4-BE49-F238E27FC236}">
                <a16:creationId xmlns:a16="http://schemas.microsoft.com/office/drawing/2014/main" id="{CCCA8C05-744A-2269-F81E-B5891904BD3F}"/>
              </a:ext>
            </a:extLst>
          </p:cNvPr>
          <p:cNvSpPr>
            <a:spLocks noGrp="1"/>
          </p:cNvSpPr>
          <p:nvPr>
            <p:ph type="title"/>
          </p:nvPr>
        </p:nvSpPr>
        <p:spPr>
          <a:xfrm>
            <a:off x="0" y="1"/>
            <a:ext cx="9144000" cy="1033670"/>
          </a:xfrm>
          <a:solidFill>
            <a:srgbClr val="00FF00"/>
          </a:solidFill>
        </p:spPr>
        <p:txBody>
          <a:bodyPr>
            <a:normAutofit fontScale="90000"/>
          </a:bodyPr>
          <a:lstStyle/>
          <a:p>
            <a:pPr algn="ctr"/>
            <a:r>
              <a:rPr lang="es-ES" b="1" u="sng" dirty="0">
                <a:latin typeface="Maiandra GD" panose="020E0502030308020204" pitchFamily="34" charset="0"/>
              </a:rPr>
              <a:t>EL DESEO PELIGROSO DE GANAR RIQUEZAS DE MANERA INJUSTA. </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B9465E7-96F2-E834-831A-AEE2907653A5}"/>
              </a:ext>
            </a:extLst>
          </p:cNvPr>
          <p:cNvSpPr>
            <a:spLocks noGrp="1"/>
          </p:cNvSpPr>
          <p:nvPr>
            <p:ph idx="1"/>
          </p:nvPr>
        </p:nvSpPr>
        <p:spPr>
          <a:xfrm>
            <a:off x="4134677" y="1033671"/>
            <a:ext cx="5009321" cy="5824329"/>
          </a:xfrm>
        </p:spPr>
        <p:txBody>
          <a:bodyPr/>
          <a:lstStyle/>
          <a:p>
            <a:r>
              <a:rPr lang="es-ES" b="1" dirty="0">
                <a:solidFill>
                  <a:schemeClr val="bg1"/>
                </a:solidFill>
                <a:latin typeface="Maiandra GD" panose="020E0502030308020204" pitchFamily="34" charset="0"/>
              </a:rPr>
              <a:t>Nombrarás para ti jueces y oficiales en todas las ciudades que el SEÑOR tu Dios te da, según tus tribus, </a:t>
            </a:r>
            <a:r>
              <a:rPr lang="es-ES" b="1" u="sng" dirty="0">
                <a:solidFill>
                  <a:schemeClr val="bg1"/>
                </a:solidFill>
                <a:highlight>
                  <a:srgbClr val="008080"/>
                </a:highlight>
                <a:latin typeface="Maiandra GD" panose="020E0502030308020204" pitchFamily="34" charset="0"/>
              </a:rPr>
              <a:t>y ellos juzgarán al pueblo con justo juicio.</a:t>
            </a:r>
            <a:r>
              <a:rPr lang="es-ES" b="1" dirty="0">
                <a:solidFill>
                  <a:schemeClr val="bg1"/>
                </a:solidFill>
                <a:latin typeface="Maiandra GD" panose="020E0502030308020204" pitchFamily="34" charset="0"/>
              </a:rPr>
              <a:t> </a:t>
            </a:r>
          </a:p>
          <a:p>
            <a:pPr algn="ctr"/>
            <a:r>
              <a:rPr lang="es-ES" b="1" u="sng" dirty="0">
                <a:solidFill>
                  <a:schemeClr val="bg1"/>
                </a:solidFill>
                <a:highlight>
                  <a:srgbClr val="FF0000"/>
                </a:highlight>
                <a:latin typeface="Maiandra GD" panose="020E0502030308020204" pitchFamily="34" charset="0"/>
              </a:rPr>
              <a:t>V.19.  </a:t>
            </a:r>
          </a:p>
          <a:p>
            <a:r>
              <a:rPr lang="es-ES" b="1" u="sng" dirty="0">
                <a:solidFill>
                  <a:schemeClr val="bg1"/>
                </a:solidFill>
                <a:highlight>
                  <a:srgbClr val="008000"/>
                </a:highlight>
                <a:latin typeface="Maiandra GD" panose="020E0502030308020204" pitchFamily="34" charset="0"/>
              </a:rPr>
              <a:t>No torcerás la justicia; no harás acepción de personas,</a:t>
            </a:r>
            <a:r>
              <a:rPr lang="es-ES" b="1" dirty="0">
                <a:solidFill>
                  <a:schemeClr val="bg1"/>
                </a:solidFill>
                <a:latin typeface="Maiandra GD" panose="020E0502030308020204" pitchFamily="34" charset="0"/>
              </a:rPr>
              <a:t> ni tomarás soborno, porque el soborno ciega los ojos del sabio y pervierte las palabras del justo. </a:t>
            </a:r>
            <a:endParaRPr lang="es-NI" b="1" dirty="0">
              <a:solidFill>
                <a:schemeClr val="bg1"/>
              </a:solidFill>
              <a:latin typeface="Maiandra GD" panose="020E0502030308020204" pitchFamily="34" charset="0"/>
            </a:endParaRPr>
          </a:p>
        </p:txBody>
      </p:sp>
      <p:pic>
        <p:nvPicPr>
          <p:cNvPr id="6" name="Imagen 5">
            <a:extLst>
              <a:ext uri="{FF2B5EF4-FFF2-40B4-BE49-F238E27FC236}">
                <a16:creationId xmlns:a16="http://schemas.microsoft.com/office/drawing/2014/main" id="{5A6C49BD-0487-FF30-A836-17324DA5222D}"/>
              </a:ext>
            </a:extLst>
          </p:cNvPr>
          <p:cNvPicPr>
            <a:picLocks noChangeAspect="1"/>
          </p:cNvPicPr>
          <p:nvPr/>
        </p:nvPicPr>
        <p:blipFill>
          <a:blip r:embed="rId3"/>
          <a:stretch>
            <a:fillRect/>
          </a:stretch>
        </p:blipFill>
        <p:spPr>
          <a:xfrm>
            <a:off x="0" y="1033670"/>
            <a:ext cx="4134677" cy="5824327"/>
          </a:xfrm>
          <a:prstGeom prst="rect">
            <a:avLst/>
          </a:prstGeom>
        </p:spPr>
      </p:pic>
      <p:sp>
        <p:nvSpPr>
          <p:cNvPr id="11" name="CuadroTexto 10">
            <a:extLst>
              <a:ext uri="{FF2B5EF4-FFF2-40B4-BE49-F238E27FC236}">
                <a16:creationId xmlns:a16="http://schemas.microsoft.com/office/drawing/2014/main" id="{73780FF7-10FC-5B26-FE1A-1EF7484231A9}"/>
              </a:ext>
            </a:extLst>
          </p:cNvPr>
          <p:cNvSpPr txBox="1"/>
          <p:nvPr/>
        </p:nvSpPr>
        <p:spPr>
          <a:xfrm>
            <a:off x="0" y="1033668"/>
            <a:ext cx="4134676" cy="646331"/>
          </a:xfrm>
          <a:prstGeom prst="rect">
            <a:avLst/>
          </a:prstGeom>
          <a:noFill/>
        </p:spPr>
        <p:txBody>
          <a:bodyPr wrap="square">
            <a:spAutoFit/>
          </a:bodyPr>
          <a:lstStyle/>
          <a:p>
            <a:pPr algn="ctr"/>
            <a:r>
              <a:rPr lang="es-NI" sz="3600" b="1" u="sng" dirty="0">
                <a:highlight>
                  <a:srgbClr val="00FFFF"/>
                </a:highlight>
                <a:latin typeface="Maiandra GD" panose="020E0502030308020204" pitchFamily="34" charset="0"/>
              </a:rPr>
              <a:t>ES UNA TRAMPA.</a:t>
            </a:r>
          </a:p>
        </p:txBody>
      </p:sp>
    </p:spTree>
    <p:extLst>
      <p:ext uri="{BB962C8B-B14F-4D97-AF65-F5344CB8AC3E}">
        <p14:creationId xmlns:p14="http://schemas.microsoft.com/office/powerpoint/2010/main" val="13066503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56291A5-5E74-1A70-5560-9A4DA789B4EE}"/>
              </a:ext>
            </a:extLst>
          </p:cNvPr>
          <p:cNvPicPr>
            <a:picLocks noChangeAspect="1"/>
          </p:cNvPicPr>
          <p:nvPr/>
        </p:nvPicPr>
        <p:blipFill>
          <a:blip r:embed="rId2"/>
          <a:stretch>
            <a:fillRect/>
          </a:stretch>
        </p:blipFill>
        <p:spPr>
          <a:xfrm>
            <a:off x="1" y="0"/>
            <a:ext cx="9144000" cy="6858000"/>
          </a:xfrm>
          <a:prstGeom prst="rect">
            <a:avLst/>
          </a:prstGeom>
        </p:spPr>
      </p:pic>
      <p:sp>
        <p:nvSpPr>
          <p:cNvPr id="4" name="Título 3">
            <a:extLst>
              <a:ext uri="{FF2B5EF4-FFF2-40B4-BE49-F238E27FC236}">
                <a16:creationId xmlns:a16="http://schemas.microsoft.com/office/drawing/2014/main" id="{CCCA8C05-744A-2269-F81E-B5891904BD3F}"/>
              </a:ext>
            </a:extLst>
          </p:cNvPr>
          <p:cNvSpPr>
            <a:spLocks noGrp="1"/>
          </p:cNvSpPr>
          <p:nvPr>
            <p:ph type="title"/>
          </p:nvPr>
        </p:nvSpPr>
        <p:spPr>
          <a:xfrm>
            <a:off x="0" y="1"/>
            <a:ext cx="9144000" cy="1033670"/>
          </a:xfrm>
          <a:solidFill>
            <a:srgbClr val="00FF00"/>
          </a:solidFill>
        </p:spPr>
        <p:txBody>
          <a:bodyPr/>
          <a:lstStyle/>
          <a:p>
            <a:pPr algn="ctr"/>
            <a:r>
              <a:rPr lang="es-ES" b="1" u="sng" dirty="0">
                <a:latin typeface="Maiandra GD" panose="020E0502030308020204" pitchFamily="34" charset="0"/>
              </a:rPr>
              <a:t>EL PELIGRO DE LAS RIQUEZAS.</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B9465E7-96F2-E834-831A-AEE2907653A5}"/>
              </a:ext>
            </a:extLst>
          </p:cNvPr>
          <p:cNvSpPr>
            <a:spLocks noGrp="1"/>
          </p:cNvSpPr>
          <p:nvPr>
            <p:ph idx="1"/>
          </p:nvPr>
        </p:nvSpPr>
        <p:spPr>
          <a:xfrm>
            <a:off x="4134677" y="1033671"/>
            <a:ext cx="5009321" cy="5824329"/>
          </a:xfrm>
        </p:spPr>
        <p:txBody>
          <a:bodyPr/>
          <a:lstStyle/>
          <a:p>
            <a:r>
              <a:rPr lang="es-ES" b="1" dirty="0">
                <a:solidFill>
                  <a:schemeClr val="bg1"/>
                </a:solidFill>
                <a:latin typeface="Maiandra GD" panose="020E0502030308020204" pitchFamily="34" charset="0"/>
              </a:rPr>
              <a:t>Muchos abogados, jueces, policía, y mucha gente acepta el soborno por obtener dinero, lamentablemente vivimos en un mundo que el soborno está a la orden del día, y muchos son los que se han enriquecido con este tipo de pecado.</a:t>
            </a:r>
          </a:p>
          <a:p>
            <a:r>
              <a:rPr lang="es-NI" b="1" dirty="0">
                <a:solidFill>
                  <a:schemeClr val="bg1"/>
                </a:solidFill>
                <a:latin typeface="Maiandra GD" panose="020E0502030308020204" pitchFamily="34" charset="0"/>
              </a:rPr>
              <a:t>Vender productos dañinos, como cigarros, cervezas licor, drogas. </a:t>
            </a:r>
          </a:p>
          <a:p>
            <a:pPr algn="ctr"/>
            <a:r>
              <a:rPr lang="es-NI" b="1" u="sng" dirty="0">
                <a:solidFill>
                  <a:schemeClr val="bg1"/>
                </a:solidFill>
                <a:highlight>
                  <a:srgbClr val="FF0000"/>
                </a:highlight>
                <a:latin typeface="Maiandra GD" panose="020E0502030308020204" pitchFamily="34" charset="0"/>
              </a:rPr>
              <a:t>Habacuc.2:15. </a:t>
            </a:r>
          </a:p>
        </p:txBody>
      </p:sp>
      <p:pic>
        <p:nvPicPr>
          <p:cNvPr id="6" name="Imagen 5">
            <a:extLst>
              <a:ext uri="{FF2B5EF4-FFF2-40B4-BE49-F238E27FC236}">
                <a16:creationId xmlns:a16="http://schemas.microsoft.com/office/drawing/2014/main" id="{5A6C49BD-0487-FF30-A836-17324DA5222D}"/>
              </a:ext>
            </a:extLst>
          </p:cNvPr>
          <p:cNvPicPr>
            <a:picLocks noChangeAspect="1"/>
          </p:cNvPicPr>
          <p:nvPr/>
        </p:nvPicPr>
        <p:blipFill>
          <a:blip r:embed="rId3"/>
          <a:stretch>
            <a:fillRect/>
          </a:stretch>
        </p:blipFill>
        <p:spPr>
          <a:xfrm>
            <a:off x="0" y="1033670"/>
            <a:ext cx="4134677" cy="5824327"/>
          </a:xfrm>
          <a:prstGeom prst="rect">
            <a:avLst/>
          </a:prstGeom>
        </p:spPr>
      </p:pic>
      <p:sp>
        <p:nvSpPr>
          <p:cNvPr id="11" name="CuadroTexto 10">
            <a:extLst>
              <a:ext uri="{FF2B5EF4-FFF2-40B4-BE49-F238E27FC236}">
                <a16:creationId xmlns:a16="http://schemas.microsoft.com/office/drawing/2014/main" id="{73780FF7-10FC-5B26-FE1A-1EF7484231A9}"/>
              </a:ext>
            </a:extLst>
          </p:cNvPr>
          <p:cNvSpPr txBox="1"/>
          <p:nvPr/>
        </p:nvSpPr>
        <p:spPr>
          <a:xfrm>
            <a:off x="0" y="1033668"/>
            <a:ext cx="4134676" cy="646331"/>
          </a:xfrm>
          <a:prstGeom prst="rect">
            <a:avLst/>
          </a:prstGeom>
          <a:noFill/>
        </p:spPr>
        <p:txBody>
          <a:bodyPr wrap="square">
            <a:spAutoFit/>
          </a:bodyPr>
          <a:lstStyle/>
          <a:p>
            <a:pPr algn="ctr"/>
            <a:r>
              <a:rPr lang="es-NI" sz="3600" b="1" u="sng" dirty="0">
                <a:highlight>
                  <a:srgbClr val="00FFFF"/>
                </a:highlight>
                <a:latin typeface="Maiandra GD" panose="020E0502030308020204" pitchFamily="34" charset="0"/>
              </a:rPr>
              <a:t>ES UNA TRAMPA.</a:t>
            </a:r>
          </a:p>
        </p:txBody>
      </p:sp>
    </p:spTree>
    <p:extLst>
      <p:ext uri="{BB962C8B-B14F-4D97-AF65-F5344CB8AC3E}">
        <p14:creationId xmlns:p14="http://schemas.microsoft.com/office/powerpoint/2010/main" val="233384404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additive="base">
                                        <p:cTn id="14"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 calcmode="lin" valueType="num">
                                      <p:cBhvr additive="base">
                                        <p:cTn id="20"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 calcmode="lin" valueType="num">
                                      <p:cBhvr additive="base">
                                        <p:cTn id="26"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build="p"/>
    </p:bldLst>
  </p:timing>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119</TotalTime>
  <Words>3245</Words>
  <Application>Microsoft Office PowerPoint</Application>
  <PresentationFormat>Presentación en pantalla (4:3)</PresentationFormat>
  <Paragraphs>261</Paragraphs>
  <Slides>41</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41</vt:i4>
      </vt:variant>
    </vt:vector>
  </HeadingPairs>
  <TitlesOfParts>
    <vt:vector size="46" baseType="lpstr">
      <vt:lpstr>Arial</vt:lpstr>
      <vt:lpstr>Calibri</vt:lpstr>
      <vt:lpstr>Calibri Light</vt:lpstr>
      <vt:lpstr>Maiandra GD</vt:lpstr>
      <vt:lpstr>Tema de Office</vt:lpstr>
      <vt:lpstr>EL PELIGRO DE LAS RIQUEZAS.</vt:lpstr>
      <vt:lpstr>INTRODUCCÓN:</vt:lpstr>
      <vt:lpstr>EL DESEO PELIGROSO DE GANAR RIQUEZAS DE MANERA INJUSTA. </vt:lpstr>
      <vt:lpstr>EL DESEO PELIGROSO DE GANAR RIQUEZAS DE MANERA INJUSTA. </vt:lpstr>
      <vt:lpstr>EL DESEO PELIGROSO DE GANAR RIQUEZAS DE MANERA INJUSTA. </vt:lpstr>
      <vt:lpstr>EL DESEO PELIGROSO DE GANAR RIQUEZAS DE MANERA INJUSTA. </vt:lpstr>
      <vt:lpstr>EL DESEO PELIGROSO DE GANAR RIQUEZAS DE MANERA INJUSTA. </vt:lpstr>
      <vt:lpstr>EL DESEO PELIGROSO DE GANAR RIQUEZAS DE MANERA INJUSTA. </vt:lpstr>
      <vt:lpstr>EL PELIGRO DE LAS RIQUEZAS.</vt:lpstr>
      <vt:lpstr>EL PELIGRO DE LAS RIQUEZAS.</vt:lpstr>
      <vt:lpstr>EL PELIGRO DE LAS RIQUEZAS.</vt:lpstr>
      <vt:lpstr>EL AMOR AL DINERO ES RAIZ DE MUCHOS MALES. </vt:lpstr>
      <vt:lpstr>EL AMOR AL DINERO ES RAIZ DE MUCHOS MALES. </vt:lpstr>
      <vt:lpstr>EL AMOR AL DINERO ES RAIZ DE MUCHOS MALES. </vt:lpstr>
      <vt:lpstr>EL AMOR AL DINERO ES RAIZ DE MUCHOS MALES. </vt:lpstr>
      <vt:lpstr>EL AMOR AL DINERO ES RAIZ DE MUCHOS MALES. </vt:lpstr>
      <vt:lpstr>EL AMOR AL DINERO ES RAIZ DE MUCHOS MALES. </vt:lpstr>
      <vt:lpstr>EL PELIGRO DE LAS RIQUEZAS.</vt:lpstr>
      <vt:lpstr>EL PELIGRO DE LAS RIQUEZAS.</vt:lpstr>
      <vt:lpstr>EL PELIGRO DE LAS RIQUEZAS.</vt:lpstr>
      <vt:lpstr>EL PELIGRO DE PONER LAS RIQUEZAS EN PRIMER LUGAR.</vt:lpstr>
      <vt:lpstr>EL PELIGRO DE PONER LAS RIQUEZAS EN PRIMER LUGAR.</vt:lpstr>
      <vt:lpstr>EL PELIGRO DE PONER LAS RIQUEZAS EN PRIMER LUGAR.</vt:lpstr>
      <vt:lpstr>EL PELIGRO DE PONER LAS RIQUEZAS EN PRIMER LUGAR.</vt:lpstr>
      <vt:lpstr>EL PELIGRO DE PONER LAS RIQUEZAS EN PRIMER LUGAR.</vt:lpstr>
      <vt:lpstr>EL PELIGRO DE PONER LAS RIQUEZAS EN PRIMER LUGAR.</vt:lpstr>
      <vt:lpstr>EL PELIGRO DE PONER LAS RIQUEZAS EN PRIMER LUGAR.</vt:lpstr>
      <vt:lpstr>EL PELIGRO DE PONER LAS RIQUEZAS EN PRIMER LUGAR.</vt:lpstr>
      <vt:lpstr>EL PELIGRO DE PONER LAS RIQUEZAS EN PRIMER LUGAR.</vt:lpstr>
      <vt:lpstr>LA ACTITUD CORRECTA HACIA LAS RIQUEZAS.</vt:lpstr>
      <vt:lpstr>LA ACTITUD CORRECTA HACIA LAS RIQUEZAS.</vt:lpstr>
      <vt:lpstr>LA ACTITUD CORRECTA HACIA LAS RIQUEZAS.</vt:lpstr>
      <vt:lpstr>LA ACTITUD CORRECTA HACIA LAS RIQUEZAS.</vt:lpstr>
      <vt:lpstr>LA ACTITUD CORRECTA HACIA LAS RIQUEZAS.</vt:lpstr>
      <vt:lpstr>LA ACTITUD CORRECTA HACIA LAS RIQUEZAS.</vt:lpstr>
      <vt:lpstr>LA ACTITUD CORRECTA HACIA LAS RIQUEZAS.</vt:lpstr>
      <vt:lpstr>CONCLUSION:</vt:lpstr>
      <vt:lpstr>CONCLUSION:</vt:lpstr>
      <vt:lpstr>CONCLUSION:</vt:lpstr>
      <vt:lpstr>CONCLUSION:</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PELIGRO DE LAS RIQUEZAS.</dc:title>
  <dc:creator>Mario Moreno</dc:creator>
  <cp:lastModifiedBy>Mario Moreno</cp:lastModifiedBy>
  <cp:revision>9</cp:revision>
  <dcterms:created xsi:type="dcterms:W3CDTF">2022-08-08T23:31:54Z</dcterms:created>
  <dcterms:modified xsi:type="dcterms:W3CDTF">2025-09-02T23:22:43Z</dcterms:modified>
</cp:coreProperties>
</file>