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7" r:id="rId20"/>
    <p:sldId id="273" r:id="rId21"/>
    <p:sldId id="274" r:id="rId22"/>
    <p:sldId id="275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96" r:id="rId32"/>
    <p:sldId id="286" r:id="rId33"/>
    <p:sldId id="297" r:id="rId34"/>
    <p:sldId id="288" r:id="rId35"/>
    <p:sldId id="287" r:id="rId36"/>
    <p:sldId id="289" r:id="rId37"/>
    <p:sldId id="290" r:id="rId38"/>
    <p:sldId id="291" r:id="rId39"/>
    <p:sldId id="292" r:id="rId40"/>
    <p:sldId id="293" r:id="rId41"/>
    <p:sldId id="298" r:id="rId42"/>
    <p:sldId id="294" r:id="rId4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08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4462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1115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2627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22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0516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476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172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773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433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13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1D5A8-4CC7-46B1-A777-41243B8914BC}" type="datetimeFigureOut">
              <a:rPr lang="es-ES" smtClean="0"/>
              <a:t>17/07/2024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4B7B2-7CA4-4B6F-85BA-8E7DFFA187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32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dirty="0"/>
            </a:br>
            <a:r>
              <a:rPr lang="es-ES" sz="53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PREDICADOR Y LA PREDICACIÓN.</a:t>
            </a:r>
            <a:br>
              <a:rPr lang="es-ES" sz="53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3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TIMOTEO.2:2.</a:t>
            </a:r>
            <a:br>
              <a:rPr lang="es-ES" b="1" dirty="0">
                <a:solidFill>
                  <a:srgbClr val="00B050"/>
                </a:solidFill>
              </a:rPr>
            </a:b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325564"/>
            <a:ext cx="9144000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La predicación no es ninguna labor fácil, ser maestro en la iglesia del Señor, es mas que dar un discurso a una asamblea, o llenar solo un espacio en la adoración.</a:t>
            </a:r>
          </a:p>
          <a:p>
            <a:r>
              <a:rPr lang="es-ES" b="1" dirty="0">
                <a:solidFill>
                  <a:srgbClr val="7030A0"/>
                </a:solidFill>
              </a:rPr>
              <a:t>El predicar es dar alimento que nutre al cuerpo de Cristo, que es la iglesia.</a:t>
            </a:r>
          </a:p>
          <a:p>
            <a:r>
              <a:rPr lang="es-ES" b="1" dirty="0">
                <a:solidFill>
                  <a:srgbClr val="7030A0"/>
                </a:solidFill>
              </a:rPr>
              <a:t>Es un gran privilegio y una gran responsabilidad el estar frente a la congregación exponiendo el mensaje de Dios.</a:t>
            </a:r>
          </a:p>
          <a:p>
            <a:r>
              <a:rPr lang="es-ES" b="1" dirty="0">
                <a:solidFill>
                  <a:srgbClr val="7030A0"/>
                </a:solidFill>
              </a:rPr>
              <a:t>La predicación debe edificar a la iglesia.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Corintios.14:26. </a:t>
            </a:r>
          </a:p>
          <a:p>
            <a:r>
              <a:rPr lang="es-ES" b="1" dirty="0">
                <a:solidFill>
                  <a:srgbClr val="7030A0"/>
                </a:solidFill>
              </a:rPr>
              <a:t>¿Qué hay que hacer, pues, hermanos? Cuando os reunís, cada cual aporte salmo, enseñanza, revelación, lenguas o interpretación. Que todo se haga para edificación.  </a:t>
            </a:r>
          </a:p>
          <a:p>
            <a:r>
              <a:rPr lang="es-ES" b="1" dirty="0">
                <a:solidFill>
                  <a:srgbClr val="7030A0"/>
                </a:solidFill>
              </a:rPr>
              <a:t>Edificación: Es un acto de construir.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4187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-1" y="0"/>
            <a:ext cx="4997003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3. </a:t>
            </a:r>
            <a:r>
              <a:rPr lang="es-ES" b="1" u="sng" dirty="0">
                <a:solidFill>
                  <a:srgbClr val="FF0000"/>
                </a:solidFill>
              </a:rPr>
              <a:t>Sabiduría-</a:t>
            </a:r>
            <a:r>
              <a:rPr lang="es-ES" b="1" dirty="0">
                <a:solidFill>
                  <a:srgbClr val="7030A0"/>
                </a:solidFill>
              </a:rPr>
              <a:t> Es la capacidad de llevar a cabo o practica lo que aprendemos por medio del estudio ejemplo de esto es: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Esdra.7:10.</a:t>
            </a:r>
          </a:p>
          <a:p>
            <a:r>
              <a:rPr lang="es-ES" b="1" dirty="0">
                <a:solidFill>
                  <a:srgbClr val="7030A0"/>
                </a:solidFill>
              </a:rPr>
              <a:t>Ya que Esdras había dedicado su corazón a estudiar la ley del SEÑOR, y a practicarla, y a enseñar sus estatutos y ordenanzas en Israel.</a:t>
            </a:r>
          </a:p>
          <a:p>
            <a:r>
              <a:rPr lang="es-ES" b="1" dirty="0">
                <a:solidFill>
                  <a:srgbClr val="7030A0"/>
                </a:solidFill>
              </a:rPr>
              <a:t>Dedicaba su corazón a estudiar la ley de Dios. </a:t>
            </a:r>
          </a:p>
          <a:p>
            <a:r>
              <a:rPr lang="es-ES" b="1" dirty="0">
                <a:solidFill>
                  <a:srgbClr val="7030A0"/>
                </a:solidFill>
              </a:rPr>
              <a:t>“El conocimiento”</a:t>
            </a:r>
          </a:p>
          <a:p>
            <a:r>
              <a:rPr lang="es-ES" b="1" dirty="0">
                <a:solidFill>
                  <a:srgbClr val="7030A0"/>
                </a:solidFill>
              </a:rPr>
              <a:t>Practicarla, vivir lo que estudia, como Pablo dice predicador, predícate a ti mismo.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Romanos.2:21-23.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002" y="0"/>
            <a:ext cx="4146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52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-1" y="0"/>
            <a:ext cx="4997003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tú, pues, que enseñas a otro, ¿no te enseñas a ti mismo? Tú que predicas que no se debe robar, ¿robas?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V.22.</a:t>
            </a:r>
          </a:p>
          <a:p>
            <a:r>
              <a:rPr lang="es-ES" b="1" dirty="0">
                <a:solidFill>
                  <a:srgbClr val="7030A0"/>
                </a:solidFill>
              </a:rPr>
              <a:t>Tú que dices que no se debe cometer adulterio, ¿adulteras? Tú que abominas los ídolos, ¿saqueas templos?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V.23.</a:t>
            </a:r>
          </a:p>
          <a:p>
            <a:r>
              <a:rPr lang="es-ES" b="1" dirty="0">
                <a:solidFill>
                  <a:srgbClr val="7030A0"/>
                </a:solidFill>
              </a:rPr>
              <a:t>Tú que te jactas de la ley, ¿violando la ley deshonras a Dios?  </a:t>
            </a:r>
          </a:p>
          <a:p>
            <a:r>
              <a:rPr lang="es-ES" b="1" dirty="0">
                <a:solidFill>
                  <a:srgbClr val="7030A0"/>
                </a:solidFill>
              </a:rPr>
              <a:t>“Esta es la sabiduría”.</a:t>
            </a:r>
          </a:p>
          <a:p>
            <a:r>
              <a:rPr lang="es-ES" b="1" dirty="0">
                <a:solidFill>
                  <a:srgbClr val="7030A0"/>
                </a:solidFill>
              </a:rPr>
              <a:t>Y enseñarla; Este es el mandamiento. </a:t>
            </a:r>
          </a:p>
          <a:p>
            <a:r>
              <a:rPr lang="es-ES" b="1" dirty="0">
                <a:solidFill>
                  <a:srgbClr val="7030A0"/>
                </a:solidFill>
              </a:rPr>
              <a:t>Esta enseñanza debe ser a tiempo y fuera de tiempo, en todo momento.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068" y="2009103"/>
            <a:ext cx="4432738" cy="22795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52" y="27902"/>
            <a:ext cx="4433753" cy="19812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889" y="4288661"/>
            <a:ext cx="4461916" cy="256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09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Timoteo.4:2. </a:t>
            </a:r>
          </a:p>
          <a:p>
            <a:r>
              <a:rPr lang="es-ES" b="1" dirty="0">
                <a:solidFill>
                  <a:srgbClr val="7030A0"/>
                </a:solidFill>
              </a:rPr>
              <a:t>Predica la palabra; insiste a tiempo y fuera de tiempo; redarguye, reprende, exhorta con mucha paciencia e instrucción. </a:t>
            </a:r>
          </a:p>
          <a:p>
            <a:r>
              <a:rPr lang="es-ES" b="1" dirty="0">
                <a:solidFill>
                  <a:srgbClr val="7030A0"/>
                </a:solidFill>
              </a:rPr>
              <a:t>“Tomar una posición”, estar de pie sobre ello o a su altura. </a:t>
            </a:r>
          </a:p>
          <a:p>
            <a:r>
              <a:rPr lang="es-ES" b="1" dirty="0">
                <a:solidFill>
                  <a:srgbClr val="7030A0"/>
                </a:solidFill>
              </a:rPr>
              <a:t>Proseguir, mantenerse en ello. Como Jesús.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Marcos.1:32. </a:t>
            </a:r>
          </a:p>
          <a:p>
            <a:r>
              <a:rPr lang="es-ES" b="1" dirty="0">
                <a:solidFill>
                  <a:srgbClr val="7030A0"/>
                </a:solidFill>
              </a:rPr>
              <a:t>A la caída de la tarde, después de la puesta del sol, le trajeron todos los que estaban enfermos y los endemoniados.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Marcos.1:35-39.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290" y="0"/>
            <a:ext cx="40237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58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V.35.</a:t>
            </a:r>
          </a:p>
          <a:p>
            <a:r>
              <a:rPr lang="es-ES" b="1" dirty="0">
                <a:solidFill>
                  <a:srgbClr val="7030A0"/>
                </a:solidFill>
              </a:rPr>
              <a:t>Levantándose muy de mañana, cuando todavía estaba oscuro, salió, y se fue a un lugar solitario, y allí oraba.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V.36.</a:t>
            </a:r>
          </a:p>
          <a:p>
            <a:r>
              <a:rPr lang="es-ES" b="1" dirty="0">
                <a:solidFill>
                  <a:srgbClr val="7030A0"/>
                </a:solidFill>
              </a:rPr>
              <a:t>Y Simón y sus compañeros salieron a buscarle;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V.37.</a:t>
            </a:r>
          </a:p>
          <a:p>
            <a:r>
              <a:rPr lang="es-ES" b="1" dirty="0">
                <a:solidFill>
                  <a:srgbClr val="7030A0"/>
                </a:solidFill>
              </a:rPr>
              <a:t>le encontraron y le dijeron*: Todos te buscan.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V.38.</a:t>
            </a:r>
          </a:p>
          <a:p>
            <a:r>
              <a:rPr lang="es-ES" b="1" dirty="0">
                <a:solidFill>
                  <a:srgbClr val="7030A0"/>
                </a:solidFill>
              </a:rPr>
              <a:t>Y El les dijo*: Vamos a otro lugar, a los pueblos vecinos, para que predique también allí, porque para eso he venido.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50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03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V.39.</a:t>
            </a:r>
          </a:p>
          <a:p>
            <a:r>
              <a:rPr lang="es-ES" b="1" dirty="0">
                <a:solidFill>
                  <a:srgbClr val="7030A0"/>
                </a:solidFill>
              </a:rPr>
              <a:t>Y fue por toda Galilea, predicando en sus sinagogas y expulsando demonios. </a:t>
            </a:r>
          </a:p>
          <a:p>
            <a:r>
              <a:rPr lang="es-ES" b="1" dirty="0">
                <a:solidFill>
                  <a:srgbClr val="7030A0"/>
                </a:solidFill>
              </a:rPr>
              <a:t>Debemos de estar presto a todo momento para:</a:t>
            </a:r>
          </a:p>
          <a:p>
            <a:r>
              <a:rPr lang="es-ES" b="1" dirty="0">
                <a:solidFill>
                  <a:srgbClr val="7030A0"/>
                </a:solidFill>
              </a:rPr>
              <a:t>1. </a:t>
            </a:r>
            <a:r>
              <a:rPr lang="es-ES" b="1" u="sng" dirty="0">
                <a:solidFill>
                  <a:srgbClr val="FF0000"/>
                </a:solidFill>
              </a:rPr>
              <a:t>“REDARGUIR”:</a:t>
            </a:r>
            <a:r>
              <a:rPr lang="es-ES" b="1" dirty="0">
                <a:solidFill>
                  <a:srgbClr val="7030A0"/>
                </a:solidFill>
              </a:rPr>
              <a:t> Ósea, corregir falsa enseñanza o error. “Traer a prueba”. </a:t>
            </a:r>
          </a:p>
          <a:p>
            <a:r>
              <a:rPr lang="es-ES" b="1" dirty="0">
                <a:solidFill>
                  <a:srgbClr val="7030A0"/>
                </a:solidFill>
              </a:rPr>
              <a:t>Como en: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Efesios.5:11. </a:t>
            </a:r>
          </a:p>
          <a:p>
            <a:r>
              <a:rPr lang="es-ES" b="1" dirty="0">
                <a:solidFill>
                  <a:srgbClr val="7030A0"/>
                </a:solidFill>
              </a:rPr>
              <a:t>Y no participéis en las obras estériles de las tinieblas, sino más bien, desenmascaradlas;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 2:25.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50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152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corrigiendo tiernamente a los que se oponen, por si acaso Dios les da el arrepentimiento que conduce al pleno conocimiento de la verdad, </a:t>
            </a:r>
          </a:p>
          <a:p>
            <a:r>
              <a:rPr lang="es-ES" b="1" dirty="0">
                <a:solidFill>
                  <a:srgbClr val="7030A0"/>
                </a:solidFill>
              </a:rPr>
              <a:t>2. </a:t>
            </a:r>
            <a:r>
              <a:rPr lang="es-ES" b="1" u="sng" dirty="0">
                <a:solidFill>
                  <a:srgbClr val="FF0000"/>
                </a:solidFill>
              </a:rPr>
              <a:t>“REPRENDER”:</a:t>
            </a:r>
            <a:r>
              <a:rPr lang="es-ES" b="1" dirty="0">
                <a:solidFill>
                  <a:srgbClr val="7030A0"/>
                </a:solidFill>
              </a:rPr>
              <a:t> Dar honra o (reprensión) a, reprochar.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Como en Lucas.17:3.</a:t>
            </a:r>
          </a:p>
          <a:p>
            <a:r>
              <a:rPr lang="es-ES" b="1" dirty="0">
                <a:solidFill>
                  <a:srgbClr val="7030A0"/>
                </a:solidFill>
              </a:rPr>
              <a:t>¡Tened cuidado! Si tu hermano peca, repréndelo; y si se arrepiente, perdónalo.  </a:t>
            </a:r>
          </a:p>
          <a:p>
            <a:r>
              <a:rPr lang="es-ES" b="1" dirty="0">
                <a:solidFill>
                  <a:srgbClr val="7030A0"/>
                </a:solidFill>
              </a:rPr>
              <a:t>Hay casos que debemos acusar de mal censurar, ejemplo: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Judas.9. </a:t>
            </a:r>
          </a:p>
          <a:p>
            <a:endParaRPr lang="es-ES" b="1" dirty="0">
              <a:solidFill>
                <a:srgbClr val="7030A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94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Pero cuando el arcángel Miguel contendía con el diablo y disputaba acerca del cuerpo de Moisés, no se atrevió a proferir juicio de maldición contra él, sino que dijo: El Señor te reprenda. </a:t>
            </a:r>
          </a:p>
          <a:p>
            <a:r>
              <a:rPr lang="es-ES" b="1" dirty="0">
                <a:solidFill>
                  <a:srgbClr val="7030A0"/>
                </a:solidFill>
              </a:rPr>
              <a:t>“Reprenda”, Convencer.</a:t>
            </a:r>
          </a:p>
          <a:p>
            <a:r>
              <a:rPr lang="es-ES" b="1" dirty="0">
                <a:solidFill>
                  <a:srgbClr val="7030A0"/>
                </a:solidFill>
              </a:rPr>
              <a:t>3. </a:t>
            </a:r>
            <a:r>
              <a:rPr lang="es-ES" b="1" u="sng" dirty="0">
                <a:solidFill>
                  <a:srgbClr val="FF0000"/>
                </a:solidFill>
              </a:rPr>
              <a:t>“EXHORTAR”:</a:t>
            </a:r>
            <a:r>
              <a:rPr lang="es-ES" b="1" dirty="0">
                <a:solidFill>
                  <a:srgbClr val="7030A0"/>
                </a:solidFill>
              </a:rPr>
              <a:t> Llamar a una persona, rogar amonestar a alguien para que siga un curso de conducta.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Tito.2:9.</a:t>
            </a:r>
          </a:p>
          <a:p>
            <a:r>
              <a:rPr lang="es-ES" b="1" dirty="0">
                <a:solidFill>
                  <a:srgbClr val="7030A0"/>
                </a:solidFill>
              </a:rPr>
              <a:t>Exhorta a los siervos a que se sujeten a sus amos en todo, que sean complacientes, no contradiciendo,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3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4. </a:t>
            </a:r>
            <a:r>
              <a:rPr lang="es-ES" b="1" u="sng" dirty="0">
                <a:solidFill>
                  <a:srgbClr val="FF0000"/>
                </a:solidFill>
              </a:rPr>
              <a:t>“CON PACIENCIA”:</a:t>
            </a:r>
            <a:r>
              <a:rPr lang="es-ES" b="1" dirty="0">
                <a:solidFill>
                  <a:srgbClr val="7030A0"/>
                </a:solidFill>
              </a:rPr>
              <a:t> Es una cualidad para poder predicar, tener paciencia, ya que sino hay paciencia, no podemos enseñar. </a:t>
            </a:r>
          </a:p>
          <a:p>
            <a:r>
              <a:rPr lang="es-ES" b="1" dirty="0">
                <a:solidFill>
                  <a:srgbClr val="7030A0"/>
                </a:solidFill>
              </a:rPr>
              <a:t>Debemos ser amables, tiernos, gentil.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Timoteo.2:24-25. </a:t>
            </a:r>
          </a:p>
          <a:p>
            <a:r>
              <a:rPr lang="es-ES" b="1" dirty="0">
                <a:solidFill>
                  <a:srgbClr val="7030A0"/>
                </a:solidFill>
              </a:rPr>
              <a:t>Y el siervo del Señor no debe ser rencilloso, sino amable para con todos, apto para enseñar, sufrido,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V.25.</a:t>
            </a:r>
          </a:p>
          <a:p>
            <a:r>
              <a:rPr lang="es-ES" b="1" dirty="0">
                <a:solidFill>
                  <a:srgbClr val="7030A0"/>
                </a:solidFill>
              </a:rPr>
              <a:t>corrigiendo tiernamente a los que se oponen, por si acaso Dios les da el arrepentimiento que conduce al pleno conocimiento de la verdad, 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39" y="0"/>
            <a:ext cx="41454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58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Tito.2:7-8.</a:t>
            </a:r>
          </a:p>
          <a:p>
            <a:r>
              <a:rPr lang="es-ES" b="1" dirty="0">
                <a:solidFill>
                  <a:srgbClr val="7030A0"/>
                </a:solidFill>
              </a:rPr>
              <a:t>muéstrate en todo como ejemplo de buenas obras, con pureza de doctrina, con dignidad,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V.8.</a:t>
            </a:r>
          </a:p>
          <a:p>
            <a:r>
              <a:rPr lang="es-ES" b="1" dirty="0">
                <a:solidFill>
                  <a:srgbClr val="7030A0"/>
                </a:solidFill>
              </a:rPr>
              <a:t>con palabra sana e irreprochable, a fin de que el adversario se avergüence al no tener nada malo que decir de nosotros. </a:t>
            </a:r>
          </a:p>
          <a:p>
            <a:r>
              <a:rPr lang="es-ES" b="1" dirty="0">
                <a:solidFill>
                  <a:srgbClr val="7030A0"/>
                </a:solidFill>
              </a:rPr>
              <a:t>Debemos de tener paciencia para enseñar.</a:t>
            </a:r>
          </a:p>
          <a:p>
            <a:r>
              <a:rPr lang="es-ES" b="1" dirty="0">
                <a:solidFill>
                  <a:srgbClr val="7030A0"/>
                </a:solidFill>
              </a:rPr>
              <a:t>La paciencia es muy importante para enseñar y corregir.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819" y="0"/>
            <a:ext cx="4339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50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PREDICADORES DEBEN SER EJEMPLOS: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25563"/>
            <a:ext cx="5151549" cy="553243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El predicador debe ser ejemplo en todo.</a:t>
            </a:r>
          </a:p>
          <a:p>
            <a:r>
              <a:rPr lang="es-ES" b="1" dirty="0">
                <a:solidFill>
                  <a:srgbClr val="7030A0"/>
                </a:solidFill>
              </a:rPr>
              <a:t>El apóstol Pablo nos exhorta a ser ejemplo.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Timoteo.4:12.</a:t>
            </a:r>
          </a:p>
          <a:p>
            <a:r>
              <a:rPr lang="es-ES" b="1" dirty="0">
                <a:solidFill>
                  <a:srgbClr val="7030A0"/>
                </a:solidFill>
              </a:rPr>
              <a:t>No permitas que nadie menosprecie tu juventud; antes, sé ejemplo de los creyentes en palabra, conducta, amor, fe y pureza. 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Tesalonicenses.1:7. </a:t>
            </a:r>
          </a:p>
          <a:p>
            <a:r>
              <a:rPr lang="es-ES" b="1" dirty="0">
                <a:solidFill>
                  <a:srgbClr val="7030A0"/>
                </a:solidFill>
              </a:rPr>
              <a:t>de manera que llegasteis a ser un ejemplo para todos los creyentes en Macedonia y en </a:t>
            </a:r>
            <a:r>
              <a:rPr lang="es-ES" b="1" dirty="0" err="1">
                <a:solidFill>
                  <a:srgbClr val="7030A0"/>
                </a:solidFill>
              </a:rPr>
              <a:t>Acaya</a:t>
            </a:r>
            <a:r>
              <a:rPr lang="es-ES" b="1" dirty="0">
                <a:solidFill>
                  <a:srgbClr val="7030A0"/>
                </a:solidFill>
              </a:rPr>
              <a:t>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49" y="1325563"/>
            <a:ext cx="3991436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405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Santiago nos exhorta a los que enseñamos.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Santiago.3:1.</a:t>
            </a:r>
          </a:p>
          <a:p>
            <a:r>
              <a:rPr lang="es-ES" b="1" dirty="0">
                <a:solidFill>
                  <a:srgbClr val="7030A0"/>
                </a:solidFill>
              </a:rPr>
              <a:t>“Hermanos míos, no os hagáis maestros muchos de vosotros, sabiendo que recibiremos mayor condenación”.</a:t>
            </a:r>
          </a:p>
          <a:p>
            <a:r>
              <a:rPr lang="es-ES" b="1" dirty="0">
                <a:solidFill>
                  <a:srgbClr val="7030A0"/>
                </a:solidFill>
              </a:rPr>
              <a:t>Este texto no prohíbe ser maestro, sino exalta la responsabilidad de dicha labor.</a:t>
            </a:r>
          </a:p>
          <a:p>
            <a:r>
              <a:rPr lang="es-ES" b="1" dirty="0">
                <a:solidFill>
                  <a:srgbClr val="7030A0"/>
                </a:solidFill>
              </a:rPr>
              <a:t>Lo difícil de la predicación no es  la preparación del sermón, sino vivir lo que enseñamos, y que los oyentes puedan verlo en nosotros.</a:t>
            </a:r>
          </a:p>
          <a:p>
            <a:r>
              <a:rPr lang="es-ES" b="1" dirty="0">
                <a:solidFill>
                  <a:srgbClr val="7030A0"/>
                </a:solidFill>
              </a:rPr>
              <a:t>De nada sirve una predicación sin vivencia del que lo predica.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941" y="0"/>
            <a:ext cx="4353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0119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II Tesalonicenses.3:9. </a:t>
            </a:r>
          </a:p>
          <a:p>
            <a:r>
              <a:rPr lang="es-ES" b="1" dirty="0">
                <a:solidFill>
                  <a:srgbClr val="7030A0"/>
                </a:solidFill>
              </a:rPr>
              <a:t>no porque no tengamos derecho a ello, sino para ofrecernos como modelo a vosotros a fin de que sigáis nuestro ejemplo.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Filipenses.1:17. </a:t>
            </a:r>
          </a:p>
          <a:p>
            <a:r>
              <a:rPr lang="es-ES" b="1" dirty="0">
                <a:solidFill>
                  <a:srgbClr val="7030A0"/>
                </a:solidFill>
              </a:rPr>
              <a:t>aquéllos proclaman a Cristo por ambición personal, no con sinceridad, pensando causarme angustia en mis prisiones. </a:t>
            </a:r>
          </a:p>
          <a:p>
            <a:r>
              <a:rPr lang="es-ES" b="1" dirty="0">
                <a:solidFill>
                  <a:srgbClr val="7030A0"/>
                </a:solidFill>
              </a:rPr>
              <a:t>Un modelo:</a:t>
            </a:r>
          </a:p>
          <a:p>
            <a:r>
              <a:rPr lang="es-ES" b="1" dirty="0">
                <a:solidFill>
                  <a:srgbClr val="7030A0"/>
                </a:solidFill>
              </a:rPr>
              <a:t>1. </a:t>
            </a:r>
            <a:r>
              <a:rPr lang="es-ES" b="1" u="sng" dirty="0">
                <a:solidFill>
                  <a:srgbClr val="FF0000"/>
                </a:solidFill>
              </a:rPr>
              <a:t>En palabras:</a:t>
            </a:r>
            <a:r>
              <a:rPr lang="es-ES" b="1" dirty="0">
                <a:solidFill>
                  <a:srgbClr val="7030A0"/>
                </a:solidFill>
              </a:rPr>
              <a:t> En conversaciones así como en proclamación publica de la palabra.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Efesios.4:29.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883" y="0"/>
            <a:ext cx="41331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51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No salga de vuestra boca ninguna palabra mala, sino sólo la que sea buena para edificación, según la necesidad del momento, para que imparta gracia a los que escuchan. </a:t>
            </a:r>
          </a:p>
          <a:p>
            <a:r>
              <a:rPr lang="es-ES" b="1" dirty="0">
                <a:solidFill>
                  <a:srgbClr val="7030A0"/>
                </a:solidFill>
              </a:rPr>
              <a:t>2. </a:t>
            </a:r>
            <a:r>
              <a:rPr lang="es-ES" b="1" u="sng" dirty="0">
                <a:solidFill>
                  <a:srgbClr val="FF0000"/>
                </a:solidFill>
              </a:rPr>
              <a:t>Conducta:</a:t>
            </a:r>
            <a:r>
              <a:rPr lang="es-ES" b="1" dirty="0">
                <a:solidFill>
                  <a:srgbClr val="7030A0"/>
                </a:solidFill>
              </a:rPr>
              <a:t> Nuestra vida, nuestro porte o manera de vivir.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Gálatas.1:13. </a:t>
            </a:r>
          </a:p>
          <a:p>
            <a:r>
              <a:rPr lang="es-ES" b="1" dirty="0">
                <a:solidFill>
                  <a:srgbClr val="7030A0"/>
                </a:solidFill>
              </a:rPr>
              <a:t>Porque vosotros habéis oído acerca de mi antigua manera de vivir en el judaísmo, de cuán desmedidamente perseguía yo a la iglesia de Dios y trataba de destruirla,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Efesios.4:22.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50027" cy="316820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896" y="3168202"/>
            <a:ext cx="4381089" cy="368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89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que en cuanto a vuestra anterior manera de vivir, os despojéis del viejo hombre, que se corrompe según los deseos engañosos, </a:t>
            </a:r>
          </a:p>
          <a:p>
            <a:r>
              <a:rPr lang="es-ES" b="1" dirty="0">
                <a:solidFill>
                  <a:srgbClr val="7030A0"/>
                </a:solidFill>
              </a:rPr>
              <a:t>3. </a:t>
            </a:r>
            <a:r>
              <a:rPr lang="es-ES" b="1" u="sng" dirty="0">
                <a:solidFill>
                  <a:srgbClr val="FF0000"/>
                </a:solidFill>
              </a:rPr>
              <a:t>Amor:</a:t>
            </a:r>
            <a:r>
              <a:rPr lang="es-ES" b="1" dirty="0">
                <a:solidFill>
                  <a:srgbClr val="7030A0"/>
                </a:solidFill>
              </a:rPr>
              <a:t> Amarnos unos a otros.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Juan.13:34-35.</a:t>
            </a:r>
          </a:p>
          <a:p>
            <a:r>
              <a:rPr lang="es-ES" b="1" dirty="0">
                <a:solidFill>
                  <a:srgbClr val="7030A0"/>
                </a:solidFill>
              </a:rPr>
              <a:t>Un mandamiento nuevo os doy: que os améis los unos a los otros. Como os he amado, amaos también vosotros los unos a los otros.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V.35.</a:t>
            </a:r>
          </a:p>
          <a:p>
            <a:r>
              <a:rPr lang="es-ES" b="1" dirty="0">
                <a:solidFill>
                  <a:srgbClr val="7030A0"/>
                </a:solidFill>
              </a:rPr>
              <a:t>En esto conocerán todos que sois mis discípulos, si tenéis amor los unos por los otros.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821" y="0"/>
            <a:ext cx="4339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52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4. </a:t>
            </a:r>
            <a:r>
              <a:rPr lang="es-ES" b="1" u="sng" dirty="0">
                <a:solidFill>
                  <a:srgbClr val="FF0000"/>
                </a:solidFill>
              </a:rPr>
              <a:t>Espíritu:</a:t>
            </a:r>
            <a:r>
              <a:rPr lang="es-ES" b="1" dirty="0">
                <a:solidFill>
                  <a:srgbClr val="7030A0"/>
                </a:solidFill>
              </a:rPr>
              <a:t> O sea, el fruto del Espíritu Santo.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Gálatas.5:22-23.</a:t>
            </a:r>
          </a:p>
          <a:p>
            <a:r>
              <a:rPr lang="es-ES" b="1" dirty="0">
                <a:solidFill>
                  <a:srgbClr val="7030A0"/>
                </a:solidFill>
              </a:rPr>
              <a:t>Mas el fruto del Espíritu es amor, gozo, paz, paciencia, benignidad, bondad, fidelidad,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V.23.</a:t>
            </a:r>
          </a:p>
          <a:p>
            <a:r>
              <a:rPr lang="es-ES" b="1" dirty="0">
                <a:solidFill>
                  <a:srgbClr val="7030A0"/>
                </a:solidFill>
              </a:rPr>
              <a:t>mansedumbre, dominio propio; contra tales cosas no hay ley. </a:t>
            </a:r>
          </a:p>
          <a:p>
            <a:r>
              <a:rPr lang="es-ES" b="1" dirty="0">
                <a:solidFill>
                  <a:srgbClr val="7030A0"/>
                </a:solidFill>
              </a:rPr>
              <a:t>5. </a:t>
            </a:r>
            <a:r>
              <a:rPr lang="es-ES" b="1" u="sng" dirty="0">
                <a:solidFill>
                  <a:srgbClr val="FF0000"/>
                </a:solidFill>
              </a:rPr>
              <a:t>Fe:</a:t>
            </a:r>
            <a:r>
              <a:rPr lang="es-ES" b="1" dirty="0">
                <a:solidFill>
                  <a:srgbClr val="7030A0"/>
                </a:solidFill>
              </a:rPr>
              <a:t> Fidelidad a las cosas de Dios.</a:t>
            </a:r>
          </a:p>
          <a:p>
            <a:r>
              <a:rPr lang="es-ES" b="1" dirty="0">
                <a:solidFill>
                  <a:srgbClr val="7030A0"/>
                </a:solidFill>
              </a:rPr>
              <a:t>6. </a:t>
            </a:r>
            <a:r>
              <a:rPr lang="es-ES" b="1" u="sng" dirty="0">
                <a:solidFill>
                  <a:srgbClr val="FF0000"/>
                </a:solidFill>
              </a:rPr>
              <a:t>Pureza:</a:t>
            </a:r>
            <a:r>
              <a:rPr lang="es-ES" b="1" dirty="0">
                <a:solidFill>
                  <a:srgbClr val="7030A0"/>
                </a:solidFill>
              </a:rPr>
              <a:t> Vida sin pecado, sin mancha del mundo.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Santiago.1:27.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3" y="0"/>
            <a:ext cx="4249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00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La religión pura y sin mácula delante de nuestro Dios y Padre es ésta: visitar a los huérfanos y a las viudas en sus aflicciones, y guardarse sin mancha del mundo. </a:t>
            </a:r>
          </a:p>
          <a:p>
            <a:r>
              <a:rPr lang="es-ES" b="1" dirty="0">
                <a:solidFill>
                  <a:srgbClr val="7030A0"/>
                </a:solidFill>
              </a:rPr>
              <a:t>Los oyentes deben de ver en nosotros lo que predicamos.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Filipenses.4:9.</a:t>
            </a:r>
          </a:p>
          <a:p>
            <a:r>
              <a:rPr lang="es-ES" b="1" dirty="0">
                <a:solidFill>
                  <a:srgbClr val="7030A0"/>
                </a:solidFill>
              </a:rPr>
              <a:t>Lo que también habéis aprendido y recibido y oído y visto en mí, esto practicad, y el Dios de paz estará con vosotros. </a:t>
            </a:r>
          </a:p>
          <a:p>
            <a:r>
              <a:rPr lang="es-ES" b="1" dirty="0">
                <a:solidFill>
                  <a:srgbClr val="7030A0"/>
                </a:solidFill>
              </a:rPr>
              <a:t>Lo que hemos aprendido, recibido y oído de Pablo debemos de practicarlo.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4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-1" y="0"/>
            <a:ext cx="5151549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1. Las personas o hermanos aprenden, reciben y oyen de los predicadores, pero preguntémonos. </a:t>
            </a:r>
          </a:p>
          <a:p>
            <a:r>
              <a:rPr lang="es-ES" b="1" dirty="0">
                <a:solidFill>
                  <a:srgbClr val="7030A0"/>
                </a:solidFill>
              </a:rPr>
              <a:t>¿Estamos dando el ejemplo?.</a:t>
            </a:r>
          </a:p>
          <a:p>
            <a:r>
              <a:rPr lang="es-ES" b="1" dirty="0">
                <a:solidFill>
                  <a:srgbClr val="7030A0"/>
                </a:solidFill>
              </a:rPr>
              <a:t>2. ¿Qué ejemplo estamos dando? </a:t>
            </a:r>
          </a:p>
          <a:p>
            <a:r>
              <a:rPr lang="es-ES" b="1" dirty="0">
                <a:solidFill>
                  <a:srgbClr val="7030A0"/>
                </a:solidFill>
              </a:rPr>
              <a:t>3. ¿Los hermanos miran en nosotros a Cristo?</a:t>
            </a:r>
          </a:p>
          <a:p>
            <a:r>
              <a:rPr lang="es-ES" b="1" dirty="0">
                <a:solidFill>
                  <a:srgbClr val="7030A0"/>
                </a:solidFill>
              </a:rPr>
              <a:t> O </a:t>
            </a:r>
          </a:p>
          <a:p>
            <a:r>
              <a:rPr lang="es-ES" b="1" dirty="0">
                <a:solidFill>
                  <a:srgbClr val="7030A0"/>
                </a:solidFill>
              </a:rPr>
              <a:t>4. ¿Siempre están viendo al hombre viejo?.</a:t>
            </a:r>
          </a:p>
          <a:p>
            <a:r>
              <a:rPr lang="es-ES" b="1" dirty="0">
                <a:solidFill>
                  <a:srgbClr val="7030A0"/>
                </a:solidFill>
              </a:rPr>
              <a:t>Debe tener cuidado de lo que enseña.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Timoteo.4:16. </a:t>
            </a:r>
          </a:p>
          <a:p>
            <a:r>
              <a:rPr lang="es-ES" b="1" dirty="0">
                <a:solidFill>
                  <a:srgbClr val="7030A0"/>
                </a:solidFill>
              </a:rPr>
              <a:t>Ten cuidado de ti mismo y de la enseñanza; persevera en estas cosas, porque haciéndolo asegurarás la salvación tanto para ti mismo como para los que te escuchan.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48" y="0"/>
            <a:ext cx="3992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533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Significa sostenerse sobre, persiste en prestar atención a ti mismos. </a:t>
            </a:r>
          </a:p>
          <a:p>
            <a:r>
              <a:rPr lang="es-ES" b="1" dirty="0">
                <a:solidFill>
                  <a:srgbClr val="7030A0"/>
                </a:solidFill>
              </a:rPr>
              <a:t>Muchos predicadores jóvenes se descuidan acerca de la enseñanza.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Filipenses.2:16.</a:t>
            </a:r>
          </a:p>
          <a:p>
            <a:r>
              <a:rPr lang="es-ES" b="1" dirty="0">
                <a:solidFill>
                  <a:srgbClr val="7030A0"/>
                </a:solidFill>
              </a:rPr>
              <a:t>sosteniendo firmemente la palabra de vida, a fin de que yo tenga motivo para gloriarme en el día de Cristo, ya que no habré corrido en vano ni habré trabajado en vano. </a:t>
            </a:r>
          </a:p>
          <a:p>
            <a:r>
              <a:rPr lang="es-ES" b="1" dirty="0">
                <a:solidFill>
                  <a:srgbClr val="7030A0"/>
                </a:solidFill>
              </a:rPr>
              <a:t>1. </a:t>
            </a:r>
            <a:r>
              <a:rPr lang="es-ES" b="1" u="sng" dirty="0">
                <a:solidFill>
                  <a:srgbClr val="FF0000"/>
                </a:solidFill>
              </a:rPr>
              <a:t>Debe mantenerse puro.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Timoteo.5:22. 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50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02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No impongas las manos sobre nadie con ligereza, compartiendo así la responsabilidad por los pecados de otros; guárdate libre de pecado. </a:t>
            </a:r>
          </a:p>
          <a:p>
            <a:r>
              <a:rPr lang="es-ES" b="1" dirty="0">
                <a:solidFill>
                  <a:srgbClr val="7030A0"/>
                </a:solidFill>
              </a:rPr>
              <a:t>“Prosigue manteniéndote puro”.  </a:t>
            </a:r>
          </a:p>
          <a:p>
            <a:r>
              <a:rPr lang="es-ES" b="1" dirty="0">
                <a:solidFill>
                  <a:srgbClr val="7030A0"/>
                </a:solidFill>
              </a:rPr>
              <a:t>Libre de pecado.</a:t>
            </a:r>
          </a:p>
          <a:p>
            <a:r>
              <a:rPr lang="es-ES" b="1" dirty="0">
                <a:solidFill>
                  <a:srgbClr val="7030A0"/>
                </a:solidFill>
              </a:rPr>
              <a:t>2. </a:t>
            </a:r>
            <a:r>
              <a:rPr lang="es-ES" b="1" u="sng" dirty="0">
                <a:solidFill>
                  <a:srgbClr val="FF0000"/>
                </a:solidFill>
              </a:rPr>
              <a:t>Debe de ser sobrio.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Timoteo.4:5. </a:t>
            </a:r>
          </a:p>
          <a:p>
            <a:r>
              <a:rPr lang="es-ES" b="1" dirty="0">
                <a:solidFill>
                  <a:srgbClr val="7030A0"/>
                </a:solidFill>
              </a:rPr>
              <a:t>Pero tú, sé sobrio en todas las cosas, sufre penalidades, haz el trabajo de un evangelista, cumple tu ministerio. </a:t>
            </a:r>
          </a:p>
          <a:p>
            <a:r>
              <a:rPr lang="es-ES" b="1" dirty="0">
                <a:solidFill>
                  <a:srgbClr val="7030A0"/>
                </a:solidFill>
              </a:rPr>
              <a:t>“de mente sana”, “de buen juicio”.</a:t>
            </a:r>
          </a:p>
          <a:p>
            <a:r>
              <a:rPr lang="es-ES" b="1" dirty="0">
                <a:solidFill>
                  <a:srgbClr val="7030A0"/>
                </a:solidFill>
              </a:rPr>
              <a:t>3. </a:t>
            </a:r>
            <a:r>
              <a:rPr lang="es-ES" b="1" u="sng" dirty="0">
                <a:solidFill>
                  <a:srgbClr val="FF0000"/>
                </a:solidFill>
              </a:rPr>
              <a:t>Debe ser fiel.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52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Romanos.15:17-19. </a:t>
            </a:r>
          </a:p>
          <a:p>
            <a:r>
              <a:rPr lang="es-ES" b="1" dirty="0">
                <a:solidFill>
                  <a:srgbClr val="7030A0"/>
                </a:solidFill>
              </a:rPr>
              <a:t>Por tanto, en Cristo Jesús he hallado razón para gloriarme en las cosas que se refieren a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V.18.</a:t>
            </a:r>
          </a:p>
          <a:p>
            <a:r>
              <a:rPr lang="es-ES" b="1" dirty="0">
                <a:solidFill>
                  <a:srgbClr val="7030A0"/>
                </a:solidFill>
              </a:rPr>
              <a:t>Porque no me atreveré a hablar de nada sino de lo que Cristo ha hecho por medio de mí para la obediencia de los gentiles, en palabra y en obra,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V.19.</a:t>
            </a:r>
          </a:p>
          <a:p>
            <a:r>
              <a:rPr lang="es-ES" b="1" dirty="0">
                <a:solidFill>
                  <a:srgbClr val="7030A0"/>
                </a:solidFill>
              </a:rPr>
              <a:t>con el poder de señales y prodigios, en el poder del Espíritu de Dios; de manera que desde Jerusalén y por los alrededores hasta el </a:t>
            </a:r>
            <a:r>
              <a:rPr lang="es-ES" b="1" dirty="0" err="1">
                <a:solidFill>
                  <a:srgbClr val="7030A0"/>
                </a:solidFill>
              </a:rPr>
              <a:t>Ilírico</a:t>
            </a:r>
            <a:r>
              <a:rPr lang="es-ES" b="1" dirty="0">
                <a:solidFill>
                  <a:srgbClr val="7030A0"/>
                </a:solidFill>
              </a:rPr>
              <a:t> he predicado en toda su plenitud el evangelio de Cristo. 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50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32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 Corintios.4:2.</a:t>
            </a:r>
          </a:p>
          <a:p>
            <a:r>
              <a:rPr lang="es-ES" b="1" dirty="0">
                <a:solidFill>
                  <a:srgbClr val="7030A0"/>
                </a:solidFill>
              </a:rPr>
              <a:t>Ahora bien, además se requiere de los administradores que cada uno sea hallado fiel. </a:t>
            </a:r>
          </a:p>
          <a:p>
            <a:r>
              <a:rPr lang="es-ES" b="1" dirty="0">
                <a:solidFill>
                  <a:srgbClr val="7030A0"/>
                </a:solidFill>
              </a:rPr>
              <a:t>4. </a:t>
            </a:r>
            <a:r>
              <a:rPr lang="es-ES" b="1" u="sng" dirty="0">
                <a:solidFill>
                  <a:srgbClr val="FF0000"/>
                </a:solidFill>
              </a:rPr>
              <a:t>Debe ser Valiente.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Hechos.20:22-24. </a:t>
            </a:r>
          </a:p>
          <a:p>
            <a:r>
              <a:rPr lang="es-ES" b="1" dirty="0">
                <a:solidFill>
                  <a:srgbClr val="7030A0"/>
                </a:solidFill>
              </a:rPr>
              <a:t>Y ahora, he aquí que yo, atado en espíritu, voy a Jerusalén sin saber lo que allá me sucederá,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V.23.</a:t>
            </a:r>
          </a:p>
          <a:p>
            <a:r>
              <a:rPr lang="es-ES" b="1" dirty="0">
                <a:solidFill>
                  <a:srgbClr val="7030A0"/>
                </a:solidFill>
              </a:rPr>
              <a:t>salvo que el Espíritu Santo solemnemente me da testimonio en cada ciudad, diciendo que me esperan cadenas y aflicciones.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V.24.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50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05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0275"/>
            <a:ext cx="9144000" cy="1325563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PREDICADORES DEBEN SER FIELES E IDONEOS. II TIMOTEO.2:2.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86114"/>
            <a:ext cx="5112913" cy="5471886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Y lo que has oído de mí en la presencia de muchos testigos, eso encarga a hombres fieles que sean idóneos para enseñar también a otros.</a:t>
            </a:r>
          </a:p>
          <a:p>
            <a:r>
              <a:rPr lang="es-ES" b="1" dirty="0">
                <a:solidFill>
                  <a:srgbClr val="7030A0"/>
                </a:solidFill>
              </a:rPr>
              <a:t>El apóstol Pablo instruyo a Timoteo respecto a quienes deben o más bien pueden predicar.</a:t>
            </a:r>
          </a:p>
          <a:p>
            <a:r>
              <a:rPr lang="es-ES" b="1" dirty="0">
                <a:solidFill>
                  <a:srgbClr val="7030A0"/>
                </a:solidFill>
              </a:rPr>
              <a:t>La doctrina va de la mano con la conducta del predicador.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Timoteo.4:16.</a:t>
            </a:r>
          </a:p>
          <a:p>
            <a:r>
              <a:rPr lang="es-ES" b="1" dirty="0">
                <a:solidFill>
                  <a:srgbClr val="7030A0"/>
                </a:solidFill>
              </a:rPr>
              <a:t>1. </a:t>
            </a:r>
            <a:r>
              <a:rPr lang="es-ES" b="1" u="sng" dirty="0">
                <a:solidFill>
                  <a:srgbClr val="FF0000"/>
                </a:solidFill>
              </a:rPr>
              <a:t>Hombres fieles-</a:t>
            </a:r>
            <a:r>
              <a:rPr lang="es-ES" b="1" dirty="0">
                <a:solidFill>
                  <a:srgbClr val="7030A0"/>
                </a:solidFill>
              </a:rPr>
              <a:t> Dignos  de confianza, fiables, como en.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Timoteo.1:12.</a:t>
            </a:r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913" y="1355838"/>
            <a:ext cx="4030072" cy="550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42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/>
          <a:lstStyle/>
          <a:p>
            <a:r>
              <a:rPr lang="es-ES" b="1" dirty="0">
                <a:solidFill>
                  <a:srgbClr val="7030A0"/>
                </a:solidFill>
              </a:rPr>
              <a:t>Pero en ninguna manera estimo mi vida como valiosa para mí mismo, a fin de poder terminar mi carrera y el ministerio que recibí del Señor Jesús, para dar testimonio solemnemente del evangelio de la gracia de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Timoteo.1:7. </a:t>
            </a:r>
          </a:p>
          <a:p>
            <a:r>
              <a:rPr lang="es-ES" b="1" dirty="0">
                <a:solidFill>
                  <a:srgbClr val="7030A0"/>
                </a:solidFill>
              </a:rPr>
              <a:t>Porque no nos ha dado Dios espíritu de cobardía, sino de poder, de amor y de dominio propio. </a:t>
            </a:r>
          </a:p>
          <a:p>
            <a:r>
              <a:rPr lang="es-ES" b="1" dirty="0">
                <a:solidFill>
                  <a:srgbClr val="7030A0"/>
                </a:solidFill>
              </a:rPr>
              <a:t>Como predicadores debemos de ser valientes y decir siempre la verdad.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50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90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1"/>
            <a:ext cx="9141970" cy="1257300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s-ES" sz="6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EL PREDICADOR?.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257300"/>
            <a:ext cx="5264729" cy="5600699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Evangelista: Uno que proclama las buenas nuevas, ya sea predicando o escribiendo.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Hechos.21:8.</a:t>
            </a:r>
          </a:p>
          <a:p>
            <a:r>
              <a:rPr lang="es-ES" b="1" dirty="0">
                <a:solidFill>
                  <a:srgbClr val="7030A0"/>
                </a:solidFill>
              </a:rPr>
              <a:t>Al día siguiente partimos y llegamos a </a:t>
            </a:r>
            <a:r>
              <a:rPr lang="es-ES" b="1" dirty="0" err="1">
                <a:solidFill>
                  <a:srgbClr val="7030A0"/>
                </a:solidFill>
              </a:rPr>
              <a:t>Cesarea</a:t>
            </a:r>
            <a:r>
              <a:rPr lang="es-ES" b="1" dirty="0">
                <a:solidFill>
                  <a:srgbClr val="7030A0"/>
                </a:solidFill>
              </a:rPr>
              <a:t>, y entrando en la casa de Felipe, el evangelista, que era uno de los siete, nos quedamos con él.  </a:t>
            </a:r>
          </a:p>
          <a:p>
            <a:r>
              <a:rPr lang="es-ES" b="1" dirty="0">
                <a:solidFill>
                  <a:srgbClr val="7030A0"/>
                </a:solidFill>
              </a:rPr>
              <a:t>y por tanto tiene que cumplir la obra de evangelista. </a:t>
            </a:r>
          </a:p>
          <a:p>
            <a:endParaRPr lang="es-ES" b="1" dirty="0">
              <a:solidFill>
                <a:srgbClr val="7030A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743" y="1257301"/>
            <a:ext cx="3877241" cy="560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8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Timoteo.4:5. </a:t>
            </a:r>
          </a:p>
          <a:p>
            <a:r>
              <a:rPr lang="es-ES" b="1" dirty="0">
                <a:solidFill>
                  <a:srgbClr val="7030A0"/>
                </a:solidFill>
              </a:rPr>
              <a:t>Pero tú, sé sobrio en todas las cosas, sufre penalidades, haz el trabajo de un evangelista, cumple tu ministerio. </a:t>
            </a:r>
          </a:p>
          <a:p>
            <a:r>
              <a:rPr lang="es-ES" b="1" dirty="0">
                <a:solidFill>
                  <a:srgbClr val="7030A0"/>
                </a:solidFill>
              </a:rPr>
              <a:t>Significa llenar hasta arriba.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Siervo: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Timoteo.2:24.</a:t>
            </a:r>
          </a:p>
          <a:p>
            <a:r>
              <a:rPr lang="es-ES" b="1" dirty="0">
                <a:solidFill>
                  <a:srgbClr val="7030A0"/>
                </a:solidFill>
              </a:rPr>
              <a:t>Y el siervo del Señor no debe ser rencilloso, sino amable para con todos, apto para enseñar, sufrido,  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Un esclavo.</a:t>
            </a:r>
          </a:p>
          <a:p>
            <a:r>
              <a:rPr lang="es-ES" b="1" dirty="0">
                <a:solidFill>
                  <a:srgbClr val="7030A0"/>
                </a:solidFill>
              </a:rPr>
              <a:t>Alguien que esta al servicio de los demás.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4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23951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es-E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PREDICACIÓN: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123949"/>
            <a:ext cx="5021745" cy="573405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La tarea del predicador es: </a:t>
            </a:r>
          </a:p>
          <a:p>
            <a:r>
              <a:rPr lang="es-ES" b="1" dirty="0">
                <a:solidFill>
                  <a:srgbClr val="7030A0"/>
                </a:solidFill>
              </a:rPr>
              <a:t>1. </a:t>
            </a:r>
            <a:r>
              <a:rPr lang="es-ES" b="1" u="sng" dirty="0">
                <a:solidFill>
                  <a:srgbClr val="FF0000"/>
                </a:solidFill>
              </a:rPr>
              <a:t>Predicar la palabra.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Timoteo.4:1-5.</a:t>
            </a:r>
          </a:p>
          <a:p>
            <a:r>
              <a:rPr lang="es-ES" b="1" dirty="0">
                <a:solidFill>
                  <a:srgbClr val="7030A0"/>
                </a:solidFill>
              </a:rPr>
              <a:t>Te encargo solemnemente, en la presencia de Dios y de Cristo Jesús, que ha de juzgar a los vivos y a los muertos, por su manifestación y por su reino: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V.2.</a:t>
            </a:r>
          </a:p>
          <a:p>
            <a:r>
              <a:rPr lang="es-ES" b="1" dirty="0">
                <a:solidFill>
                  <a:srgbClr val="7030A0"/>
                </a:solidFill>
              </a:rPr>
              <a:t>Predica la palabra; insiste a tiempo y fuera de tiempo; redarguye, reprende, exhorta con mucha paciencia e instrucción. </a:t>
            </a:r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0" y="1123950"/>
            <a:ext cx="4121239" cy="573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11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V.3.</a:t>
            </a:r>
          </a:p>
          <a:p>
            <a:r>
              <a:rPr lang="es-ES" b="1" dirty="0">
                <a:solidFill>
                  <a:srgbClr val="7030A0"/>
                </a:solidFill>
              </a:rPr>
              <a:t>Porque vendrá tiempo cuando no soportarán la sana doctrina, sino que teniendo comezón de oídos, acumularán para sí maestros conforme a sus propios deseos;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V.4.</a:t>
            </a:r>
          </a:p>
          <a:p>
            <a:r>
              <a:rPr lang="es-ES" b="1" dirty="0">
                <a:solidFill>
                  <a:srgbClr val="7030A0"/>
                </a:solidFill>
              </a:rPr>
              <a:t>y apartarán sus oídos de la verdad, y se volverán a mitos. </a:t>
            </a:r>
          </a:p>
          <a:p>
            <a:pPr algn="r"/>
            <a:r>
              <a:rPr lang="es-ES" b="1" u="sng" dirty="0">
                <a:highlight>
                  <a:srgbClr val="FFFF00"/>
                </a:highlight>
              </a:rPr>
              <a:t>V.5.</a:t>
            </a:r>
          </a:p>
          <a:p>
            <a:r>
              <a:rPr lang="es-ES" b="1" dirty="0">
                <a:solidFill>
                  <a:srgbClr val="7030A0"/>
                </a:solidFill>
              </a:rPr>
              <a:t>Pero tú, sé sobrio en todas las cosas, sufre penalidades, haz el trabajo de un evangelista, cumple tu ministerio.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3" y="-1"/>
            <a:ext cx="4249012" cy="374775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1" y="3747752"/>
            <a:ext cx="4249013" cy="311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11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2. </a:t>
            </a:r>
            <a:r>
              <a:rPr lang="es-ES" b="1" u="sng" dirty="0">
                <a:solidFill>
                  <a:srgbClr val="FF0000"/>
                </a:solidFill>
              </a:rPr>
              <a:t>Aplicar la verdad correctamente.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Timoteo.2:15.</a:t>
            </a:r>
          </a:p>
          <a:p>
            <a:r>
              <a:rPr lang="es-ES" b="1" dirty="0">
                <a:solidFill>
                  <a:srgbClr val="7030A0"/>
                </a:solidFill>
              </a:rPr>
              <a:t>Procura con diligencia presentarte a Dios aprobado, como obrero que no tiene de qué avergonzarse, que maneja con precisión la palabra de verdad. </a:t>
            </a:r>
          </a:p>
          <a:p>
            <a:r>
              <a:rPr lang="es-ES" b="1" dirty="0">
                <a:solidFill>
                  <a:srgbClr val="7030A0"/>
                </a:solidFill>
              </a:rPr>
              <a:t>3. </a:t>
            </a:r>
            <a:r>
              <a:rPr lang="es-ES" b="1" u="sng" dirty="0">
                <a:solidFill>
                  <a:srgbClr val="FF0000"/>
                </a:solidFill>
              </a:rPr>
              <a:t>Enseñar.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Timoteo.2:2.</a:t>
            </a:r>
          </a:p>
          <a:p>
            <a:r>
              <a:rPr lang="es-ES" b="1" dirty="0">
                <a:solidFill>
                  <a:srgbClr val="7030A0"/>
                </a:solidFill>
              </a:rPr>
              <a:t>Y lo que has oído de mí en la presencia de muchos testigos, eso encarga a hombres fieles que sean idóneos para enseñar también a otros. </a:t>
            </a:r>
          </a:p>
          <a:p>
            <a:r>
              <a:rPr lang="es-ES" b="1" dirty="0">
                <a:solidFill>
                  <a:srgbClr val="7030A0"/>
                </a:solidFill>
              </a:rPr>
              <a:t>4. </a:t>
            </a:r>
            <a:r>
              <a:rPr lang="es-ES" b="1" u="sng" dirty="0">
                <a:solidFill>
                  <a:srgbClr val="FF0000"/>
                </a:solidFill>
              </a:rPr>
              <a:t>Estudiar la palabra de Dios.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820" y="0"/>
            <a:ext cx="4340180" cy="38121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627" y="3812145"/>
            <a:ext cx="4353357" cy="304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13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 Timoteo.4:13-16.</a:t>
            </a:r>
          </a:p>
          <a:p>
            <a:r>
              <a:rPr lang="es-ES" b="1" dirty="0">
                <a:solidFill>
                  <a:srgbClr val="7030A0"/>
                </a:solidFill>
              </a:rPr>
              <a:t>Entretanto que llego, ocúpate en la lectura de las Escrituras, la exhortación y la enseñanza.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V.14.</a:t>
            </a:r>
          </a:p>
          <a:p>
            <a:r>
              <a:rPr lang="es-ES" b="1" dirty="0">
                <a:solidFill>
                  <a:srgbClr val="7030A0"/>
                </a:solidFill>
              </a:rPr>
              <a:t>No descuides el don espiritual que está en ti, que te fue conferido por medio de la profecía con la imposición de manos del presbiterio.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V.15.</a:t>
            </a:r>
          </a:p>
          <a:p>
            <a:r>
              <a:rPr lang="es-ES" b="1" dirty="0">
                <a:solidFill>
                  <a:srgbClr val="7030A0"/>
                </a:solidFill>
              </a:rPr>
              <a:t>Reflexiona sobre estas cosas; dedícate a ellas, para que tu aprovechamiento sea evidente a todos.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V.16.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57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Ten cuidado de ti mismo y de la enseñanza; persevera en estas cosas, porque haciéndolo asegurarás la salvación tanto para ti mismo como para los que te escuchan. </a:t>
            </a:r>
          </a:p>
          <a:p>
            <a:r>
              <a:rPr lang="es-ES" b="1" dirty="0">
                <a:solidFill>
                  <a:srgbClr val="7030A0"/>
                </a:solidFill>
              </a:rPr>
              <a:t>5. </a:t>
            </a:r>
            <a:r>
              <a:rPr lang="es-ES" b="1" u="sng" dirty="0">
                <a:solidFill>
                  <a:srgbClr val="FF0000"/>
                </a:solidFill>
              </a:rPr>
              <a:t>Encarar la falsedad.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Timoteo.6:20-21. </a:t>
            </a:r>
          </a:p>
          <a:p>
            <a:r>
              <a:rPr lang="es-ES" b="1" dirty="0">
                <a:solidFill>
                  <a:srgbClr val="7030A0"/>
                </a:solidFill>
              </a:rPr>
              <a:t>Oh Timoteo, guarda lo que se te ha encomendado, y evita las palabrerías vacías y profanas, y las objeciones de lo que falsamente se llama ciencia,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V.21.</a:t>
            </a:r>
          </a:p>
          <a:p>
            <a:r>
              <a:rPr lang="es-ES" b="1" dirty="0">
                <a:solidFill>
                  <a:srgbClr val="7030A0"/>
                </a:solidFill>
              </a:rPr>
              <a:t>la cual profesándola algunos, se han desviado de la fe. La gracia sea con vosotros.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852" y="0"/>
            <a:ext cx="41171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28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Timoteo.2:23.</a:t>
            </a:r>
          </a:p>
          <a:p>
            <a:r>
              <a:rPr lang="es-ES" b="1" dirty="0">
                <a:solidFill>
                  <a:srgbClr val="7030A0"/>
                </a:solidFill>
              </a:rPr>
              <a:t>Pero rechaza los razonamientos necios e ignorantes, sabiendo que producen altercados. 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Tito.1:10-11.</a:t>
            </a:r>
          </a:p>
          <a:p>
            <a:r>
              <a:rPr lang="es-ES" b="1" dirty="0">
                <a:solidFill>
                  <a:srgbClr val="7030A0"/>
                </a:solidFill>
              </a:rPr>
              <a:t>Porque hay muchos rebeldes, habladores vanos y engañadores, especialmente los de la circuncisión,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V.11.</a:t>
            </a:r>
          </a:p>
          <a:p>
            <a:r>
              <a:rPr lang="es-ES" b="1" dirty="0">
                <a:solidFill>
                  <a:srgbClr val="7030A0"/>
                </a:solidFill>
              </a:rPr>
              <a:t>a quienes es preciso tapar la boca, porque están trastornando familias enteras, enseñando, por ganancias deshonestas, cosas que no deben.  </a:t>
            </a:r>
          </a:p>
          <a:p>
            <a:r>
              <a:rPr lang="es-ES" b="1" dirty="0">
                <a:solidFill>
                  <a:srgbClr val="7030A0"/>
                </a:solidFill>
              </a:rPr>
              <a:t>Tapar la boca “Silenciar tapándoles la boca, bien con bozal o mordaza”.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50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187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El dejar la predicación en manos de cristianos: </a:t>
            </a:r>
          </a:p>
          <a:p>
            <a:r>
              <a:rPr lang="es-ES" b="1" dirty="0">
                <a:solidFill>
                  <a:srgbClr val="7030A0"/>
                </a:solidFill>
              </a:rPr>
              <a:t>Neófitos. </a:t>
            </a:r>
          </a:p>
          <a:p>
            <a:r>
              <a:rPr lang="es-ES" b="1" dirty="0">
                <a:solidFill>
                  <a:srgbClr val="7030A0"/>
                </a:solidFill>
              </a:rPr>
              <a:t>Infieles. </a:t>
            </a:r>
          </a:p>
          <a:p>
            <a:r>
              <a:rPr lang="es-ES" b="1" dirty="0">
                <a:solidFill>
                  <a:srgbClr val="7030A0"/>
                </a:solidFill>
              </a:rPr>
              <a:t>Arrogantes. </a:t>
            </a:r>
          </a:p>
          <a:p>
            <a:r>
              <a:rPr lang="es-ES" b="1" dirty="0">
                <a:solidFill>
                  <a:srgbClr val="7030A0"/>
                </a:solidFill>
              </a:rPr>
              <a:t>Inmaduros. </a:t>
            </a:r>
          </a:p>
          <a:p>
            <a:r>
              <a:rPr lang="es-ES" b="1" dirty="0">
                <a:solidFill>
                  <a:srgbClr val="7030A0"/>
                </a:solidFill>
              </a:rPr>
              <a:t>Ha traído trágicas consecuencias a la obra del Señor.</a:t>
            </a:r>
          </a:p>
          <a:p>
            <a:r>
              <a:rPr lang="es-ES" b="1" dirty="0">
                <a:solidFill>
                  <a:srgbClr val="7030A0"/>
                </a:solidFill>
              </a:rPr>
              <a:t>Hay muchos predicadores que no se preparan para sus clases o sermones. </a:t>
            </a:r>
          </a:p>
          <a:p>
            <a:r>
              <a:rPr lang="es-ES" b="1" dirty="0">
                <a:solidFill>
                  <a:srgbClr val="7030A0"/>
                </a:solidFill>
              </a:rPr>
              <a:t>Y por eso no edifican a la iglesia. </a:t>
            </a:r>
          </a:p>
          <a:p>
            <a:r>
              <a:rPr lang="es-ES" b="1" dirty="0">
                <a:solidFill>
                  <a:srgbClr val="7030A0"/>
                </a:solidFill>
              </a:rPr>
              <a:t>Llegan a hablar sus propios consejos o lo que se les viene a la mente en ese momento que están en el púlpito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29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Doy gracias a Cristo Jesús nuestro Señor, que me ha fortalecido, porque me tuvo por fiel, poniéndome en el ministerio; </a:t>
            </a:r>
          </a:p>
          <a:p>
            <a:r>
              <a:rPr lang="es-ES" b="1" dirty="0">
                <a:solidFill>
                  <a:srgbClr val="7030A0"/>
                </a:solidFill>
              </a:rPr>
              <a:t>2. </a:t>
            </a:r>
            <a:r>
              <a:rPr lang="es-ES" b="1" u="sng" dirty="0">
                <a:solidFill>
                  <a:srgbClr val="FF0000"/>
                </a:solidFill>
              </a:rPr>
              <a:t>Idóneos-</a:t>
            </a:r>
            <a:r>
              <a:rPr lang="es-ES" b="1" dirty="0">
                <a:solidFill>
                  <a:srgbClr val="7030A0"/>
                </a:solidFill>
              </a:rPr>
              <a:t>  Primeramente que alcanza a,  tiene el sentido de suficiente, competente, digno, fianza, grande, mucho. W.E. VINE.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Como Mateo.3:11. </a:t>
            </a:r>
          </a:p>
          <a:p>
            <a:r>
              <a:rPr lang="es-ES" b="1" dirty="0">
                <a:solidFill>
                  <a:srgbClr val="7030A0"/>
                </a:solidFill>
              </a:rPr>
              <a:t>Yo a la verdad os bautizo con agua para arrepentimiento, pero el que viene detrás de mí es más poderoso que yo, a quien no soy digno de quitarle las sandalias; El os bautizará con el Espíritu Santo y con fuego.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Mateo.8:8.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3" y="0"/>
            <a:ext cx="4249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26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Muchos predicadores son, predicadores de concordancia. </a:t>
            </a:r>
          </a:p>
          <a:p>
            <a:r>
              <a:rPr lang="es-ES" b="1" dirty="0">
                <a:solidFill>
                  <a:srgbClr val="7030A0"/>
                </a:solidFill>
              </a:rPr>
              <a:t>No preparan sus sermones o clases, sino solo van a la concordancia. </a:t>
            </a:r>
          </a:p>
          <a:p>
            <a:r>
              <a:rPr lang="es-ES" b="1" dirty="0">
                <a:solidFill>
                  <a:srgbClr val="7030A0"/>
                </a:solidFill>
              </a:rPr>
              <a:t>Sacan varios textos que se relacionan con el tema y ya predican. </a:t>
            </a:r>
          </a:p>
          <a:p>
            <a:r>
              <a:rPr lang="es-ES" b="1" dirty="0">
                <a:solidFill>
                  <a:srgbClr val="7030A0"/>
                </a:solidFill>
              </a:rPr>
              <a:t>“El resultado su predicación es vacía, no edifica”. </a:t>
            </a:r>
          </a:p>
          <a:p>
            <a:r>
              <a:rPr lang="es-ES" b="1" dirty="0">
                <a:solidFill>
                  <a:srgbClr val="7030A0"/>
                </a:solidFill>
              </a:rPr>
              <a:t>No olvidemos que estamos predicando para salvar almas.</a:t>
            </a:r>
          </a:p>
          <a:p>
            <a:r>
              <a:rPr lang="es-ES" b="1" dirty="0">
                <a:solidFill>
                  <a:srgbClr val="7030A0"/>
                </a:solidFill>
              </a:rPr>
              <a:t>Debemos de estar consiente de la responsabilidad que conlleva el ser predicador del evangelio de Cristo.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798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" y="0"/>
            <a:ext cx="914197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1970" cy="1077308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es-E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CONCLUSIÓN: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077309"/>
            <a:ext cx="9144000" cy="5780692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La predicación es una tarea muy difícil, por eso Santiago, el hermano del Señor nos exhorta, a que no nos hagamos muchos maestros, ya que recibiremos mayor condenación.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Santiago.3:1.</a:t>
            </a:r>
          </a:p>
          <a:p>
            <a:r>
              <a:rPr lang="es-ES" b="1" dirty="0">
                <a:solidFill>
                  <a:srgbClr val="7030A0"/>
                </a:solidFill>
              </a:rPr>
              <a:t>Hermanos míos, no os hagáis maestros muchos de vosotros , sabiendo que recibiremos un juicio más severo.  </a:t>
            </a:r>
          </a:p>
          <a:p>
            <a:r>
              <a:rPr lang="es-ES" b="1" dirty="0">
                <a:solidFill>
                  <a:srgbClr val="7030A0"/>
                </a:solidFill>
              </a:rPr>
              <a:t>Dice Santiago que uno no piense en venir a ser maestro si no esta completamente persuadido de que puede controlar su lengua.</a:t>
            </a:r>
          </a:p>
          <a:p>
            <a:r>
              <a:rPr lang="es-ES" b="1" dirty="0">
                <a:solidFill>
                  <a:srgbClr val="7030A0"/>
                </a:solidFill>
              </a:rPr>
              <a:t>Los predicadores debemos ser:</a:t>
            </a:r>
          </a:p>
          <a:p>
            <a:r>
              <a:rPr lang="es-ES" b="1" dirty="0">
                <a:solidFill>
                  <a:srgbClr val="7030A0"/>
                </a:solidFill>
              </a:rPr>
              <a:t>1. Fieles.</a:t>
            </a:r>
          </a:p>
          <a:p>
            <a:r>
              <a:rPr lang="es-ES" b="1" dirty="0">
                <a:solidFill>
                  <a:srgbClr val="7030A0"/>
                </a:solidFill>
              </a:rPr>
              <a:t>2. Idóneos.</a:t>
            </a:r>
          </a:p>
          <a:p>
            <a:r>
              <a:rPr lang="es-ES" b="1" dirty="0">
                <a:solidFill>
                  <a:srgbClr val="7030A0"/>
                </a:solidFill>
              </a:rPr>
              <a:t>3. Llenos del Espíritu Santo, de buena reputación, y sabiduría.</a:t>
            </a:r>
          </a:p>
          <a:p>
            <a:r>
              <a:rPr lang="es-ES" b="1" dirty="0">
                <a:solidFill>
                  <a:srgbClr val="7030A0"/>
                </a:solidFill>
              </a:rPr>
              <a:t>4. Sobrio, de mente sana, Estar en sus cabales.</a:t>
            </a:r>
          </a:p>
          <a:p>
            <a:r>
              <a:rPr lang="es-ES" b="1" dirty="0">
                <a:solidFill>
                  <a:srgbClr val="7030A0"/>
                </a:solidFill>
              </a:rPr>
              <a:t>5. Valiente.</a:t>
            </a:r>
          </a:p>
          <a:p>
            <a:r>
              <a:rPr lang="es-ES" b="1" dirty="0">
                <a:solidFill>
                  <a:srgbClr val="7030A0"/>
                </a:solidFill>
              </a:rPr>
              <a:t>Debemos  de ser ejemplos en todo lo que predicamos.</a:t>
            </a:r>
          </a:p>
          <a:p>
            <a:endParaRPr lang="es-ES" b="1" dirty="0">
              <a:solidFill>
                <a:srgbClr val="7030A0"/>
              </a:solidFill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4479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5714999"/>
            <a:ext cx="9234152" cy="1143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/>
              <a:t>DIOS NOS BENDIGA A TODOS.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Pero el centurión respondió y dijo: Señor, no soy digno de que entres bajo mi techo; mas solamente di la palabra y mi criado quedará sano.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Corintios.2:16.</a:t>
            </a:r>
          </a:p>
          <a:p>
            <a:r>
              <a:rPr lang="es-ES" b="1" dirty="0">
                <a:solidFill>
                  <a:srgbClr val="7030A0"/>
                </a:solidFill>
              </a:rPr>
              <a:t>para unos, olor de muerte para muerte, y para otros, olor de vida para vida. Y para estas cosas ¿quién está capacitado? 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Corintios.3:5-6. </a:t>
            </a:r>
          </a:p>
          <a:p>
            <a:r>
              <a:rPr lang="es-ES" b="1" dirty="0">
                <a:solidFill>
                  <a:srgbClr val="7030A0"/>
                </a:solidFill>
              </a:rPr>
              <a:t>no que seamos suficientes en nosotros mismos para pensar que cosa alguna procede de nosotros, sino que nuestra suficiencia es de Dios,</a:t>
            </a:r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87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V.6.</a:t>
            </a:r>
          </a:p>
          <a:p>
            <a:r>
              <a:rPr lang="es-ES" b="1" dirty="0">
                <a:solidFill>
                  <a:srgbClr val="7030A0"/>
                </a:solidFill>
              </a:rPr>
              <a:t>el cual también nos hizo suficientes como ministros de un nuevo pacto, no de la letra, sino del Espíritu; porque la letra mata, pero el Espíritu da vida. </a:t>
            </a:r>
          </a:p>
          <a:p>
            <a:r>
              <a:rPr lang="es-ES" b="1" dirty="0">
                <a:solidFill>
                  <a:srgbClr val="7030A0"/>
                </a:solidFill>
              </a:rPr>
              <a:t>Capaces, calificados.</a:t>
            </a:r>
          </a:p>
          <a:p>
            <a:r>
              <a:rPr lang="es-ES" b="1" dirty="0">
                <a:solidFill>
                  <a:srgbClr val="7030A0"/>
                </a:solidFill>
              </a:rPr>
              <a:t>3. </a:t>
            </a:r>
            <a:r>
              <a:rPr lang="es-ES" b="1" u="sng" dirty="0">
                <a:solidFill>
                  <a:srgbClr val="FF0000"/>
                </a:solidFill>
              </a:rPr>
              <a:t>El propósito es para enseñar a otros.</a:t>
            </a:r>
            <a:r>
              <a:rPr lang="es-ES" b="1" dirty="0">
                <a:solidFill>
                  <a:srgbClr val="7030A0"/>
                </a:solidFill>
              </a:rPr>
              <a:t> </a:t>
            </a:r>
          </a:p>
          <a:p>
            <a:r>
              <a:rPr lang="es-ES" b="1" dirty="0">
                <a:solidFill>
                  <a:srgbClr val="7030A0"/>
                </a:solidFill>
              </a:rPr>
              <a:t>Esta es la manera de  propagar el evangelio. </a:t>
            </a:r>
          </a:p>
          <a:p>
            <a:r>
              <a:rPr lang="es-ES" b="1" dirty="0">
                <a:solidFill>
                  <a:srgbClr val="7030A0"/>
                </a:solidFill>
              </a:rPr>
              <a:t>Pablo enseño a Timoteo, que a su vez enseñaran a otros por su parte, es una cadena sin fin.</a:t>
            </a:r>
          </a:p>
          <a:p>
            <a:r>
              <a:rPr lang="es-ES" b="1" dirty="0">
                <a:solidFill>
                  <a:srgbClr val="7030A0"/>
                </a:solidFill>
              </a:rPr>
              <a:t>También deben de ser de buena reputación, llenos del Espíritu Santo y de sabiduría.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Hechos.6:3.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929" y="0"/>
            <a:ext cx="4158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54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Por tanto, hermanos, escoged de entre vosotros siete hombres de buena reputación, llenos del Espíritu Santo  y de sabiduría, a quienes podamos encargar esta tarea. </a:t>
            </a:r>
          </a:p>
          <a:p>
            <a:r>
              <a:rPr lang="es-ES" b="1" dirty="0">
                <a:solidFill>
                  <a:srgbClr val="7030A0"/>
                </a:solidFill>
              </a:rPr>
              <a:t>1. </a:t>
            </a:r>
            <a:r>
              <a:rPr lang="es-ES" b="1" u="sng" dirty="0">
                <a:solidFill>
                  <a:srgbClr val="FF0000"/>
                </a:solidFill>
              </a:rPr>
              <a:t>De buena reputación-</a:t>
            </a:r>
            <a:r>
              <a:rPr lang="es-ES" b="1" dirty="0">
                <a:solidFill>
                  <a:srgbClr val="7030A0"/>
                </a:solidFill>
              </a:rPr>
              <a:t> Es que no se le encuentre nada malo de que acusarlo, como Daniel, no encontraron nada para acusarlo.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Daniel.6:4-5.</a:t>
            </a:r>
          </a:p>
          <a:p>
            <a:r>
              <a:rPr lang="es-ES" b="1" dirty="0">
                <a:solidFill>
                  <a:srgbClr val="7030A0"/>
                </a:solidFill>
              </a:rPr>
              <a:t>Entonces los funcionarios y sátrapas buscaron un motivo para acusar a Daniel con respecto a los asuntos del reino; pero no pudieron encontrar ningún motivo de acusación ni evidencia alguna de corrupción, por cuanto él era fiel, y ninguna negligencia ni corrupción podía hallarse en él.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V.5.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1" y="0"/>
            <a:ext cx="4120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652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Entonces estos hombres dijeron: No encontraremos ningún motivo de acusación contra este Daniel a menos que encontremos algo contra él en relación con la ley de su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Como Jesús. Mateo.26:59-60.</a:t>
            </a:r>
          </a:p>
          <a:p>
            <a:r>
              <a:rPr lang="es-ES" b="1" dirty="0">
                <a:solidFill>
                  <a:srgbClr val="7030A0"/>
                </a:solidFill>
              </a:rPr>
              <a:t>Y los principales sacerdotes y todo el concilio procuraban obtener falso testimonio contra Jesús, con el fin de darle muerte,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V.60.</a:t>
            </a:r>
          </a:p>
          <a:p>
            <a:r>
              <a:rPr lang="es-ES" b="1" dirty="0">
                <a:solidFill>
                  <a:srgbClr val="7030A0"/>
                </a:solidFill>
              </a:rPr>
              <a:t>y no lo hallaron a pesar de que se presentaron muchos falsos testigos. Pero más tarde se presentaron dos,  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72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893972" cy="6858000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Como Pablo. Hechos.25:7.</a:t>
            </a:r>
          </a:p>
          <a:p>
            <a:r>
              <a:rPr lang="es-ES" b="1" dirty="0">
                <a:solidFill>
                  <a:srgbClr val="7030A0"/>
                </a:solidFill>
              </a:rPr>
              <a:t>Cuando éste llegó, lo rodearon los judíos que habían descendido de Jerusalén, presentando contra él muchas y graves acusaciones que no podían probar, </a:t>
            </a:r>
          </a:p>
          <a:p>
            <a:r>
              <a:rPr lang="es-ES" b="1" dirty="0">
                <a:solidFill>
                  <a:srgbClr val="7030A0"/>
                </a:solidFill>
              </a:rPr>
              <a:t>2. </a:t>
            </a:r>
            <a:r>
              <a:rPr lang="es-ES" b="1" u="sng" dirty="0">
                <a:solidFill>
                  <a:srgbClr val="FF0000"/>
                </a:solidFill>
              </a:rPr>
              <a:t>Llenos del Espíritu Santo-</a:t>
            </a:r>
            <a:r>
              <a:rPr lang="es-ES" b="1" dirty="0">
                <a:solidFill>
                  <a:srgbClr val="7030A0"/>
                </a:solidFill>
              </a:rPr>
              <a:t> Estar bajo la influencia del Espíritu, ósea la palabra.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Efesios.6:17.</a:t>
            </a:r>
          </a:p>
          <a:p>
            <a:r>
              <a:rPr lang="es-ES" b="1" dirty="0">
                <a:solidFill>
                  <a:srgbClr val="7030A0"/>
                </a:solidFill>
              </a:rPr>
              <a:t>Tomad también el YELMO DE LA SALVACION, y la espada del Espíritu que es la palabra de Dios. 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0"/>
            <a:ext cx="4249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443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3595</Words>
  <Application>Microsoft Office PowerPoint</Application>
  <PresentationFormat>Presentación en pantalla (4:3)</PresentationFormat>
  <Paragraphs>275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Tema de Office</vt:lpstr>
      <vt:lpstr> EL PREDICADOR Y LA PREDICACIÓN. II TIMOTEO.2:2. </vt:lpstr>
      <vt:lpstr>Presentación de PowerPoint</vt:lpstr>
      <vt:lpstr>LOS PREDICADORES DEBEN SER FIELES E IDONEOS. II TIMOTEO.2:2.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LOS PREDICADORES DEBEN SER EJEMPLOS: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ES EL PREDICADOR?. </vt:lpstr>
      <vt:lpstr>Presentación de PowerPoint</vt:lpstr>
      <vt:lpstr>LA PREDICACIÓN: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PREDICADOR Y LA PREDICACIÓN. II TIMOTEO.2:2.</dc:title>
  <dc:creator>MARIO</dc:creator>
  <cp:lastModifiedBy>Mario Moreno</cp:lastModifiedBy>
  <cp:revision>30</cp:revision>
  <dcterms:created xsi:type="dcterms:W3CDTF">2019-01-10T18:31:38Z</dcterms:created>
  <dcterms:modified xsi:type="dcterms:W3CDTF">2024-07-17T23:42:37Z</dcterms:modified>
</cp:coreProperties>
</file>