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82"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83" r:id="rId19"/>
    <p:sldId id="274" r:id="rId20"/>
    <p:sldId id="275" r:id="rId21"/>
    <p:sldId id="276" r:id="rId22"/>
    <p:sldId id="277" r:id="rId23"/>
    <p:sldId id="278" r:id="rId24"/>
    <p:sldId id="279" r:id="rId25"/>
    <p:sldId id="280" r:id="rId26"/>
    <p:sldId id="281" r:id="rId27"/>
    <p:sldId id="284" r:id="rId28"/>
    <p:sldId id="285" r:id="rId29"/>
    <p:sldId id="286" r:id="rId30"/>
    <p:sldId id="287" r:id="rId31"/>
    <p:sldId id="288" r:id="rId32"/>
    <p:sldId id="290" r:id="rId33"/>
    <p:sldId id="291" r:id="rId34"/>
    <p:sldId id="292" r:id="rId35"/>
    <p:sldId id="293" r:id="rId36"/>
    <p:sldId id="294"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CC00FF"/>
    <a:srgbClr val="00FFCC"/>
    <a:srgbClr val="FF00FF"/>
    <a:srgbClr val="66FFCC"/>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152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0EFA24A-A316-4D4C-8AB5-6D60C6739E5E}" type="datetimeFigureOut">
              <a:rPr lang="en-US" smtClean="0"/>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2200499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0EFA24A-A316-4D4C-8AB5-6D60C6739E5E}" type="datetimeFigureOut">
              <a:rPr lang="en-US" smtClean="0"/>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1760909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0EFA24A-A316-4D4C-8AB5-6D60C6739E5E}" type="datetimeFigureOut">
              <a:rPr lang="en-US" smtClean="0"/>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3384522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0EFA24A-A316-4D4C-8AB5-6D60C6739E5E}" type="datetimeFigureOut">
              <a:rPr lang="en-US" smtClean="0"/>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393853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0EFA24A-A316-4D4C-8AB5-6D60C6739E5E}" type="datetimeFigureOut">
              <a:rPr lang="en-US" smtClean="0"/>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1472496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0EFA24A-A316-4D4C-8AB5-6D60C6739E5E}" type="datetimeFigureOut">
              <a:rPr lang="en-US" smtClean="0"/>
              <a:t>6/4/2024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2205960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0EFA24A-A316-4D4C-8AB5-6D60C6739E5E}" type="datetimeFigureOut">
              <a:rPr lang="en-US" smtClean="0"/>
              <a:t>6/4/2024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2231341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0EFA24A-A316-4D4C-8AB5-6D60C6739E5E}" type="datetimeFigureOut">
              <a:rPr lang="en-US" smtClean="0"/>
              <a:t>6/4/2024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1896400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EFA24A-A316-4D4C-8AB5-6D60C6739E5E}" type="datetimeFigureOut">
              <a:rPr lang="en-US" smtClean="0"/>
              <a:t>6/4/2024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2120057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0EFA24A-A316-4D4C-8AB5-6D60C6739E5E}" type="datetimeFigureOut">
              <a:rPr lang="en-US" smtClean="0"/>
              <a:t>6/4/2024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837796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0EFA24A-A316-4D4C-8AB5-6D60C6739E5E}" type="datetimeFigureOut">
              <a:rPr lang="en-US" smtClean="0"/>
              <a:t>6/4/2024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3F0FE-0035-4481-8D51-59111823F723}" type="slidenum">
              <a:rPr lang="en-US" smtClean="0"/>
              <a:t>‹Nº›</a:t>
            </a:fld>
            <a:endParaRPr lang="en-US"/>
          </a:p>
        </p:txBody>
      </p:sp>
    </p:spTree>
    <p:extLst>
      <p:ext uri="{BB962C8B-B14F-4D97-AF65-F5344CB8AC3E}">
        <p14:creationId xmlns:p14="http://schemas.microsoft.com/office/powerpoint/2010/main" val="322017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EFA24A-A316-4D4C-8AB5-6D60C6739E5E}" type="datetimeFigureOut">
              <a:rPr lang="en-US" smtClean="0"/>
              <a:t>6/4/2024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3F0FE-0035-4481-8D51-59111823F723}" type="slidenum">
              <a:rPr lang="en-US" smtClean="0"/>
              <a:t>‹Nº›</a:t>
            </a:fld>
            <a:endParaRPr lang="en-US"/>
          </a:p>
        </p:txBody>
      </p:sp>
    </p:spTree>
    <p:extLst>
      <p:ext uri="{BB962C8B-B14F-4D97-AF65-F5344CB8AC3E}">
        <p14:creationId xmlns:p14="http://schemas.microsoft.com/office/powerpoint/2010/main" val="39963515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EL RAPTO.</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419"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INTRODUCCIÓN:</a:t>
            </a:r>
          </a:p>
          <a:p>
            <a:r>
              <a:rPr lang="es-ES" b="1" dirty="0">
                <a:latin typeface="Maiandra GD" panose="020E0502030308020204" pitchFamily="34" charset="0"/>
              </a:rPr>
              <a:t>Este tema es muy popular y muy proclamado entre las muchas religiones, es parte de su doctrina.</a:t>
            </a:r>
          </a:p>
          <a:p>
            <a:r>
              <a:rPr lang="es-ES" b="1" dirty="0">
                <a:latin typeface="Maiandra GD" panose="020E0502030308020204" pitchFamily="34" charset="0"/>
              </a:rPr>
              <a:t>Algunas escenas de las películas del rapto muestran a un carro que sigue andando en la carretera, pero sin conductor, el carro finalmente se estrella en un árbol ya que nadie lo está operando. El conductor ha sido “raptado”.</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4997952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Segundo:</a:t>
            </a:r>
            <a:r>
              <a:rPr lang="es-ES" b="1" dirty="0">
                <a:latin typeface="Maiandra GD" panose="020E0502030308020204" pitchFamily="34" charset="0"/>
              </a:rPr>
              <a:t> Aprendemos el verdadero significado cuando miramos el contexto. </a:t>
            </a:r>
          </a:p>
          <a:p>
            <a:r>
              <a:rPr lang="es-ES" b="1" dirty="0">
                <a:latin typeface="Maiandra GD" panose="020E0502030308020204" pitchFamily="34" charset="0"/>
              </a:rPr>
              <a:t>Dos versículos antes en:</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Mateo.24:38-39.</a:t>
            </a:r>
            <a:r>
              <a:rPr lang="es-ES" b="1" dirty="0">
                <a:latin typeface="Maiandra GD" panose="020E0502030308020204" pitchFamily="34" charset="0"/>
              </a:rPr>
              <a:t> </a:t>
            </a:r>
          </a:p>
          <a:p>
            <a:r>
              <a:rPr lang="es-ES" b="1" dirty="0">
                <a:latin typeface="Maiandra GD" panose="020E0502030308020204" pitchFamily="34" charset="0"/>
              </a:rPr>
              <a:t>Pues, así como en aquellos días antes del diluvio estaban comiendo y bebiendo, casándose y dándose en matrimonio,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hasta el día en que entró Noé en el arca,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V.39.</a:t>
            </a:r>
            <a:r>
              <a:rPr lang="es-ES" b="1" dirty="0">
                <a:latin typeface="Maiandra GD" panose="020E0502030308020204" pitchFamily="34" charset="0"/>
              </a:rPr>
              <a:t> </a:t>
            </a:r>
          </a:p>
          <a:p>
            <a:r>
              <a:rPr lang="es-ES" b="1" dirty="0">
                <a:latin typeface="Maiandra GD" panose="020E0502030308020204" pitchFamily="34" charset="0"/>
              </a:rPr>
              <a:t>y no comprendieron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hasta que vino el diluvio y se los llevó a todos;</a:t>
            </a:r>
            <a:r>
              <a:rPr lang="es-ES" b="1" dirty="0">
                <a:latin typeface="Maiandra GD" panose="020E0502030308020204" pitchFamily="34" charset="0"/>
              </a:rPr>
              <a:t> así será la venida del Hijo del Hombre.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7485409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r>
              <a:rPr lang="es-ES" b="1" dirty="0">
                <a:latin typeface="Maiandra GD" panose="020E0502030308020204" pitchFamily="34" charset="0"/>
              </a:rPr>
              <a:t>¿Se fijó en la palabra "llevar"?    </a:t>
            </a:r>
          </a:p>
          <a:p>
            <a:r>
              <a:rPr lang="es-ES" b="1" dirty="0">
                <a:latin typeface="Maiandra GD" panose="020E0502030308020204" pitchFamily="34" charset="0"/>
              </a:rPr>
              <a:t>¿A quiénes se llevó el diluvio?  </a:t>
            </a:r>
          </a:p>
          <a:p>
            <a:r>
              <a:rPr lang="es-ES" b="1" dirty="0">
                <a:latin typeface="Maiandra GD" panose="020E0502030308020204" pitchFamily="34" charset="0"/>
              </a:rPr>
              <a:t>¿A los justos o injustos? </a:t>
            </a:r>
          </a:p>
          <a:p>
            <a:r>
              <a:rPr lang="es-ES" b="1" dirty="0">
                <a:latin typeface="Maiandra GD" panose="020E0502030308020204" pitchFamily="34" charset="0"/>
              </a:rPr>
              <a:t>Tal como el diluvio se llevó a los injustos así también fue cuando vino Cristo mediante el ejército Romano para destruir a Jerusalén.</a:t>
            </a:r>
          </a:p>
          <a:p>
            <a:r>
              <a:rPr lang="es-ES" b="1" dirty="0">
                <a:latin typeface="Maiandra GD" panose="020E0502030308020204" pitchFamily="34" charset="0"/>
              </a:rPr>
              <a:t>Algunos fueron llevados cautivos por el ejército Romano y otros dejados atrás, los que pudieron oír por entender las señales que Jesús les había dicho.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4572829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Mateo.24:16-18.</a:t>
            </a:r>
            <a:r>
              <a:rPr lang="es-ES" b="1" dirty="0">
                <a:latin typeface="Maiandra GD" panose="020E0502030308020204" pitchFamily="34" charset="0"/>
              </a:rPr>
              <a:t> </a:t>
            </a:r>
          </a:p>
          <a:p>
            <a:r>
              <a:rPr lang="es-ES" b="1" dirty="0">
                <a:latin typeface="Maiandra GD" panose="020E0502030308020204" pitchFamily="34" charset="0"/>
              </a:rPr>
              <a:t>entonces los que estén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en Judea, huyan a los montes.</a:t>
            </a:r>
            <a:r>
              <a:rPr lang="es-ES" b="1" dirty="0">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V.17.</a:t>
            </a:r>
            <a:r>
              <a:rPr lang="es-ES" b="1" dirty="0">
                <a:latin typeface="Maiandra GD" panose="020E0502030308020204" pitchFamily="34" charset="0"/>
              </a:rPr>
              <a:t> </a:t>
            </a:r>
          </a:p>
          <a:p>
            <a:r>
              <a:rPr lang="es-ES" b="1" dirty="0">
                <a:latin typeface="Maiandra GD" panose="020E0502030308020204" pitchFamily="34" charset="0"/>
              </a:rPr>
              <a:t>»El que esté en la azotea,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no baje a sacar las cosas de su casa;</a:t>
            </a:r>
            <a:r>
              <a:rPr lang="es-ES" b="1" dirty="0">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V.18.</a:t>
            </a:r>
            <a:r>
              <a:rPr lang="es-ES" b="1" dirty="0">
                <a:latin typeface="Maiandra GD" panose="020E0502030308020204" pitchFamily="34" charset="0"/>
              </a:rPr>
              <a:t> </a:t>
            </a:r>
          </a:p>
          <a:p>
            <a:r>
              <a:rPr lang="es-ES" b="1" dirty="0">
                <a:latin typeface="Maiandra GD" panose="020E0502030308020204" pitchFamily="34" charset="0"/>
              </a:rPr>
              <a:t>y el que esté en el campo,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no vuelva atrás a tomar su capa.</a:t>
            </a:r>
            <a:r>
              <a:rPr lang="es-ES" b="1" dirty="0">
                <a:latin typeface="Maiandra GD" panose="020E0502030308020204" pitchFamily="34" charset="0"/>
              </a:rPr>
              <a:t> </a:t>
            </a:r>
          </a:p>
          <a:p>
            <a:r>
              <a:rPr lang="es-ES" b="1" dirty="0">
                <a:latin typeface="Maiandra GD" panose="020E0502030308020204" pitchFamily="34" charset="0"/>
              </a:rPr>
              <a:t>Los que no hicieron caso a estas advertencias de Jesús fueron llevados, cautivos, como cualquier prisionero que es tomado en una guerra.</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1686552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20000"/>
          </a:bodyPr>
          <a:lstStyle/>
          <a:p>
            <a:r>
              <a:rPr lang="es-ES" b="1" dirty="0">
                <a:latin typeface="Maiandra GD" panose="020E0502030308020204" pitchFamily="34" charset="0"/>
              </a:rPr>
              <a:t>¿Hubo un rapto en el diluvio? </a:t>
            </a:r>
          </a:p>
          <a:p>
            <a:r>
              <a:rPr lang="es-ES" b="1" dirty="0">
                <a:latin typeface="Maiandra GD" panose="020E0502030308020204" pitchFamily="34" charset="0"/>
              </a:rPr>
              <a:t>Lógicamente que NO, de la misma manera en estos versículos no hay ningún rapto.</a:t>
            </a:r>
          </a:p>
          <a:p>
            <a:r>
              <a:rPr lang="es-ES" b="1" dirty="0">
                <a:latin typeface="Maiandra GD" panose="020E0502030308020204" pitchFamily="34" charset="0"/>
              </a:rPr>
              <a:t>No podemos ignorar el contexto del pasaje al estudiar la Biblia.</a:t>
            </a:r>
          </a:p>
          <a:p>
            <a:r>
              <a:rPr lang="es-ES" b="1" dirty="0">
                <a:latin typeface="Maiandra GD" panose="020E0502030308020204" pitchFamily="34" charset="0"/>
              </a:rPr>
              <a:t>El otro pasaje que es muy usado para enseñar esta doctrina del rapto es: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Tesalonicenses.4:17.</a:t>
            </a:r>
            <a:r>
              <a:rPr lang="es-ES" b="1" dirty="0">
                <a:latin typeface="Maiandra GD" panose="020E0502030308020204" pitchFamily="34" charset="0"/>
              </a:rPr>
              <a:t> </a:t>
            </a:r>
          </a:p>
          <a:p>
            <a:r>
              <a:rPr lang="es-ES" b="1" dirty="0">
                <a:latin typeface="Maiandra GD" panose="020E0502030308020204" pitchFamily="34" charset="0"/>
              </a:rPr>
              <a:t>Entonces nosotros, los que estemos vivos y que permanezcamos, </a:t>
            </a:r>
            <a:r>
              <a:rPr lang="es-ES" b="1" u="sng" dirty="0">
                <a:solidFill>
                  <a:schemeClr val="bg1"/>
                </a:solidFill>
                <a:effectLst>
                  <a:outerShdw blurRad="38100" dist="38100" dir="2700000" algn="tl">
                    <a:srgbClr val="000000">
                      <a:alpha val="43137"/>
                    </a:srgbClr>
                  </a:outerShdw>
                </a:effectLst>
                <a:highlight>
                  <a:srgbClr val="CC00FF"/>
                </a:highlight>
                <a:latin typeface="Maiandra GD" panose="020E0502030308020204" pitchFamily="34" charset="0"/>
              </a:rPr>
              <a:t>seremos arrebatados</a:t>
            </a:r>
            <a:r>
              <a:rPr lang="es-ES" b="1" dirty="0">
                <a:latin typeface="Maiandra GD" panose="020E0502030308020204" pitchFamily="34" charset="0"/>
              </a:rPr>
              <a:t> juntamente con ellos en las nubes al encuentro del Señor en el aire, y así estaremos con el Señor siempre.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0907869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a:bodyPr>
          <a:lstStyle/>
          <a:p>
            <a:r>
              <a:rPr lang="es-ES" b="1" dirty="0">
                <a:latin typeface="Maiandra GD" panose="020E0502030308020204" pitchFamily="34" charset="0"/>
              </a:rPr>
              <a:t>Muchos religiosos que creen y defiende está doctrina del rapto piensa que la palabra arrebatados enseña la doctrina del rapto.</a:t>
            </a:r>
          </a:p>
          <a:p>
            <a:r>
              <a:rPr lang="es-ES" b="1" dirty="0">
                <a:latin typeface="Maiandra GD" panose="020E0502030308020204" pitchFamily="34" charset="0"/>
              </a:rPr>
              <a:t>Pero nada mas fuera de la verdad que esto, porque lo que trata aquí Él Apóstol Pablo es la esperanza de aquellos que han muerto en Cristo, cuando Cristo regrese por segunda vez.</a:t>
            </a:r>
          </a:p>
          <a:p>
            <a:r>
              <a:rPr lang="es-ES" b="1" dirty="0">
                <a:latin typeface="Maiandra GD" panose="020E0502030308020204" pitchFamily="34" charset="0"/>
              </a:rPr>
              <a:t>El texto no dice que unos serán tomados y otros dejados, el texto habla de los muertos en Cristo, los fieles, ellos resucitarán primero.</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4941597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Tesalonicenses.4:16.</a:t>
            </a:r>
            <a:r>
              <a:rPr lang="es-ES" b="1" dirty="0">
                <a:latin typeface="Maiandra GD" panose="020E0502030308020204" pitchFamily="34" charset="0"/>
              </a:rPr>
              <a:t> </a:t>
            </a:r>
          </a:p>
          <a:p>
            <a:r>
              <a:rPr lang="es-ES" b="1" dirty="0">
                <a:latin typeface="Maiandra GD" panose="020E0502030308020204" pitchFamily="34" charset="0"/>
              </a:rPr>
              <a:t>Pues el Señor mismo descenderá del cielo con voz de mando, con voz de arcángel y con la trompeta de Dios, </a:t>
            </a:r>
            <a:r>
              <a:rPr lang="es-ES" b="1" u="sng" dirty="0">
                <a:effectLst>
                  <a:outerShdw blurRad="38100" dist="38100" dir="2700000" algn="tl">
                    <a:srgbClr val="000000">
                      <a:alpha val="43137"/>
                    </a:srgbClr>
                  </a:outerShdw>
                </a:effectLst>
                <a:highlight>
                  <a:srgbClr val="66FFCC"/>
                </a:highlight>
                <a:latin typeface="Maiandra GD" panose="020E0502030308020204" pitchFamily="34" charset="0"/>
              </a:rPr>
              <a:t>y los muertos en Cristo se levantarán primero.</a:t>
            </a:r>
            <a:r>
              <a:rPr lang="es-ES" b="1" dirty="0">
                <a:latin typeface="Maiandra GD" panose="020E0502030308020204" pitchFamily="34" charset="0"/>
              </a:rPr>
              <a:t> </a:t>
            </a:r>
          </a:p>
          <a:p>
            <a:r>
              <a:rPr lang="es-ES" b="1" dirty="0">
                <a:latin typeface="Maiandra GD" panose="020E0502030308020204" pitchFamily="34" charset="0"/>
              </a:rPr>
              <a:t>Ellos saldrán primeros de su tumba, pero con un cuerpo transformado celestial.</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Corintios.15:51-52.</a:t>
            </a:r>
            <a:r>
              <a:rPr lang="es-ES" b="1" dirty="0">
                <a:latin typeface="Maiandra GD" panose="020E0502030308020204" pitchFamily="34" charset="0"/>
              </a:rPr>
              <a:t> </a:t>
            </a:r>
          </a:p>
          <a:p>
            <a:r>
              <a:rPr lang="es-ES" b="1" dirty="0">
                <a:latin typeface="Maiandra GD" panose="020E0502030308020204" pitchFamily="34" charset="0"/>
              </a:rPr>
              <a:t>Así que les digo un misterio: no todos dormiremos,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pero todos seremos transformados</a:t>
            </a:r>
            <a:r>
              <a:rPr lang="es-ES" b="1" dirty="0">
                <a:latin typeface="Maiandra GD" panose="020E0502030308020204" pitchFamily="34" charset="0"/>
              </a:rPr>
              <a:t>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7604620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20000"/>
          </a:bodyPr>
          <a:lstStyle/>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V.52.</a:t>
            </a:r>
            <a:r>
              <a:rPr lang="es-ES" b="1" dirty="0">
                <a:latin typeface="Maiandra GD" panose="020E0502030308020204" pitchFamily="34" charset="0"/>
              </a:rPr>
              <a:t> </a:t>
            </a:r>
          </a:p>
          <a:p>
            <a:r>
              <a:rPr lang="es-ES" b="1" dirty="0">
                <a:latin typeface="Maiandra GD" panose="020E0502030308020204" pitchFamily="34" charset="0"/>
              </a:rPr>
              <a:t>en un momento, en un abrir y cerrar de ojos, a la trompeta final. Pues la trompeta sonará y </a:t>
            </a:r>
            <a:r>
              <a:rPr lang="es-ES" b="1" u="sng" dirty="0">
                <a:effectLst>
                  <a:outerShdw blurRad="38100" dist="38100" dir="2700000" algn="tl">
                    <a:srgbClr val="000000">
                      <a:alpha val="43137"/>
                    </a:srgbClr>
                  </a:outerShdw>
                </a:effectLst>
                <a:highlight>
                  <a:srgbClr val="00FFCC"/>
                </a:highlight>
                <a:latin typeface="Maiandra GD" panose="020E0502030308020204" pitchFamily="34" charset="0"/>
              </a:rPr>
              <a:t>los muertos resucitarán incorruptibles, y nosotros seremos transformados.</a:t>
            </a:r>
          </a:p>
          <a:p>
            <a:r>
              <a:rPr lang="es-ES" b="1" dirty="0">
                <a:latin typeface="Maiandra GD" panose="020E0502030308020204" pitchFamily="34" charset="0"/>
              </a:rPr>
              <a:t>Y en ese mismo momento lo que estén vivos también serán transformado con un cuerpo celestial, para ir tanto muertos como vivos con Cristo.</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Tesalonicenses.4:17.</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CC00FF"/>
                </a:highlight>
                <a:latin typeface="Maiandra GD" panose="020E0502030308020204" pitchFamily="34" charset="0"/>
              </a:rPr>
              <a:t>Entonces nosotros, los que estemos vivos y que permanezcamos, seremos arrebatados</a:t>
            </a:r>
            <a:r>
              <a:rPr lang="es-ES" b="1" dirty="0">
                <a:latin typeface="Maiandra GD" panose="020E0502030308020204" pitchFamily="34" charset="0"/>
              </a:rPr>
              <a:t> juntamente con ellos en las nubes al encuentro del Señor en el aire, y así estaremos con el Señor siempre.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1188409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dirty="0">
                <a:latin typeface="Maiandra GD" panose="020E0502030308020204" pitchFamily="34" charset="0"/>
              </a:rPr>
              <a:t>Vivos y muertos todos juntos, los que fueron fieles al Señor seremos transformados para irnos con Cristo al cielo.</a:t>
            </a:r>
          </a:p>
          <a:p>
            <a:r>
              <a:rPr lang="es-ES" b="1" dirty="0">
                <a:latin typeface="Maiandra GD" panose="020E0502030308020204" pitchFamily="34" charset="0"/>
              </a:rPr>
              <a:t>De eso trata el pasaje, no de ningún rapto de 7 años ni tribulación, eso no dice la Biblia.</a:t>
            </a:r>
          </a:p>
          <a:p>
            <a:r>
              <a:rPr lang="es-ES" b="1" dirty="0">
                <a:latin typeface="Maiandra GD" panose="020E0502030308020204" pitchFamily="34" charset="0"/>
              </a:rPr>
              <a:t>La verdad de esto es que Pablo está haciendo referencia a la segunda venida de Cristo, la cual será visible, esto es, que todos le verán.</a:t>
            </a:r>
          </a:p>
          <a:p>
            <a:r>
              <a:rPr lang="es-ES" b="1" dirty="0">
                <a:latin typeface="Maiandra GD" panose="020E0502030308020204" pitchFamily="34" charset="0"/>
              </a:rPr>
              <a:t>Cuando Cristo regrese por segunda vez, todos malos y buenos serán resucitados, unos para vida eterna y otros para condenación eterna.</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4498793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Juan.5:28-29.</a:t>
            </a:r>
            <a:r>
              <a:rPr lang="es-ES" b="1" dirty="0">
                <a:latin typeface="Maiandra GD" panose="020E0502030308020204" pitchFamily="34" charset="0"/>
              </a:rPr>
              <a:t> </a:t>
            </a:r>
          </a:p>
          <a:p>
            <a:r>
              <a:rPr lang="es-ES" b="1" dirty="0">
                <a:latin typeface="Maiandra GD" panose="020E0502030308020204" pitchFamily="34" charset="0"/>
              </a:rPr>
              <a:t>»No se queden asombrados de esto, porque viene </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la hora en que todos los que están en los sepulcros oirán Su voz,</a:t>
            </a:r>
            <a:r>
              <a:rPr lang="es-ES" b="1" dirty="0">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V.29.</a:t>
            </a:r>
            <a:r>
              <a:rPr lang="es-ES" b="1" dirty="0">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y saldrán: los que hicieron lo bueno, a resurrección de vida,</a:t>
            </a:r>
            <a:r>
              <a:rPr lang="es-ES" b="1" dirty="0">
                <a:latin typeface="Maiandra GD" panose="020E0502030308020204" pitchFamily="34" charset="0"/>
              </a:rPr>
              <a:t> y los que practicaron lo malo, a resurrección de juicio. </a:t>
            </a:r>
          </a:p>
          <a:p>
            <a:r>
              <a:rPr lang="es-ES" b="1" dirty="0">
                <a:latin typeface="Maiandra GD" panose="020E0502030308020204" pitchFamily="34" charset="0"/>
              </a:rPr>
              <a:t>No hay ningún tiempo de tribulación por 7 años, o por mil años eso no existe en la Biblia solamente en la mente de personas que quieren fascinar a otros.</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7932664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r>
              <a:rPr lang="es-ES" b="1" dirty="0">
                <a:latin typeface="Maiandra GD" panose="020E0502030308020204" pitchFamily="34" charset="0"/>
              </a:rPr>
              <a:t>Lamentablemente los que creen en el rapto y lo defienden, tienen muchos problemas para defender esta doctrina, porque hacen de Cristo viniendo varias veces a la tierra, lo cual no es correcto.</a:t>
            </a:r>
          </a:p>
          <a:p>
            <a:r>
              <a:rPr lang="es-ES" b="1" dirty="0">
                <a:latin typeface="Maiandra GD" panose="020E0502030308020204" pitchFamily="34" charset="0"/>
              </a:rPr>
              <a:t>Según ellos después de la gran tribulación de 7 años, Cristo vendrá otra vez con los fieles para establecer un reino de mil años en la tierra.</a:t>
            </a:r>
          </a:p>
          <a:p>
            <a:r>
              <a:rPr lang="es-ES" b="1" dirty="0">
                <a:latin typeface="Maiandra GD" panose="020E0502030308020204" pitchFamily="34" charset="0"/>
              </a:rPr>
              <a:t>Ya con esta estaríamos hablando de una tercera venida de Cristo, lo cual no lo enseña la Biblia.</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5632219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INTRODUCCIÓN:</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r>
              <a:rPr lang="es-ES" b="1" dirty="0">
                <a:latin typeface="Maiandra GD" panose="020E0502030308020204" pitchFamily="34" charset="0"/>
              </a:rPr>
              <a:t>Otra escena en las películas del rapto es que un esposo despierta y no encuentra a su esposa, solo las piyamas de ella están sobre la cama en el lado donde durmió la noche anterior. Él esposo no se explica dónde está su esposa, se la han “raptado”.</a:t>
            </a:r>
          </a:p>
          <a:p>
            <a:r>
              <a:rPr lang="es-ES" b="1" dirty="0">
                <a:latin typeface="Maiandra GD" panose="020E0502030308020204" pitchFamily="34" charset="0"/>
              </a:rPr>
              <a:t>Otra escena muestra a un avión comercial volando a miles de metros sobre el nivel del mar, y de repente como 20 pasajeros desaparecen de sus asientos. Solo la ropa que estaban usando estaba en sus asientos.</a:t>
            </a:r>
            <a:endParaRPr lang="en-US" b="1" dirty="0">
              <a:latin typeface="Maiandra GD" panose="020E0502030308020204" pitchFamily="34" charset="0"/>
            </a:endParaRP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0886379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r>
              <a:rPr lang="es-ES" b="1" dirty="0">
                <a:latin typeface="Maiandra GD" panose="020E0502030308020204" pitchFamily="34" charset="0"/>
              </a:rPr>
              <a:t>Y según ellos viene a establecer su reino, lo cual es otro error porque el reino ya está aquí.</a:t>
            </a:r>
          </a:p>
          <a:p>
            <a:r>
              <a:rPr lang="es-ES" b="1" dirty="0">
                <a:latin typeface="Maiandra GD" panose="020E0502030308020204" pitchFamily="34" charset="0"/>
              </a:rPr>
              <a:t>Cristo ya estableció su reino después de su muerte y es su iglesia.</a:t>
            </a:r>
          </a:p>
          <a:p>
            <a:r>
              <a:rPr lang="es-ES" b="1" dirty="0">
                <a:latin typeface="Maiandra GD" panose="020E0502030308020204" pitchFamily="34" charset="0"/>
              </a:rPr>
              <a:t>El reino fue profetizado en el Antiguo Testamento.</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Daniel.2:44.</a:t>
            </a:r>
            <a:r>
              <a:rPr lang="es-ES" b="1" dirty="0">
                <a:latin typeface="Maiandra GD" panose="020E0502030308020204" pitchFamily="34" charset="0"/>
              </a:rPr>
              <a:t> </a:t>
            </a:r>
          </a:p>
          <a:p>
            <a:r>
              <a:rPr lang="es-ES" b="1" dirty="0">
                <a:latin typeface="Maiandra GD" panose="020E0502030308020204" pitchFamily="34" charset="0"/>
              </a:rPr>
              <a:t>»En los días de estos reyes,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el Dios del cielo levantará un reino que jamás será destruido,</a:t>
            </a:r>
            <a:r>
              <a:rPr lang="es-ES" b="1" dirty="0">
                <a:latin typeface="Maiandra GD" panose="020E0502030308020204" pitchFamily="34" charset="0"/>
              </a:rPr>
              <a:t> y este reino no será entregado a otro pueblo. </a:t>
            </a:r>
            <a:endParaRPr lang="en-US" b="1" dirty="0">
              <a:latin typeface="Maiandra GD" panose="020E0502030308020204" pitchFamily="34" charset="0"/>
            </a:endParaRP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9733445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dirty="0">
                <a:latin typeface="Maiandra GD" panose="020E0502030308020204" pitchFamily="34" charset="0"/>
              </a:rPr>
              <a:t>Desmenuzará y pondrá fin a todos aquellos reinos, y él permanecerá para siempre, </a:t>
            </a:r>
          </a:p>
          <a:p>
            <a:r>
              <a:rPr lang="es-ES" b="1" dirty="0">
                <a:latin typeface="Maiandra GD" panose="020E0502030308020204" pitchFamily="34" charset="0"/>
              </a:rPr>
              <a:t>Anunciado por Jesús en su ministerio.</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Marcos.1:14-15.</a:t>
            </a:r>
            <a:r>
              <a:rPr lang="es-ES" b="1" dirty="0">
                <a:latin typeface="Maiandra GD" panose="020E0502030308020204" pitchFamily="34" charset="0"/>
              </a:rPr>
              <a:t> </a:t>
            </a:r>
          </a:p>
          <a:p>
            <a:r>
              <a:rPr lang="es-ES" b="1" dirty="0">
                <a:latin typeface="Maiandra GD" panose="020E0502030308020204" pitchFamily="34" charset="0"/>
              </a:rPr>
              <a:t>Después que Juan había sido encarcelado,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Jesús vino a Galilea predicando el evangelio de Dios.</a:t>
            </a:r>
            <a:r>
              <a:rPr lang="es-ES" b="1" dirty="0">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V.15.</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«El tiempo se ha cumplido», decía, «y el reino de Dios se ha acercado;</a:t>
            </a:r>
            <a:r>
              <a:rPr lang="es-ES" b="1" dirty="0">
                <a:latin typeface="Maiandra GD" panose="020E0502030308020204" pitchFamily="34" charset="0"/>
              </a:rPr>
              <a:t> arrepiéntanse y crean en el evangelio».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6759394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dirty="0">
                <a:latin typeface="Maiandra GD" panose="020E0502030308020204" pitchFamily="34" charset="0"/>
              </a:rPr>
              <a:t>Y establecido conforme al cumpliendo de estas profecías.</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Colosenses.1:13.</a:t>
            </a:r>
            <a:r>
              <a:rPr lang="es-ES" b="1" dirty="0">
                <a:latin typeface="Maiandra GD" panose="020E0502030308020204" pitchFamily="34" charset="0"/>
              </a:rPr>
              <a:t> </a:t>
            </a:r>
          </a:p>
          <a:p>
            <a:r>
              <a:rPr lang="es-ES" b="1" dirty="0">
                <a:latin typeface="Maiandra GD" panose="020E0502030308020204" pitchFamily="34" charset="0"/>
              </a:rPr>
              <a:t>Porque Él nos libró del dominio de las tinieblas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y nos trasladó al reino de Su Hijo amado,</a:t>
            </a:r>
            <a:r>
              <a:rPr lang="es-ES" b="1" dirty="0">
                <a:latin typeface="Maiandra GD" panose="020E0502030308020204" pitchFamily="34" charset="0"/>
              </a:rPr>
              <a:t> </a:t>
            </a:r>
          </a:p>
          <a:p>
            <a:r>
              <a:rPr lang="es-ES" b="1" dirty="0">
                <a:latin typeface="Maiandra GD" panose="020E0502030308020204" pitchFamily="34" charset="0"/>
              </a:rPr>
              <a:t>¿Cómo podemos ser traslado a algo que no existe, si el reino no estuviera aquí en la tierra todavía?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Hebreos.12:28.</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Por lo cual, puesto que recibimos un reino que es inconmovible,</a:t>
            </a:r>
            <a:r>
              <a:rPr lang="es-ES" b="1" dirty="0">
                <a:latin typeface="Maiandra GD" panose="020E0502030308020204" pitchFamily="34" charset="0"/>
              </a:rPr>
              <a:t> demostremos gratitud, mediante la cual ofrezcamos a Dios un servicio aceptable con temor y reverencia;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8685772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20000"/>
          </a:bodyPr>
          <a:lstStyle/>
          <a:p>
            <a:r>
              <a:rPr lang="es-ES" b="1" dirty="0">
                <a:latin typeface="Maiandra GD" panose="020E0502030308020204" pitchFamily="34" charset="0"/>
              </a:rPr>
              <a:t>Él escritor a los Hebreos dice: Que recibimos (Presente) un reino, no dice: recibiremos (Futuro) un reino, estamos en el reino la iglesia.</a:t>
            </a:r>
          </a:p>
          <a:p>
            <a:r>
              <a:rPr lang="es-ES" b="1" dirty="0">
                <a:latin typeface="Maiandra GD" panose="020E0502030308020204" pitchFamily="34" charset="0"/>
              </a:rPr>
              <a:t>Él apóstol Pablo predicaba el reino.</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Hechos.28:30-31.</a:t>
            </a:r>
            <a:r>
              <a:rPr lang="es-ES" b="1" dirty="0">
                <a:latin typeface="Maiandra GD" panose="020E0502030308020204" pitchFamily="34" charset="0"/>
              </a:rPr>
              <a:t> </a:t>
            </a:r>
          </a:p>
          <a:p>
            <a:r>
              <a:rPr lang="es-ES" b="1" dirty="0">
                <a:latin typeface="Maiandra GD" panose="020E0502030308020204" pitchFamily="34" charset="0"/>
              </a:rPr>
              <a:t>Pablo se quedó por dos años enteros en la habitación que alquilaba,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y recibía a todos los que iban a verlo,</a:t>
            </a:r>
            <a:r>
              <a:rPr lang="es-ES" b="1" dirty="0">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V.31.</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predicando el reino de Dios</a:t>
            </a:r>
            <a:r>
              <a:rPr lang="es-ES" b="1" dirty="0">
                <a:latin typeface="Maiandra GD" panose="020E0502030308020204" pitchFamily="34" charset="0"/>
              </a:rPr>
              <a:t> y enseñando todo lo concerniente al Señor Jesucristo con toda libertad, sin estorbo.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4416569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dirty="0">
                <a:latin typeface="Maiandra GD" panose="020E0502030308020204" pitchFamily="34" charset="0"/>
              </a:rPr>
              <a:t>Él apóstol Pablo tenía colaboradores en el reino.</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Colosenses.4:10-11.</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Aristarco, mi compañero de prisión,</a:t>
            </a:r>
            <a:r>
              <a:rPr lang="es-ES" b="1" dirty="0">
                <a:latin typeface="Maiandra GD" panose="020E0502030308020204" pitchFamily="34" charset="0"/>
              </a:rPr>
              <a:t> les envía saludos. También Marcos, el primo de Bernabé, (acerca del cual ustedes recibieron instrucciones. Si va a verlos, recíbanlo bien).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V.11.</a:t>
            </a:r>
            <a:r>
              <a:rPr lang="es-ES" b="1" dirty="0">
                <a:latin typeface="Maiandra GD" panose="020E0502030308020204" pitchFamily="34" charset="0"/>
              </a:rPr>
              <a:t> </a:t>
            </a:r>
          </a:p>
          <a:p>
            <a:r>
              <a:rPr lang="es-ES" b="1" dirty="0">
                <a:latin typeface="Maiandra GD" panose="020E0502030308020204" pitchFamily="34" charset="0"/>
              </a:rPr>
              <a:t>También Jesús, llamado Justo. </a:t>
            </a:r>
            <a:r>
              <a:rPr lang="es-ES" b="1" u="sng" dirty="0">
                <a:effectLst>
                  <a:outerShdw blurRad="38100" dist="38100" dir="2700000" algn="tl">
                    <a:srgbClr val="000000">
                      <a:alpha val="43137"/>
                    </a:srgbClr>
                  </a:outerShdw>
                </a:effectLst>
                <a:highlight>
                  <a:srgbClr val="66CCFF"/>
                </a:highlight>
                <a:latin typeface="Maiandra GD" panose="020E0502030308020204" pitchFamily="34" charset="0"/>
              </a:rPr>
              <a:t>Estos son los únicos colaboradores conmigo en el reino de Dios</a:t>
            </a:r>
            <a:r>
              <a:rPr lang="es-ES" b="1" dirty="0">
                <a:latin typeface="Maiandra GD" panose="020E0502030308020204" pitchFamily="34" charset="0"/>
              </a:rPr>
              <a:t> que son de la circuncisión, y ellos han resultado ser un estímulo para mí.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0575578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a:bodyPr>
          <a:lstStyle/>
          <a:p>
            <a:r>
              <a:rPr lang="es-ES" b="1" dirty="0">
                <a:latin typeface="Maiandra GD" panose="020E0502030308020204" pitchFamily="34" charset="0"/>
              </a:rPr>
              <a:t>¿Cómo puede tener colaboradores si no estaba en el reino?</a:t>
            </a:r>
          </a:p>
          <a:p>
            <a:r>
              <a:rPr lang="es-ES" b="1" dirty="0">
                <a:latin typeface="Maiandra GD" panose="020E0502030308020204" pitchFamily="34" charset="0"/>
              </a:rPr>
              <a:t>Juan era coparticipe- Compañero en el reino.</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Apocalipsis.1:9.</a:t>
            </a:r>
            <a:r>
              <a:rPr lang="es-ES" b="1" dirty="0">
                <a:latin typeface="Maiandra GD" panose="020E0502030308020204" pitchFamily="34" charset="0"/>
              </a:rPr>
              <a:t> </a:t>
            </a:r>
          </a:p>
          <a:p>
            <a:r>
              <a:rPr lang="es-ES" b="1" dirty="0">
                <a:latin typeface="Maiandra GD" panose="020E0502030308020204" pitchFamily="34" charset="0"/>
              </a:rPr>
              <a:t>Yo, Juan, hermano de ustedes </a:t>
            </a:r>
            <a:r>
              <a:rPr lang="es-ES" b="1" u="sng" dirty="0">
                <a:effectLst>
                  <a:outerShdw blurRad="38100" dist="38100" dir="2700000" algn="tl">
                    <a:srgbClr val="000000">
                      <a:alpha val="43137"/>
                    </a:srgbClr>
                  </a:outerShdw>
                </a:effectLst>
                <a:highlight>
                  <a:srgbClr val="66FFCC"/>
                </a:highlight>
                <a:latin typeface="Maiandra GD" panose="020E0502030308020204" pitchFamily="34" charset="0"/>
              </a:rPr>
              <a:t>y compañero en la tribulación, en el reino</a:t>
            </a:r>
            <a:r>
              <a:rPr lang="es-ES" b="1" dirty="0">
                <a:latin typeface="Maiandra GD" panose="020E0502030308020204" pitchFamily="34" charset="0"/>
              </a:rPr>
              <a:t> y en la perseverancia en Jesús, me encontraba en la isla llamada Patmos, por causa de la palabra de Dios y del testimonio de Jesús.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8493214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ES" b="1" dirty="0">
                <a:latin typeface="Maiandra GD" panose="020E0502030308020204" pitchFamily="34" charset="0"/>
              </a:rPr>
              <a:t>¿Cómo es posible esto si no existiera el reino?</a:t>
            </a:r>
          </a:p>
          <a:p>
            <a:r>
              <a:rPr lang="es-ES" b="1" dirty="0">
                <a:latin typeface="Maiandra GD" panose="020E0502030308020204" pitchFamily="34" charset="0"/>
              </a:rPr>
              <a:t>Fue posible porque el reino ya existía, ya está establecido aquí en la tierra y todos los apóstoles estaban en él.</a:t>
            </a:r>
          </a:p>
          <a:p>
            <a:r>
              <a:rPr lang="es-ES" b="1" dirty="0">
                <a:latin typeface="Maiandra GD" panose="020E0502030308020204" pitchFamily="34" charset="0"/>
              </a:rPr>
              <a:t>La otra gran mentira es que ellos dicen y creen y defienden que Cristo viene a establecer su reino por mil años.</a:t>
            </a:r>
          </a:p>
          <a:p>
            <a:r>
              <a:rPr lang="es-ES" b="1" dirty="0">
                <a:latin typeface="Maiandra GD" panose="020E0502030308020204" pitchFamily="34" charset="0"/>
              </a:rPr>
              <a:t>Pero la Biblia enseña que Cristo viene a traer su reino, no a establecerlo.</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4282491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Corintios.15:24.</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Entonces vendrá el fin, cuando Él entregue el reino al Dios y Padre,</a:t>
            </a:r>
            <a:r>
              <a:rPr lang="es-ES" b="1" dirty="0">
                <a:latin typeface="Maiandra GD" panose="020E0502030308020204" pitchFamily="34" charset="0"/>
              </a:rPr>
              <a:t> después que haya terminado con todo dominio y toda autoridad y poder. </a:t>
            </a:r>
          </a:p>
          <a:p>
            <a:r>
              <a:rPr lang="es-ES" b="1" dirty="0">
                <a:latin typeface="Maiandra GD" panose="020E0502030308020204" pitchFamily="34" charset="0"/>
              </a:rPr>
              <a:t>¿A quien le va a creer Usted a lo que la Biblia enseña?</a:t>
            </a:r>
          </a:p>
          <a:p>
            <a:r>
              <a:rPr lang="es-ES" b="1" dirty="0">
                <a:latin typeface="Maiandra GD" panose="020E0502030308020204" pitchFamily="34" charset="0"/>
              </a:rPr>
              <a:t>¿O a los que los hombres enseñan?</a:t>
            </a:r>
          </a:p>
          <a:p>
            <a:r>
              <a:rPr lang="es-ES" b="1" dirty="0">
                <a:latin typeface="Maiandra GD" panose="020E0502030308020204" pitchFamily="34" charset="0"/>
              </a:rPr>
              <a:t>Recuerde que Él Único veraz, que tiene la verdad es Dios, no Él hombre.</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Romanos.3:4.</a:t>
            </a:r>
            <a:r>
              <a:rPr lang="es-ES" b="1" dirty="0">
                <a:latin typeface="Maiandra GD" panose="020E0502030308020204" pitchFamily="34" charset="0"/>
              </a:rPr>
              <a:t>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2392922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r>
              <a:rPr lang="es-ES" b="1" u="sng" dirty="0">
                <a:effectLst>
                  <a:outerShdw blurRad="38100" dist="38100" dir="2700000" algn="tl">
                    <a:srgbClr val="000000">
                      <a:alpha val="43137"/>
                    </a:srgbClr>
                  </a:outerShdw>
                </a:effectLst>
                <a:highlight>
                  <a:srgbClr val="00FFCC"/>
                </a:highlight>
                <a:latin typeface="Maiandra GD" panose="020E0502030308020204" pitchFamily="34" charset="0"/>
              </a:rPr>
              <a:t>¡De ningún modo! Antes bien, sea hallado Dios veraz,</a:t>
            </a:r>
            <a:r>
              <a:rPr lang="es-ES" b="1" dirty="0">
                <a:latin typeface="Maiandra GD" panose="020E0502030308020204" pitchFamily="34" charset="0"/>
              </a:rPr>
              <a:t> aunque todo hombre sea hallado mentiroso; como está escrito: «PARA QUE SEAS JUSTIFICADO EN TUS PALABRAS, Y VENZAS CUANDO SEAS JUZGADO». </a:t>
            </a:r>
          </a:p>
          <a:p>
            <a:r>
              <a:rPr lang="es-ES" b="1" dirty="0">
                <a:latin typeface="Maiandra GD" panose="020E0502030308020204" pitchFamily="34" charset="0"/>
              </a:rPr>
              <a:t>Amigo y hermano la doctrina del rapto no está en la Biblia, la palabra rapto no existe.</a:t>
            </a:r>
          </a:p>
          <a:p>
            <a:r>
              <a:rPr lang="es-ES" b="1" dirty="0">
                <a:latin typeface="Maiandra GD" panose="020E0502030308020204" pitchFamily="34" charset="0"/>
              </a:rPr>
              <a:t>¿Entonces porque creer en algo que no existe?</a:t>
            </a:r>
          </a:p>
          <a:p>
            <a:r>
              <a:rPr lang="es-ES" b="1" dirty="0">
                <a:latin typeface="Maiandra GD" panose="020E0502030308020204" pitchFamily="34" charset="0"/>
              </a:rPr>
              <a:t>El rapto hace de la venida de Cristo en secreto. </a:t>
            </a:r>
            <a:endParaRPr lang="en-US" b="1" dirty="0">
              <a:latin typeface="Maiandra GD" panose="020E0502030308020204" pitchFamily="34" charset="0"/>
            </a:endParaRP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4823371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r>
              <a:rPr lang="es-ES" b="1" dirty="0">
                <a:latin typeface="Maiandra GD" panose="020E0502030308020204" pitchFamily="34" charset="0"/>
              </a:rPr>
              <a:t>Lo cual también es una mentira, porque la Biblia enseña claramente que la venida de Cristo será vista, todo ojo lo vera.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Apocalipsis.1:7.</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CC00FF"/>
                </a:highlight>
                <a:latin typeface="Maiandra GD" panose="020E0502030308020204" pitchFamily="34" charset="0"/>
              </a:rPr>
              <a:t>ÉL VIENE CON LAS NUBES, y todo ojo lo verá,</a:t>
            </a:r>
            <a:r>
              <a:rPr lang="es-ES" b="1" dirty="0">
                <a:latin typeface="Maiandra GD" panose="020E0502030308020204" pitchFamily="34" charset="0"/>
              </a:rPr>
              <a:t> aun los que lo traspasaron; y todas las tribus de la tierra harán lamentación por Él. Sí. Amén. </a:t>
            </a:r>
          </a:p>
          <a:p>
            <a:r>
              <a:rPr lang="es-ES" b="1" dirty="0">
                <a:latin typeface="Maiandra GD" panose="020E0502030308020204" pitchFamily="34" charset="0"/>
              </a:rPr>
              <a:t>Todos vivos y muertos le verán, aun aquellos que le mataron lo verán cuando Él regrese.</a:t>
            </a:r>
            <a:endParaRPr lang="en-US" b="1" dirty="0">
              <a:latin typeface="Maiandra GD" panose="020E0502030308020204" pitchFamily="34" charset="0"/>
            </a:endParaRP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2860345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INTRODUCCIÓN:</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ES" b="1" dirty="0">
                <a:latin typeface="Maiandra GD" panose="020E0502030308020204" pitchFamily="34" charset="0"/>
              </a:rPr>
              <a:t>Las aeromozas del avión y Él capitán buscan, pero no encuentran a esos pasajeros, supuestamente han sido “raptados” llevados al cielo.</a:t>
            </a:r>
          </a:p>
          <a:p>
            <a:r>
              <a:rPr lang="es-ES" b="1" dirty="0">
                <a:latin typeface="Maiandra GD" panose="020E0502030308020204" pitchFamily="34" charset="0"/>
              </a:rPr>
              <a:t>Todo esto se ve fascinante a la vista de muchos, pero lamentablemente, no es lo que enseña la Biblia.</a:t>
            </a:r>
          </a:p>
          <a:p>
            <a:r>
              <a:rPr lang="es-ES" b="1" dirty="0">
                <a:latin typeface="Maiandra GD" panose="020E0502030308020204" pitchFamily="34" charset="0"/>
              </a:rPr>
              <a:t>Como cristianos nosotros debemos estar preparados para presentar defensa de la verdad.</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Pedro.3:15.</a:t>
            </a:r>
            <a:r>
              <a:rPr lang="es-ES" b="1" dirty="0">
                <a:latin typeface="Maiandra GD" panose="020E0502030308020204" pitchFamily="34" charset="0"/>
              </a:rPr>
              <a:t> </a:t>
            </a:r>
            <a:endParaRPr lang="en-US" b="1" dirty="0">
              <a:latin typeface="Maiandra GD" panose="020E0502030308020204" pitchFamily="34" charset="0"/>
            </a:endParaRP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4940357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ES" b="1" dirty="0">
                <a:latin typeface="Maiandra GD" panose="020E0502030308020204" pitchFamily="34" charset="0"/>
              </a:rPr>
              <a:t>Todos La veremos es visible porque la trompeta lo anunciara.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Tesalonicenses.4:16.</a:t>
            </a:r>
            <a:r>
              <a:rPr lang="es-ES" b="1" dirty="0">
                <a:latin typeface="Maiandra GD" panose="020E0502030308020204" pitchFamily="34" charset="0"/>
              </a:rPr>
              <a:t> </a:t>
            </a:r>
          </a:p>
          <a:p>
            <a:r>
              <a:rPr lang="es-ES" b="1" dirty="0">
                <a:latin typeface="Maiandra GD" panose="020E0502030308020204" pitchFamily="34" charset="0"/>
              </a:rPr>
              <a:t>Pues el Señor mismo descenderá del cielo c</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on voz de mando, con voz de arcángel y con la trompeta de Dios,</a:t>
            </a:r>
            <a:r>
              <a:rPr lang="es-ES" b="1" dirty="0">
                <a:latin typeface="Maiandra GD" panose="020E0502030308020204" pitchFamily="34" charset="0"/>
              </a:rPr>
              <a:t> y los muertos en Cristo se levantarán primero. </a:t>
            </a:r>
          </a:p>
          <a:p>
            <a:r>
              <a:rPr lang="es-ES" b="1" dirty="0">
                <a:latin typeface="Maiandra GD" panose="020E0502030308020204" pitchFamily="34" charset="0"/>
              </a:rPr>
              <a:t>Los cielos y la tierra pasaran con grandes estruendos, mucho ruido.</a:t>
            </a:r>
          </a:p>
          <a:p>
            <a:pPr algn="ctr"/>
            <a:r>
              <a:rPr lang="en-U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II Pedro.3:10.</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4092557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ES" b="1" dirty="0">
                <a:latin typeface="Maiandra GD" panose="020E0502030308020204" pitchFamily="34" charset="0"/>
              </a:rPr>
              <a:t>Pero el día del Señor vendrá como ladrón,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en el cual los cielos pasarán con gran estruendo, y los elementos serán destruidos con fuego intenso,</a:t>
            </a:r>
            <a:r>
              <a:rPr lang="es-ES" b="1" dirty="0">
                <a:latin typeface="Maiandra GD" panose="020E0502030308020204" pitchFamily="34" charset="0"/>
              </a:rPr>
              <a:t> y la tierra y las obras que hay en ella serán quemadas. </a:t>
            </a:r>
          </a:p>
          <a:p>
            <a:r>
              <a:rPr lang="es-ES" b="1" dirty="0">
                <a:latin typeface="Maiandra GD" panose="020E0502030308020204" pitchFamily="34" charset="0"/>
              </a:rPr>
              <a:t>Todo esto nos habla de algo que va ser visible, que no será nada oculto, nada en silencio, que toda la humanidad se dará cuenta, pero para muchos ya va ser demasiado tarde para el arrepentimiento.</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4366676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EL RAPTO HACE DE CRISTO VARIAS VENIDA.</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ES" b="1" dirty="0">
                <a:latin typeface="Maiandra GD" panose="020E0502030308020204" pitchFamily="34" charset="0"/>
              </a:rPr>
              <a:t>Nadie va quedar aquí en la tierra, porque será destruida no abra lugar para la tierra.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Apocalipsis.20:11.</a:t>
            </a:r>
            <a:r>
              <a:rPr lang="es-ES" b="1" dirty="0">
                <a:latin typeface="Maiandra GD" panose="020E0502030308020204" pitchFamily="34" charset="0"/>
              </a:rPr>
              <a:t> </a:t>
            </a:r>
          </a:p>
          <a:p>
            <a:r>
              <a:rPr lang="es-ES" b="1" dirty="0">
                <a:latin typeface="Maiandra GD" panose="020E0502030308020204" pitchFamily="34" charset="0"/>
              </a:rPr>
              <a:t>Vi un gran trono blanco y a Aquel que estaba sentado en él,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de cuya presencia huyeron la tierra y el cielo, y no se halló lugar para ellos.</a:t>
            </a:r>
            <a:r>
              <a:rPr lang="es-ES" b="1" dirty="0">
                <a:latin typeface="Maiandra GD" panose="020E0502030308020204" pitchFamily="34" charset="0"/>
              </a:rPr>
              <a:t> </a:t>
            </a:r>
          </a:p>
          <a:p>
            <a:r>
              <a:rPr lang="es-ES" b="1" dirty="0">
                <a:latin typeface="Maiandra GD" panose="020E0502030308020204" pitchFamily="34" charset="0"/>
              </a:rPr>
              <a:t>Nada de estos textos enseñan una segunda venida de Cristo secreta, solo en la mente de muchos que quieren engañar.</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5022490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CONCLUSIÓN:</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ES" b="1" dirty="0">
                <a:latin typeface="Maiandra GD" panose="020E0502030308020204" pitchFamily="34" charset="0"/>
              </a:rPr>
              <a:t>Amigos y hermanos la enseñanza del rapto no es Bíblica, porque la Biblia no lo enseña.</a:t>
            </a:r>
          </a:p>
          <a:p>
            <a:r>
              <a:rPr lang="es-ES" b="1" dirty="0">
                <a:latin typeface="Maiandra GD" panose="020E0502030308020204" pitchFamily="34" charset="0"/>
              </a:rPr>
              <a:t>La palabra rapto no aparece en la Biblia, solo en la mente de muchos que quieren engañar a la gente.</a:t>
            </a:r>
          </a:p>
          <a:p>
            <a:r>
              <a:rPr lang="es-ES" b="1" dirty="0">
                <a:latin typeface="Maiandra GD" panose="020E0502030308020204" pitchFamily="34" charset="0"/>
              </a:rPr>
              <a:t>Creemos a la palabra de Dios, que es la única que tiene la verdad. </a:t>
            </a:r>
          </a:p>
          <a:p>
            <a:r>
              <a:rPr lang="es-ES" b="1" dirty="0">
                <a:latin typeface="Maiandra GD" panose="020E0502030308020204" pitchFamily="34" charset="0"/>
              </a:rPr>
              <a:t>No creamos a quienes no enseñan la verdad de Dios.</a:t>
            </a:r>
          </a:p>
          <a:p>
            <a:endParaRPr lang="en-US" b="1" dirty="0">
              <a:latin typeface="Maiandra GD" panose="020E0502030308020204" pitchFamily="34" charset="0"/>
            </a:endParaRP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4404165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CONCLUSIÓN:</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a:bodyPr>
          <a:lstStyle/>
          <a:p>
            <a:r>
              <a:rPr lang="es-ES" b="1" dirty="0">
                <a:latin typeface="Maiandra GD" panose="020E0502030308020204" pitchFamily="34" charset="0"/>
              </a:rPr>
              <a:t>No se deje engañar ni tenga temor a esta doctrina, créale a Dios atraves de su palabra escrita. </a:t>
            </a:r>
          </a:p>
          <a:p>
            <a:r>
              <a:rPr lang="es-ES" b="1" dirty="0">
                <a:latin typeface="Maiandra GD" panose="020E0502030308020204" pitchFamily="34" charset="0"/>
              </a:rPr>
              <a:t>El rapto hace de la venida de Cristo en secreto, lo cual no lo enseña la Biblia, porque su venida toda la humanidad la vera, aunque los que le mataron.</a:t>
            </a:r>
          </a:p>
          <a:p>
            <a:r>
              <a:rPr lang="es-ES" b="1" dirty="0">
                <a:latin typeface="Maiandra GD" panose="020E0502030308020204" pitchFamily="34" charset="0"/>
              </a:rPr>
              <a:t>Hace de Cristo viniendo muchas veces, lo cual tampoco la Biblia lo enseña. </a:t>
            </a:r>
          </a:p>
          <a:p>
            <a:r>
              <a:rPr lang="es-ES" b="1" dirty="0">
                <a:latin typeface="Maiandra GD" panose="020E0502030308020204" pitchFamily="34" charset="0"/>
              </a:rPr>
              <a:t>La Biblia solo habla de una segunda venida de Cristo, no de tres, cuatro o muchas.</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8332975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CONCLUSIÓN:</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lstStyle/>
          <a:p>
            <a:r>
              <a:rPr lang="es-ES" b="1" dirty="0">
                <a:latin typeface="Maiandra GD" panose="020E0502030308020204" pitchFamily="34" charset="0"/>
              </a:rPr>
              <a:t>Esta doctrina hace de Cristo viniendo a establecer su reino aquí en la tierra. </a:t>
            </a:r>
          </a:p>
          <a:p>
            <a:r>
              <a:rPr lang="es-ES" b="1" dirty="0">
                <a:latin typeface="Maiandra GD" panose="020E0502030308020204" pitchFamily="34" charset="0"/>
              </a:rPr>
              <a:t>Lo cual es falso, ya que la Biblia enseña que el reino está aquí y que Cristo viene por él, para entregárselo a su Padre.</a:t>
            </a:r>
          </a:p>
          <a:p>
            <a:r>
              <a:rPr lang="es-ES" b="1" dirty="0">
                <a:latin typeface="Maiandra GD" panose="020E0502030308020204" pitchFamily="34" charset="0"/>
              </a:rPr>
              <a:t>No nos dejemos engañar porque perderemos nuestra alma, estemos dispuesto a defender la verdad de Dios, a dar razón de nuestra esperanza con amor.</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25639657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sp>
        <p:nvSpPr>
          <p:cNvPr id="6" name="Rectángulo: esquinas redondeadas 5">
            <a:extLst>
              <a:ext uri="{FF2B5EF4-FFF2-40B4-BE49-F238E27FC236}">
                <a16:creationId xmlns:a16="http://schemas.microsoft.com/office/drawing/2014/main" id="{ABC3F33F-F8F1-7DC6-0F55-AD4EA7EE2149}"/>
              </a:ext>
            </a:extLst>
          </p:cNvPr>
          <p:cNvSpPr/>
          <p:nvPr/>
        </p:nvSpPr>
        <p:spPr>
          <a:xfrm>
            <a:off x="0" y="5812971"/>
            <a:ext cx="9144000" cy="1045029"/>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419" sz="4800" b="1" dirty="0">
                <a:effectLst>
                  <a:outerShdw blurRad="38100" dist="38100" dir="2700000" algn="tl">
                    <a:srgbClr val="000000">
                      <a:alpha val="43137"/>
                    </a:srgbClr>
                  </a:outerShdw>
                </a:effectLst>
                <a:latin typeface="Maiandra GD" panose="020E0502030308020204" pitchFamily="34" charset="0"/>
              </a:rPr>
              <a:t>DIOS NOS BENDIGA A TODOS.</a:t>
            </a:r>
            <a:endParaRPr lang="en-US" sz="4800" b="1" dirty="0">
              <a:effectLst>
                <a:outerShdw blurRad="38100" dist="38100" dir="2700000" algn="tl">
                  <a:srgbClr val="000000">
                    <a:alpha val="43137"/>
                  </a:srgbClr>
                </a:outerShdw>
              </a:effectLst>
              <a:latin typeface="Maiandra GD" panose="020E0502030308020204" pitchFamily="34" charset="0"/>
            </a:endParaRPr>
          </a:p>
        </p:txBody>
      </p:sp>
      <p:pic>
        <p:nvPicPr>
          <p:cNvPr id="11" name="Imagen 10">
            <a:extLst>
              <a:ext uri="{FF2B5EF4-FFF2-40B4-BE49-F238E27FC236}">
                <a16:creationId xmlns:a16="http://schemas.microsoft.com/office/drawing/2014/main" id="{B1690DF4-4CE7-301A-27A8-243ADE366E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812971"/>
          </a:xfrm>
          <a:prstGeom prst="rect">
            <a:avLst/>
          </a:prstGeom>
        </p:spPr>
      </p:pic>
    </p:spTree>
    <p:extLst>
      <p:ext uri="{BB962C8B-B14F-4D97-AF65-F5344CB8AC3E}">
        <p14:creationId xmlns:p14="http://schemas.microsoft.com/office/powerpoint/2010/main" val="368243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by="(-#ppt_w*2)" calcmode="lin" valueType="num">
                                      <p:cBhvr rctx="PPT">
                                        <p:cTn id="14" dur="500" autoRev="1" fill="hold">
                                          <p:stCondLst>
                                            <p:cond delay="0"/>
                                          </p:stCondLst>
                                        </p:cTn>
                                        <p:tgtEl>
                                          <p:spTgt spid="6"/>
                                        </p:tgtEl>
                                        <p:attrNameLst>
                                          <p:attrName>ppt_w</p:attrName>
                                        </p:attrNameLst>
                                      </p:cBhvr>
                                    </p:anim>
                                    <p:anim by="(#ppt_w*0.50)" calcmode="lin" valueType="num">
                                      <p:cBhvr>
                                        <p:cTn id="15" dur="500" decel="50000" autoRev="1" fill="hold">
                                          <p:stCondLst>
                                            <p:cond delay="0"/>
                                          </p:stCondLst>
                                        </p:cTn>
                                        <p:tgtEl>
                                          <p:spTgt spid="6"/>
                                        </p:tgtEl>
                                        <p:attrNameLst>
                                          <p:attrName>ppt_x</p:attrName>
                                        </p:attrNameLst>
                                      </p:cBhvr>
                                    </p:anim>
                                    <p:anim from="(-#ppt_h/2)" to="(#ppt_y)" calcmode="lin" valueType="num">
                                      <p:cBhvr>
                                        <p:cTn id="16" dur="1000" fill="hold">
                                          <p:stCondLst>
                                            <p:cond delay="0"/>
                                          </p:stCondLst>
                                        </p:cTn>
                                        <p:tgtEl>
                                          <p:spTgt spid="6"/>
                                        </p:tgtEl>
                                        <p:attrNameLst>
                                          <p:attrName>ppt_y</p:attrName>
                                        </p:attrNameLst>
                                      </p:cBhvr>
                                    </p:anim>
                                    <p:animRot by="21600000">
                                      <p:cBhvr>
                                        <p:cTn id="17" dur="1000"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INTRODUCCIÓN:</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20000"/>
          </a:bodyPr>
          <a:lstStyle/>
          <a:p>
            <a:r>
              <a:rPr lang="es-ES" b="1" dirty="0">
                <a:latin typeface="Maiandra GD" panose="020E0502030308020204" pitchFamily="34" charset="0"/>
              </a:rPr>
              <a:t>sino santifiquen a Cristo como Señor en sus corazones, </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estando siempre preparados para presentar defensa ante todo el que les demande razón de la esperanza que hay en ustedes.</a:t>
            </a:r>
            <a:r>
              <a:rPr lang="es-ES" b="1" dirty="0">
                <a:latin typeface="Maiandra GD" panose="020E0502030308020204" pitchFamily="34" charset="0"/>
              </a:rPr>
              <a:t> Pero háganlo con mansedumbre y reverencia, </a:t>
            </a:r>
          </a:p>
          <a:p>
            <a:r>
              <a:rPr lang="es-ES" b="1" dirty="0">
                <a:latin typeface="Maiandra GD" panose="020E0502030308020204" pitchFamily="34" charset="0"/>
              </a:rPr>
              <a:t>Y para presentar defensa de la verdad tenemos que examinar cada doctrina que aparece para trazar bien la palabra de Dios.</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II Timoteo.2:15.</a:t>
            </a:r>
            <a:r>
              <a:rPr lang="es-ES" b="1" dirty="0">
                <a:latin typeface="Maiandra GD" panose="020E0502030308020204" pitchFamily="34" charset="0"/>
              </a:rPr>
              <a:t> </a:t>
            </a:r>
          </a:p>
          <a:p>
            <a:r>
              <a:rPr lang="es-ES" b="1" dirty="0">
                <a:latin typeface="Maiandra GD" panose="020E0502030308020204" pitchFamily="34" charset="0"/>
              </a:rPr>
              <a:t>Procura con diligencia presentarte a Dios aprobado, como obrero que no tiene de qué avergonzarse,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que maneja con precisión la palabra de verdad.</a:t>
            </a:r>
            <a:r>
              <a:rPr lang="es-ES" b="1" dirty="0">
                <a:latin typeface="Maiandra GD" panose="020E0502030308020204" pitchFamily="34" charset="0"/>
              </a:rPr>
              <a:t>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9029466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INTRODUCCIÓN:</a:t>
            </a:r>
            <a:endPar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20000"/>
          </a:bodyPr>
          <a:lstStyle/>
          <a:p>
            <a:r>
              <a:rPr lang="es-ES" b="1" dirty="0">
                <a:latin typeface="Maiandra GD" panose="020E0502030308020204" pitchFamily="34" charset="0"/>
              </a:rPr>
              <a:t>La palabra de Dios es la única verdad.</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Juan.17:17.</a:t>
            </a:r>
            <a:r>
              <a:rPr lang="es-ES" b="1" dirty="0">
                <a:latin typeface="Maiandra GD" panose="020E0502030308020204" pitchFamily="34" charset="0"/>
              </a:rPr>
              <a:t> </a:t>
            </a:r>
          </a:p>
          <a:p>
            <a:r>
              <a:rPr lang="es-ES" b="1" dirty="0">
                <a:latin typeface="Maiandra GD" panose="020E0502030308020204" pitchFamily="34" charset="0"/>
              </a:rPr>
              <a:t>»Santifícalos en la verdad;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Tu palabra es verdad.</a:t>
            </a:r>
            <a:r>
              <a:rPr lang="es-ES" b="1" dirty="0">
                <a:latin typeface="Maiandra GD" panose="020E0502030308020204" pitchFamily="34" charset="0"/>
              </a:rPr>
              <a:t> </a:t>
            </a:r>
          </a:p>
          <a:p>
            <a:r>
              <a:rPr lang="es-ES" b="1" dirty="0">
                <a:latin typeface="Maiandra GD" panose="020E0502030308020204" pitchFamily="34" charset="0"/>
              </a:rPr>
              <a:t>Para saber la verdad tenemos que ir a la palabra de Dios, analizar cada texto dentro de su contexto, porque la suma de toda la palabra de Dios es la verdad.</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Salmos.119:160.</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La suma de Tu palabra es verdad,</a:t>
            </a:r>
            <a:r>
              <a:rPr lang="es-ES" b="1" dirty="0">
                <a:latin typeface="Maiandra GD" panose="020E0502030308020204" pitchFamily="34" charset="0"/>
              </a:rPr>
              <a:t> Y eterna cada una de Tus justas ordenanzas. </a:t>
            </a:r>
          </a:p>
          <a:p>
            <a:r>
              <a:rPr lang="es-ES" b="1" dirty="0">
                <a:latin typeface="Maiandra GD" panose="020E0502030308020204" pitchFamily="34" charset="0"/>
              </a:rPr>
              <a:t>Por eso analizaremos atraves de la palabra de Dios, si la doctrina o enseñanza del rapto es Bíblica.</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7525957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dirty="0">
                <a:latin typeface="Maiandra GD" panose="020E0502030308020204" pitchFamily="34" charset="0"/>
              </a:rPr>
              <a:t>Veremos que enseña la Biblia sobre este, tema del rapto.</a:t>
            </a:r>
          </a:p>
          <a:p>
            <a:r>
              <a:rPr lang="es-ES" b="1" dirty="0">
                <a:latin typeface="Maiandra GD" panose="020E0502030308020204" pitchFamily="34" charset="0"/>
              </a:rPr>
              <a:t>Permítame primero anotar que la palabra “rapto” no está en la Biblia, no hay ningún texto que nos hable del rapto.</a:t>
            </a:r>
          </a:p>
          <a:p>
            <a:r>
              <a:rPr lang="es-ES" b="1" dirty="0">
                <a:latin typeface="Maiandra GD" panose="020E0502030308020204" pitchFamily="34" charset="0"/>
              </a:rPr>
              <a:t>Mucha gente se sorprende al escuchar que la palabra “rapto” no se menciona en la Biblia. </a:t>
            </a:r>
          </a:p>
          <a:p>
            <a:r>
              <a:rPr lang="es-ES" b="1" dirty="0">
                <a:latin typeface="Maiandra GD" panose="020E0502030308020204" pitchFamily="34" charset="0"/>
              </a:rPr>
              <a:t>Ni siquiera es un tema en la Biblia. Las escrituras no dicen nada concerniente al rapto. </a:t>
            </a:r>
          </a:p>
          <a:p>
            <a:r>
              <a:rPr lang="es-ES" b="1" dirty="0">
                <a:latin typeface="Maiandra GD" panose="020E0502030308020204" pitchFamily="34" charset="0"/>
              </a:rPr>
              <a:t>El rapto es un concepto que ha estado flotando por algún tiempo y se ha popularizado en algunos libros</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9301478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lnSpcReduction="10000"/>
          </a:bodyPr>
          <a:lstStyle/>
          <a:p>
            <a:r>
              <a:rPr lang="es-ES" b="1" dirty="0">
                <a:latin typeface="Maiandra GD" panose="020E0502030308020204" pitchFamily="34" charset="0"/>
              </a:rPr>
              <a:t>Su significado primario es “apoderarse de, o ser alzado o transportado”.</a:t>
            </a:r>
          </a:p>
          <a:p>
            <a:pPr algn="ct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La DOCTRINA DEL RAPTO:</a:t>
            </a:r>
            <a:r>
              <a:rPr lang="es-ES" b="1" dirty="0">
                <a:latin typeface="Maiandra GD" panose="020E0502030308020204" pitchFamily="34" charset="0"/>
              </a:rPr>
              <a:t> </a:t>
            </a:r>
          </a:p>
          <a:p>
            <a:r>
              <a:rPr lang="es-ES" b="1" dirty="0">
                <a:latin typeface="Maiandra GD" panose="020E0502030308020204" pitchFamily="34" charset="0"/>
              </a:rPr>
              <a:t>Es que la segunda venida de Cristo es inminente eso es, que está a punto de ocurrir en cualquier momento, y cuando así lo sea, todos sus santos vivos y muertos serán arrebatados al cielo por un período de 7 años de bendiciones, pero será una venida en secreto de Cristo. Este es el “Rapto”</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13064336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dirty="0">
                <a:latin typeface="Maiandra GD" panose="020E0502030308020204" pitchFamily="34" charset="0"/>
              </a:rPr>
              <a:t>Para esta enseñanza se usan dos textos principales, que fuera de su contexto, pareciera que da fuerza a esta enseñanza, pero cuando vamos al contexto encontramos la verdad que no enseñanza nada del rapto.</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El primero es: Mateo.24:40-41.</a:t>
            </a:r>
            <a:r>
              <a:rPr lang="es-ES" b="1" dirty="0">
                <a:latin typeface="Maiandra GD" panose="020E0502030308020204" pitchFamily="34" charset="0"/>
              </a:rPr>
              <a:t> </a:t>
            </a:r>
          </a:p>
          <a:p>
            <a:r>
              <a:rPr lang="es-ES" b="1" dirty="0">
                <a:latin typeface="Maiandra GD" panose="020E0502030308020204" pitchFamily="34" charset="0"/>
              </a:rPr>
              <a:t>»Entonces estarán dos en el campo;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uno será llevado y el otro será dejado.</a:t>
            </a:r>
            <a:r>
              <a:rPr lang="es-ES" b="1" dirty="0">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V.41.</a:t>
            </a:r>
            <a:r>
              <a:rPr lang="es-ES" b="1" dirty="0">
                <a:latin typeface="Maiandra GD" panose="020E0502030308020204" pitchFamily="34" charset="0"/>
              </a:rPr>
              <a:t> </a:t>
            </a:r>
          </a:p>
          <a:p>
            <a:r>
              <a:rPr lang="es-ES" b="1" dirty="0">
                <a:latin typeface="Maiandra GD" panose="020E0502030308020204" pitchFamily="34" charset="0"/>
              </a:rPr>
              <a:t>»Dos mujeres estarán moliendo en el molino;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una será llevada y la otra será dejada.</a:t>
            </a:r>
            <a:r>
              <a:rPr lang="es-ES" b="1" dirty="0">
                <a:latin typeface="Maiandra GD" panose="020E0502030308020204" pitchFamily="34" charset="0"/>
              </a:rPr>
              <a:t> </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7937881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652AB22-A10F-0157-BC36-D488A6871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3998" cy="6857999"/>
          </a:xfrm>
          <a:prstGeom prst="rect">
            <a:avLst/>
          </a:prstGeom>
        </p:spPr>
      </p:pic>
      <p:pic>
        <p:nvPicPr>
          <p:cNvPr id="7" name="Imagen 6">
            <a:extLst>
              <a:ext uri="{FF2B5EF4-FFF2-40B4-BE49-F238E27FC236}">
                <a16:creationId xmlns:a16="http://schemas.microsoft.com/office/drawing/2014/main" id="{DE704A4A-E2E4-BDD0-69F3-A1676C708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1142999"/>
          </a:xfrm>
          <a:prstGeom prst="rect">
            <a:avLst/>
          </a:prstGeom>
        </p:spPr>
      </p:pic>
      <p:sp>
        <p:nvSpPr>
          <p:cNvPr id="4" name="Título 3">
            <a:extLst>
              <a:ext uri="{FF2B5EF4-FFF2-40B4-BE49-F238E27FC236}">
                <a16:creationId xmlns:a16="http://schemas.microsoft.com/office/drawing/2014/main" id="{B7214CC1-5F14-02AF-DA3F-48C19E770E69}"/>
              </a:ext>
            </a:extLst>
          </p:cNvPr>
          <p:cNvSpPr>
            <a:spLocks noGrp="1"/>
          </p:cNvSpPr>
          <p:nvPr>
            <p:ph type="title"/>
          </p:nvPr>
        </p:nvSpPr>
        <p:spPr>
          <a:xfrm>
            <a:off x="0" y="1"/>
            <a:ext cx="9144000" cy="1142999"/>
          </a:xfrm>
        </p:spPr>
        <p:txBody>
          <a:bodyPr>
            <a:noAutofit/>
          </a:bodyPr>
          <a:lstStyle/>
          <a:p>
            <a:pPr algn="ctr"/>
            <a:r>
              <a:rPr lang="en-US" b="1" u="sng" dirty="0">
                <a:solidFill>
                  <a:schemeClr val="bg1"/>
                </a:solidFill>
                <a:effectLst>
                  <a:outerShdw blurRad="38100" dist="38100" dir="2700000" algn="tl">
                    <a:srgbClr val="000000">
                      <a:alpha val="43137"/>
                    </a:srgbClr>
                  </a:outerShdw>
                </a:effectLst>
                <a:latin typeface="Maiandra GD" panose="020E0502030308020204" pitchFamily="34" charset="0"/>
              </a:rPr>
              <a:t>¿ES BIBLICA LA DOCTRINA DEL RAPTO?</a:t>
            </a:r>
          </a:p>
        </p:txBody>
      </p:sp>
      <p:sp>
        <p:nvSpPr>
          <p:cNvPr id="5" name="Marcador de contenido 4">
            <a:extLst>
              <a:ext uri="{FF2B5EF4-FFF2-40B4-BE49-F238E27FC236}">
                <a16:creationId xmlns:a16="http://schemas.microsoft.com/office/drawing/2014/main" id="{9D2523D6-5164-035C-F04F-800960B26568}"/>
              </a:ext>
            </a:extLst>
          </p:cNvPr>
          <p:cNvSpPr>
            <a:spLocks noGrp="1"/>
          </p:cNvSpPr>
          <p:nvPr>
            <p:ph idx="1"/>
          </p:nvPr>
        </p:nvSpPr>
        <p:spPr>
          <a:xfrm>
            <a:off x="3679370" y="1142999"/>
            <a:ext cx="5464629" cy="5715000"/>
          </a:xfrm>
        </p:spPr>
        <p:txBody>
          <a:bodyPr>
            <a:normAutofit fontScale="92500" lnSpcReduction="10000"/>
          </a:bodyPr>
          <a:lstStyle/>
          <a:p>
            <a:r>
              <a:rPr lang="es-ES" b="1" dirty="0">
                <a:latin typeface="Maiandra GD" panose="020E0502030308020204" pitchFamily="34" charset="0"/>
              </a:rPr>
              <a:t>¿Se refieren estos versículos al arrebatamiento o rapto de la iglesia?  </a:t>
            </a:r>
          </a:p>
          <a:p>
            <a:r>
              <a:rPr lang="es-ES" b="1" dirty="0">
                <a:latin typeface="Maiandra GD" panose="020E0502030308020204" pitchFamily="34" charset="0"/>
              </a:rPr>
              <a:t>Aquí tenemos el primer texto que se usa para probar la doctrina del rapto, pero si vamos al contexto esto no tiene nada que ver con esta enseñanza del rapto.</a:t>
            </a:r>
          </a:p>
          <a:p>
            <a:r>
              <a:rPr lang="es-ES" b="1" dirty="0">
                <a:latin typeface="Maiandra GD" panose="020E0502030308020204" pitchFamily="34" charset="0"/>
              </a:rPr>
              <a:t>Muchos sectarios han usado este texto así por muchos años. </a:t>
            </a:r>
          </a:p>
          <a:p>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Primero:</a:t>
            </a:r>
            <a:r>
              <a:rPr lang="es-ES" b="1" dirty="0">
                <a:latin typeface="Maiandra GD" panose="020E0502030308020204" pitchFamily="34" charset="0"/>
              </a:rPr>
              <a:t> Esto tiene que ver con la destrucción del templo de Jerusalén en el año 70, no tiene nada que ver con la segunda venida de Cristo, desde allí se cae la doctrina del rapto.</a:t>
            </a:r>
          </a:p>
        </p:txBody>
      </p:sp>
      <p:pic>
        <p:nvPicPr>
          <p:cNvPr id="10" name="Imagen 9">
            <a:extLst>
              <a:ext uri="{FF2B5EF4-FFF2-40B4-BE49-F238E27FC236}">
                <a16:creationId xmlns:a16="http://schemas.microsoft.com/office/drawing/2014/main" id="{6F0A8F43-D27C-1BD0-1C26-26CE1D4FB143}"/>
              </a:ext>
            </a:extLst>
          </p:cNvPr>
          <p:cNvPicPr>
            <a:picLocks noChangeAspect="1"/>
          </p:cNvPicPr>
          <p:nvPr/>
        </p:nvPicPr>
        <p:blipFill>
          <a:blip r:embed="rId4"/>
          <a:stretch>
            <a:fillRect/>
          </a:stretch>
        </p:blipFill>
        <p:spPr>
          <a:xfrm>
            <a:off x="0" y="1142997"/>
            <a:ext cx="3679368" cy="5714999"/>
          </a:xfrm>
          <a:prstGeom prst="rect">
            <a:avLst/>
          </a:prstGeom>
        </p:spPr>
      </p:pic>
    </p:spTree>
    <p:extLst>
      <p:ext uri="{BB962C8B-B14F-4D97-AF65-F5344CB8AC3E}">
        <p14:creationId xmlns:p14="http://schemas.microsoft.com/office/powerpoint/2010/main" val="36790528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43</TotalTime>
  <Words>3109</Words>
  <Application>Microsoft Office PowerPoint</Application>
  <PresentationFormat>Presentación en pantalla (4:3)</PresentationFormat>
  <Paragraphs>194</Paragraphs>
  <Slides>36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36</vt:i4>
      </vt:variant>
    </vt:vector>
  </HeadingPairs>
  <TitlesOfParts>
    <vt:vector size="41" baseType="lpstr">
      <vt:lpstr>Arial</vt:lpstr>
      <vt:lpstr>Calibri</vt:lpstr>
      <vt:lpstr>Calibri Light</vt:lpstr>
      <vt:lpstr>Maiandra GD</vt:lpstr>
      <vt:lpstr>Tema de Office</vt:lpstr>
      <vt:lpstr>EL RAPTO.</vt:lpstr>
      <vt:lpstr>INTRODUCCIÓN:</vt:lpstr>
      <vt:lpstr>INTRODUCCIÓN:</vt:lpstr>
      <vt:lpstr>INTRODUCCIÓN:</vt:lpstr>
      <vt:lpstr>INTRODUCCIÓN:</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¿ES BIBLICA LA DOCTRINA DEL RAPTO?</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EL RAPTO HACE DE CRISTO VARIAS VENIDA.</vt:lpstr>
      <vt:lpstr>CONCLUSIÓN:</vt:lpstr>
      <vt:lpstr>CONCLUSIÓN:</vt:lpstr>
      <vt:lpstr>CONCLUSIÓN: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RAPTO.</dc:title>
  <dc:creator>Mario Moreno</dc:creator>
  <cp:lastModifiedBy>Mario Moreno</cp:lastModifiedBy>
  <cp:revision>7</cp:revision>
  <dcterms:created xsi:type="dcterms:W3CDTF">2024-06-04T03:38:17Z</dcterms:created>
  <dcterms:modified xsi:type="dcterms:W3CDTF">2024-06-04T20:14:23Z</dcterms:modified>
</cp:coreProperties>
</file>