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2.jpg" ContentType="image/gif"/>
  <Override PartName="/ppt/media/image3.jpg" ContentType="image/gif"/>
  <Override PartName="/ppt/media/image5.jpg" ContentType="image/gif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83" r:id="rId4"/>
    <p:sldId id="258" r:id="rId5"/>
    <p:sldId id="259" r:id="rId6"/>
    <p:sldId id="260" r:id="rId7"/>
    <p:sldId id="284" r:id="rId8"/>
    <p:sldId id="261" r:id="rId9"/>
    <p:sldId id="281" r:id="rId10"/>
    <p:sldId id="262" r:id="rId11"/>
    <p:sldId id="285" r:id="rId12"/>
    <p:sldId id="263" r:id="rId13"/>
    <p:sldId id="264" r:id="rId14"/>
    <p:sldId id="265" r:id="rId15"/>
    <p:sldId id="282" r:id="rId16"/>
    <p:sldId id="266" r:id="rId17"/>
    <p:sldId id="267" r:id="rId18"/>
    <p:sldId id="268" r:id="rId19"/>
    <p:sldId id="269" r:id="rId20"/>
    <p:sldId id="270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3" d="100"/>
          <a:sy n="63" d="100"/>
        </p:scale>
        <p:origin x="1404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82B21-16D9-4559-9008-79C8160DA220}" type="datetimeFigureOut">
              <a:rPr lang="es-ES" smtClean="0"/>
              <a:t>30/10/2024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4E050-7CB7-4A40-8F59-1C9D20B7811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09559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82B21-16D9-4559-9008-79C8160DA220}" type="datetimeFigureOut">
              <a:rPr lang="es-ES" smtClean="0"/>
              <a:t>30/10/2024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4E050-7CB7-4A40-8F59-1C9D20B7811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1688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82B21-16D9-4559-9008-79C8160DA220}" type="datetimeFigureOut">
              <a:rPr lang="es-ES" smtClean="0"/>
              <a:t>30/10/2024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4E050-7CB7-4A40-8F59-1C9D20B7811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1066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82B21-16D9-4559-9008-79C8160DA220}" type="datetimeFigureOut">
              <a:rPr lang="es-ES" smtClean="0"/>
              <a:t>30/10/2024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4E050-7CB7-4A40-8F59-1C9D20B7811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85753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82B21-16D9-4559-9008-79C8160DA220}" type="datetimeFigureOut">
              <a:rPr lang="es-ES" smtClean="0"/>
              <a:t>30/10/2024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4E050-7CB7-4A40-8F59-1C9D20B7811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24693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82B21-16D9-4559-9008-79C8160DA220}" type="datetimeFigureOut">
              <a:rPr lang="es-ES" smtClean="0"/>
              <a:t>30/10/2024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4E050-7CB7-4A40-8F59-1C9D20B7811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59622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82B21-16D9-4559-9008-79C8160DA220}" type="datetimeFigureOut">
              <a:rPr lang="es-ES" smtClean="0"/>
              <a:t>30/10/2024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4E050-7CB7-4A40-8F59-1C9D20B7811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0775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82B21-16D9-4559-9008-79C8160DA220}" type="datetimeFigureOut">
              <a:rPr lang="es-ES" smtClean="0"/>
              <a:t>30/10/2024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4E050-7CB7-4A40-8F59-1C9D20B7811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28772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82B21-16D9-4559-9008-79C8160DA220}" type="datetimeFigureOut">
              <a:rPr lang="es-ES" smtClean="0"/>
              <a:t>30/10/2024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4E050-7CB7-4A40-8F59-1C9D20B7811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9115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82B21-16D9-4559-9008-79C8160DA220}" type="datetimeFigureOut">
              <a:rPr lang="es-ES" smtClean="0"/>
              <a:t>30/10/2024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4E050-7CB7-4A40-8F59-1C9D20B7811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1717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82B21-16D9-4559-9008-79C8160DA220}" type="datetimeFigureOut">
              <a:rPr lang="es-ES" smtClean="0"/>
              <a:t>30/10/2024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4E050-7CB7-4A40-8F59-1C9D20B7811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92410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182B21-16D9-4559-9008-79C8160DA220}" type="datetimeFigureOut">
              <a:rPr lang="es-ES" smtClean="0"/>
              <a:t>30/10/2024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84E050-7CB7-4A40-8F59-1C9D20B7811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88557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gif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g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4C84BD66-6FB2-1388-6F57-F9165204F2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64" y="-7210"/>
            <a:ext cx="9144000" cy="1071993"/>
          </a:xfrm>
          <a:prstGeom prst="rect">
            <a:avLst/>
          </a:prstGeom>
        </p:spPr>
      </p:pic>
      <p:sp>
        <p:nvSpPr>
          <p:cNvPr id="9" name="Título 8">
            <a:extLst>
              <a:ext uri="{FF2B5EF4-FFF2-40B4-BE49-F238E27FC236}">
                <a16:creationId xmlns:a16="http://schemas.microsoft.com/office/drawing/2014/main" id="{3F31254B-AEBE-CCFD-5EB9-B41DEA8AB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29336" cy="1064784"/>
          </a:xfrm>
        </p:spPr>
        <p:txBody>
          <a:bodyPr>
            <a:noAutofit/>
          </a:bodyPr>
          <a:lstStyle/>
          <a:p>
            <a:pPr algn="ctr"/>
            <a:r>
              <a:rPr lang="en-US" sz="6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REGOCIJARSE.</a:t>
            </a:r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0" y="1071993"/>
            <a:ext cx="5201919" cy="5786007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 alegría el gozo es parte del ser humano, es de nuestra naturaleza reír, llorar.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 estar alegre es muestra de cierta felicidad.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 gente se alegra por un trabajo.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 una casa.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Un vehículo.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Sus hijos.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 dinero.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Fama.</a:t>
            </a:r>
          </a:p>
          <a:p>
            <a:pPr algn="ctr"/>
            <a:endParaRPr lang="es-ES" b="1" u="sng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2960" y="1064784"/>
            <a:ext cx="1985703" cy="2978894"/>
          </a:xfrm>
          <a:prstGeom prst="rect">
            <a:avLst/>
          </a:prstGeom>
          <a:solidFill>
            <a:srgbClr val="00B0F0"/>
          </a:solidFill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1920" y="1064783"/>
            <a:ext cx="1971040" cy="3013987"/>
          </a:xfrm>
          <a:prstGeom prst="rect">
            <a:avLst/>
          </a:prstGeom>
          <a:solidFill>
            <a:srgbClr val="92D050"/>
          </a:solidFill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2959" y="4043678"/>
            <a:ext cx="1971041" cy="2814321"/>
          </a:xfrm>
          <a:prstGeom prst="rect">
            <a:avLst/>
          </a:prstGeom>
          <a:solidFill>
            <a:srgbClr val="00B050"/>
          </a:solidFill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0" y="4043678"/>
            <a:ext cx="2092961" cy="281432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092FDBD-5881-325F-7AB1-0C5132B4C1B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2400" y="4008584"/>
            <a:ext cx="2387600" cy="2849415"/>
          </a:xfrm>
          <a:prstGeom prst="rect">
            <a:avLst/>
          </a:prstGeom>
          <a:solidFill>
            <a:srgbClr val="7030A0"/>
          </a:solidFill>
        </p:spPr>
      </p:pic>
    </p:spTree>
    <p:extLst>
      <p:ext uri="{BB962C8B-B14F-4D97-AF65-F5344CB8AC3E}">
        <p14:creationId xmlns:p14="http://schemas.microsoft.com/office/powerpoint/2010/main" val="305546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F058665F-2662-57CA-1181-3294D8012C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4622"/>
            <a:ext cx="9144000" cy="1072896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E6D9F71-039B-264E-233C-B4C23E131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8255"/>
            <a:ext cx="9143999" cy="1030019"/>
          </a:xfrm>
        </p:spPr>
        <p:txBody>
          <a:bodyPr>
            <a:normAutofit/>
          </a:bodyPr>
          <a:lstStyle/>
          <a:p>
            <a:pPr algn="ctr"/>
            <a:r>
              <a:rPr lang="en-US" sz="6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REGOCIJARSE.</a:t>
            </a:r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3891280" y="1066529"/>
            <a:ext cx="5252718" cy="577321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No importa cuáles sean nuestras circunstancias presentes: </a:t>
            </a:r>
          </a:p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Podemos y deberíamos regocijarnos en nuestra esperanza.</a:t>
            </a:r>
          </a:p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 venida de nuestro Salvador. </a:t>
            </a:r>
          </a:p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 redención de nuestros cuerpos. </a:t>
            </a:r>
          </a:p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nuestra gloria eterna.</a:t>
            </a:r>
          </a:p>
          <a:p>
            <a:pPr marL="0" indent="0" algn="ctr">
              <a:buNone/>
            </a:pPr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Tito.1:2.</a:t>
            </a:r>
          </a:p>
          <a:p>
            <a:pPr marL="0" indent="0">
              <a:buNone/>
            </a:pPr>
            <a:r>
              <a:rPr lang="es-ES" b="1" u="sng" dirty="0">
                <a:solidFill>
                  <a:srgbClr val="FFFF00"/>
                </a:solidFill>
                <a:latin typeface="Maiandra GD" panose="020E0502030308020204" pitchFamily="34" charset="0"/>
              </a:rPr>
              <a:t>con la esperanza de vida eterna,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la cual Dios, que no miente, prometió desde los tiempos eternos, </a:t>
            </a:r>
          </a:p>
          <a:p>
            <a:pPr marL="0" indent="0">
              <a:buNone/>
            </a:pPr>
            <a:endParaRPr lang="es-ES" b="1" u="sng" dirty="0">
              <a:solidFill>
                <a:schemeClr val="bg1"/>
              </a:solidFill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31B36D5D-8D65-1D91-43AD-24CD87C0E0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91151"/>
            <a:ext cx="3759200" cy="574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404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4A14F0-C728-4D59-2EC7-375D33688D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35F4BF20-5A51-5574-9C24-858AFF2337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0735684C-9A32-8BFC-4162-258919164C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072896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8796FB9-C9F1-AA38-15DB-D0EAB127B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072896"/>
          </a:xfrm>
        </p:spPr>
        <p:txBody>
          <a:bodyPr>
            <a:normAutofit/>
          </a:bodyPr>
          <a:lstStyle/>
          <a:p>
            <a:pPr algn="ctr"/>
            <a:r>
              <a:rPr lang="en-US" sz="6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REGOCIJARSE.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7AAEEC3-EFD0-D98E-D9CA-09611A6999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8720" y="1072896"/>
            <a:ext cx="5415278" cy="578510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s-ES" b="1" u="sng" dirty="0">
                <a:solidFill>
                  <a:srgbClr val="00B0F0"/>
                </a:solidFill>
                <a:latin typeface="Maiandra GD" panose="020E0502030308020204" pitchFamily="34" charset="0"/>
              </a:rPr>
              <a:t>REGOCIJARNOS EN LA AFRENTA.</a:t>
            </a:r>
          </a:p>
          <a:p>
            <a:pPr marL="0" indent="0" algn="ctr">
              <a:buNone/>
            </a:pPr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Hechos.5:40-41.</a:t>
            </a:r>
          </a:p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Ellos aceptaron su consejo, y después de </a:t>
            </a:r>
            <a:r>
              <a:rPr lang="es-E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llamar a los apóstoles, los azotaron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les ordenaron que no hablaran más en el nombre de Jesús y los soltaron. </a:t>
            </a:r>
          </a:p>
          <a:p>
            <a:pPr marL="0" indent="0" algn="ctr">
              <a:buNone/>
            </a:pP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V.42.</a:t>
            </a:r>
          </a:p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Ellos, pues, salieron de la presencia del concilio, </a:t>
            </a:r>
            <a:r>
              <a:rPr lang="es-ES" b="1" u="sng" dirty="0">
                <a:solidFill>
                  <a:srgbClr val="FFFF00"/>
                </a:solidFill>
                <a:latin typeface="Maiandra GD" panose="020E0502030308020204" pitchFamily="34" charset="0"/>
              </a:rPr>
              <a:t>regocijándose de que hubieran sido tenidos por dignos de padecer afrenta por su Nombre.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9BB62F6B-4D91-ED5F-4F22-62AB30A2BF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72895"/>
            <a:ext cx="3647440" cy="5785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092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FB49503A-34E8-0CC6-8BF1-3E2128E942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072896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3F5D0363-D964-C3AA-8A33-89AA0F678F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072896"/>
          </a:xfrm>
        </p:spPr>
        <p:txBody>
          <a:bodyPr>
            <a:normAutofit/>
          </a:bodyPr>
          <a:lstStyle/>
          <a:p>
            <a:pPr algn="ctr"/>
            <a:r>
              <a:rPr lang="en-US" sz="6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REGOCIJARSE.</a:t>
            </a:r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3596642" y="1072896"/>
            <a:ext cx="5547358" cy="57851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Los azotes infligidos a los apóstoles tuvieron dos inesperados resultados. </a:t>
            </a:r>
          </a:p>
          <a:p>
            <a:pPr marL="0" indent="0">
              <a:buNone/>
            </a:pPr>
            <a:r>
              <a:rPr lang="es-ES" b="1" u="sng" dirty="0">
                <a:solidFill>
                  <a:schemeClr val="accent6">
                    <a:lumMod val="60000"/>
                    <a:lumOff val="40000"/>
                  </a:schemeClr>
                </a:solidFill>
                <a:latin typeface="Maiandra GD" panose="020E0502030308020204" pitchFamily="34" charset="0"/>
              </a:rPr>
              <a:t>Primero: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Les causó un profundo gozo haber sido tenidos por dignos de padecer afrenta por causa del Nombre que amaban. </a:t>
            </a:r>
          </a:p>
          <a:p>
            <a:pPr marL="0" indent="0">
              <a:buNone/>
            </a:pPr>
            <a:r>
              <a:rPr lang="es-E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Segundo: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Los envió con un renovado celo y persistencia, todos los días, en el templo y por las casas, enseñando y predicando a Jesús como el Mesías. </a:t>
            </a:r>
          </a:p>
          <a:p>
            <a:pPr marL="0" indent="0" algn="ctr">
              <a:buNone/>
            </a:pP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V.42.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B91A3985-29EF-0AEB-D79B-8B43054CB8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72894"/>
            <a:ext cx="3596640" cy="5785103"/>
          </a:xfrm>
          <a:prstGeom prst="rect">
            <a:avLst/>
          </a:prstGeom>
          <a:solidFill>
            <a:srgbClr val="7030A0"/>
          </a:solidFill>
        </p:spPr>
      </p:pic>
    </p:spTree>
    <p:extLst>
      <p:ext uri="{BB962C8B-B14F-4D97-AF65-F5344CB8AC3E}">
        <p14:creationId xmlns:p14="http://schemas.microsoft.com/office/powerpoint/2010/main" val="2207290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BC3AB550-A5C3-DECB-A342-DE612226D3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072896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3E1CB57-F015-59D4-BE29-730490C6F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072896"/>
          </a:xfrm>
        </p:spPr>
        <p:txBody>
          <a:bodyPr>
            <a:normAutofit/>
          </a:bodyPr>
          <a:lstStyle/>
          <a:p>
            <a:pPr algn="ctr"/>
            <a:r>
              <a:rPr lang="en-US" sz="6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REGOCIJARSE.</a:t>
            </a:r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3505200" y="1072896"/>
            <a:ext cx="5638798" cy="578510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todos los días, en el templo y de casa en casa, </a:t>
            </a:r>
            <a:r>
              <a:rPr lang="es-ES" b="1" u="sng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no cesaban de enseñar y proclamar el evangelio de Jesús como el Cristo.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</a:t>
            </a:r>
          </a:p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Una vez más Satanás quedó prendido en su propia astucia.</a:t>
            </a:r>
          </a:p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Él apóstol Pablo decía:</a:t>
            </a:r>
          </a:p>
          <a:p>
            <a:pPr marL="0" indent="0" algn="ctr">
              <a:buNone/>
            </a:pPr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II Corintios.12:10.</a:t>
            </a:r>
          </a:p>
          <a:p>
            <a:pPr marL="0" indent="0">
              <a:buNone/>
            </a:pPr>
            <a:r>
              <a:rPr lang="es-ES" b="1" u="sng" dirty="0">
                <a:solidFill>
                  <a:srgbClr val="FFFF00"/>
                </a:solidFill>
                <a:latin typeface="Maiandra GD" panose="020E0502030308020204" pitchFamily="34" charset="0"/>
              </a:rPr>
              <a:t>Por eso me complazco en las debilidades,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en insultos, en privaciones, en persecuciones y en angustias por amor a Cristo; porque cuando soy débil, entonces soy fuerte.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A55F357-0BB0-7B15-C3F0-D623EB2B6B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72896"/>
            <a:ext cx="3393440" cy="5785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73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1120" y="0"/>
            <a:ext cx="9215121" cy="6858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DE3D8BA6-47CB-EEF9-78D5-70B36A4FD8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1121" y="0"/>
            <a:ext cx="9215121" cy="1072896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3193ACF0-4593-A701-072A-AF403F1D3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072896"/>
          </a:xfrm>
        </p:spPr>
        <p:txBody>
          <a:bodyPr>
            <a:normAutofit/>
          </a:bodyPr>
          <a:lstStyle/>
          <a:p>
            <a:pPr algn="ctr"/>
            <a:r>
              <a:rPr lang="en-US" sz="6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REGOCIJARSE.</a:t>
            </a:r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3820160" y="1072896"/>
            <a:ext cx="5323840" cy="578510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Él apóstol Pablos se gozaba se complacía en insultos.</a:t>
            </a:r>
          </a:p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Hablando de manera natural, es bien imposible para nosotros complacernos en el tipo de experiencias aquí relacionadas. </a:t>
            </a:r>
          </a:p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Pero la clave a comprender este versículo se encuentra en esta expresión: </a:t>
            </a:r>
          </a:p>
          <a:p>
            <a:pPr marL="0" indent="0" algn="ctr">
              <a:buNone/>
            </a:pPr>
            <a:r>
              <a:rPr lang="es-ES" b="1" u="sng" dirty="0">
                <a:solidFill>
                  <a:srgbClr val="FF0000"/>
                </a:solidFill>
                <a:latin typeface="Maiandra GD" panose="020E0502030308020204" pitchFamily="34" charset="0"/>
              </a:rPr>
              <a:t>Por amor a Cristo.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Deberíamos estar dispuestos por causa de Él, y para impulso de Su evangelio, a soportar cosas que generalmente no soportaríamos por nosotros mismos ni por causa de ningún otro ser amado.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0B999C56-25A5-B3C6-E3B6-FB6E9F8FB2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122" y="1072895"/>
            <a:ext cx="3789682" cy="5785103"/>
          </a:xfrm>
          <a:prstGeom prst="rect">
            <a:avLst/>
          </a:prstGeom>
          <a:solidFill>
            <a:srgbClr val="7030A0"/>
          </a:solidFill>
        </p:spPr>
      </p:pic>
    </p:spTree>
    <p:extLst>
      <p:ext uri="{BB962C8B-B14F-4D97-AF65-F5344CB8AC3E}">
        <p14:creationId xmlns:p14="http://schemas.microsoft.com/office/powerpoint/2010/main" val="1636737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1120" y="0"/>
            <a:ext cx="9215121" cy="6858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DE3D8BA6-47CB-EEF9-78D5-70B36A4FD8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1121" y="0"/>
            <a:ext cx="9215121" cy="1072896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3193ACF0-4593-A701-072A-AF403F1D3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072896"/>
          </a:xfrm>
        </p:spPr>
        <p:txBody>
          <a:bodyPr>
            <a:normAutofit/>
          </a:bodyPr>
          <a:lstStyle/>
          <a:p>
            <a:pPr algn="ctr"/>
            <a:r>
              <a:rPr lang="en-US" sz="6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REGOCIJARSE.</a:t>
            </a:r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3820160" y="1072896"/>
            <a:ext cx="5323840" cy="57851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 eso Él Apóstol no comparaba lo que sufría con el galardón que recibía.</a:t>
            </a:r>
          </a:p>
          <a:p>
            <a:pPr marL="0" indent="0" algn="ctr">
              <a:buNone/>
            </a:pP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Romanos.8:18.</a:t>
            </a:r>
          </a:p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Pues considero que los sufrimientos de este tiempo presente </a:t>
            </a:r>
            <a:r>
              <a:rPr lang="es-E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no son dignos de ser comparados con la gloria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que nos ha de ser revelada. </a:t>
            </a:r>
          </a:p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 gloria es lo más grande en esta vida, aunque suframos cualquier aflicción, no es comparada en nada.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0B999C56-25A5-B3C6-E3B6-FB6E9F8FB2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122" y="1072895"/>
            <a:ext cx="3789682" cy="5785103"/>
          </a:xfrm>
          <a:prstGeom prst="rect">
            <a:avLst/>
          </a:prstGeom>
          <a:solidFill>
            <a:srgbClr val="00B0F0"/>
          </a:solidFill>
        </p:spPr>
      </p:pic>
    </p:spTree>
    <p:extLst>
      <p:ext uri="{BB962C8B-B14F-4D97-AF65-F5344CB8AC3E}">
        <p14:creationId xmlns:p14="http://schemas.microsoft.com/office/powerpoint/2010/main" val="4249898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FE243B4A-CF13-8E1A-498C-4AA4E69225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072896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434F9F2D-8BD0-A521-26B5-4E86E661C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9144000" cy="1054641"/>
          </a:xfrm>
        </p:spPr>
        <p:txBody>
          <a:bodyPr>
            <a:normAutofit/>
          </a:bodyPr>
          <a:lstStyle/>
          <a:p>
            <a:pPr algn="ctr"/>
            <a:r>
              <a:rPr lang="en-US" sz="6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REGOCIJARSE.</a:t>
            </a:r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3535680" y="1091151"/>
            <a:ext cx="5608320" cy="574859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s-ES" b="1" u="sng" dirty="0">
                <a:solidFill>
                  <a:srgbClr val="00B0F0"/>
                </a:solidFill>
                <a:latin typeface="Maiandra GD" panose="020E0502030308020204" pitchFamily="34" charset="0"/>
              </a:rPr>
              <a:t>REGOCIJARNOS EN TIEMPOS DIFICILES.</a:t>
            </a:r>
          </a:p>
          <a:p>
            <a:pPr marL="0" indent="0" algn="ctr">
              <a:buNone/>
            </a:pPr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Hechos.16:25.</a:t>
            </a:r>
          </a:p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Como a medianoche, </a:t>
            </a:r>
            <a:r>
              <a:rPr lang="es-ES" b="1" u="sng" dirty="0">
                <a:solidFill>
                  <a:srgbClr val="FFFF00"/>
                </a:solidFill>
                <a:latin typeface="Maiandra GD" panose="020E0502030308020204" pitchFamily="34" charset="0"/>
              </a:rPr>
              <a:t>Pablo y </a:t>
            </a:r>
            <a:r>
              <a:rPr lang="es-ES" b="1" u="sng" dirty="0" err="1">
                <a:solidFill>
                  <a:srgbClr val="FFFF00"/>
                </a:solidFill>
                <a:latin typeface="Maiandra GD" panose="020E0502030308020204" pitchFamily="34" charset="0"/>
              </a:rPr>
              <a:t>Silas</a:t>
            </a:r>
            <a:r>
              <a:rPr lang="es-ES" b="1" u="sng" dirty="0">
                <a:solidFill>
                  <a:srgbClr val="FFFF00"/>
                </a:solidFill>
                <a:latin typeface="Maiandra GD" panose="020E0502030308020204" pitchFamily="34" charset="0"/>
              </a:rPr>
              <a:t> oraban y cantaban himnos a Dios,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los presos los escuchaban. </a:t>
            </a:r>
          </a:p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 apóstol pablo y </a:t>
            </a:r>
            <a:r>
              <a:rPr lang="es-ES" b="1" dirty="0" err="1">
                <a:solidFill>
                  <a:schemeClr val="bg1"/>
                </a:solidFill>
                <a:latin typeface="Maiandra GD" panose="020E0502030308020204" pitchFamily="34" charset="0"/>
              </a:rPr>
              <a:t>Silas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estaban en una situación muy difícil estaban presos injustamente.</a:t>
            </a:r>
          </a:p>
          <a:p>
            <a:pPr marL="0" indent="0" algn="ctr">
              <a:buNone/>
            </a:pPr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Hechos.16:24.</a:t>
            </a:r>
          </a:p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 cual, habiendo recibido esa orden, </a:t>
            </a:r>
            <a:r>
              <a:rPr lang="es-ES" b="1" u="sng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los echó en el calabozo interior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les aseguró los pies en el cepo. </a:t>
            </a:r>
          </a:p>
          <a:p>
            <a:pPr marL="0" indent="0">
              <a:buNone/>
            </a:pPr>
            <a:endParaRPr lang="es-ES" b="1" dirty="0">
              <a:solidFill>
                <a:schemeClr val="bg1"/>
              </a:solidFill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EE6FDDC-6FB9-3F66-D4E2-8A67C55443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2895"/>
            <a:ext cx="3444240" cy="5803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415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403" y="0"/>
            <a:ext cx="9144000" cy="6851603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10972391-3ED5-0DFB-E2F1-8691744504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3" y="0"/>
            <a:ext cx="9144000" cy="1072896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A9BAA6B9-092D-6769-D178-1160127F9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4402" y="6397"/>
            <a:ext cx="9143999" cy="1066500"/>
          </a:xfrm>
        </p:spPr>
        <p:txBody>
          <a:bodyPr>
            <a:normAutofit/>
          </a:bodyPr>
          <a:lstStyle/>
          <a:p>
            <a:pPr algn="ctr"/>
            <a:r>
              <a:rPr lang="en-US" sz="6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REGOCIJARSE.</a:t>
            </a:r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3525520" y="1079293"/>
            <a:ext cx="5604076" cy="57723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Pero en vez de estarse quejando llorando estaban gozosos. </a:t>
            </a:r>
          </a:p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porque lo digo:</a:t>
            </a:r>
          </a:p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Dice que ellos estaban cantando himnos y esta era una demostración de su gozo y alegría que sentían aun en esta situación difícil que estaban.</a:t>
            </a:r>
          </a:p>
          <a:p>
            <a:pPr marL="0" indent="0" algn="ctr">
              <a:buNone/>
            </a:pPr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Santiago.5:13.</a:t>
            </a:r>
          </a:p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¿Sufre alguno entre vosotros? Que haga oración. </a:t>
            </a:r>
            <a:r>
              <a:rPr lang="es-ES" b="1" u="sng" dirty="0">
                <a:solidFill>
                  <a:srgbClr val="FFFF00"/>
                </a:solidFill>
                <a:latin typeface="Maiandra GD" panose="020E0502030308020204" pitchFamily="34" charset="0"/>
              </a:rPr>
              <a:t>¿Está alguno alegre? Que cante alabanzas.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pPr marL="0" indent="0">
              <a:buNone/>
            </a:pPr>
            <a:endParaRPr lang="es-ES" b="1" dirty="0">
              <a:solidFill>
                <a:schemeClr val="bg1"/>
              </a:solidFill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A5E3751F-EDF3-6CD2-C0EE-7C56918CAC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2" y="1072895"/>
            <a:ext cx="3409518" cy="5772309"/>
          </a:xfrm>
          <a:prstGeom prst="rect">
            <a:avLst/>
          </a:prstGeom>
          <a:solidFill>
            <a:srgbClr val="FF0000"/>
          </a:solidFill>
        </p:spPr>
      </p:pic>
    </p:spTree>
    <p:extLst>
      <p:ext uri="{BB962C8B-B14F-4D97-AF65-F5344CB8AC3E}">
        <p14:creationId xmlns:p14="http://schemas.microsoft.com/office/powerpoint/2010/main" val="962150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30552"/>
            <a:ext cx="9144001" cy="6888552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ACC8529B-7095-45BD-59AA-DB9B900526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-30552"/>
            <a:ext cx="9144000" cy="1072896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BA808445-0A11-C5FE-C448-F9E95DF6B0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072896"/>
          </a:xfrm>
        </p:spPr>
        <p:txBody>
          <a:bodyPr>
            <a:normAutofit/>
          </a:bodyPr>
          <a:lstStyle/>
          <a:p>
            <a:pPr algn="ctr"/>
            <a:r>
              <a:rPr lang="en-US" sz="6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REGOCIJARSE.</a:t>
            </a:r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3556000" y="1072897"/>
            <a:ext cx="5587998" cy="57851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¿Por qué estaban cantando alabanzas?</a:t>
            </a:r>
          </a:p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Porque estaban alegres, aunque estaban presos injustamente pero su alegría estaba intacta.</a:t>
            </a:r>
          </a:p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Pablo sobreabundo de gozo en toda dificultad que tuvo.</a:t>
            </a:r>
          </a:p>
          <a:p>
            <a:pPr marL="0" indent="0" algn="ctr">
              <a:buNone/>
            </a:pPr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II Corintios.7:4.</a:t>
            </a:r>
          </a:p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Mucha es mi confianza en vosotros, tengo mucho orgullo de vosotros, </a:t>
            </a:r>
            <a:r>
              <a:rPr lang="es-ES" b="1" u="sng" dirty="0">
                <a:solidFill>
                  <a:srgbClr val="FFFF00"/>
                </a:solidFill>
                <a:latin typeface="Maiandra GD" panose="020E0502030308020204" pitchFamily="34" charset="0"/>
              </a:rPr>
              <a:t>lleno estoy de consuelo y sobreabundo de gozo en toda nuestra aflicción.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pPr marL="0" indent="0">
              <a:buNone/>
            </a:pPr>
            <a:endParaRPr lang="es-ES" b="1" dirty="0">
              <a:solidFill>
                <a:schemeClr val="bg1"/>
              </a:solidFill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F40EB179-130B-5C6F-6ABC-900617389B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42344"/>
            <a:ext cx="3444240" cy="5785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532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36799" cy="6858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B93C6772-FD98-A7AA-375D-B1C2809CAE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201" y="0"/>
            <a:ext cx="9144000" cy="1072896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67409F07-F3A6-0C82-D4CA-B03D6BF6D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380"/>
            <a:ext cx="9144000" cy="1072897"/>
          </a:xfrm>
        </p:spPr>
        <p:txBody>
          <a:bodyPr>
            <a:noAutofit/>
          </a:bodyPr>
          <a:lstStyle/>
          <a:p>
            <a:pPr algn="ctr"/>
            <a:r>
              <a:rPr lang="en-US" sz="6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REGOCIJARSE.</a:t>
            </a:r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3505200" y="1072896"/>
            <a:ext cx="5631598" cy="578510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s-ES" b="1" u="sng" dirty="0">
                <a:solidFill>
                  <a:srgbClr val="00B0F0"/>
                </a:solidFill>
                <a:latin typeface="Maiandra GD" panose="020E0502030308020204" pitchFamily="34" charset="0"/>
              </a:rPr>
              <a:t>REGOCIJARNOS EN EL SUFRIMIENTO.</a:t>
            </a:r>
          </a:p>
          <a:p>
            <a:pPr marL="0" indent="0" algn="ctr">
              <a:buNone/>
            </a:pPr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Colosenses.1:24.</a:t>
            </a:r>
          </a:p>
          <a:p>
            <a:pPr marL="0" indent="0">
              <a:buNone/>
            </a:pPr>
            <a:r>
              <a:rPr lang="es-ES" b="1" u="sng" dirty="0">
                <a:solidFill>
                  <a:srgbClr val="FFFF00"/>
                </a:solidFill>
                <a:latin typeface="Maiandra GD" panose="020E0502030308020204" pitchFamily="34" charset="0"/>
              </a:rPr>
              <a:t>Ahora me alegro de mis sufrimientos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por vosotros, y en mi carne, completando lo que falta de las aflicciones de Cristo, hago mi parte por su cuerpo, que es la iglesia, </a:t>
            </a:r>
          </a:p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Lamentablemente a nadie le gusta sufrir y mas cuando es por algo que no se ha hecho.</a:t>
            </a:r>
          </a:p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‘El apóstol Pablo se alegraba se gozaba en el sufrimiento.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09A4E806-AD3B-5A8D-67A1-09F4AD8EB1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" y="1065516"/>
            <a:ext cx="3365919" cy="5785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391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998"/>
            <a:ext cx="9144000" cy="686299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FDFA5AC6-A60C-3846-D4F0-475E17AF7E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072896"/>
          </a:xfrm>
          <a:prstGeom prst="rect">
            <a:avLst/>
          </a:prstGeom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26B6B409-F4E3-2414-654B-B5DF21256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9144000" cy="1054641"/>
          </a:xfrm>
        </p:spPr>
        <p:txBody>
          <a:bodyPr>
            <a:normAutofit/>
          </a:bodyPr>
          <a:lstStyle/>
          <a:p>
            <a:pPr algn="ctr"/>
            <a:r>
              <a:rPr lang="en-US" sz="6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REGOCIJARSE.</a:t>
            </a:r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3647440" y="1091151"/>
            <a:ext cx="5496560" cy="574859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Pero para Él cristiano su regocijo, su alegría es diferente, aunque la gente del mundo no pueda comprender y entender esta alegría.</a:t>
            </a:r>
          </a:p>
          <a:p>
            <a:pPr marL="0" indent="0" algn="ctr">
              <a:buNone/>
            </a:pPr>
            <a:r>
              <a:rPr lang="es-ES" b="1" u="sng" dirty="0">
                <a:solidFill>
                  <a:srgbClr val="00B0F0"/>
                </a:solidFill>
                <a:latin typeface="Maiandra GD" panose="020E0502030308020204" pitchFamily="34" charset="0"/>
              </a:rPr>
              <a:t>ÉL CRISTIANO SE REGOCIJA EN DIOS.</a:t>
            </a:r>
          </a:p>
          <a:p>
            <a:pPr marL="0" indent="0" algn="ctr">
              <a:buNone/>
            </a:pPr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Habacuc.3:17-19.</a:t>
            </a:r>
          </a:p>
          <a:p>
            <a:pPr marL="0" indent="0">
              <a:buNone/>
            </a:pPr>
            <a:r>
              <a:rPr lang="es-ES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Aunque la higuera no eche brotes, Ni haya fruto en las viñas;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Aunque falte el producto del olivo, Y los campos no produzcan alimento; Aunque falten las ovejas del redil, Y no haya vacas en los establos,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788D9B3-E3B6-5B7D-440A-6B75928FCD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" y="1091150"/>
            <a:ext cx="3576321" cy="5748593"/>
          </a:xfrm>
          <a:prstGeom prst="rect">
            <a:avLst/>
          </a:prstGeom>
          <a:solidFill>
            <a:srgbClr val="00B0F0"/>
          </a:solidFill>
        </p:spPr>
      </p:pic>
    </p:spTree>
    <p:extLst>
      <p:ext uri="{BB962C8B-B14F-4D97-AF65-F5344CB8AC3E}">
        <p14:creationId xmlns:p14="http://schemas.microsoft.com/office/powerpoint/2010/main" val="2002856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B2AD97AC-FA63-364A-61B7-5A81EE4B74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7440"/>
            <a:ext cx="9144000" cy="1072896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E51430B2-A61A-47B6-86B0-4D79B29DB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379"/>
            <a:ext cx="9144000" cy="1042836"/>
          </a:xfrm>
        </p:spPr>
        <p:txBody>
          <a:bodyPr>
            <a:normAutofit/>
          </a:bodyPr>
          <a:lstStyle/>
          <a:p>
            <a:pPr algn="ctr"/>
            <a:r>
              <a:rPr lang="en-US" sz="6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REGOCIJARSE.</a:t>
            </a:r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3505200" y="1042836"/>
            <a:ext cx="5638798" cy="58151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Él se gloriaba en las tribulaciones.</a:t>
            </a:r>
          </a:p>
          <a:p>
            <a:pPr marL="0" indent="0" algn="ctr">
              <a:buNone/>
            </a:pPr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Romanos.5:3.</a:t>
            </a:r>
          </a:p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no sólo esto, </a:t>
            </a:r>
            <a:r>
              <a:rPr lang="es-ES" b="1" u="sng" dirty="0">
                <a:solidFill>
                  <a:srgbClr val="FFFF00"/>
                </a:solidFill>
                <a:latin typeface="Maiandra GD" panose="020E0502030308020204" pitchFamily="34" charset="0"/>
              </a:rPr>
              <a:t>sino que también nos gloriamos en las tribulaciones,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sabiendo que la tribulación produce paciencia; </a:t>
            </a:r>
          </a:p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Ya que la tribulación produce paciencia.</a:t>
            </a:r>
          </a:p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Hay un gran beneficio para el cristiano cuando sufre, esto va producir en el paciencia.</a:t>
            </a:r>
          </a:p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 paciencia es una las virtudes que nos hace mucha falta.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A20B7D4-DB28-82C7-5AC3-4FD37141E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" y="1042834"/>
            <a:ext cx="3403602" cy="5815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479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308726FA-BF3D-AC42-5143-2B2C457507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33750"/>
            <a:ext cx="9144000" cy="1072896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54AE0DFB-DDDC-F55A-F88A-22D1A8E74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039146"/>
          </a:xfrm>
        </p:spPr>
        <p:txBody>
          <a:bodyPr>
            <a:normAutofit/>
          </a:bodyPr>
          <a:lstStyle/>
          <a:p>
            <a:pPr algn="ctr"/>
            <a:r>
              <a:rPr lang="en-US" sz="6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REGOCIJARSE.</a:t>
            </a:r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3535680" y="1072896"/>
            <a:ext cx="5608318" cy="578510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Habacuc.3:17-18.</a:t>
            </a:r>
          </a:p>
          <a:p>
            <a:pPr marL="0" indent="0">
              <a:buNone/>
            </a:pPr>
            <a:r>
              <a:rPr lang="es-E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Aunque la higuera no eche brotes, ni haya fruto en las viñas;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aunque falte el producto del olivo, y los campos no produzcan alimento; aunque falten las ovejas del aprisco, y no haya vacas en los establos, </a:t>
            </a:r>
          </a:p>
          <a:p>
            <a:pPr marL="0" indent="0" algn="ctr">
              <a:buNone/>
            </a:pPr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V.18.</a:t>
            </a:r>
          </a:p>
          <a:p>
            <a:pPr marL="0" indent="0">
              <a:buNone/>
            </a:pPr>
            <a:r>
              <a:rPr lang="es-ES" b="1" u="sng" dirty="0">
                <a:solidFill>
                  <a:srgbClr val="FFFF00"/>
                </a:solidFill>
                <a:latin typeface="Maiandra GD" panose="020E0502030308020204" pitchFamily="34" charset="0"/>
              </a:rPr>
              <a:t>con todo yo me alegraré en el SEÑOR,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me regocijaré en el Dios de mi salvación. </a:t>
            </a:r>
          </a:p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Debemos de tener gozo en los sufrimientos.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EB31DA3-381E-9BAD-2B2C-714DA35986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2603"/>
            <a:ext cx="3342640" cy="5785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68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EC4C57CE-3C36-40BE-5CCD-FEA089D0FB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33750"/>
            <a:ext cx="9144000" cy="1072896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094BFA41-61B0-1887-5ED8-7C536E53B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039146"/>
          </a:xfrm>
        </p:spPr>
        <p:txBody>
          <a:bodyPr>
            <a:normAutofit/>
          </a:bodyPr>
          <a:lstStyle/>
          <a:p>
            <a:pPr algn="ctr"/>
            <a:r>
              <a:rPr lang="en-US" sz="6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REGOCIJARSE.</a:t>
            </a:r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3393440" y="1072896"/>
            <a:ext cx="5750558" cy="578510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Hebreos.10:34.</a:t>
            </a:r>
          </a:p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Porque tuvisteis compasión de los prisioneros y </a:t>
            </a:r>
            <a:r>
              <a:rPr lang="es-ES" b="1" u="sng" dirty="0">
                <a:solidFill>
                  <a:srgbClr val="FFFF00"/>
                </a:solidFill>
                <a:latin typeface="Maiandra GD" panose="020E0502030308020204" pitchFamily="34" charset="0"/>
              </a:rPr>
              <a:t>aceptasteis con gozo el despojo de vuestros bienes,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sabiendo que tenéis para vosotros mismos una mejor y más duradera posesión. </a:t>
            </a:r>
          </a:p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Cuando sus bienes les fueron confiscados por las autoridades, lo aceptaron con gozo. </a:t>
            </a:r>
          </a:p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Escogieron ser fieles a Jesús en vez de aferrarse a sus posesiones materiales.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E374B4C-B103-A86B-361C-EE1046823D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39146"/>
            <a:ext cx="3238500" cy="5785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171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03" y="0"/>
            <a:ext cx="9115194" cy="6858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6530B49-E4A8-EB78-49D2-811D859C4F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3" y="-37440"/>
            <a:ext cx="9144000" cy="1072896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0F8BF663-D585-E1D6-B3E5-279729516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4402" y="-7379"/>
            <a:ext cx="9143999" cy="1042836"/>
          </a:xfrm>
        </p:spPr>
        <p:txBody>
          <a:bodyPr>
            <a:normAutofit/>
          </a:bodyPr>
          <a:lstStyle/>
          <a:p>
            <a:pPr algn="ctr"/>
            <a:r>
              <a:rPr lang="en-US" sz="6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REGOCIJARSE.</a:t>
            </a:r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3535680" y="1035456"/>
            <a:ext cx="5593916" cy="58225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Sabían que tenían «una herencia incorruptible, incontaminada e inmarcesible»</a:t>
            </a:r>
          </a:p>
          <a:p>
            <a:pPr marL="0" indent="0" algn="ctr">
              <a:buNone/>
            </a:pPr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I Pedro.1:4.</a:t>
            </a:r>
          </a:p>
          <a:p>
            <a:pPr marL="0" indent="0">
              <a:buNone/>
            </a:pPr>
            <a:r>
              <a:rPr lang="es-ES" b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para obtener una herencia incorruptible,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inmaculada, y que no se marchitará, reservada en los cielos para vosotros, </a:t>
            </a:r>
          </a:p>
          <a:p>
            <a:pPr marL="0" indent="0" algn="ctr">
              <a:buNone/>
            </a:pPr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I Pedro.4:12-14.</a:t>
            </a:r>
          </a:p>
          <a:p>
            <a:pPr marL="0" indent="0">
              <a:buNone/>
            </a:pPr>
            <a:r>
              <a:rPr lang="es-ES" b="1" u="sng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Amados, no os sorprendáis del fuego de prueba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que en medio de vosotros ha venido para probaros, como si alguna cosa extraña os estuviera aconteciendo; </a:t>
            </a:r>
          </a:p>
          <a:p>
            <a:pPr marL="0" indent="0">
              <a:buNone/>
            </a:pPr>
            <a:endParaRPr lang="es-ES" b="1" dirty="0">
              <a:solidFill>
                <a:schemeClr val="bg1"/>
              </a:solidFill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50EF23A7-E7E2-1BD0-46F4-E9E1417C25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3" y="1035456"/>
            <a:ext cx="3333750" cy="5822544"/>
          </a:xfrm>
          <a:prstGeom prst="rect">
            <a:avLst/>
          </a:prstGeom>
          <a:solidFill>
            <a:srgbClr val="00B050"/>
          </a:solidFill>
        </p:spPr>
      </p:pic>
    </p:spTree>
    <p:extLst>
      <p:ext uri="{BB962C8B-B14F-4D97-AF65-F5344CB8AC3E}">
        <p14:creationId xmlns:p14="http://schemas.microsoft.com/office/powerpoint/2010/main" val="135772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81D5E043-115B-90A3-D736-1E80234CC6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035456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4CEBA134-278E-1C07-BD88-4F0294FF8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379"/>
            <a:ext cx="9144000" cy="1042836"/>
          </a:xfrm>
        </p:spPr>
        <p:txBody>
          <a:bodyPr>
            <a:normAutofit/>
          </a:bodyPr>
          <a:lstStyle/>
          <a:p>
            <a:pPr algn="ctr"/>
            <a:r>
              <a:rPr lang="en-US" sz="6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REGOCIJARSE.</a:t>
            </a:r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3556000" y="1042835"/>
            <a:ext cx="5587998" cy="582254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V.13.</a:t>
            </a:r>
          </a:p>
          <a:p>
            <a:pPr marL="0" indent="0">
              <a:buNone/>
            </a:pPr>
            <a:r>
              <a:rPr lang="es-ES" b="1" u="sng" dirty="0">
                <a:solidFill>
                  <a:srgbClr val="FFFF00"/>
                </a:solidFill>
                <a:latin typeface="Maiandra GD" panose="020E0502030308020204" pitchFamily="34" charset="0"/>
              </a:rPr>
              <a:t>antes bien, en la medida en que compartís los padecimientos de Cristo, regocijaos,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para que también en la revelación de su gloria os regocijéis con gran alegría. </a:t>
            </a:r>
          </a:p>
          <a:p>
            <a:pPr marL="0" indent="0" algn="ctr">
              <a:buNone/>
            </a:pPr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V.14.</a:t>
            </a:r>
          </a:p>
          <a:p>
            <a:pPr marL="0" indent="0">
              <a:buNone/>
            </a:pPr>
            <a:r>
              <a:rPr lang="es-ES" b="1" u="sng" dirty="0">
                <a:solidFill>
                  <a:srgbClr val="FF0000"/>
                </a:solidFill>
                <a:latin typeface="Maiandra GD" panose="020E0502030308020204" pitchFamily="34" charset="0"/>
              </a:rPr>
              <a:t>Si sois vituperados por el nombre de Cristo, dichosos sois,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pues el Espíritu de gloria y de Dios reposa sobre vosotros. Ciertamente, por ellos El es blasfemado, pero por vosotros es glorificado.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3F86544-7C77-4FC7-7DBA-25DB9BF56D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0" y="1042834"/>
            <a:ext cx="3393440" cy="5815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995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1"/>
            <a:ext cx="9144000" cy="6857999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D27EB60C-6CBB-53C7-6CAC-2821B131C0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24622"/>
            <a:ext cx="9144000" cy="1072896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DBB5FC7-7FF4-F381-A856-94D1710DA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048273"/>
          </a:xfrm>
        </p:spPr>
        <p:txBody>
          <a:bodyPr>
            <a:normAutofit/>
          </a:bodyPr>
          <a:lstStyle/>
          <a:p>
            <a:pPr algn="ctr"/>
            <a:r>
              <a:rPr lang="en-US" sz="6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REGOCIJARSE.</a:t>
            </a:r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3373120" y="1072894"/>
            <a:ext cx="5770878" cy="578510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s-ES" b="1" u="sng" dirty="0">
                <a:solidFill>
                  <a:srgbClr val="00B0F0"/>
                </a:solidFill>
                <a:latin typeface="Maiandra GD" panose="020E0502030308020204" pitchFamily="34" charset="0"/>
              </a:rPr>
              <a:t>REGOCIJARNOS EN LAS TRIBULACIONES.</a:t>
            </a:r>
          </a:p>
          <a:p>
            <a:pPr marL="0" indent="0" algn="ctr">
              <a:buNone/>
            </a:pPr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Santiago.1:2.</a:t>
            </a:r>
          </a:p>
          <a:p>
            <a:pPr marL="0" indent="0">
              <a:buNone/>
            </a:pPr>
            <a:r>
              <a:rPr lang="es-ES" b="1" u="sng" dirty="0">
                <a:solidFill>
                  <a:srgbClr val="FFFF00"/>
                </a:solidFill>
                <a:latin typeface="Maiandra GD" panose="020E0502030308020204" pitchFamily="34" charset="0"/>
              </a:rPr>
              <a:t>Tened por sumo gozo,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hermanos míos, el que os halléis en diversas pruebas. </a:t>
            </a:r>
          </a:p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Debemos tener gozo cuando nos hallemos en diversas pruebas.</a:t>
            </a:r>
          </a:p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No debemos sentir tristeza por estas tribulaciones, porque son para nuestro beneficios, provecho.</a:t>
            </a:r>
          </a:p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Ya que las prueban producen:</a:t>
            </a:r>
          </a:p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1. Paciencia.</a:t>
            </a:r>
          </a:p>
          <a:p>
            <a:pPr marL="0" indent="0" algn="ctr">
              <a:buNone/>
            </a:pPr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Santiago.1:3.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B89D11E-02B7-C0AA-F63F-BE49633E5E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2893"/>
            <a:ext cx="3271520" cy="5785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43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1"/>
            <a:ext cx="9144000" cy="6857999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8F5CC7F4-B2D9-237F-24C0-BD1D1FEF27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9144000" cy="1072896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95D6A5B7-F002-4035-7CDC-A27F12C568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072895"/>
          </a:xfrm>
        </p:spPr>
        <p:txBody>
          <a:bodyPr>
            <a:normAutofit/>
          </a:bodyPr>
          <a:lstStyle/>
          <a:p>
            <a:pPr algn="ctr"/>
            <a:r>
              <a:rPr lang="en-US" sz="6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REGOCIJARSE.</a:t>
            </a:r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3505199" y="1072896"/>
            <a:ext cx="5638799" cy="57851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sabiendo que la prueba de </a:t>
            </a:r>
            <a:r>
              <a:rPr lang="es-ES" b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vuestra fe produce paciencia,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No debemos de entristecernos por las pruebas al contrario debemos gozarnos ya que cuando la venzamos somos bienaventurados.</a:t>
            </a:r>
          </a:p>
          <a:p>
            <a:pPr marL="0" indent="0" algn="ctr">
              <a:buNone/>
            </a:pPr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Santiago.1:12.</a:t>
            </a:r>
          </a:p>
          <a:p>
            <a:pPr marL="0" indent="0">
              <a:buNone/>
            </a:pPr>
            <a:r>
              <a:rPr lang="es-ES" b="1" u="sng" dirty="0">
                <a:solidFill>
                  <a:srgbClr val="FFFF00"/>
                </a:solidFill>
                <a:latin typeface="Maiandra GD" panose="020E0502030308020204" pitchFamily="34" charset="0"/>
              </a:rPr>
              <a:t>Bienaventurado el hombre que persevera bajo la prueba,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porque una vez que ha sido aprobado, recibirá la corona de la vida que el Señor ha prometido a los que le aman.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D1B5A08-57A4-EAA3-1AD2-3D5D53C26A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072896"/>
            <a:ext cx="3505199" cy="5785102"/>
          </a:xfrm>
          <a:prstGeom prst="rect">
            <a:avLst/>
          </a:prstGeom>
          <a:solidFill>
            <a:srgbClr val="0070C0"/>
          </a:solidFill>
        </p:spPr>
      </p:pic>
    </p:spTree>
    <p:extLst>
      <p:ext uri="{BB962C8B-B14F-4D97-AF65-F5344CB8AC3E}">
        <p14:creationId xmlns:p14="http://schemas.microsoft.com/office/powerpoint/2010/main" val="1554596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2431CB51-1858-3C06-8E05-82B246ECCC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072896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6F6BE53A-B01D-1DDA-70EC-3BB5248E5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072896"/>
          </a:xfrm>
        </p:spPr>
        <p:txBody>
          <a:bodyPr>
            <a:noAutofit/>
          </a:bodyPr>
          <a:lstStyle/>
          <a:p>
            <a:pPr algn="ctr"/>
            <a:r>
              <a:rPr lang="en-US" sz="8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CONCLUSIÓN:</a:t>
            </a:r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3616960" y="1072896"/>
            <a:ext cx="5527038" cy="578510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 gozo la alegría es parte del ser humano, pero muchos buscan o se alegran por cosas vanas.</a:t>
            </a:r>
          </a:p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Como el dinero.</a:t>
            </a:r>
          </a:p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 fama.</a:t>
            </a:r>
          </a:p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 vanagloria.</a:t>
            </a:r>
          </a:p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Él cristiano su gozo su alegría es:</a:t>
            </a:r>
          </a:p>
          <a:p>
            <a:pPr marL="514350" indent="-514350">
              <a:buAutoNum type="arabicPeriod"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En Dios.</a:t>
            </a:r>
          </a:p>
          <a:p>
            <a:pPr marL="514350" indent="-514350">
              <a:buAutoNum type="arabicPeriod"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 Recompensa.</a:t>
            </a:r>
          </a:p>
          <a:p>
            <a:pPr marL="514350" indent="-514350">
              <a:buAutoNum type="arabicPeriod"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En Las Afrenta.</a:t>
            </a:r>
          </a:p>
          <a:p>
            <a:pPr marL="514350" indent="-514350">
              <a:buAutoNum type="arabicPeriod"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En Los Tiempos Difíciles.</a:t>
            </a:r>
          </a:p>
          <a:p>
            <a:pPr marL="514350" indent="-514350">
              <a:buAutoNum type="arabicPeriod"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En El Sufrimiento.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5E4AB96F-0D58-CE05-5961-1268F9ED90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072895"/>
            <a:ext cx="3484881" cy="5785103"/>
          </a:xfrm>
          <a:prstGeom prst="rect">
            <a:avLst/>
          </a:prstGeom>
          <a:solidFill>
            <a:srgbClr val="00B0F0"/>
          </a:solidFill>
        </p:spPr>
      </p:pic>
    </p:spTree>
    <p:extLst>
      <p:ext uri="{BB962C8B-B14F-4D97-AF65-F5344CB8AC3E}">
        <p14:creationId xmlns:p14="http://schemas.microsoft.com/office/powerpoint/2010/main" val="1202408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D69E177C-BD5F-A4FD-C43A-9FDFE8F934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2" y="0"/>
            <a:ext cx="9144000" cy="1072896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59A201D-01F2-E168-218B-44AFD62DE0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4402" y="1"/>
            <a:ext cx="9158401" cy="1072896"/>
          </a:xfrm>
        </p:spPr>
        <p:txBody>
          <a:bodyPr>
            <a:noAutofit/>
          </a:bodyPr>
          <a:lstStyle/>
          <a:p>
            <a:pPr algn="ctr"/>
            <a:r>
              <a:rPr lang="en-US" sz="8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CONCLUSIÓN:</a:t>
            </a:r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3759200" y="1072896"/>
            <a:ext cx="5384798" cy="578510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6. En Las Tribulaciones.</a:t>
            </a:r>
          </a:p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7. En Las Pruebas.</a:t>
            </a:r>
          </a:p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Dios nos recompensara por estar gozoso en su obra para esto hemos aceptado ser cristiano.</a:t>
            </a:r>
          </a:p>
          <a:p>
            <a:pPr marL="0" indent="0" algn="ctr">
              <a:buNone/>
            </a:pPr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II Timoteo.3:12.</a:t>
            </a:r>
          </a:p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en verdad, todos los que quieren </a:t>
            </a:r>
            <a:r>
              <a:rPr lang="es-ES" b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vivir piadosamente en Cristo Jesús, serán perseguidos.</a:t>
            </a:r>
          </a:p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Si queremos seguir a Jesús, ser sus discípulos tenemos que sufrir en este mundo.</a:t>
            </a:r>
          </a:p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Seamos fieles al Señor.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ABC26333-DA87-68A1-52B3-C7D406A0B9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2" y="1072896"/>
            <a:ext cx="3571875" cy="5785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1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3" name="Marcador de contenido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5872480"/>
          </a:xfrm>
        </p:spPr>
      </p:pic>
      <p:sp>
        <p:nvSpPr>
          <p:cNvPr id="4" name="Llamada de nube 3"/>
          <p:cNvSpPr/>
          <p:nvPr/>
        </p:nvSpPr>
        <p:spPr>
          <a:xfrm>
            <a:off x="4572000" y="0"/>
            <a:ext cx="4571999" cy="3606800"/>
          </a:xfrm>
          <a:prstGeom prst="cloudCallout">
            <a:avLst>
              <a:gd name="adj1" fmla="val -58634"/>
              <a:gd name="adj2" fmla="val 52062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POR SU FINA ATENCIÓN.</a:t>
            </a: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D94941D7-3416-3D5D-4F34-6594D27FEB4F}"/>
              </a:ext>
            </a:extLst>
          </p:cNvPr>
          <p:cNvSpPr/>
          <p:nvPr/>
        </p:nvSpPr>
        <p:spPr>
          <a:xfrm>
            <a:off x="0" y="5872480"/>
            <a:ext cx="9144000" cy="985520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419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DIOS NOS BENDIGA A TODOS.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099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1702C-68F2-552D-E906-D1316AF654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3AFE6733-D5DA-AC63-C724-B6B32DD1BD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998"/>
            <a:ext cx="9144000" cy="686299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D4F2F699-8281-DCD7-2D1E-4A5FA037AD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072896"/>
          </a:xfrm>
          <a:prstGeom prst="rect">
            <a:avLst/>
          </a:prstGeom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8D979176-FF8E-AE40-4CC9-A0A4587CA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9144000" cy="1054641"/>
          </a:xfrm>
        </p:spPr>
        <p:txBody>
          <a:bodyPr>
            <a:normAutofit/>
          </a:bodyPr>
          <a:lstStyle/>
          <a:p>
            <a:pPr algn="ctr"/>
            <a:r>
              <a:rPr lang="en-US" sz="6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REGOCIJARSE.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3766B35-678F-97AB-4811-6D25072D35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6319" y="1091151"/>
            <a:ext cx="5567681" cy="574859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V.18.</a:t>
            </a:r>
          </a:p>
          <a:p>
            <a:pPr marL="0" indent="0">
              <a:buNone/>
            </a:pPr>
            <a:r>
              <a:rPr lang="es-E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Con todo yo me alegraré en el SEÑOR,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Me regocijaré en el Dios de mi salvación. </a:t>
            </a:r>
          </a:p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¿Y porque debemos de regocijarnos en Dios?</a:t>
            </a:r>
          </a:p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 razón:</a:t>
            </a:r>
          </a:p>
          <a:p>
            <a:pPr marL="0" indent="0" algn="ctr">
              <a:buNone/>
            </a:pP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V.19.</a:t>
            </a:r>
          </a:p>
          <a:p>
            <a:pPr marL="0" indent="0">
              <a:buNone/>
            </a:pPr>
            <a:r>
              <a:rPr lang="es-ES" b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Señor DIOS es mi fortaleza;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Él ha hecho mis pies como los de las ciervas, Y por las alturas me hace caminar. Para el director del coro, con mis instrumentos de cuerda. </a:t>
            </a:r>
            <a:endParaRPr lang="es-ES" b="1" dirty="0">
              <a:solidFill>
                <a:schemeClr val="bg1"/>
              </a:solidFill>
              <a:highlight>
                <a:srgbClr val="000080"/>
              </a:highlight>
              <a:latin typeface="Maiandra GD" panose="020E0502030308020204" pitchFamily="3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0D56EAB-DE57-1C00-2C0F-BBC2090CC6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" y="1091150"/>
            <a:ext cx="3576321" cy="5748593"/>
          </a:xfrm>
          <a:prstGeom prst="rect">
            <a:avLst/>
          </a:prstGeom>
          <a:solidFill>
            <a:srgbClr val="7030A0"/>
          </a:solidFill>
        </p:spPr>
      </p:pic>
    </p:spTree>
    <p:extLst>
      <p:ext uri="{BB962C8B-B14F-4D97-AF65-F5344CB8AC3E}">
        <p14:creationId xmlns:p14="http://schemas.microsoft.com/office/powerpoint/2010/main" val="2278129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D01AB811-4D90-3965-8257-37C6D093F6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4622"/>
            <a:ext cx="9144000" cy="1072896"/>
          </a:xfrm>
          <a:prstGeom prst="rect">
            <a:avLst/>
          </a:prstGeom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2E79D7FA-15EF-D416-7739-8A558FD0B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4621"/>
            <a:ext cx="9144000" cy="1097518"/>
          </a:xfrm>
        </p:spPr>
        <p:txBody>
          <a:bodyPr>
            <a:normAutofit/>
          </a:bodyPr>
          <a:lstStyle/>
          <a:p>
            <a:pPr algn="ctr"/>
            <a:r>
              <a:rPr lang="en-US" sz="6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REGOCIJARSE.</a:t>
            </a:r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3413760" y="1097518"/>
            <a:ext cx="5730240" cy="574222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Allí esta la razón la lógica: </a:t>
            </a:r>
          </a:p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¿Porque debemos de regocijarnos en Dios?.</a:t>
            </a:r>
          </a:p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 que Dios es nuestra fortaleza siempre ante cualquier adversidad y dificultad que tengamos en este mundo.</a:t>
            </a:r>
          </a:p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No hay otra fortaleza más grande en nuestra vida que Dios.</a:t>
            </a:r>
          </a:p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 eso Él Apóstol Pablo decía:</a:t>
            </a:r>
          </a:p>
          <a:p>
            <a:pPr marL="0" indent="0" algn="ctr">
              <a:buNone/>
            </a:pPr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Filipenses.4:4.</a:t>
            </a:r>
          </a:p>
          <a:p>
            <a:pPr marL="0" indent="0">
              <a:buNone/>
            </a:pPr>
            <a:r>
              <a:rPr lang="es-ES" b="1" u="sng" dirty="0">
                <a:solidFill>
                  <a:srgbClr val="FFFF00"/>
                </a:solidFill>
                <a:latin typeface="Maiandra GD" panose="020E0502030308020204" pitchFamily="34" charset="0"/>
              </a:rPr>
              <a:t>Regocijaos en el Señor siempre.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Otra vez lo diré: ¡Regocijaos! </a:t>
            </a:r>
          </a:p>
          <a:p>
            <a:endParaRPr lang="es-ES" b="1" u="sng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07441117-098F-2BAC-EDCC-798B14723A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48274"/>
            <a:ext cx="3381375" cy="5791471"/>
          </a:xfrm>
          <a:prstGeom prst="rect">
            <a:avLst/>
          </a:prstGeom>
          <a:solidFill>
            <a:srgbClr val="92D050"/>
          </a:solidFill>
        </p:spPr>
      </p:pic>
    </p:spTree>
    <p:extLst>
      <p:ext uri="{BB962C8B-B14F-4D97-AF65-F5344CB8AC3E}">
        <p14:creationId xmlns:p14="http://schemas.microsoft.com/office/powerpoint/2010/main" val="450445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8D769EA4-9CEA-2517-EA89-4E493240A3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072896"/>
          </a:xfrm>
          <a:prstGeom prst="rect">
            <a:avLst/>
          </a:prstGeom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19EC68FE-E5AD-54AE-D7BE-ADAADC3D8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9144000" cy="1054641"/>
          </a:xfrm>
        </p:spPr>
        <p:txBody>
          <a:bodyPr>
            <a:normAutofit/>
          </a:bodyPr>
          <a:lstStyle/>
          <a:p>
            <a:pPr algn="ctr"/>
            <a:r>
              <a:rPr lang="en-US" sz="6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REGOCIJARSE.</a:t>
            </a:r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3332480" y="1091151"/>
            <a:ext cx="5811518" cy="574859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Nuestra alegría siempre debe ser en Él Señor no en las cosas materiales.</a:t>
            </a:r>
          </a:p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 eso debemos de buscarle siempre.</a:t>
            </a:r>
          </a:p>
          <a:p>
            <a:pPr marL="0" indent="0" algn="ctr">
              <a:buNone/>
            </a:pPr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I Cronicas.16:10.</a:t>
            </a:r>
          </a:p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Gloriaos en su santo nombre; </a:t>
            </a:r>
            <a:r>
              <a:rPr lang="es-ES" b="1" u="sng" dirty="0">
                <a:solidFill>
                  <a:srgbClr val="FFFF00"/>
                </a:solidFill>
                <a:latin typeface="Maiandra GD" panose="020E0502030308020204" pitchFamily="34" charset="0"/>
              </a:rPr>
              <a:t>alégrese el corazón de los que buscan al SEÑOR.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pPr marL="0" indent="0" algn="ctr">
              <a:buNone/>
            </a:pPr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Salmos.40:16.</a:t>
            </a:r>
          </a:p>
          <a:p>
            <a:pPr marL="0" indent="0">
              <a:buNone/>
            </a:pPr>
            <a:r>
              <a:rPr lang="es-ES" b="1" u="sng" dirty="0">
                <a:solidFill>
                  <a:srgbClr val="FF0000"/>
                </a:solidFill>
                <a:latin typeface="Maiandra GD" panose="020E0502030308020204" pitchFamily="34" charset="0"/>
              </a:rPr>
              <a:t>Regocíjense y alégrense en ti todos los que te buscan;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que digan continuamente: ¡Engrandecido sea el SEÑOR! los que aman tu salvación. </a:t>
            </a:r>
          </a:p>
          <a:p>
            <a:endParaRPr lang="es-ES" b="1" u="sng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DEE44665-5029-A45D-0D1A-3977958925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91150"/>
            <a:ext cx="3200400" cy="5748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106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C918297-EAD0-C66A-B366-27E184AFBB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" y="0"/>
            <a:ext cx="9144000" cy="1072896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9873C455-EB90-0343-0CEB-3FB9E3EB0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8255"/>
            <a:ext cx="9143999" cy="1054641"/>
          </a:xfrm>
        </p:spPr>
        <p:txBody>
          <a:bodyPr>
            <a:normAutofit/>
          </a:bodyPr>
          <a:lstStyle/>
          <a:p>
            <a:pPr algn="ctr"/>
            <a:r>
              <a:rPr lang="en-US" sz="6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REGOCIJARSE.</a:t>
            </a:r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3627120" y="1091151"/>
            <a:ext cx="5516876" cy="574859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b="1" u="sng" dirty="0">
                <a:solidFill>
                  <a:srgbClr val="00B0F0"/>
                </a:solidFill>
                <a:latin typeface="Maiandra GD" panose="020E0502030308020204" pitchFamily="34" charset="0"/>
              </a:rPr>
              <a:t>DEBEMOS REGOCIJARNOS EN NUESTRA RECOMPENSA.</a:t>
            </a:r>
          </a:p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 regocijo del cristiano también esta en la recompensa que vamos a recibir si somos fieles al Señor.</a:t>
            </a:r>
          </a:p>
          <a:p>
            <a:pPr marL="0" indent="0" algn="ctr">
              <a:buNone/>
            </a:pPr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Mateo.5:11-12.</a:t>
            </a:r>
          </a:p>
          <a:p>
            <a:pPr marL="0" indent="0">
              <a:buNone/>
            </a:pPr>
            <a:r>
              <a:rPr lang="es-ES" b="1" u="sng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»Bienaventurados serán cuando los insulten y persigan,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digan todo género de mal contra ustedes falsamente, por causa de Mí. </a:t>
            </a:r>
          </a:p>
          <a:p>
            <a:r>
              <a:rPr lang="es-ES" b="1" dirty="0">
                <a:solidFill>
                  <a:schemeClr val="bg1"/>
                </a:solidFill>
              </a:rPr>
              <a:t>¿Por qué debemos regocijarnos cuando nos persigan?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F142B9C0-D8C9-6A21-44F3-0C80462DF5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5360"/>
            <a:ext cx="3627115" cy="5864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9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7152AC-3057-FFD0-B108-372D2F1832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E4E806EB-46A6-6A93-BAB6-6B2F5C818F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33750"/>
            <a:ext cx="9144000" cy="689175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B70A4B51-723E-417A-ED33-79BF76F9CE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3750"/>
            <a:ext cx="9144000" cy="1072896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694C8DD-1AD7-5247-56E0-A78F09E343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039146"/>
          </a:xfrm>
        </p:spPr>
        <p:txBody>
          <a:bodyPr>
            <a:normAutofit/>
          </a:bodyPr>
          <a:lstStyle/>
          <a:p>
            <a:pPr algn="ctr"/>
            <a:r>
              <a:rPr lang="en-US" sz="6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REGOCIJARSE.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DCF4F85-241A-CFD2-57CE-83DFC59A4F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8880" y="1072897"/>
            <a:ext cx="5405118" cy="57851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Porque grande es el galardón.</a:t>
            </a:r>
          </a:p>
          <a:p>
            <a:pPr marL="0" indent="0" algn="ctr">
              <a:buNone/>
            </a:pP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V.12.</a:t>
            </a:r>
          </a:p>
          <a:p>
            <a:pPr marL="0" indent="0">
              <a:buNone/>
            </a:pPr>
            <a:r>
              <a:rPr lang="es-ES" b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»Regocíjense y alégrense, porque la recompensa de ustedes en los cielos es grande,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porque así persiguieron a los profetas que fueron antes que ustedes. </a:t>
            </a:r>
          </a:p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Sufrir por causa de Cristo es un privilegio que debería ser causa de gran gozo para cada cristianos en esta tierra.</a:t>
            </a:r>
          </a:p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Sufrir por Su Maestro, por Su Señor, por Su Rey.</a:t>
            </a:r>
          </a:p>
          <a:p>
            <a:pPr marL="0" indent="0">
              <a:buNone/>
            </a:pPr>
            <a:endParaRPr lang="es-ES" b="1" u="sng" dirty="0">
              <a:solidFill>
                <a:schemeClr val="bg1"/>
              </a:solidFill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963F7B6-B34A-4565-8A10-D8239E313D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2897"/>
            <a:ext cx="3627120" cy="5753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124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33750"/>
            <a:ext cx="9144000" cy="689175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2EDEEDBA-C4DA-FD40-ECEE-1EE03A0A21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3750"/>
            <a:ext cx="9144000" cy="1072896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49EA859C-E44B-4234-19C3-FA574290E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039146"/>
          </a:xfrm>
        </p:spPr>
        <p:txBody>
          <a:bodyPr>
            <a:normAutofit/>
          </a:bodyPr>
          <a:lstStyle/>
          <a:p>
            <a:pPr algn="ctr"/>
            <a:r>
              <a:rPr lang="en-US" sz="6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REGOCIJARSE.</a:t>
            </a:r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3738880" y="1072897"/>
            <a:ext cx="5405118" cy="57851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No hay nada más grande que la vida eterna, ese galardón que Dios nos tiene preparado.</a:t>
            </a:r>
          </a:p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 eso Él Apóstol Pablo decía:</a:t>
            </a:r>
          </a:p>
          <a:p>
            <a:pPr marL="0" indent="0" algn="ctr">
              <a:buNone/>
            </a:pPr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Romanos.12:12.</a:t>
            </a:r>
          </a:p>
          <a:p>
            <a:pPr marL="0" indent="0">
              <a:buNone/>
            </a:pPr>
            <a:r>
              <a:rPr lang="es-ES" b="1" u="sng" dirty="0">
                <a:solidFill>
                  <a:srgbClr val="FFFF00"/>
                </a:solidFill>
                <a:latin typeface="Maiandra GD" panose="020E0502030308020204" pitchFamily="34" charset="0"/>
              </a:rPr>
              <a:t>gozándoos en la esperanza,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perseverando en el sufrimiento, dedicados a la oración, </a:t>
            </a:r>
          </a:p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Debemos de gozarnos en la esperanza.</a:t>
            </a:r>
          </a:p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Ella es nuestra ancla para no movernos.</a:t>
            </a:r>
          </a:p>
          <a:p>
            <a:endParaRPr lang="es-ES" b="1" u="sng" dirty="0">
              <a:solidFill>
                <a:schemeClr val="bg1"/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6B8CBA64-160D-BB18-F0D7-103C262F0D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1039146"/>
            <a:ext cx="3616963" cy="581885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954044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33750"/>
            <a:ext cx="9144000" cy="689175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2EDEEDBA-C4DA-FD40-ECEE-1EE03A0A21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3750"/>
            <a:ext cx="9144000" cy="1072896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49EA859C-E44B-4234-19C3-FA574290E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039146"/>
          </a:xfrm>
        </p:spPr>
        <p:txBody>
          <a:bodyPr>
            <a:normAutofit/>
          </a:bodyPr>
          <a:lstStyle/>
          <a:p>
            <a:pPr algn="ctr"/>
            <a:r>
              <a:rPr lang="en-US" sz="6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REGOCIJARSE.</a:t>
            </a:r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3738880" y="1072897"/>
            <a:ext cx="5405118" cy="578510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Hebreos.6:18-19.</a:t>
            </a:r>
          </a:p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 fin de que por dos cosas inmutables, en las cuales es imposible que Dios mienta, los que hemos buscado refugio </a:t>
            </a:r>
            <a:r>
              <a:rPr lang="es-ES" b="1" u="sng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seamos grandemente animados para asirnos de la esperanza puesta delante de nosotros.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</a:t>
            </a:r>
          </a:p>
          <a:p>
            <a:pPr marL="0" indent="0" algn="ctr">
              <a:buNone/>
            </a:pP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V.19.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 </a:t>
            </a:r>
          </a:p>
          <a:p>
            <a:pPr marL="0" indent="0">
              <a:buNone/>
            </a:pPr>
            <a:r>
              <a:rPr lang="es-E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Tenemos como ancla del alma, una esperanza segura y firme,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que penetra hasta detrás del velo, 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344BFF3-28D3-3E42-B781-49EA67DAF2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072896"/>
            <a:ext cx="3535682" cy="5785102"/>
          </a:xfrm>
          <a:prstGeom prst="rect">
            <a:avLst/>
          </a:prstGeom>
          <a:solidFill>
            <a:srgbClr val="002060"/>
          </a:solidFill>
        </p:spPr>
      </p:pic>
    </p:spTree>
    <p:extLst>
      <p:ext uri="{BB962C8B-B14F-4D97-AF65-F5344CB8AC3E}">
        <p14:creationId xmlns:p14="http://schemas.microsoft.com/office/powerpoint/2010/main" val="3657106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342</TotalTime>
  <Words>2011</Words>
  <Application>Microsoft Office PowerPoint</Application>
  <PresentationFormat>Presentación en pantalla (4:3)</PresentationFormat>
  <Paragraphs>185</Paragraphs>
  <Slides>29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Maiandra GD</vt:lpstr>
      <vt:lpstr>Tema de Office</vt:lpstr>
      <vt:lpstr>EL REGOCIJARSE.</vt:lpstr>
      <vt:lpstr>EL REGOCIJARSE.</vt:lpstr>
      <vt:lpstr>EL REGOCIJARSE.</vt:lpstr>
      <vt:lpstr>EL REGOCIJARSE.</vt:lpstr>
      <vt:lpstr>EL REGOCIJARSE.</vt:lpstr>
      <vt:lpstr>EL REGOCIJARSE.</vt:lpstr>
      <vt:lpstr>EL REGOCIJARSE.</vt:lpstr>
      <vt:lpstr>EL REGOCIJARSE.</vt:lpstr>
      <vt:lpstr>EL REGOCIJARSE.</vt:lpstr>
      <vt:lpstr>EL REGOCIJARSE.</vt:lpstr>
      <vt:lpstr>EL REGOCIJARSE.</vt:lpstr>
      <vt:lpstr>EL REGOCIJARSE.</vt:lpstr>
      <vt:lpstr>EL REGOCIJARSE.</vt:lpstr>
      <vt:lpstr>EL REGOCIJARSE.</vt:lpstr>
      <vt:lpstr>EL REGOCIJARSE.</vt:lpstr>
      <vt:lpstr>EL REGOCIJARSE.</vt:lpstr>
      <vt:lpstr>EL REGOCIJARSE.</vt:lpstr>
      <vt:lpstr>EL REGOCIJARSE.</vt:lpstr>
      <vt:lpstr>EL REGOCIJARSE.</vt:lpstr>
      <vt:lpstr>EL REGOCIJARSE.</vt:lpstr>
      <vt:lpstr>EL REGOCIJARSE.</vt:lpstr>
      <vt:lpstr>EL REGOCIJARSE.</vt:lpstr>
      <vt:lpstr>EL REGOCIJARSE.</vt:lpstr>
      <vt:lpstr>EL REGOCIJARSE.</vt:lpstr>
      <vt:lpstr>EL REGOCIJARSE.</vt:lpstr>
      <vt:lpstr>EL REGOCIJARSE.</vt:lpstr>
      <vt:lpstr>CONCLUSIÓN:</vt:lpstr>
      <vt:lpstr>CONCLUSIÓN: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</dc:creator>
  <cp:lastModifiedBy>Mario Moreno</cp:lastModifiedBy>
  <cp:revision>32</cp:revision>
  <dcterms:created xsi:type="dcterms:W3CDTF">2020-06-27T21:28:57Z</dcterms:created>
  <dcterms:modified xsi:type="dcterms:W3CDTF">2024-10-31T00:21:38Z</dcterms:modified>
</cp:coreProperties>
</file>