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5.jpg" ContentType="image/gif"/>
  <Override PartName="/ppt/media/image31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4" r:id="rId3"/>
    <p:sldId id="27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77" r:id="rId12"/>
    <p:sldId id="264" r:id="rId13"/>
    <p:sldId id="265" r:id="rId14"/>
    <p:sldId id="266" r:id="rId15"/>
    <p:sldId id="267" r:id="rId16"/>
    <p:sldId id="268" r:id="rId17"/>
    <p:sldId id="278" r:id="rId18"/>
    <p:sldId id="269" r:id="rId19"/>
    <p:sldId id="270" r:id="rId20"/>
    <p:sldId id="271" r:id="rId21"/>
    <p:sldId id="272" r:id="rId22"/>
    <p:sldId id="279" r:id="rId23"/>
    <p:sldId id="273" r:id="rId24"/>
    <p:sldId id="274" r:id="rId25"/>
    <p:sldId id="275" r:id="rId26"/>
    <p:sldId id="280" r:id="rId27"/>
    <p:sldId id="281" r:id="rId28"/>
    <p:sldId id="282" r:id="rId29"/>
    <p:sldId id="283" r:id="rId30"/>
    <p:sldId id="284" r:id="rId31"/>
    <p:sldId id="291" r:id="rId32"/>
    <p:sldId id="285" r:id="rId33"/>
    <p:sldId id="286" r:id="rId34"/>
    <p:sldId id="287" r:id="rId35"/>
    <p:sldId id="288" r:id="rId36"/>
    <p:sldId id="289" r:id="rId37"/>
    <p:sldId id="290" r:id="rId38"/>
    <p:sldId id="292" r:id="rId39"/>
    <p:sldId id="293" r:id="rId4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  <a:srgbClr val="6600CC"/>
    <a:srgbClr val="CC66FF"/>
    <a:srgbClr val="6666FF"/>
    <a:srgbClr val="FF3399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04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17/03/2025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99978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17/03/2025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74673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17/03/2025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26326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17/03/2025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47391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17/03/2025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017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17/03/2025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20928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17/03/2025</a:t>
            </a:fld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64649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17/03/2025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14453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17/03/2025</a:t>
            </a:fld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93675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17/03/2025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7891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17/03/2025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27762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745FC-AD35-4931-9E64-D652D62FEB0B}" type="datetimeFigureOut">
              <a:rPr lang="es-ES" smtClean="0"/>
              <a:t>17/03/2025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05D69-26CB-46A9-AC07-45495BA747C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7458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gif"/><Relationship Id="rId4" Type="http://schemas.openxmlformats.org/officeDocument/2006/relationships/image" Target="../media/image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gif"/><Relationship Id="rId4" Type="http://schemas.openxmlformats.org/officeDocument/2006/relationships/image" Target="../media/image3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F36B47E-6969-F091-7939-3C7461458A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239"/>
            <a:ext cx="9143999" cy="1127760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27760"/>
          </a:xfrm>
        </p:spPr>
        <p:txBody>
          <a:bodyPr>
            <a:normAutofit/>
          </a:bodyPr>
          <a:lstStyle/>
          <a:p>
            <a:pPr algn="ctr"/>
            <a:r>
              <a:rPr lang="es-ES" sz="4800" b="1" u="sng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EL RESPETO A LA AUTORIDAD.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0" y="1127760"/>
            <a:ext cx="9144000" cy="5730240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INTRODUCCIÓN:</a:t>
            </a:r>
          </a:p>
          <a:p>
            <a:r>
              <a:rPr lang="es-ES" b="1" dirty="0">
                <a:solidFill>
                  <a:schemeClr val="bg1"/>
                </a:solidFill>
              </a:rPr>
              <a:t>Quiero referirme a uno de los  principios más fundamentales de cuantos existen. El respeto a la autoridad.</a:t>
            </a:r>
          </a:p>
          <a:p>
            <a:r>
              <a:rPr lang="es-ES" b="1" dirty="0">
                <a:solidFill>
                  <a:schemeClr val="bg1"/>
                </a:solidFill>
              </a:rPr>
              <a:t>Mucho depende de este respeto, por cuanto la Autoridad es el mayor regulador de nuestras vidas.</a:t>
            </a:r>
          </a:p>
          <a:p>
            <a:r>
              <a:rPr lang="es-ES" b="1" dirty="0">
                <a:solidFill>
                  <a:schemeClr val="bg1"/>
                </a:solidFill>
              </a:rPr>
              <a:t>Si no existieran normas ni reglamentos por los cuales guiar nuestras vidas, ni poderes constituidos, ni juicios, ni Autoridad alguna. </a:t>
            </a:r>
          </a:p>
          <a:p>
            <a:r>
              <a:rPr lang="es-ES" b="1" dirty="0">
                <a:solidFill>
                  <a:schemeClr val="bg1"/>
                </a:solidFill>
              </a:rPr>
              <a:t>¿Cómo sería el mundo?. </a:t>
            </a:r>
          </a:p>
          <a:p>
            <a:r>
              <a:rPr lang="es-ES" b="1" dirty="0">
                <a:solidFill>
                  <a:schemeClr val="bg1"/>
                </a:solidFill>
              </a:rPr>
              <a:t>Simplemente catastrófico.</a:t>
            </a:r>
          </a:p>
          <a:p>
            <a:r>
              <a:rPr lang="es-ES" b="1" dirty="0">
                <a:solidFill>
                  <a:schemeClr val="bg1"/>
                </a:solidFill>
              </a:rPr>
              <a:t>Las personas no pueden vivir juntas ni coexistir sin unas ordenanzas y reglamentos que sirvan de guía. </a:t>
            </a:r>
          </a:p>
        </p:txBody>
      </p:sp>
    </p:spTree>
    <p:extLst>
      <p:ext uri="{BB962C8B-B14F-4D97-AF65-F5344CB8AC3E}">
        <p14:creationId xmlns:p14="http://schemas.microsoft.com/office/powerpoint/2010/main" val="39201550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432804" cy="6848296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Debemos confiar en Él.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Proverbios.3:5-6.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Confía en el SEÑOR con todo tu corazón,</a:t>
            </a:r>
            <a:r>
              <a:rPr lang="es-ES" b="1" dirty="0">
                <a:solidFill>
                  <a:schemeClr val="bg1"/>
                </a:solidFill>
              </a:rPr>
              <a:t> y no te apoyes en tu propio entendimiento.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V.6.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</a:rPr>
              <a:t>Reconócele en todos tus caminos,</a:t>
            </a:r>
            <a:r>
              <a:rPr lang="es-ES" b="1" dirty="0">
                <a:solidFill>
                  <a:schemeClr val="bg1"/>
                </a:solidFill>
              </a:rPr>
              <a:t> y El enderezará tus sendas.  </a:t>
            </a:r>
          </a:p>
          <a:p>
            <a:r>
              <a:rPr lang="es-ES" b="1" dirty="0">
                <a:solidFill>
                  <a:schemeClr val="bg1"/>
                </a:solidFill>
              </a:rPr>
              <a:t>Hemos de atender continuamente a la providencia de Dios a fin de depender de Él.</a:t>
            </a:r>
          </a:p>
          <a:p>
            <a:pPr algn="ctr"/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A El sea la Gloria. Majestad- Dominio- Autoridad.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Judas.25.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al único Dios nuestro Salvador, por medio de Jesucristo nuestro Señor, sea gloria,</a:t>
            </a:r>
            <a:r>
              <a:rPr lang="es-ES" b="1" dirty="0">
                <a:solidFill>
                  <a:schemeClr val="bg1"/>
                </a:solidFill>
              </a:rPr>
              <a:t> majestad, dominio y autoridad, antes de todo tiempo, y ahora y por todos los siglos. Amén. 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804" y="0"/>
            <a:ext cx="37091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7885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772E9E7-097B-EC9C-F1CD-3BEC626DA5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8" y="0"/>
            <a:ext cx="9139944" cy="132556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1972" cy="1325563"/>
          </a:xfrm>
        </p:spPr>
        <p:txBody>
          <a:bodyPr/>
          <a:lstStyle/>
          <a:p>
            <a:pPr algn="ctr"/>
            <a:r>
              <a:rPr lang="es-ES" b="1" u="sng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DEBE HABER RESPETO POR LA AUTORIDAD DE CRISTO.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325564"/>
            <a:ext cx="5293360" cy="5532436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Cuando Jesús termino el sermón del monte, la gente se maravillo, por que les enseñaba con Autoridad.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Mateo.7:28-29.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Cuando Jesús terminó estas palabras,</a:t>
            </a:r>
            <a:r>
              <a:rPr lang="es-ES" b="1" dirty="0">
                <a:solidFill>
                  <a:schemeClr val="bg1"/>
                </a:solidFill>
              </a:rPr>
              <a:t> las multitudes se admiraban de su enseñanza;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V.29.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</a:rPr>
              <a:t>porque les enseñaba como uno que tiene autoridad,</a:t>
            </a:r>
            <a:r>
              <a:rPr lang="es-ES" b="1" dirty="0">
                <a:solidFill>
                  <a:schemeClr val="bg1"/>
                </a:solidFill>
              </a:rPr>
              <a:t> y no como sus escribas. 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325563"/>
            <a:ext cx="3964428" cy="5532436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31842972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Los Escribas presumían de tener tanta Autoridad como cualquier maestro, y tenían su apoyo en los privilegios y ventajas que tenían o disfrutaban, pero hablaban como meros repetidores. </a:t>
            </a:r>
          </a:p>
          <a:p>
            <a:r>
              <a:rPr lang="es-ES" b="1" dirty="0">
                <a:solidFill>
                  <a:schemeClr val="bg1"/>
                </a:solidFill>
              </a:rPr>
              <a:t>Como niños de escuela que repiten su lección, no como maestros de lo que enseñan. </a:t>
            </a:r>
          </a:p>
          <a:p>
            <a:r>
              <a:rPr lang="es-ES" b="1" dirty="0">
                <a:solidFill>
                  <a:schemeClr val="bg1"/>
                </a:solidFill>
              </a:rPr>
              <a:t>Así que la palabra no salía con vida ni fuerza alguna. En cambio, Cristo hablaba como un juez que da su sentencia, sus lecciones eran leyes, sus palabras mandatos. </a:t>
            </a:r>
          </a:p>
          <a:p>
            <a:r>
              <a:rPr lang="es-ES" b="1" dirty="0">
                <a:solidFill>
                  <a:schemeClr val="bg1"/>
                </a:solidFill>
              </a:rPr>
              <a:t>Cristo mostró Autoridad mucha mayor y más genuina que los Escribas en la cátedra de Moisés.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128" y="9704"/>
            <a:ext cx="3732844" cy="68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2404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Hasta los Espíritus le obedecen.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Marcos.1:27.</a:t>
            </a:r>
          </a:p>
          <a:p>
            <a:r>
              <a:rPr lang="es-ES" b="1" dirty="0">
                <a:solidFill>
                  <a:schemeClr val="bg1"/>
                </a:solidFill>
              </a:rPr>
              <a:t>Y todos se asombraron de tal manera que discutían entre sí, diciendo: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</a:rPr>
              <a:t>¿Qué es esto? ¡Una enseñanza nueva con autoridad! El manda aun a los espíritus inmundos y le obedecen.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“AUTORIDAD”-</a:t>
            </a:r>
            <a:r>
              <a:rPr lang="es-ES" b="1" dirty="0">
                <a:solidFill>
                  <a:schemeClr val="bg1"/>
                </a:solidFill>
              </a:rPr>
              <a:t> Es enseñar con el ejemplo y Jesús enseño con su vida lo que predicaba.</a:t>
            </a:r>
          </a:p>
          <a:p>
            <a:r>
              <a:rPr lang="es-ES" b="1" dirty="0">
                <a:solidFill>
                  <a:schemeClr val="bg1"/>
                </a:solidFill>
              </a:rPr>
              <a:t>Cristo tiene toda Autoridad tanto en él: “CIELO COMO EN LA TIERRA”.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Mateo.28:18.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9704"/>
            <a:ext cx="3887392" cy="68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2663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Y acercándose Jesús, les habló, diciendo: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</a:rPr>
              <a:t>Toda autoridad me ha sido dada en el cielo y en la tierra.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1. ¿De donde tiene esta Autoridad?. </a:t>
            </a:r>
          </a:p>
          <a:p>
            <a:r>
              <a:rPr lang="es-ES" b="1" dirty="0">
                <a:solidFill>
                  <a:schemeClr val="bg1"/>
                </a:solidFill>
              </a:rPr>
              <a:t>Le ha sido dada por aquel que es la fuente de todo ser y por consiguiente de toda Autoridad, en cuanto a Dios, igual al Padre, toda Autoridad es original y esencialmente suya.</a:t>
            </a:r>
          </a:p>
          <a:p>
            <a:pPr algn="ctr"/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2. ¿Dónde tiene esta Autoridad?. </a:t>
            </a:r>
          </a:p>
          <a:p>
            <a:r>
              <a:rPr lang="es-ES" b="1" dirty="0">
                <a:solidFill>
                  <a:schemeClr val="bg1"/>
                </a:solidFill>
              </a:rPr>
              <a:t>En el cielo y la tierra, en todo el universo.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9704"/>
            <a:ext cx="3810000" cy="68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2021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Él Padre concedía a su Hijo Autoridad no solamente para hablar y para obrar si no también para juzgar.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Juan.5:26-27.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así como el Padre tiene vida en sí mismo,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</a:rPr>
              <a:t>así también le dio al Hijo el tener vida en sí mismo;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V.27.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</a:rPr>
              <a:t>y le dio autoridad para ejecutar juicio,</a:t>
            </a:r>
            <a:r>
              <a:rPr lang="es-ES" b="1" dirty="0">
                <a:solidFill>
                  <a:schemeClr val="bg1"/>
                </a:solidFill>
              </a:rPr>
              <a:t> porque es el Hijo del Hombre. 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Apocalipsis.12:10.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0"/>
            <a:ext cx="3887392" cy="6858000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17962071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413940" cy="6848296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</a:rPr>
              <a:t>Y oí una gran voz en el cielo, que decía: Ahora ha venido la salvación, el poder y el reino de nuestro Dios y la autoridad de su Cristo,</a:t>
            </a:r>
            <a:r>
              <a:rPr lang="es-ES" b="1" dirty="0">
                <a:solidFill>
                  <a:schemeClr val="bg1"/>
                </a:solidFill>
              </a:rPr>
              <a:t> porque el acusador de nuestros hermanos, el que los acusa delante de nuestro Dios día y noche, ha sido arrojado. </a:t>
            </a:r>
          </a:p>
          <a:p>
            <a:r>
              <a:rPr lang="es-ES" b="1" dirty="0">
                <a:solidFill>
                  <a:schemeClr val="bg1"/>
                </a:solidFill>
              </a:rPr>
              <a:t>A Cristo le ha sido dada Autoridad en el cielo y en la tierra para juzgar. </a:t>
            </a:r>
          </a:p>
          <a:p>
            <a:r>
              <a:rPr lang="es-ES" b="1" dirty="0">
                <a:solidFill>
                  <a:schemeClr val="bg1"/>
                </a:solidFill>
              </a:rPr>
              <a:t>Nosotros debemos respetar esa Autoridad cuando fallamos en el respeto que debemos a la Autoridad de Cristo estamos fallando también en el respeto debido a la Autoridad de Dios (Padre, Hijo, Espíritu Santo).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968" y="9704"/>
            <a:ext cx="3728032" cy="6848296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8928356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DFC8325-D7D0-148A-25DE-BA34AE8FC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8" y="0"/>
            <a:ext cx="9139944" cy="1368717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28" y="0"/>
            <a:ext cx="9144000" cy="1368717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DEBE HABER RESPETO POR LA AUTORIDAD DE LA BIBLIA.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368717"/>
            <a:ext cx="5460642" cy="5489283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La Palabra de Cristo nos ha de juzgar en el día final.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Juan.12:48.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</a:rPr>
              <a:t>El que me rechaza y no recibe mis palabras, tiene quien lo juzgue;</a:t>
            </a:r>
            <a:r>
              <a:rPr lang="es-ES" b="1" dirty="0">
                <a:solidFill>
                  <a:schemeClr val="bg1"/>
                </a:solidFill>
              </a:rPr>
              <a:t> la palabra que he hablado, ésa lo juzgará en el día final. </a:t>
            </a:r>
          </a:p>
          <a:p>
            <a:r>
              <a:rPr lang="es-ES" b="1" dirty="0">
                <a:solidFill>
                  <a:schemeClr val="bg1"/>
                </a:solidFill>
              </a:rPr>
              <a:t>Como dice la Biblia, debemos atender con mayor diligencia (Prontamente, prisa) a las cosas que hemos oídos.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Hebreos.2:1-3.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670" y="1368717"/>
            <a:ext cx="3683358" cy="548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4476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Por tanto, debemos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prestar mucha mayor atención a lo que hemos oído,</a:t>
            </a:r>
            <a:r>
              <a:rPr lang="es-ES" b="1" dirty="0">
                <a:solidFill>
                  <a:schemeClr val="bg1"/>
                </a:solidFill>
              </a:rPr>
              <a:t> no sea que nos desviemos.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00CC"/>
                </a:highlight>
              </a:rPr>
              <a:t>Porque si la palabra hablada por medio de ángeles resultó ser inmutable,</a:t>
            </a:r>
            <a:r>
              <a:rPr lang="es-ES" b="1" dirty="0">
                <a:solidFill>
                  <a:schemeClr val="bg1"/>
                </a:solidFill>
              </a:rPr>
              <a:t> y toda transgresión y desobediencia recibió una justa retribución,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</a:rPr>
              <a:t>¿cómo escaparemos nosotros si descuidamos una salvación tan grande?</a:t>
            </a:r>
            <a:r>
              <a:rPr lang="es-ES" b="1" dirty="0">
                <a:solidFill>
                  <a:schemeClr val="bg1"/>
                </a:solidFill>
              </a:rPr>
              <a:t> La cual, después que fue anunciada primeramente por medio del Señor, nos fue confirmada por los que oyeron, </a:t>
            </a:r>
          </a:p>
          <a:p>
            <a:r>
              <a:rPr lang="es-ES" b="1" dirty="0">
                <a:solidFill>
                  <a:schemeClr val="bg1"/>
                </a:solidFill>
              </a:rPr>
              <a:t>No hay escapatoria posible si rechazamos esta salvación.</a:t>
            </a:r>
          </a:p>
          <a:p>
            <a:r>
              <a:rPr lang="es-ES" b="1" dirty="0">
                <a:solidFill>
                  <a:schemeClr val="bg1"/>
                </a:solidFill>
              </a:rPr>
              <a:t>Nuestra única esperanza de salvación esta en la Palabra que Dios nos ha dado atraves de Cristo.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9704"/>
            <a:ext cx="3887392" cy="68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632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1. Ya que es la única manera para crecer.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I Pedro.2:2.</a:t>
            </a:r>
          </a:p>
          <a:p>
            <a:r>
              <a:rPr lang="es-ES" b="1" dirty="0">
                <a:solidFill>
                  <a:schemeClr val="bg1"/>
                </a:solidFill>
              </a:rPr>
              <a:t>desead como niños recién nacidos, la leche pura de la palabra,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</a:rPr>
              <a:t>para que por ella crezcáis para salvación,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2. Ya que son las únicas que nos pueden hacer perfectos.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II Timoteo.3:16-17.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</a:rPr>
              <a:t>Toda Escritura es inspirada por Dios y útil para enseñar,</a:t>
            </a:r>
            <a:r>
              <a:rPr lang="es-ES" b="1" dirty="0">
                <a:solidFill>
                  <a:schemeClr val="bg1"/>
                </a:solidFill>
              </a:rPr>
              <a:t> para reprender, para corregir, para instruir en justicia,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V.17.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9703"/>
            <a:ext cx="3887392" cy="363837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3657779"/>
            <a:ext cx="3889420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44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7D983-C856-3B0C-AD4D-5F44C400A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E474F7A-C09E-42EB-84C0-C7D34A3F665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79ED530-7293-2ABF-D4D5-B1B1D122F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239"/>
            <a:ext cx="9143999" cy="112776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43557729-FD8B-BFC5-B2FB-1882E25FC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27760"/>
          </a:xfrm>
        </p:spPr>
        <p:txBody>
          <a:bodyPr>
            <a:normAutofit/>
          </a:bodyPr>
          <a:lstStyle/>
          <a:p>
            <a:pPr algn="ctr"/>
            <a:r>
              <a:rPr lang="es-ES" sz="4800" b="1" u="sng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EL RESPETO A LA AUTORIDAD.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2391CB4-A73E-39FD-239C-56DE46629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27760"/>
            <a:ext cx="9144000" cy="5730240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¿Que ocurriría si cada cual tuviera la libertad de hacer lo que le viniera en gana sin el menor respeto hacia los demás?.</a:t>
            </a:r>
          </a:p>
          <a:p>
            <a:r>
              <a:rPr lang="es-ES" b="1" dirty="0">
                <a:solidFill>
                  <a:schemeClr val="bg1"/>
                </a:solidFill>
              </a:rPr>
              <a:t>Dios nos ha dado una Autoridad para vivir en este mundo en la que podemos confiar y podemos vivir.</a:t>
            </a:r>
          </a:p>
          <a:p>
            <a:r>
              <a:rPr lang="es-ES" b="1" dirty="0">
                <a:solidFill>
                  <a:schemeClr val="bg1"/>
                </a:solidFill>
              </a:rPr>
              <a:t>Sin ninguna Autoridad, ningún hogar, nación puede prosperar.</a:t>
            </a:r>
          </a:p>
          <a:p>
            <a:r>
              <a:rPr lang="es-ES" b="1" dirty="0">
                <a:solidFill>
                  <a:schemeClr val="bg1"/>
                </a:solidFill>
              </a:rPr>
              <a:t>Seria un caos total en el mundo, por eso en el mundo religioso es un caos total.</a:t>
            </a:r>
          </a:p>
          <a:p>
            <a:r>
              <a:rPr lang="es-ES" b="1" dirty="0">
                <a:solidFill>
                  <a:schemeClr val="bg1"/>
                </a:solidFill>
              </a:rPr>
              <a:t>Tenemos siempre que respetar la Autoridad que Dios nos dejo atraves de su Palabra.</a:t>
            </a:r>
          </a:p>
          <a:p>
            <a:r>
              <a:rPr lang="es-ES" b="1" dirty="0">
                <a:solidFill>
                  <a:schemeClr val="bg1"/>
                </a:solidFill>
              </a:rPr>
              <a:t>No podemos nunca pasar por alto esta Autoridad, seria un caos total.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5548373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fontScale="85000"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66FF"/>
                </a:highlight>
              </a:rPr>
              <a:t>a fin de que el hombre de Dios sea perfecto,</a:t>
            </a:r>
            <a:r>
              <a:rPr lang="es-ES" b="1" dirty="0">
                <a:solidFill>
                  <a:schemeClr val="bg1"/>
                </a:solidFill>
              </a:rPr>
              <a:t> equipado para toda buena obra. </a:t>
            </a:r>
          </a:p>
          <a:p>
            <a:pPr algn="ctr"/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3. Ya que solo en ellas encontramos la vida eterna.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Juan.5:39.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66FF"/>
                </a:highlight>
              </a:rPr>
              <a:t>Examináis las Escrituras porque vosotros pensáis que en ellas tenéis vida eterna;</a:t>
            </a:r>
            <a:r>
              <a:rPr lang="es-ES" b="1" dirty="0">
                <a:solidFill>
                  <a:schemeClr val="bg1"/>
                </a:solidFill>
              </a:rPr>
              <a:t> y ellas son las que dan testimonio de mí; </a:t>
            </a:r>
          </a:p>
          <a:p>
            <a:r>
              <a:rPr lang="es-ES" b="1" dirty="0">
                <a:solidFill>
                  <a:schemeClr val="bg1"/>
                </a:solidFill>
              </a:rPr>
              <a:t>Debemos hablar donde ella habla y callar donde ella calla.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I Pedro.4:11.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El que habla, que hable conforme a las palabras de Dios;</a:t>
            </a:r>
            <a:r>
              <a:rPr lang="es-ES" b="1" dirty="0">
                <a:solidFill>
                  <a:schemeClr val="bg1"/>
                </a:solidFill>
              </a:rPr>
              <a:t> el que sirve, que lo haga por la fortaleza que Dios da, para que en todo Dios sea glorificado mediante Jesucristo, a quien pertenecen la gloria y el dominio por los siglos de los siglos. Amén. 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248" y="9704"/>
            <a:ext cx="3747752" cy="68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5977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debemos ni quitar y añadir.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Apocalipsis.22:18-19.</a:t>
            </a:r>
          </a:p>
          <a:p>
            <a:r>
              <a:rPr lang="es-ES" b="1" dirty="0">
                <a:solidFill>
                  <a:schemeClr val="bg1"/>
                </a:solidFill>
              </a:rPr>
              <a:t>Yo testifico a todos los que oyen las palabras de la profecía de este libro: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</a:rPr>
              <a:t>Si alguno añade a ellas, Dios traerá sobre él las plagas que están escritas en este libro;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V.19.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y si alguno quita de las palabras del libro de esta profecía,</a:t>
            </a:r>
            <a:r>
              <a:rPr lang="es-ES" b="1" dirty="0">
                <a:solidFill>
                  <a:schemeClr val="bg1"/>
                </a:solidFill>
              </a:rPr>
              <a:t> Dios quitará su parte del árbol de la vida y de la ciudad santa descritos en este libro.</a:t>
            </a:r>
          </a:p>
          <a:p>
            <a:r>
              <a:rPr lang="es-ES" b="1" dirty="0">
                <a:solidFill>
                  <a:schemeClr val="bg1"/>
                </a:solidFill>
              </a:rPr>
              <a:t>Debemos de respetar el silencio de las Escrituras.</a:t>
            </a:r>
          </a:p>
          <a:p>
            <a:r>
              <a:rPr lang="es-ES" b="1" dirty="0">
                <a:solidFill>
                  <a:schemeClr val="bg1"/>
                </a:solidFill>
              </a:rPr>
              <a:t>Ni añadir ni quitar nada.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75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647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360254E-DB81-3DA7-9792-B3921FF2F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056" y="2616"/>
            <a:ext cx="9138696" cy="132294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2913927-06C9-0ECE-33A2-32D0AFA52B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44" cy="132556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2028" y="0"/>
            <a:ext cx="9141972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DEBE HABER RESPETO POR LA AUTORIDAD DEL HOGAR.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325564"/>
            <a:ext cx="4945487" cy="5532436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Es en el hogar donde  se echan los cimientos de la vida.</a:t>
            </a:r>
          </a:p>
          <a:p>
            <a:r>
              <a:rPr lang="es-ES" b="1" dirty="0">
                <a:solidFill>
                  <a:schemeClr val="bg1"/>
                </a:solidFill>
              </a:rPr>
              <a:t>La esposa debe sujetarse al marido por que él es la cabeza del hogar.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Efesios.5:22-24.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Las mujeres estén sometidas a sus propios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maridos como al Señor.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V.23.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</a:rPr>
              <a:t>Porque el marido es cabeza de la mujer,</a:t>
            </a:r>
            <a:r>
              <a:rPr lang="es-ES" b="1" dirty="0">
                <a:solidFill>
                  <a:schemeClr val="bg1"/>
                </a:solidFill>
              </a:rPr>
              <a:t> así como Cristo es cabeza de la iglesia, siendo El mismo el Salvador del cuerpo.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486" y="1325564"/>
            <a:ext cx="4189153" cy="5532436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384548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fontScale="925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V.24.</a:t>
            </a:r>
          </a:p>
          <a:p>
            <a:r>
              <a:rPr lang="es-ES" b="1" dirty="0">
                <a:solidFill>
                  <a:schemeClr val="bg1"/>
                </a:solidFill>
              </a:rPr>
              <a:t>Pero, así como la iglesia está sujeta a Cristo,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</a:rPr>
              <a:t>también las mujeres deben estarlo a sus maridos en todo.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Colosenses.3:18.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</a:rPr>
              <a:t>Mujeres, estad sujetas a vuestros maridos,</a:t>
            </a:r>
            <a:r>
              <a:rPr lang="es-ES" b="1" dirty="0">
                <a:solidFill>
                  <a:schemeClr val="bg1"/>
                </a:solidFill>
              </a:rPr>
              <a:t> como conviene en el Señor.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I Pedro.3:1.</a:t>
            </a:r>
          </a:p>
          <a:p>
            <a:r>
              <a:rPr lang="es-ES" b="1" dirty="0">
                <a:solidFill>
                  <a:schemeClr val="bg1"/>
                </a:solidFill>
              </a:rPr>
              <a:t>Asimismo, vosotras,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</a:rPr>
              <a:t>mujeres, estad sujetas a vuestros maridos,</a:t>
            </a:r>
            <a:r>
              <a:rPr lang="es-ES" b="1" dirty="0">
                <a:solidFill>
                  <a:schemeClr val="bg1"/>
                </a:solidFill>
              </a:rPr>
              <a:t> de modo que si algunos de ellos son desobedientes a la palabra, puedan ser ganados sin palabra alguna por la conducta de sus mujeres 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9704"/>
            <a:ext cx="3887391" cy="68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000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La mujer debe respetar a su marido.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Efesios.5:33.</a:t>
            </a:r>
          </a:p>
          <a:p>
            <a:r>
              <a:rPr lang="es-ES" b="1" dirty="0">
                <a:solidFill>
                  <a:schemeClr val="bg1"/>
                </a:solidFill>
              </a:rPr>
              <a:t>En todo caso, cada uno de vosotros ame también a su mujer como a sí mismo,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</a:rPr>
              <a:t>y que la mujer respete a su marido.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El marido debe amar a su esposa.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Efesios.5:25, 28.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</a:rPr>
              <a:t>Maridos, amad a vuestras mujeres,</a:t>
            </a:r>
            <a:r>
              <a:rPr lang="es-ES" b="1" dirty="0">
                <a:solidFill>
                  <a:schemeClr val="bg1"/>
                </a:solidFill>
              </a:rPr>
              <a:t> así como Cristo amó a la iglesia y se dio a sí mismo por ella,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V.28.</a:t>
            </a:r>
          </a:p>
          <a:p>
            <a:endParaRPr lang="es-ES" b="1" dirty="0"/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9704"/>
            <a:ext cx="3887392" cy="6848296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22745697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fontScale="92500"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</a:rPr>
              <a:t>Así también deben amar los maridos a sus mujeres, como a sus propios cuerpos.</a:t>
            </a:r>
            <a:r>
              <a:rPr lang="es-ES" b="1" dirty="0">
                <a:solidFill>
                  <a:schemeClr val="bg1"/>
                </a:solidFill>
              </a:rPr>
              <a:t> El que ama a su mujer, a sí mismo se ama.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Colosenses.3:19.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Maridos, amad a vuestras mujeres</a:t>
            </a:r>
            <a:r>
              <a:rPr lang="es-ES" b="1" dirty="0">
                <a:solidFill>
                  <a:schemeClr val="bg1"/>
                </a:solidFill>
              </a:rPr>
              <a:t> y no seáis ásperos con ellas. </a:t>
            </a:r>
          </a:p>
          <a:p>
            <a:pPr algn="ctr"/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Debe vivir sabiamente con ella.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I Pedro.3:7.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00CC"/>
                </a:highlight>
              </a:rPr>
              <a:t>Y vosotros, maridos, igualmente, convivid de manera comprensiva con vuestras mujeres,</a:t>
            </a:r>
            <a:r>
              <a:rPr lang="es-ES" b="1" dirty="0">
                <a:solidFill>
                  <a:schemeClr val="bg1"/>
                </a:solidFill>
              </a:rPr>
              <a:t> como con un vaso más frágil, puesto que es mujer, dándole honor como a coheredera de la gracia de la vida, para que vuestras oraciones no sean estorbadas. 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900" y="9704"/>
            <a:ext cx="3803099" cy="68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968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Los hijos deben obedecer a los padres.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Efesios.6:1-3.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</a:rPr>
              <a:t>Hijos, obedeced a vuestros padres en el Señor,</a:t>
            </a:r>
            <a:r>
              <a:rPr lang="es-ES" b="1" dirty="0">
                <a:solidFill>
                  <a:schemeClr val="bg1"/>
                </a:solidFill>
              </a:rPr>
              <a:t> porque esto es justo.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</a:rPr>
              <a:t>HONRA A TU PADRE Y A tu MADRE</a:t>
            </a:r>
            <a:r>
              <a:rPr lang="es-ES" b="1" dirty="0">
                <a:solidFill>
                  <a:schemeClr val="bg1"/>
                </a:solidFill>
              </a:rPr>
              <a:t> (que es el primer mandamiento con promesa),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</a:rPr>
              <a:t>PARA QUE TE VAYA BIEN,</a:t>
            </a:r>
            <a:r>
              <a:rPr lang="es-ES" b="1" dirty="0">
                <a:solidFill>
                  <a:schemeClr val="bg1"/>
                </a:solidFill>
              </a:rPr>
              <a:t> Y PARA QUE TENGAS LARGA VIDA SOBRE LA TIERRA.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Colosenses.3:20.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9704"/>
            <a:ext cx="3889420" cy="6848296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17018305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Hijos, sed obedientes a vuestros padres en todo, porque esto es agradable al Señor. </a:t>
            </a:r>
          </a:p>
          <a:p>
            <a:pPr algn="ctr"/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Los padres no deben provocar a ira a sus hijos.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Efesios.6:4.</a:t>
            </a:r>
          </a:p>
          <a:p>
            <a:r>
              <a:rPr lang="es-ES" b="1" dirty="0">
                <a:solidFill>
                  <a:schemeClr val="bg1"/>
                </a:solidFill>
              </a:rPr>
              <a:t>Y vosotros, padres, no provoquéis a ira a vuestros hijos, sino criadlos en la disciplina e instrucción del Señor.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Colosenses.3:21.</a:t>
            </a:r>
          </a:p>
          <a:p>
            <a:r>
              <a:rPr lang="es-ES" b="1" dirty="0">
                <a:solidFill>
                  <a:schemeClr val="bg1"/>
                </a:solidFill>
              </a:rPr>
              <a:t>Padres, no exasperéis a vuestros hijos, para que no se desalienten. </a:t>
            </a:r>
          </a:p>
          <a:p>
            <a:pPr algn="ctr"/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Los padres deben disciplinar a sus hijos: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9704"/>
            <a:ext cx="3887392" cy="6848296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1872769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/>
          <a:lstStyle/>
          <a:p>
            <a:pPr algn="ctr"/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1. Castiga a su hijo.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Proverbios.19:18.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66FF"/>
                </a:highlight>
              </a:rPr>
              <a:t>Corrige a tu hijo mientras hay esperanza,</a:t>
            </a:r>
            <a:r>
              <a:rPr lang="es-ES" b="1" dirty="0">
                <a:solidFill>
                  <a:schemeClr val="bg1"/>
                </a:solidFill>
              </a:rPr>
              <a:t> pero no desee tu alma causarle la muerte. </a:t>
            </a:r>
          </a:p>
          <a:p>
            <a:pPr algn="ctr"/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2. La vara de la disciplina lo alejara de él.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Proverbios.22:15.</a:t>
            </a:r>
          </a:p>
          <a:p>
            <a:r>
              <a:rPr lang="es-ES" b="1" dirty="0">
                <a:solidFill>
                  <a:schemeClr val="bg1"/>
                </a:solidFill>
              </a:rPr>
              <a:t>La necedad está ligada al corazón del niño;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66FF"/>
                </a:highlight>
              </a:rPr>
              <a:t>la vara de la disciplina la alejará de él.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3. No escatimes (</a:t>
            </a:r>
            <a:r>
              <a:rPr lang="es-ES" b="1" u="sng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Rehuses</a:t>
            </a:r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) la disciplina al niño.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Proverbios.23:13.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-312268"/>
            <a:ext cx="3885365" cy="71702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4620355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fontScale="92500"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00CC"/>
                </a:highlight>
              </a:rPr>
              <a:t>No escatimes la disciplina del niño;</a:t>
            </a:r>
            <a:r>
              <a:rPr lang="es-ES" b="1" dirty="0">
                <a:solidFill>
                  <a:schemeClr val="bg1"/>
                </a:solidFill>
              </a:rPr>
              <a:t> aunque lo castigues con vara, no morirá. </a:t>
            </a:r>
          </a:p>
          <a:p>
            <a:pPr algn="ctr"/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4. El que detiene el castigo, a su hijo odia.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Proverbios.13:24.</a:t>
            </a:r>
          </a:p>
          <a:p>
            <a:r>
              <a:rPr lang="es-ES" b="1" dirty="0">
                <a:solidFill>
                  <a:schemeClr val="bg1"/>
                </a:solidFill>
              </a:rPr>
              <a:t>El que escatima la vara odia a su hijo,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</a:rPr>
              <a:t>mas el que lo ama lo disciplina con diligencia.</a:t>
            </a:r>
          </a:p>
          <a:p>
            <a:r>
              <a:rPr lang="es-ES" b="1" dirty="0">
                <a:solidFill>
                  <a:schemeClr val="bg1"/>
                </a:solidFill>
              </a:rPr>
              <a:t>La disciplina es la otra cara de la enseñanza. </a:t>
            </a:r>
          </a:p>
          <a:p>
            <a:r>
              <a:rPr lang="es-ES" b="1" dirty="0">
                <a:solidFill>
                  <a:schemeClr val="bg1"/>
                </a:solidFill>
              </a:rPr>
              <a:t>Aun los niños con un espíritu de aprendizaje necesitan explicaciones detalladas, mucha paciencia, oportunidades para entrenarse y experimentar, así como el derecho a aprender mediante sus errores.  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endParaRPr lang="es-ES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428" y="3779465"/>
            <a:ext cx="3979572" cy="3078535"/>
          </a:xfrm>
          <a:prstGeom prst="rect">
            <a:avLst/>
          </a:prstGeom>
          <a:solidFill>
            <a:srgbClr val="0070C0"/>
          </a:solidFill>
        </p:spPr>
      </p:pic>
      <p:sp>
        <p:nvSpPr>
          <p:cNvPr id="7" name="Llamada con línea 1 6"/>
          <p:cNvSpPr/>
          <p:nvPr/>
        </p:nvSpPr>
        <p:spPr>
          <a:xfrm>
            <a:off x="5254580" y="9704"/>
            <a:ext cx="3889420" cy="3769761"/>
          </a:xfrm>
          <a:prstGeom prst="borderCallout1">
            <a:avLst>
              <a:gd name="adj1" fmla="val 20458"/>
              <a:gd name="adj2" fmla="val 728"/>
              <a:gd name="adj3" fmla="val 21092"/>
              <a:gd name="adj4" fmla="val -820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Alude a reprender al niño con la mano o un instrumento que no lo lastime. La Biblia enseña que la reprensión debe estar asociada a una actitud amorosa y paciente que los azotes son necesarios al administrar disciplina que los padres no se deben exceder al disciplinar a sus hijos y que hace falta para mantenerlos en el camino recto.</a:t>
            </a:r>
          </a:p>
        </p:txBody>
      </p:sp>
    </p:spTree>
    <p:extLst>
      <p:ext uri="{BB962C8B-B14F-4D97-AF65-F5344CB8AC3E}">
        <p14:creationId xmlns:p14="http://schemas.microsoft.com/office/powerpoint/2010/main" val="14847660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1D8EEEE-5342-EC16-DABE-D4CEFC6B24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5583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0275"/>
            <a:ext cx="9141972" cy="1325563"/>
          </a:xfrm>
        </p:spPr>
        <p:txBody>
          <a:bodyPr/>
          <a:lstStyle/>
          <a:p>
            <a:pPr algn="ctr"/>
            <a:r>
              <a:rPr lang="es-ES" b="1" u="sng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DEBE HABER RESPETO POR LA AUTORIDAD DE DIOS.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386113"/>
            <a:ext cx="5409127" cy="5471887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“AUTORIDAD”</a:t>
            </a:r>
            <a:r>
              <a:rPr lang="es-ES" b="1" dirty="0">
                <a:solidFill>
                  <a:schemeClr val="bg1"/>
                </a:solidFill>
              </a:rPr>
              <a:t>- Es el poder de regir o gobernar, el poder de aquel cuya voluntad y mandatos deben ser obedecido por los demás.</a:t>
            </a:r>
          </a:p>
          <a:p>
            <a:r>
              <a:rPr lang="es-ES" b="1" dirty="0">
                <a:solidFill>
                  <a:schemeClr val="bg1"/>
                </a:solidFill>
              </a:rPr>
              <a:t>Debemos tener respeto a la Autoridad de Dios:</a:t>
            </a:r>
          </a:p>
          <a:p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1. Él nos hizo.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Salmos.100:3.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Sabed que El, el SEÑOR, es Dios; El nos hizo,</a:t>
            </a:r>
            <a:r>
              <a:rPr lang="es-ES" b="1" dirty="0">
                <a:solidFill>
                  <a:schemeClr val="bg1"/>
                </a:solidFill>
              </a:rPr>
              <a:t> y no nosotros a nosotros mismos;  pueblo suyo somos  y ovejas de su prado. 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459" y="1386113"/>
            <a:ext cx="3874513" cy="5471887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42510417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Pero un niño consentido rebelde o terco se desentiende de lo que le han enseñado y rompe la armonía familiar. </a:t>
            </a:r>
          </a:p>
          <a:p>
            <a:r>
              <a:rPr lang="es-ES" b="1" dirty="0">
                <a:solidFill>
                  <a:schemeClr val="bg1"/>
                </a:solidFill>
              </a:rPr>
              <a:t>La respuesta divina a ello es la disciplina firme y amorosa.</a:t>
            </a:r>
          </a:p>
          <a:p>
            <a:r>
              <a:rPr lang="es-ES" b="1" dirty="0">
                <a:solidFill>
                  <a:schemeClr val="bg1"/>
                </a:solidFill>
              </a:rPr>
              <a:t>La Biblia hace una clara distinción entre la disciplina y el abuso físico. La disciplina puede ser dolorosa, pero no perjudicial. </a:t>
            </a:r>
          </a:p>
          <a:p>
            <a:r>
              <a:rPr lang="es-ES" b="1" dirty="0">
                <a:solidFill>
                  <a:schemeClr val="bg1"/>
                </a:solidFill>
              </a:rPr>
              <a:t>Nunca debemos hacer daño a un niño aunque en ocasiones el dolor puede formar parte de una corrección efectiva. </a:t>
            </a:r>
          </a:p>
          <a:p>
            <a:r>
              <a:rPr lang="es-ES" b="1" dirty="0">
                <a:solidFill>
                  <a:schemeClr val="bg1"/>
                </a:solidFill>
              </a:rPr>
              <a:t>Dios mismo se describe como un partidario estricto de la disciplina.</a:t>
            </a:r>
          </a:p>
          <a:p>
            <a:r>
              <a:rPr lang="es-ES" b="1" dirty="0">
                <a:solidFill>
                  <a:schemeClr val="bg1"/>
                </a:solidFill>
              </a:rPr>
              <a:t>En el hogar hay responsabilidad para todos padres- Madres- hijos, y todos deben respetar esta Autoridad dada por Dios.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0"/>
            <a:ext cx="3887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771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9B334EF-4D8B-7582-AB64-C84DBFE4A4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73736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944" y="0"/>
            <a:ext cx="9098056" cy="1622738"/>
          </a:xfrm>
        </p:spPr>
        <p:txBody>
          <a:bodyPr>
            <a:normAutofit fontScale="90000"/>
          </a:bodyPr>
          <a:lstStyle/>
          <a:p>
            <a:pPr algn="ctr"/>
            <a:br>
              <a:rPr lang="es-ES" dirty="0"/>
            </a:br>
            <a:r>
              <a:rPr lang="es-ES" b="1" u="sng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DEBE HABER RESPETO POR LA AUTORIDAD DE  LOS PODERES CONSTITUIDOS.</a:t>
            </a:r>
            <a:br>
              <a:rPr lang="es-ES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Algerian" panose="04020705040A02060702" pitchFamily="82" charset="0"/>
              </a:rPr>
            </a:br>
            <a:endParaRPr lang="es-ES" b="1" dirty="0"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Algerian" panose="04020705040A02060702" pitchFamily="82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" y="1737360"/>
            <a:ext cx="5331854" cy="5120640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He aquí lo que Él Espíritu Santo ha dicho o revelado sobre esta cuestión:</a:t>
            </a:r>
          </a:p>
          <a:p>
            <a:pPr algn="ctr"/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1. Debemos obedecer a nuestros gobernantes y sujetarnos a ellos.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Romanos.13:1-2.</a:t>
            </a:r>
          </a:p>
          <a:p>
            <a:r>
              <a:rPr lang="es-ES" b="1" dirty="0">
                <a:solidFill>
                  <a:schemeClr val="bg1"/>
                </a:solidFill>
              </a:rPr>
              <a:t>Sométase toda persona a las autoridades que gobiernan;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porque no hay autoridad sino de Dios, y las que existen, por Dios son constituidas.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912" y="1737360"/>
            <a:ext cx="3812087" cy="512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1519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138670" cy="684829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V.2.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</a:rPr>
              <a:t>Por consiguiente, el que resiste a la autoridad, a lo ordenado por Dios se ha opuesto;</a:t>
            </a:r>
            <a:r>
              <a:rPr lang="es-ES" b="1" dirty="0">
                <a:solidFill>
                  <a:schemeClr val="bg1"/>
                </a:solidFill>
              </a:rPr>
              <a:t> y los que se han opuesto, sobre sí recibirán condenación. </a:t>
            </a:r>
          </a:p>
          <a:p>
            <a:r>
              <a:rPr lang="es-ES" b="1" dirty="0">
                <a:solidFill>
                  <a:schemeClr val="bg1"/>
                </a:solidFill>
              </a:rPr>
              <a:t>Toda persona.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Romanos.2:9.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Habrá tribulación y angustia para toda alma humana que hace lo malo,</a:t>
            </a:r>
            <a:r>
              <a:rPr lang="es-ES" b="1" dirty="0">
                <a:solidFill>
                  <a:schemeClr val="bg1"/>
                </a:solidFill>
              </a:rPr>
              <a:t> el judío primeramente y también el griego; </a:t>
            </a:r>
          </a:p>
          <a:p>
            <a:r>
              <a:rPr lang="es-ES" b="1" dirty="0">
                <a:solidFill>
                  <a:schemeClr val="bg1"/>
                </a:solidFill>
              </a:rPr>
              <a:t>De parte de Dios- Dios es Él Autor del orden, no de anarquía.</a:t>
            </a:r>
          </a:p>
          <a:p>
            <a:r>
              <a:rPr lang="es-ES" b="1" dirty="0">
                <a:solidFill>
                  <a:schemeClr val="bg1"/>
                </a:solidFill>
              </a:rPr>
              <a:t>Ha sido establecido- Se mantiene ordenadas por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Él que se opone o resiste a esto, a tomado su postura en contra a lo establecido a Dios.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670" y="9704"/>
            <a:ext cx="4005330" cy="68482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560268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/>
          <a:lstStyle/>
          <a:p>
            <a:pPr algn="ctr"/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Debemos estar sujetos.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Tito.3:1.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Recuérdales que estén sujetos a los gobernantes, a las autoridades;</a:t>
            </a:r>
            <a:r>
              <a:rPr lang="es-ES" b="1" dirty="0">
                <a:solidFill>
                  <a:schemeClr val="bg1"/>
                </a:solidFill>
              </a:rPr>
              <a:t> que sean obedientes, que estén preparados para toda buena obra; </a:t>
            </a:r>
          </a:p>
          <a:p>
            <a:pPr algn="ctr"/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Debemos someternos por causa del Señor a toda institución humana.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I Pedro.2:13-15.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</a:rPr>
              <a:t>Someteos, por causa del Señor, a toda institución humana,</a:t>
            </a:r>
            <a:r>
              <a:rPr lang="es-ES" b="1" dirty="0">
                <a:solidFill>
                  <a:schemeClr val="bg1"/>
                </a:solidFill>
              </a:rPr>
              <a:t> ya sea al rey, como autoridad,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9704"/>
            <a:ext cx="3889420" cy="68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8284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338872" cy="684829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V.14.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</a:rPr>
              <a:t>o a los gobernadores,</a:t>
            </a:r>
            <a:r>
              <a:rPr lang="es-ES" b="1" dirty="0">
                <a:solidFill>
                  <a:schemeClr val="bg1"/>
                </a:solidFill>
              </a:rPr>
              <a:t> como enviados por él para castigo de los malhechores y alabanza de los que hacen el bien.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V.15.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</a:rPr>
              <a:t>Porque esta es la voluntad de Dios: que haciendo bien,</a:t>
            </a:r>
            <a:r>
              <a:rPr lang="es-ES" b="1" dirty="0">
                <a:solidFill>
                  <a:schemeClr val="bg1"/>
                </a:solidFill>
              </a:rPr>
              <a:t> hagáis enmudecer la ignorancia de los hombres insensatos. </a:t>
            </a:r>
          </a:p>
          <a:p>
            <a:r>
              <a:rPr lang="es-ES" b="1" dirty="0">
                <a:solidFill>
                  <a:schemeClr val="bg1"/>
                </a:solidFill>
              </a:rPr>
              <a:t>El propio contexto singulariza solo al rey, como Autoridad soberana en el plano terrenal humano, y a los “GOBERNATES”. </a:t>
            </a:r>
          </a:p>
          <a:p>
            <a:r>
              <a:rPr lang="es-ES" b="1" dirty="0">
                <a:solidFill>
                  <a:schemeClr val="bg1"/>
                </a:solidFill>
              </a:rPr>
              <a:t>Delegados del rey en las diversas provincias del imperio en relación con la administración de la justicia y el mantenimiento del orden publico.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900" y="9704"/>
            <a:ext cx="3803100" cy="6848296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28719589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La mención de las funciones que ejercen Él rey y los gobernantes del estado no significa que los cristianos hayan de someterse a las Autoridades únicamente cuando estas cumplan perfectamente con sus funciones respectivas. </a:t>
            </a:r>
          </a:p>
          <a:p>
            <a:r>
              <a:rPr lang="es-ES" b="1" dirty="0">
                <a:solidFill>
                  <a:schemeClr val="bg1"/>
                </a:solidFill>
              </a:rPr>
              <a:t>Pues entonces se abriría la puerta a toda interpretación subjetiva acerca del uso o abuso de la Autoridad. </a:t>
            </a:r>
          </a:p>
          <a:p>
            <a:r>
              <a:rPr lang="es-ES" b="1" dirty="0">
                <a:solidFill>
                  <a:schemeClr val="bg1"/>
                </a:solidFill>
              </a:rPr>
              <a:t>(La historia nos ofrece muchos y triste ejemplos de las consecuencias que acarrea tal mentalidad, Sublevaciones, guerras civiles, asesinatos de personas constituidas en Autoridad).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9704"/>
            <a:ext cx="3889420" cy="6848296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24378450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83200" cy="684829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Él cristiano esta obligado a someterse a las Autoridades y acatar el régimen constituido, mientras no se le quiera forzar a hacer algo que es claramente contrario a la voluntad de Dios.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Hechos.4:19-20.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Mas respondiendo Pedro y Juan, les dijeron: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</a:rPr>
              <a:t>Vosotros mismos juzgad si es justo delante de Dios obedecer a vosotros antes que a Dios;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V.20.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nosotros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</a:rPr>
              <a:t>no podemos dejar de decir lo que hemos visto</a:t>
            </a:r>
            <a:r>
              <a:rPr lang="es-ES" b="1" dirty="0">
                <a:solidFill>
                  <a:schemeClr val="bg1"/>
                </a:solidFill>
              </a:rPr>
              <a:t> y oído.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Hechos.5:29.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490" y="9704"/>
            <a:ext cx="3771481" cy="6848296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29417791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Mas respondiendo Pedro y los apóstoles,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dijeron: Debemos obedecer a Dios antes que a los hombres.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Siempre conviene recordar que Él emperador Romano, cuando Pedro escribía esto era Nerón Él perverso tirano.</a:t>
            </a:r>
          </a:p>
          <a:p>
            <a:r>
              <a:rPr lang="es-ES" b="1" dirty="0">
                <a:solidFill>
                  <a:schemeClr val="bg1"/>
                </a:solidFill>
              </a:rPr>
              <a:t>Tal es la voluntad de Dios, cuando dejamos de respetar la Autoridad de los poderes superiores estamos dejando de respetar la Autoridad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Por eso nos podemos estar ilegales a otros países y violando las leyes.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9704"/>
            <a:ext cx="3887392" cy="68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6178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41972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E5B7732-30BC-66F8-D58B-3968B0DF6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16"/>
            <a:ext cx="9138696" cy="1322947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38696" cy="1325563"/>
          </a:xfrm>
        </p:spPr>
        <p:txBody>
          <a:bodyPr>
            <a:normAutofit/>
          </a:bodyPr>
          <a:lstStyle/>
          <a:p>
            <a:pPr algn="ctr"/>
            <a:r>
              <a:rPr lang="es-ES" sz="8800" b="1" u="sng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CONCLUSIÓN: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325562"/>
            <a:ext cx="9146028" cy="5532437"/>
          </a:xfrm>
        </p:spPr>
        <p:txBody>
          <a:bodyPr>
            <a:normAutofit fontScale="850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¿Cuál es tu respeto a la Autoridad?.</a:t>
            </a:r>
          </a:p>
          <a:p>
            <a:r>
              <a:rPr lang="es-ES" b="1" dirty="0">
                <a:solidFill>
                  <a:schemeClr val="bg1"/>
                </a:solidFill>
              </a:rPr>
              <a:t>¿Reconoces completamente y conservas el principio de Autoridad?.</a:t>
            </a:r>
          </a:p>
          <a:p>
            <a:r>
              <a:rPr lang="es-ES" b="1" dirty="0">
                <a:solidFill>
                  <a:schemeClr val="bg1"/>
                </a:solidFill>
              </a:rPr>
              <a:t>Respetemos la Autoridad de:</a:t>
            </a:r>
          </a:p>
          <a:p>
            <a:r>
              <a:rPr lang="es-ES" b="1" dirty="0">
                <a:solidFill>
                  <a:schemeClr val="bg1"/>
                </a:solidFill>
              </a:rPr>
              <a:t>1.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2. Cristo.</a:t>
            </a:r>
          </a:p>
          <a:p>
            <a:r>
              <a:rPr lang="es-ES" b="1" dirty="0">
                <a:solidFill>
                  <a:schemeClr val="bg1"/>
                </a:solidFill>
              </a:rPr>
              <a:t>3. La Biblia.</a:t>
            </a:r>
          </a:p>
          <a:p>
            <a:r>
              <a:rPr lang="es-ES" b="1" dirty="0">
                <a:solidFill>
                  <a:schemeClr val="bg1"/>
                </a:solidFill>
              </a:rPr>
              <a:t>4. El Hogar.</a:t>
            </a:r>
          </a:p>
          <a:p>
            <a:r>
              <a:rPr lang="es-ES" b="1" dirty="0">
                <a:solidFill>
                  <a:schemeClr val="bg1"/>
                </a:solidFill>
              </a:rPr>
              <a:t>5. Los gobernantes.</a:t>
            </a:r>
          </a:p>
          <a:p>
            <a:r>
              <a:rPr lang="es-ES" b="1" dirty="0">
                <a:solidFill>
                  <a:schemeClr val="bg1"/>
                </a:solidFill>
              </a:rPr>
              <a:t>¿Tienes el debido respeto a la Autoridad de los poderes terrenales?</a:t>
            </a:r>
          </a:p>
          <a:p>
            <a:r>
              <a:rPr lang="es-ES" b="1" dirty="0">
                <a:solidFill>
                  <a:schemeClr val="bg1"/>
                </a:solidFill>
              </a:rPr>
              <a:t>¿Te conformas a las ordenanzas que estos poderes han establecido?</a:t>
            </a:r>
          </a:p>
          <a:p>
            <a:r>
              <a:rPr lang="es-ES" b="1" dirty="0">
                <a:solidFill>
                  <a:schemeClr val="bg1"/>
                </a:solidFill>
              </a:rPr>
              <a:t>¿Obedeces las leyes de la tierra?</a:t>
            </a:r>
          </a:p>
          <a:p>
            <a:r>
              <a:rPr lang="es-ES" b="1" dirty="0">
                <a:solidFill>
                  <a:schemeClr val="bg1"/>
                </a:solidFill>
              </a:rPr>
              <a:t>¿Estas enseñando a tus hijos el cumplimiento de todas estas ordenanzas?</a:t>
            </a:r>
          </a:p>
          <a:p>
            <a:r>
              <a:rPr lang="es-ES" b="1" dirty="0">
                <a:solidFill>
                  <a:schemeClr val="bg1"/>
                </a:solidFill>
              </a:rPr>
              <a:t>Seamos fieles a Dios cumpliendo con todo. No nos opongamos a Dios, oponiéndonos a las Autoridades de Nuestro país.</a:t>
            </a:r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4990360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5679440"/>
            <a:ext cx="9144000" cy="117856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lgerian" panose="04020705040A02060702" pitchFamily="82" charset="0"/>
              </a:rPr>
              <a:t>DIOS NOS BENDIGA A TODOS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67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83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Él nos dio el ser, es Él autor de nuestro cuerpo y de nuestro Espíritu o alma.</a:t>
            </a:r>
          </a:p>
          <a:p>
            <a:r>
              <a:rPr lang="es-ES" b="1" dirty="0">
                <a:solidFill>
                  <a:schemeClr val="bg1"/>
                </a:solidFill>
              </a:rPr>
              <a:t>Nosotros no pudimos hacernos a nosotros mismos, por la sencilla razón de que para hacer algo, es preciso existir ya de ante manos y que por consiguiente somos propiedad suya. </a:t>
            </a:r>
          </a:p>
          <a:p>
            <a:r>
              <a:rPr lang="es-ES" b="1" dirty="0">
                <a:solidFill>
                  <a:schemeClr val="bg1"/>
                </a:solidFill>
              </a:rPr>
              <a:t>Él es Nuestro supremo soberano y gobernador.</a:t>
            </a:r>
          </a:p>
          <a:p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2. Él nos da la vida, aliento y todas las cosas.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Hechos.17:25.</a:t>
            </a:r>
          </a:p>
          <a:p>
            <a:r>
              <a:rPr lang="es-ES" b="1" dirty="0">
                <a:solidFill>
                  <a:schemeClr val="bg1"/>
                </a:solidFill>
              </a:rPr>
              <a:t>ni es servido por manos humanas, como si necesitara de algo,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</a:rPr>
              <a:t>puesto que El da a todos vida y aliento y todas las cosas;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0"/>
            <a:ext cx="3887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7858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3. En él vivimos y nos movemos y existimos.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Hechos.17:28.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</a:rPr>
              <a:t>porque en El vivimos, nos movemos y existimos,</a:t>
            </a:r>
            <a:r>
              <a:rPr lang="es-ES" b="1" dirty="0">
                <a:solidFill>
                  <a:schemeClr val="bg1"/>
                </a:solidFill>
              </a:rPr>
              <a:t> así como algunos de vuestros mismos poetas han dicho: "Porque también nosotros somos linaje suyo." </a:t>
            </a:r>
          </a:p>
          <a:p>
            <a:r>
              <a:rPr lang="es-ES" b="1" dirty="0">
                <a:solidFill>
                  <a:schemeClr val="bg1"/>
                </a:solidFill>
              </a:rPr>
              <a:t>Dios hizo el mundo y todas las cosas que hay, en el existen es “CREADOR DEL CIELO Y DE LA TIERRA”.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Hechos.17:24.</a:t>
            </a:r>
          </a:p>
          <a:p>
            <a:r>
              <a:rPr lang="es-ES" b="1" dirty="0">
                <a:solidFill>
                  <a:schemeClr val="bg1"/>
                </a:solidFill>
              </a:rPr>
              <a:t>El Dios que hizo el mundo y todo lo que en él hay,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puesto que es Señor del cielo y de la tierra,</a:t>
            </a:r>
            <a:r>
              <a:rPr lang="es-ES" b="1" dirty="0">
                <a:solidFill>
                  <a:schemeClr val="bg1"/>
                </a:solidFill>
              </a:rPr>
              <a:t> no mora en templos hechos por manos de hombres, </a:t>
            </a:r>
          </a:p>
          <a:p>
            <a:endParaRPr lang="es-ES" b="1" dirty="0"/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9704"/>
            <a:ext cx="3887391" cy="6848296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36948995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164428" cy="684829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Dios es Él gobernador del cielo y de la tierra, por lo tanto, no deberíamos negar la Autoridad del Altísimo.</a:t>
            </a:r>
          </a:p>
          <a:p>
            <a:r>
              <a:rPr lang="es-ES" b="1" dirty="0">
                <a:solidFill>
                  <a:schemeClr val="bg1"/>
                </a:solidFill>
              </a:rPr>
              <a:t>Por el contrario, dice la Biblia que debemos alabarle.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Salmos.148:1-3.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</a:rPr>
              <a:t>¡Aleluya! Alabad al SEÑOR desde los cielos;</a:t>
            </a:r>
            <a:r>
              <a:rPr lang="es-ES" b="1" dirty="0">
                <a:solidFill>
                  <a:schemeClr val="bg1"/>
                </a:solidFill>
              </a:rPr>
              <a:t> alabadle en las alturas.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</a:rPr>
              <a:t>Alabadle, todos sus ángeles;</a:t>
            </a:r>
            <a:r>
              <a:rPr lang="es-ES" b="1" dirty="0">
                <a:solidFill>
                  <a:schemeClr val="bg1"/>
                </a:solidFill>
              </a:rPr>
              <a:t> alabadle, todos sus ejércitos.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</a:rPr>
              <a:t>Alabadle, sol y luna; alabadle,</a:t>
            </a:r>
            <a:r>
              <a:rPr lang="es-ES" b="1" dirty="0">
                <a:solidFill>
                  <a:schemeClr val="bg1"/>
                </a:solidFill>
              </a:rPr>
              <a:t> todas las estrellas luminosas.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428" y="9704"/>
            <a:ext cx="3979572" cy="68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792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164428" cy="684829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Él Salmista convoca a las criaturas del mundo superior a cumplir con este deber.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Salmos.148:4-6.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</a:rPr>
              <a:t>Alabadle, cielos de los cielos,</a:t>
            </a:r>
            <a:r>
              <a:rPr lang="es-ES" b="1" dirty="0">
                <a:solidFill>
                  <a:schemeClr val="bg1"/>
                </a:solidFill>
              </a:rPr>
              <a:t> y las aguas que están sobre los cielos.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</a:rPr>
              <a:t>Alaben ellos el nombre del SEÑOR,</a:t>
            </a:r>
            <a:r>
              <a:rPr lang="es-ES" b="1" dirty="0">
                <a:solidFill>
                  <a:schemeClr val="bg1"/>
                </a:solidFill>
              </a:rPr>
              <a:t> pues El ordenó y fueron creados;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</a:rPr>
              <a:t>los estableció eternamente y para siempre,</a:t>
            </a:r>
            <a:r>
              <a:rPr lang="es-ES" b="1" dirty="0">
                <a:solidFill>
                  <a:schemeClr val="bg1"/>
                </a:solidFill>
              </a:rPr>
              <a:t> les dio ley que no pasará. 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428" y="9704"/>
            <a:ext cx="3977544" cy="68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5149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Convoca después a las criaturas del mundo inferior, para que  alaben también al creador.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Salmos.148:7-13.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</a:rPr>
              <a:t>Alabad al SEÑOR desde la tierra,</a:t>
            </a:r>
            <a:r>
              <a:rPr lang="es-ES" b="1" dirty="0">
                <a:solidFill>
                  <a:schemeClr val="bg1"/>
                </a:solidFill>
              </a:rPr>
              <a:t> monstruos marinos y todos los abismos;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V.8.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Fuego y granizo, nieve y bruma;</a:t>
            </a:r>
            <a:r>
              <a:rPr lang="es-ES" b="1" dirty="0">
                <a:solidFill>
                  <a:schemeClr val="bg1"/>
                </a:solidFill>
              </a:rPr>
              <a:t> viento tempestuoso que cumple su palabra;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</a:rPr>
              <a:t>los montes y todas las colinas;</a:t>
            </a:r>
            <a:r>
              <a:rPr lang="es-ES" b="1" dirty="0">
                <a:solidFill>
                  <a:schemeClr val="bg1"/>
                </a:solidFill>
              </a:rPr>
              <a:t> árboles frutales y todos los cedros; </a:t>
            </a:r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0"/>
            <a:ext cx="38894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4098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V.10.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</a:rPr>
              <a:t>las fieras y todo el ganado;</a:t>
            </a:r>
            <a:r>
              <a:rPr lang="es-ES" b="1" dirty="0">
                <a:solidFill>
                  <a:schemeClr val="bg1"/>
                </a:solidFill>
              </a:rPr>
              <a:t> reptiles y aves que vuelan;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V.11.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</a:rPr>
              <a:t>reyes de la tierra y todos los pueblos;</a:t>
            </a:r>
            <a:r>
              <a:rPr lang="es-ES" b="1" dirty="0">
                <a:solidFill>
                  <a:schemeClr val="bg1"/>
                </a:solidFill>
              </a:rPr>
              <a:t> príncipes y todos los jueces de la tierra;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V.12.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66FF"/>
                </a:highlight>
              </a:rPr>
              <a:t>jóvenes y también doncellas;</a:t>
            </a:r>
            <a:r>
              <a:rPr lang="es-ES" b="1" dirty="0">
                <a:solidFill>
                  <a:schemeClr val="bg1"/>
                </a:solidFill>
              </a:rPr>
              <a:t> los ancianos junto con los niños.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V.13.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66FF"/>
                </a:highlight>
              </a:rPr>
              <a:t>Alaben ellos el nombre del SEÑOR,</a:t>
            </a:r>
            <a:r>
              <a:rPr lang="es-ES" b="1" dirty="0">
                <a:solidFill>
                  <a:schemeClr val="bg1"/>
                </a:solidFill>
              </a:rPr>
              <a:t> porque sólo su nombre es exaltado; su gloria es sobre tierra y cielos.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0"/>
            <a:ext cx="3889420" cy="233107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2340779"/>
            <a:ext cx="3887392" cy="236000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4710492"/>
            <a:ext cx="3887392" cy="2152360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37625197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280</TotalTime>
  <Words>3500</Words>
  <Application>Microsoft Office PowerPoint</Application>
  <PresentationFormat>Presentación en pantalla (4:3)</PresentationFormat>
  <Paragraphs>252</Paragraphs>
  <Slides>39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44" baseType="lpstr">
      <vt:lpstr>Algerian</vt:lpstr>
      <vt:lpstr>Arial</vt:lpstr>
      <vt:lpstr>Calibri</vt:lpstr>
      <vt:lpstr>Calibri Light</vt:lpstr>
      <vt:lpstr>Tema de Office</vt:lpstr>
      <vt:lpstr>EL RESPETO A LA AUTORIDAD.</vt:lpstr>
      <vt:lpstr>EL RESPETO A LA AUTORIDAD.</vt:lpstr>
      <vt:lpstr>DEBE HABER RESPETO POR LA AUTORIDAD DE DIOS.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DEBE HABER RESPETO POR LA AUTORIDAD DE CRISTO.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DEBE HABER RESPETO POR LA AUTORIDAD DE LA BIBLIA.</vt:lpstr>
      <vt:lpstr>Presentación de PowerPoint</vt:lpstr>
      <vt:lpstr>Presentación de PowerPoint</vt:lpstr>
      <vt:lpstr>Presentación de PowerPoint</vt:lpstr>
      <vt:lpstr>Presentación de PowerPoint</vt:lpstr>
      <vt:lpstr>DEBE HABER RESPETO POR LA AUTORIDAD DEL HOGAR.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DEBE HABER RESPETO POR LA AUTORIDAD DE  LOS PODERES CONSTITUIDOS.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CONCLUSIÓN: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</dc:creator>
  <cp:lastModifiedBy>Mario Moreno</cp:lastModifiedBy>
  <cp:revision>26</cp:revision>
  <dcterms:created xsi:type="dcterms:W3CDTF">2019-03-25T15:51:34Z</dcterms:created>
  <dcterms:modified xsi:type="dcterms:W3CDTF">2025-03-18T01:06:24Z</dcterms:modified>
</cp:coreProperties>
</file>