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6" r:id="rId4"/>
    <p:sldId id="277" r:id="rId5"/>
    <p:sldId id="278" r:id="rId6"/>
    <p:sldId id="279" r:id="rId7"/>
    <p:sldId id="294" r:id="rId8"/>
    <p:sldId id="295" r:id="rId9"/>
    <p:sldId id="280" r:id="rId10"/>
    <p:sldId id="300" r:id="rId11"/>
    <p:sldId id="299" r:id="rId12"/>
    <p:sldId id="298" r:id="rId13"/>
    <p:sldId id="297" r:id="rId14"/>
    <p:sldId id="296" r:id="rId15"/>
    <p:sldId id="281" r:id="rId16"/>
    <p:sldId id="305" r:id="rId17"/>
    <p:sldId id="304" r:id="rId18"/>
    <p:sldId id="303" r:id="rId19"/>
    <p:sldId id="302" r:id="rId20"/>
    <p:sldId id="301" r:id="rId21"/>
    <p:sldId id="282" r:id="rId22"/>
    <p:sldId id="283" r:id="rId23"/>
    <p:sldId id="306" r:id="rId24"/>
    <p:sldId id="310" r:id="rId25"/>
    <p:sldId id="309" r:id="rId26"/>
    <p:sldId id="308" r:id="rId27"/>
    <p:sldId id="307" r:id="rId28"/>
    <p:sldId id="315" r:id="rId29"/>
    <p:sldId id="314" r:id="rId30"/>
    <p:sldId id="313" r:id="rId31"/>
    <p:sldId id="312" r:id="rId32"/>
    <p:sldId id="311" r:id="rId33"/>
    <p:sldId id="316" r:id="rId34"/>
    <p:sldId id="319" r:id="rId35"/>
    <p:sldId id="318" r:id="rId36"/>
    <p:sldId id="317" r:id="rId37"/>
    <p:sldId id="284" r:id="rId38"/>
    <p:sldId id="323" r:id="rId39"/>
    <p:sldId id="322" r:id="rId40"/>
    <p:sldId id="321" r:id="rId41"/>
    <p:sldId id="326" r:id="rId42"/>
    <p:sldId id="320" r:id="rId43"/>
    <p:sldId id="293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0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603064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4865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646403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024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20606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667907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957763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803526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9879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26858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9574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AD636-761C-43D5-8984-2F2A64757616}" type="datetimeFigureOut">
              <a:rPr lang="es-NI" smtClean="0"/>
              <a:t>23/5/2026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D94AC-8D2B-4151-8E61-EF0CDF2C4685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492310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:a16="http://schemas.microsoft.com/office/drawing/2014/main" id="{B0E1DA53-D410-405F-951F-E97E16B20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60"/>
            <a:ext cx="9144000" cy="553243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5563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latin typeface="Maiandra GD" panose="020E0502030308020204" pitchFamily="34" charset="0"/>
              </a:rPr>
              <a:t>ÉL RICO NECIO.</a:t>
            </a:r>
            <a:br>
              <a:rPr lang="es-ES" sz="5300" b="1" u="sng" dirty="0">
                <a:latin typeface="Maiandra GD" panose="020E0502030308020204" pitchFamily="34" charset="0"/>
              </a:rPr>
            </a:br>
            <a:r>
              <a:rPr lang="es-ES" sz="5300" b="1" u="sng" dirty="0">
                <a:latin typeface="Maiandra GD" panose="020E0502030308020204" pitchFamily="34" charset="0"/>
              </a:rPr>
              <a:t>LUCAS.12:13-21.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BE48F31-4264-488D-A8D8-CA232F5BC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3861" y="1325563"/>
            <a:ext cx="5420139" cy="5532437"/>
          </a:xfrm>
        </p:spPr>
        <p:txBody>
          <a:bodyPr/>
          <a:lstStyle/>
          <a:p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  <a:ea typeface="Segoe UI Black" panose="020B0A02040204020203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  <a:ea typeface="Segoe UI Black" panose="020B0A02040204020203" pitchFamily="34" charset="0"/>
              </a:rPr>
              <a:t>Aquí vemos un relato de la vida de Jesús, donde alguno de la multitud le pide que decida sobre un caso de herencia familiar.</a:t>
            </a:r>
          </a:p>
          <a:p>
            <a:r>
              <a:rPr lang="es-ES" b="1" dirty="0">
                <a:latin typeface="Maiandra GD" panose="020E0502030308020204" pitchFamily="34" charset="0"/>
                <a:ea typeface="Segoe UI Black" panose="020B0A02040204020203" pitchFamily="34" charset="0"/>
              </a:rPr>
              <a:t>Jesús nos presenta que él no vino a ser juez de cosas materiales.</a:t>
            </a:r>
          </a:p>
          <a:p>
            <a:r>
              <a:rPr lang="es-ES" b="1" dirty="0">
                <a:latin typeface="Maiandra GD" panose="020E0502030308020204" pitchFamily="34" charset="0"/>
                <a:ea typeface="Segoe UI Black" panose="020B0A02040204020203" pitchFamily="34" charset="0"/>
              </a:rPr>
              <a:t>Aquí Jesús nos presenta por medio de una parábola que debemos de  cuidarnos de la avaricia.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5562"/>
            <a:ext cx="3723861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155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En otras palabras cada cosa en su lugar.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eso había jueces para que trataran el caso.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otras palabras Jesús le esta diciendo que fuera a las autoridades competentes y expusiera su caso allí.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resolver su situación, que Él no vino para eso.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que su reino no es de este mundo.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Juan.18:36.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784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81107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881" y="1063008"/>
            <a:ext cx="5307463" cy="5794992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Jesús respondió: Mi reino no es de este mundo.</a:t>
            </a:r>
            <a:r>
              <a:rPr lang="es-ES" b="1" dirty="0">
                <a:latin typeface="Maiandra GD" panose="020E0502030308020204" pitchFamily="34" charset="0"/>
              </a:rPr>
              <a:t> Si mi reino fuera de este mundo, entonces mis servidores pelearían para que yo no fuera entregado a los judíos; mas ahora mi reino no es de aquí.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otras palabras, no es material, no es como los reinos de este mundo, por eso cuando lo quería hacer rey a la fuerza él se retiro.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Juan.6:15.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060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Por lo que Jesús, dándose cuenta de que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iban a venir y llevárselo por la fuerza para hacerle rey, se retiró otra vez al monte El solo.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que su reino es Espiritual, nada tiene que ver con los reinos materiales.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podemos mezclar lo espiritual con lo material.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es juez de las cosas espirituales, por eso es juez de: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Vivos y muertos.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Hechos.10:42.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1417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81107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nos mandó predicar al pueblo, y testificar con toda solemnidad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que este Jesús es el que Dios ha designado como Juez de los vivos y de los muertos.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 juez justo.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Timoteo.4:8.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futuro me está reservada la corona de justicia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que el Señor, el Juez justo,</a:t>
            </a:r>
            <a:r>
              <a:rPr lang="es-ES" b="1" dirty="0">
                <a:latin typeface="Maiandra GD" panose="020E0502030308020204" pitchFamily="34" charset="0"/>
              </a:rPr>
              <a:t> me entregará en aquel día; y no sólo a mí, sino también a todos los que aman su venida.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esta a la puerta.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80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Santiago.5:9.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Hermanos, no os quejéis unos contra otros, para que no seáis juzgados; mirad,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el Juez está a las puertas.</a:t>
            </a:r>
            <a:r>
              <a:rPr lang="es-ES" b="1" dirty="0">
                <a:latin typeface="Maiandra GD" panose="020E0502030308020204" pitchFamily="34" charset="0"/>
              </a:rPr>
              <a:t>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pagar de acuerdo a lo que hemos hecho.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no vino para arreglar asuntos materiales, no es lo importante.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 importante para Él es lo espiritual.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506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DEBEMOS DE ESTAR ATENTOS A TODA FORMA DE AVARICIA- CODICIA. LUCAS.12:15.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les dijo: </a:t>
            </a:r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Estad atentos y guardaos de toda forma de avaricia;</a:t>
            </a:r>
            <a:r>
              <a:rPr lang="es-ES" b="1" dirty="0">
                <a:latin typeface="Maiandra GD" panose="020E0502030308020204" pitchFamily="34" charset="0"/>
              </a:rPr>
              <a:t> porque aun cuando alguien tenga abundancia, su vida no consiste en sus bienes.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La palabra “AVARICIA”-</a:t>
            </a:r>
            <a:r>
              <a:rPr lang="es-ES" b="1" dirty="0">
                <a:latin typeface="Maiandra GD" panose="020E0502030308020204" pitchFamily="34" charset="0"/>
              </a:rPr>
              <a:t> Es el deseo de tener más y más, en otras palabras debemos de: 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“GUARDARNOS DE TODOS LOS DESEOS DESORDENADOS”.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un deseo excesivo o desenfrenado por la ganancia.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659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DEBEMOS DE ESTAR ATENTOS A TODA FORMA DE AVARICIA- CODICIA. LUCAS.12:15.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 avaricia es un deseo que nunca se sacia, se satisface, por que tan pronto como se consigue un objetivo, el corazón va detrás de otro.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codicioso nunca se va a satisfacer.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Eclesiastes.5:10.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El que ama el dinero no se saciará de dinero,</a:t>
            </a:r>
            <a:r>
              <a:rPr lang="es-ES" b="1" dirty="0">
                <a:latin typeface="Maiandra GD" panose="020E0502030308020204" pitchFamily="34" charset="0"/>
              </a:rPr>
              <a:t> y el que ama la abundancia no se saciará de ganancias. También esto es vanidad.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887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81107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DEBEMOS DE ESTAR ATENTOS A TODA FORMA DE AVARICIA- CODICIA. LUCAS.12:15.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Hay deseos corruptos que nunca se sacian.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“Así como  el ojo no se sacia de ver, ni el oído de oír”.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Eclesiastes.1:8.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Todas las cosas son fatigosas, el hombre no puede expresarlas.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No se sacia el ojo de ver, ni se cansa el oído de oír.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codicioso nunca estará satisfecho con lo que tiene, sea poco o sea mucho, siempre querrá más y más.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62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DEBEMOS DE ESTAR ATENTOS A TODA FORMA DE AVARICIA- CODICIA. LUCAS.12:15.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no le importa como lo obtiene, aunque sea por medios ilícitos, como el robo o vender drogas. Etc.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codicioso siempre va a estar insatisfecho con lo que tiene.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tiene una casa, no va estar satisfecho con ella,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tiene un carro, no esta satisfecho.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Nunca se va a conformar con lo que tiene.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99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sz="3600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 parábola- significa una comparación, es una narración de algún acontecimiento real o imaginario que se emplea para aclarar o acentuar una verdad espiritual.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hace ver por medio de una parábola la insensatez de las personas que se afanan por adquirir riquezas.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Dice que la herencia de un rico. “HABÍA PRODUCIDO MUCHO”.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V.16.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58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8000" b="1" u="sng" dirty="0">
                <a:latin typeface="Maiandra GD" panose="020E0502030308020204" pitchFamily="34" charset="0"/>
              </a:rPr>
              <a:t>INTRODUCCIÓN: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126435"/>
            <a:ext cx="5456584" cy="569228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debemos afanarnos por hacernos ricos o preocuparnos por las cosas materiales y descuidar las espirituales.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Descuidar nuestra salvación, ya que en el juicio no vamos a poder comprar nuestra salvación por dinero.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Mateo.16:26.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Pues ¿qué provecho obtendrá un hombre si gana el mundo</a:t>
            </a:r>
            <a:r>
              <a:rPr lang="es-ES" b="1" dirty="0">
                <a:latin typeface="Maiandra GD" panose="020E0502030308020204" pitchFamily="34" charset="0"/>
              </a:rPr>
              <a:t> entero, pero pierde su alma? O ¿qué dará un hombre a cambio de su alma?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642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También les refirió una parábola, diciendo: La tierra de cierto hombre rico había producido mucho. </a:t>
            </a:r>
            <a:endParaRPr lang="es-NI" b="1" dirty="0">
              <a:latin typeface="Maiandra GD" panose="020E0502030308020204" pitchFamily="34" charset="0"/>
            </a:endParaRPr>
          </a:p>
          <a:p>
            <a:r>
              <a:rPr lang="es-NI" b="1" dirty="0">
                <a:latin typeface="Maiandra GD" panose="020E0502030308020204" pitchFamily="34" charset="0"/>
              </a:rPr>
              <a:t>Había tenido abundante cosecha.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es pecado prosperar ni ser rico, el problema es poner su confianza en estas cosas y afanarse en ellas.</a:t>
            </a:r>
          </a:p>
          <a:p>
            <a:pPr algn="ctr"/>
            <a:r>
              <a:rPr lang="es-ES" b="1" dirty="0">
                <a:latin typeface="Maiandra GD" panose="020E0502030308020204" pitchFamily="34" charset="0"/>
              </a:rPr>
              <a:t>“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PENSABA DENTRO DE SÍ”.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V.17.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7810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pensaba dentro de sí, diciendo:</a:t>
            </a:r>
            <a:r>
              <a:rPr lang="es-ES" b="1" dirty="0">
                <a:latin typeface="Maiandra GD" panose="020E0502030308020204" pitchFamily="34" charset="0"/>
              </a:rPr>
              <a:t> "¿Qué haré, ya que no tengo dónde almacenar mis cosechas?"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empezó a cavilar. “Pensar”. Por consecuencia del aumento de sus cosechas, sus bienes sus riquezas.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riquezas, aunque sea bien adquirida no producen más que ansiedad y preocupaciones.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 rico su riqueza no lo deja dormir en paz.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Eclesiastes.5:12.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13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Dulce es el sueño del trabajador, coma mucho o coma poco;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pero la hartura del rico no le permite dormir.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temor a que le roben o a un secuestro.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Proverbios.13:8.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El rescate de la vida de un hombre está en sus riquezas,</a:t>
            </a:r>
            <a:r>
              <a:rPr lang="es-ES" b="1" dirty="0">
                <a:latin typeface="Maiandra GD" panose="020E0502030308020204" pitchFamily="34" charset="0"/>
              </a:rPr>
              <a:t> pero el pobre no oye amenazas.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riquezas traen muchas preocupaciones.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688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¿Que hacemos nosotros cuando obtenemos algún dinero extra en nuestro trabajo?.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¿Cuando nos pagan nuestro salario?.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Pensamos en que voy a gastarme mi salario.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 pensamos en ayudar a los que están en necesidad.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¿Qué tan dispuestos estamos?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Efesios.4:28. 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5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263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 que roba, no robe más, sino más bien que trabaje,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haciendo con sus manos lo que es bueno, a fin de que tenga qué compartir con el que tiene necesidad.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Romanos.12:13. </a:t>
            </a:r>
          </a:p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contribuyendo para las necesidades de los santos,</a:t>
            </a:r>
            <a:r>
              <a:rPr lang="es-ES" b="1" dirty="0">
                <a:latin typeface="Maiandra GD" panose="020E0502030308020204" pitchFamily="34" charset="0"/>
              </a:rPr>
              <a:t> practicando la hospitalidad.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que estar dispuestos a ayudar con nuestros vienes.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Lucas.3:11.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8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Respondiendo él, les decía: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El que tiene dos túnicas, comparta con el que no tiene;</a:t>
            </a:r>
            <a:r>
              <a:rPr lang="es-ES" b="1" dirty="0">
                <a:latin typeface="Maiandra GD" panose="020E0502030308020204" pitchFamily="34" charset="0"/>
              </a:rPr>
              <a:t> y el que tiene qué comer, haga lo mismo.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¿Pensamos solo en nosotros o pensamos en los demás?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seamos como este rico que solo pensó en él y no es los demás.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debemos pensar solo en nosotros.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“DERRIBARE MIS GRANEROS”.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V.18.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5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5966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Entonces dijo: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"Esto haré: derribaré mis graneros y edificaré otros más grandes,</a:t>
            </a:r>
            <a:r>
              <a:rPr lang="es-ES" b="1" dirty="0">
                <a:latin typeface="Maiandra GD" panose="020E0502030308020204" pitchFamily="34" charset="0"/>
              </a:rPr>
              <a:t> y allí almacenaré todo mi grano y mis bienes.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ricos están llenos de planes acerca de esta vida que se olvidan por completo de la eternidad.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Creen como que nunca van a morir, que van a pasar la eternidad aquí.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se olvida completamente de Dios,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075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había nada de malo en su decisión de derribar sus graneros, pero su fatal equivocación estaba en que en ninguno de sus planes para el futuro había tomado 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de nosotros nos olvidamos de Dios al hacer nuestros planes.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Santiago.4:13-15.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Oíd ahora, los que decís: Hoy o mañana iremos a tal o cual ciudad y pasaremos allá un año,</a:t>
            </a:r>
            <a:r>
              <a:rPr lang="es-ES" b="1" dirty="0">
                <a:latin typeface="Maiandra GD" panose="020E0502030308020204" pitchFamily="34" charset="0"/>
              </a:rPr>
              <a:t> haremos negocio y tendremos ganancia.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465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Job.7:7.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Recuerda, oh Dios,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que mi vida es un soplo,</a:t>
            </a:r>
            <a:r>
              <a:rPr lang="es-ES" b="1" dirty="0">
                <a:latin typeface="Maiandra GD" panose="020E0502030308020204" pitchFamily="34" charset="0"/>
              </a:rPr>
              <a:t> mis ojos no volverán a ver el bien. 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Salmos.39:5.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Sean como paja delante del viento,</a:t>
            </a:r>
            <a:r>
              <a:rPr lang="es-ES" b="1" dirty="0">
                <a:latin typeface="Maiandra GD" panose="020E0502030308020204" pitchFamily="34" charset="0"/>
              </a:rPr>
              <a:t> con el ángel del SEÑOR acosándolos.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Los planes que hagamos no dependen de nosotros sino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“Si él Señor quiere viviremos y haremos esto o aquello”.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32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81107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/>
          </a:bodyPr>
          <a:lstStyle/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Santiago.4:15.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Más bien, debierais decir: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Si el Señor quiere,</a:t>
            </a:r>
            <a:r>
              <a:rPr lang="es-ES" b="1" dirty="0">
                <a:latin typeface="Maiandra GD" panose="020E0502030308020204" pitchFamily="34" charset="0"/>
              </a:rPr>
              <a:t> viviremos y haremos esto o aquello. 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“ALMA MUCHOS BIENES TIENES”.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V.19. 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"Y diré a mi alma: Alma, tienes muchos bienes depositados para muchos años;</a:t>
            </a:r>
            <a:r>
              <a:rPr lang="es-ES" b="1" dirty="0">
                <a:latin typeface="Maiandra GD" panose="020E0502030308020204" pitchFamily="34" charset="0"/>
              </a:rPr>
              <a:t> descansa, come, bebe, diviértete."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esta pensando en su deleite no en su alma.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8"/>
            <a:ext cx="3684104" cy="577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01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81107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En este relato uno de la multitud le pidió a Jesús que fuera juez en una disputa sobre una herencia.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V.13.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Uno de la multitud le dijo: Maestro, dile a mi hermano que divida la herencia conmigo.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olvidemos que la multitud era muy grande.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“DE MILES Y MILES”.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Lucas.12:1.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352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Las grandes posesiones a menudo van acompañadas por el orgullo, la holgazanería y el lujo.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hombre muestra sus entusiasmos al decir.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“Descansa- Come- Bebe- divierte”.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Estaba tan entusiasmado que se le olvido que un día iba a morir, él pensó que seria feliz al comer y beber y entregarse a los placeres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37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Cuantas personas trabajan 10 o 20 años duramente para obtener riquezas, y cuando ya la tienen dicen ahora es tiempo de descansar y de disfrutar la vida, voy a vivir de mis ahorros, como que ellos son dueños de  sus vidas.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Como que ellos saben que van a vivir muchos años.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“NECIO”. V.20. </a:t>
            </a:r>
          </a:p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Pero Dios le dijo: "¡Necio!</a:t>
            </a:r>
            <a:r>
              <a:rPr lang="es-ES" b="1" dirty="0">
                <a:latin typeface="Maiandra GD" panose="020E0502030308020204" pitchFamily="34" charset="0"/>
              </a:rPr>
              <a:t> Esta misma noche te reclaman el alma; y ahora, ¿para quién será lo que has provisto?"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203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Insensato-</a:t>
            </a:r>
            <a:r>
              <a:rPr lang="es-ES" b="1" dirty="0">
                <a:latin typeface="Maiandra GD" panose="020E0502030308020204" pitchFamily="34" charset="0"/>
              </a:rPr>
              <a:t> Carente de sentido, imaginar que la seguridad y la paz de una persona vienen por cosas materiales y temporales, es ser carente de sentido.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“ESTA NOCHE”.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terrible despertar de un alma que mucho tiempo estuvo dormida y ahora que despierta con la realidad, ninguno de sus bienes puede ir con Èl.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se olvida de la muerte- Èl hombre rico pensó que iba a tener larga vida, hizo sus planes para “Muchos años”.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498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Sin embargo, solo le quedaba un día.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Nosotros también nos engañamos al pensar que nos queda mucho tiempo de vida, nos atenemos al mañana, sin saber si vendrá o no ese mañana.</a:t>
            </a:r>
          </a:p>
          <a:p>
            <a:pPr algn="ctr"/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“Y AHORA”.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¿PARA QUIEN SERÁ LO QUE HAS PROVISTO?.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Nunca pensó en esto.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666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nunca se puso a pensar si moría de quien iba a ser todo aquello en lo cual se había afanado, las riquezas nos ciegan, tanto que no pensamos a quien le ira a quedar.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Salomón nos hace ver esto.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Eclesiastes.2:18-19.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Asimismo aborrecí todo el fruto de mi trabajo con que me había afanado bajo el sol,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el cual tendré que dejar al hombre que vendrá después de mí.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V.19.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01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u="sng" dirty="0">
                <a:latin typeface="Maiandra GD" panose="020E0502030308020204" pitchFamily="34" charset="0"/>
              </a:rPr>
            </a:br>
            <a:endParaRPr lang="es-NI" sz="3600" b="1" u="sng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¿Y quién sabe si será sabio o necio? Sin embargo, él tendrá dominio sobre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todo el fruto de mi trabajo con que me afané obrando sabiamente bajo el sol.</a:t>
            </a:r>
            <a:r>
              <a:rPr lang="es-ES" b="1" dirty="0">
                <a:latin typeface="Maiandra GD" panose="020E0502030308020204" pitchFamily="34" charset="0"/>
              </a:rPr>
              <a:t> También esto es vanidad.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Eclesiastes.4:8.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Había un hombre solo, sin sucesor, que no tenía hijo ni hermano, sin embargo,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no había fin a todo su trabajo.</a:t>
            </a:r>
            <a:r>
              <a:rPr lang="es-ES" b="1" dirty="0">
                <a:latin typeface="Maiandra GD" panose="020E0502030308020204" pitchFamily="34" charset="0"/>
              </a:rPr>
              <a:t> En verdad, sus ojos no se saciaban de las riquezas, y nunca se preguntó: ¿Para quién trabajo yo y privo a mi vida del placer? También esto es vanidad y tarea penosa.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9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551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LUCAS.12:16-21.</a:t>
            </a:r>
            <a:br>
              <a:rPr lang="es-ES" sz="3600" b="1" dirty="0">
                <a:latin typeface="Maiandra GD" panose="020E0502030308020204" pitchFamily="34" charset="0"/>
              </a:rPr>
            </a:br>
            <a:endParaRPr lang="es-NI" sz="3600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Salmos.39:6.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Sí, como una sombra anda el hombre;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ciertamente en vano se afana; acumula riquezas, y no sabe quién las recogerá.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Salmos.49:10.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él ve que aun los sabios mueren; el torpe y el necio perecen de igual manera,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y dejan sus riquezas a otros.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“ASI ES”. V.21. 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Así es el que acumula tesoro para sí,</a:t>
            </a:r>
            <a:r>
              <a:rPr lang="es-ES" b="1" dirty="0">
                <a:latin typeface="Maiandra GD" panose="020E0502030308020204" pitchFamily="34" charset="0"/>
              </a:rPr>
              <a:t> y no es rico para con Dios.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8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</a:t>
            </a:r>
            <a:r>
              <a:rPr lang="es-ES" b="1" u="sng" dirty="0">
                <a:latin typeface="Maiandra GD" panose="020E0502030308020204" pitchFamily="34" charset="0"/>
              </a:rPr>
              <a:t>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pPr algn="ctr"/>
            <a:r>
              <a:rPr lang="es-NI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Es decir. “ASI SERÁ”.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todos los que hacen de esta vida su tesoro y que están destituidos de la gloria de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Romanos.3:23.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cuanto todos pecaron y no alcanzan la gloria de Dios,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Tarde o temprano recibirán la misma sorpresa.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“ÉL QUE HACE PARA SÍ TESORO”.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es la característica esencial del codicioso desea riquezas, las obtiene.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8"/>
            <a:ext cx="3684104" cy="579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47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</a:t>
            </a:r>
            <a:r>
              <a:rPr lang="es-ES" b="1" u="sng" dirty="0">
                <a:latin typeface="Maiandra GD" panose="020E0502030308020204" pitchFamily="34" charset="0"/>
              </a:rPr>
              <a:t>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Las acumula no para usos necesarios a que podrían ser destinadas, “SINO PARA SÍ”.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su propio agrado y para gratificar a su alma avara, por eso no debemos hacer tesoros aquí en la tierra.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Mateo.6:19.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No os acumuléis tesoros en la tierra,</a:t>
            </a:r>
            <a:r>
              <a:rPr lang="es-ES" b="1" dirty="0">
                <a:latin typeface="Maiandra GD" panose="020E0502030308020204" pitchFamily="34" charset="0"/>
              </a:rPr>
              <a:t> donde la polilla y la herrumbre destruyen, y donde ladrones penetran y roban;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 no en el cielo.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Mateo.6:20.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8770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</a:t>
            </a:r>
            <a:r>
              <a:rPr lang="es-ES" b="1" u="sng" dirty="0">
                <a:latin typeface="Maiandra GD" panose="020E0502030308020204" pitchFamily="34" charset="0"/>
              </a:rPr>
              <a:t>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sino acumulaos tesoros en el cielo,</a:t>
            </a:r>
            <a:r>
              <a:rPr lang="es-ES" b="1" dirty="0">
                <a:latin typeface="Maiandra GD" panose="020E0502030308020204" pitchFamily="34" charset="0"/>
              </a:rPr>
              <a:t> donde ni la polilla ni la herrumbre destruyen, y donde ladrones no penetran ni roban;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es la única riqueza que importa y que es duradera, como Jesús exhorta al joven rico.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Mateo.19:21.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porque donde esté tu tesoro,</a:t>
            </a:r>
            <a:r>
              <a:rPr lang="es-ES" b="1" dirty="0">
                <a:latin typeface="Maiandra GD" panose="020E0502030308020204" pitchFamily="34" charset="0"/>
              </a:rPr>
              <a:t> allí estará también tu corazón.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Esta es una bolsa que no se deteriora. 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81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74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En estas circunstancias, cuando una multitud de miles y miles se había reunido, tanto que se atropellaban unos a otros, Jesús comenzó a decir primeramente a sus discípulos: Guardaos de la levadura de los fariseos, que es la hipocresía.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“TANTO QUE SE ATROPELLABAN UNOS A OTROS”.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esa multitud salió uno.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Este hombre no pide mediación.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23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904383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</a:t>
            </a:r>
            <a:r>
              <a:rPr lang="es-ES" b="1" u="sng" dirty="0">
                <a:latin typeface="Maiandra GD" panose="020E0502030308020204" pitchFamily="34" charset="0"/>
              </a:rPr>
              <a:t>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Lucas.12:33.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 haced bueno el árbol y bueno su fruto, o haced malo el árbol y malo su fruto;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porque por el fruto se conoce el árbol.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Ni se agota, por eso nuestra esperanza es en Dios.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Timoteo.6:17.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 los ricos en este mundo, enséñales que no sean altaneros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ni pongan su esperanza en la incertidumbre de las riquezas, sino en Dios,</a:t>
            </a:r>
            <a:r>
              <a:rPr lang="es-ES" b="1" dirty="0">
                <a:latin typeface="Maiandra GD" panose="020E0502030308020204" pitchFamily="34" charset="0"/>
              </a:rPr>
              <a:t> el cual nos da abundantemente todas las cosas para que las disfrutemos.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90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046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81107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3600" b="1" u="sng" dirty="0">
                <a:latin typeface="Maiandra GD" panose="020E0502030308020204" pitchFamily="34" charset="0"/>
              </a:rPr>
              <a:t>JESÚS NOS ENSEÑA A NO AFANARNOS POR LAS COSAS MATERIALES. LUCAS.12:16-21</a:t>
            </a:r>
            <a:r>
              <a:rPr lang="es-ES" b="1" u="sng" dirty="0">
                <a:latin typeface="Maiandra GD" panose="020E0502030308020204" pitchFamily="34" charset="0"/>
              </a:rPr>
              <a:t>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Y no en las riquezas sean pocas o muchas.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¿Que daremos a cambio de nuestra alma?.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Mateo.16:26.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Pues ¿qué provecho obtendrá un hombre si gana el mundo entero, pero pierde su alma?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O ¿qué dará un hombre a cambio de su alma?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Las riquezas no van a poder comprar nuestra salvación.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9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7718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sz="8000" b="1" u="sng" dirty="0">
                <a:latin typeface="Maiandra GD" panose="020E0502030308020204" pitchFamily="34" charset="0"/>
              </a:rPr>
              <a:t>CONCLUSIÓN: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Hemos visto este relato en la vida de Jesús, cuando un hombre de la multitud le dijo que fuera juez en la heredad que tenía con su hermano.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estar atentos- Alerta a toda forma o especie de avaricia- codicia- o sea el deseo desenfrenado de tener más y más.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seamos como este rico que nunca incluyo a Dios en sus planes, fue egoísta.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seamos necios- Carentes de sentido. Haciendo tesoros para uno mismo y no para Dios.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Seamos ricos para con Dios, haciendo tesoros en el cielo.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11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2344" cy="6818723"/>
          </a:xfrm>
          <a:prstGeom prst="rect">
            <a:avLst/>
          </a:prstGeom>
        </p:spPr>
      </p:pic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186D0107-0EA3-475C-A784-5F842B8D8B1B}"/>
              </a:ext>
            </a:extLst>
          </p:cNvPr>
          <p:cNvSpPr/>
          <p:nvPr/>
        </p:nvSpPr>
        <p:spPr>
          <a:xfrm>
            <a:off x="0" y="5777948"/>
            <a:ext cx="9144000" cy="1080052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latin typeface="Maiandra GD" panose="020E0502030308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EF92CB-AA6D-4841-8923-6449DC1356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" y="39277"/>
            <a:ext cx="9142344" cy="573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68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63006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4105" y="1063008"/>
            <a:ext cx="5458240" cy="5811077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no hay evidencia alguna de que su hermano estuviera de acuerdo o dispuesto.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Él quiere una decisión de Jesús contra su hermano, quiere que Jesús obligue a su hermano para que le dé la mitad.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Entre los </a:t>
            </a:r>
            <a:r>
              <a:rPr lang="es-ES" b="1" dirty="0" err="1">
                <a:latin typeface="Maiandra GD" panose="020E0502030308020204" pitchFamily="34" charset="0"/>
              </a:rPr>
              <a:t>Judios</a:t>
            </a:r>
            <a:r>
              <a:rPr lang="es-ES" b="1" dirty="0">
                <a:latin typeface="Maiandra GD" panose="020E0502030308020204" pitchFamily="34" charset="0"/>
              </a:rPr>
              <a:t>, los hijos dividían la herencia de sus padres, pero el mayor recibía una porción doble de todo lo que El padre tenía.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Deuteronomio.21:15-17. 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619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7718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 un hombre tiene dos mujeres, una amada y otra aborrecida, y tanto la amada como la aborrecida le han dado hijos,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si el primogénito es de la aborrecida,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V.16.</a:t>
            </a:r>
          </a:p>
          <a:p>
            <a:r>
              <a:rPr lang="es-ES" b="1" u="sng" dirty="0">
                <a:highlight>
                  <a:srgbClr val="FF00FF"/>
                </a:highlight>
                <a:latin typeface="Maiandra GD" panose="020E0502030308020204" pitchFamily="34" charset="0"/>
              </a:rPr>
              <a:t>el día que reparta lo que tiene entre sus hijos,</a:t>
            </a:r>
            <a:r>
              <a:rPr lang="es-ES" b="1" dirty="0">
                <a:latin typeface="Maiandra GD" panose="020E0502030308020204" pitchFamily="34" charset="0"/>
              </a:rPr>
              <a:t> no puede él hacer primogénito al hijo de la amada con preferencia al hijo de la aborrecida, que es el primogénito,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V.17.</a:t>
            </a:r>
            <a:endParaRPr lang="es-NI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90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sino que reconocerá al primogénito, al hijo de la aborrecida,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dándole una porción doble de todo lo que tiene,</a:t>
            </a:r>
            <a:r>
              <a:rPr lang="es-ES" b="1" dirty="0">
                <a:latin typeface="Maiandra GD" panose="020E0502030308020204" pitchFamily="34" charset="0"/>
              </a:rPr>
              <a:t> porque él es el principio de su vigor; a él pertenece el derecho de primogenitura.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todos los demás tenían partes iguales, es probable que la persona contra la cual se presenta la queja quería quedarse con todo.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Algo que no es extraño, ya que muchos quieren quedarse con toda la herencia.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725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3"/>
            <a:ext cx="9142344" cy="57718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no repartirlas con sus hermanos, y por eso ha habido muchos crímenes, por eso muchas familias se odian a muerte. Hermanos con hermanos van a los tribunales.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le contesta a esta persona con una pregunta.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Lucas.12:14.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El le dijo: ¡Hombre!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¿Quién me ha puesto por juez o árbitro sobre vosotros?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rehúsa la posición de juez en este lio familiar.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612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A730CFD-B1BD-477F-A9EB-967E81B2A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6922"/>
            <a:ext cx="9142344" cy="5811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645DA9C-AEA8-48C3-8933-46D824AD5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"/>
            <a:ext cx="9142344" cy="1046921"/>
          </a:xfrm>
          <a:solidFill>
            <a:srgbClr val="92D050"/>
          </a:solidFill>
        </p:spPr>
        <p:txBody>
          <a:bodyPr>
            <a:normAutofit fontScale="90000"/>
          </a:bodyPr>
          <a:lstStyle/>
          <a:p>
            <a:pPr algn="ctr"/>
            <a:br>
              <a:rPr lang="es-ES" b="1" u="sng" dirty="0">
                <a:latin typeface="Maiandra GD" panose="020E0502030308020204" pitchFamily="34" charset="0"/>
              </a:rPr>
            </a:br>
            <a:r>
              <a:rPr lang="es-ES" b="1" u="sng" dirty="0">
                <a:latin typeface="Maiandra GD" panose="020E0502030308020204" pitchFamily="34" charset="0"/>
              </a:rPr>
              <a:t>JESÚS NO VINO PARA SER JUEZ DE COSAS MATERIALES. LUCAS.12:13-14.</a:t>
            </a:r>
            <a:br>
              <a:rPr lang="es-ES" b="1" dirty="0">
                <a:latin typeface="Maiandra GD" panose="020E0502030308020204" pitchFamily="34" charset="0"/>
              </a:rPr>
            </a:br>
            <a:endParaRPr lang="es-NI" b="1" dirty="0">
              <a:latin typeface="Maiandra GD" panose="020E0502030308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22C66-EB99-4044-BAD6-1B6FB40D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5761" y="1063008"/>
            <a:ext cx="5456584" cy="575571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No era esta la misión de Jesús venir a ser juez de cosas materiales, él vino a buscar las almas perdidas.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Lucas.19:10.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el Hijo del Hombre ha venido a buscar y a salvar lo que se había perdido.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Jesús dijo. “DAD A CÉSAR LO QUE ES DE CÉSAR”.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Lucas.20:25.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El les dijo: Pues dad al César lo que es del César, y a Dios lo que es de Dios.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8ACE64F-6220-42D9-BB90-94E71EA82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63009"/>
            <a:ext cx="3684104" cy="57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7780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3725</Words>
  <Application>Microsoft Office PowerPoint</Application>
  <PresentationFormat>Presentación en pantalla (4:3)</PresentationFormat>
  <Paragraphs>247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Maiandra GD</vt:lpstr>
      <vt:lpstr>Tema de Office</vt:lpstr>
      <vt:lpstr> ÉL RICO NECIO. LUCAS.12:13-21. </vt:lpstr>
      <vt:lpstr> INTRODUCCIÓN: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JESÚS NO VINO PARA SER JUEZ DE COSAS MATERIALES. LUCAS.12:13-14. </vt:lpstr>
      <vt:lpstr> DEBEMOS DE ESTAR ATENTOS A TODA FORMA DE AVARICIA- CODICIA. LUCAS.12:15. </vt:lpstr>
      <vt:lpstr> DEBEMOS DE ESTAR ATENTOS A TODA FORMA DE AVARICIA- CODICIA. LUCAS.12:15. </vt:lpstr>
      <vt:lpstr> DEBEMOS DE ESTAR ATENTOS A TODA FORMA DE AVARICIA- CODICIA. LUCAS.12:15. </vt:lpstr>
      <vt:lpstr> DEBEMOS DE ESTAR ATENTOS A TODA FORMA DE AVARICIA- CODICIA. LUCAS.12:15.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JESÚS NOS ENSEÑA A NO AFANARNOS POR LAS COSAS MATERIALES. LUCAS.12:16-21. </vt:lpstr>
      <vt:lpstr> CONCLUSIÓN: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ÉL RICO NECIO. LUCAS.12:13-21. </dc:title>
  <dc:creator>Mario Moreno</dc:creator>
  <cp:lastModifiedBy>Mario Moreno</cp:lastModifiedBy>
  <cp:revision>11</cp:revision>
  <dcterms:created xsi:type="dcterms:W3CDTF">2022-02-25T19:59:15Z</dcterms:created>
  <dcterms:modified xsi:type="dcterms:W3CDTF">2026-05-24T02:37:07Z</dcterms:modified>
</cp:coreProperties>
</file>