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4" r:id="rId37"/>
    <p:sldId id="293" r:id="rId38"/>
    <p:sldId id="291"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CC"/>
    <a:srgbClr val="6600FF"/>
    <a:srgbClr val="CC66FF"/>
    <a:srgbClr val="CC00FF"/>
    <a:srgbClr val="FF3399"/>
    <a:srgbClr val="9900FF"/>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162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7195D19-0695-4EB1-ACE9-9E100D399A7A}" type="datetimeFigureOut">
              <a:rPr lang="es-NI" smtClean="0"/>
              <a:t>9/10/2025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36726994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7195D19-0695-4EB1-ACE9-9E100D399A7A}" type="datetimeFigureOut">
              <a:rPr lang="es-NI" smtClean="0"/>
              <a:t>9/10/2025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6705979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7195D19-0695-4EB1-ACE9-9E100D399A7A}" type="datetimeFigureOut">
              <a:rPr lang="es-NI" smtClean="0"/>
              <a:t>9/10/2025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4069893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7195D19-0695-4EB1-ACE9-9E100D399A7A}" type="datetimeFigureOut">
              <a:rPr lang="es-NI" smtClean="0"/>
              <a:t>9/10/2025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1805752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7195D19-0695-4EB1-ACE9-9E100D399A7A}" type="datetimeFigureOut">
              <a:rPr lang="es-NI" smtClean="0"/>
              <a:t>9/10/2025</a:t>
            </a:fld>
            <a:endParaRPr lang="es-NI"/>
          </a:p>
        </p:txBody>
      </p:sp>
      <p:sp>
        <p:nvSpPr>
          <p:cNvPr id="5" name="Footer Placeholder 4"/>
          <p:cNvSpPr>
            <a:spLocks noGrp="1"/>
          </p:cNvSpPr>
          <p:nvPr>
            <p:ph type="ftr" sz="quarter" idx="11"/>
          </p:nvPr>
        </p:nvSpPr>
        <p:spPr/>
        <p:txBody>
          <a:bodyPr/>
          <a:lstStyle/>
          <a:p>
            <a:endParaRPr lang="es-NI"/>
          </a:p>
        </p:txBody>
      </p:sp>
      <p:sp>
        <p:nvSpPr>
          <p:cNvPr id="6" name="Slide Number Placeholder 5"/>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115325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7195D19-0695-4EB1-ACE9-9E100D399A7A}" type="datetimeFigureOut">
              <a:rPr lang="es-NI" smtClean="0"/>
              <a:t>9/10/2025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954129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7195D19-0695-4EB1-ACE9-9E100D399A7A}" type="datetimeFigureOut">
              <a:rPr lang="es-NI" smtClean="0"/>
              <a:t>9/10/2025</a:t>
            </a:fld>
            <a:endParaRPr lang="es-NI"/>
          </a:p>
        </p:txBody>
      </p:sp>
      <p:sp>
        <p:nvSpPr>
          <p:cNvPr id="8" name="Footer Placeholder 7"/>
          <p:cNvSpPr>
            <a:spLocks noGrp="1"/>
          </p:cNvSpPr>
          <p:nvPr>
            <p:ph type="ftr" sz="quarter" idx="11"/>
          </p:nvPr>
        </p:nvSpPr>
        <p:spPr/>
        <p:txBody>
          <a:bodyPr/>
          <a:lstStyle/>
          <a:p>
            <a:endParaRPr lang="es-NI"/>
          </a:p>
        </p:txBody>
      </p:sp>
      <p:sp>
        <p:nvSpPr>
          <p:cNvPr id="9" name="Slide Number Placeholder 8"/>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2284762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7195D19-0695-4EB1-ACE9-9E100D399A7A}" type="datetimeFigureOut">
              <a:rPr lang="es-NI" smtClean="0"/>
              <a:t>9/10/2025</a:t>
            </a:fld>
            <a:endParaRPr lang="es-NI"/>
          </a:p>
        </p:txBody>
      </p:sp>
      <p:sp>
        <p:nvSpPr>
          <p:cNvPr id="4" name="Footer Placeholder 3"/>
          <p:cNvSpPr>
            <a:spLocks noGrp="1"/>
          </p:cNvSpPr>
          <p:nvPr>
            <p:ph type="ftr" sz="quarter" idx="11"/>
          </p:nvPr>
        </p:nvSpPr>
        <p:spPr/>
        <p:txBody>
          <a:bodyPr/>
          <a:lstStyle/>
          <a:p>
            <a:endParaRPr lang="es-NI"/>
          </a:p>
        </p:txBody>
      </p:sp>
      <p:sp>
        <p:nvSpPr>
          <p:cNvPr id="5" name="Slide Number Placeholder 4"/>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50838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195D19-0695-4EB1-ACE9-9E100D399A7A}" type="datetimeFigureOut">
              <a:rPr lang="es-NI" smtClean="0"/>
              <a:t>9/10/2025</a:t>
            </a:fld>
            <a:endParaRPr lang="es-NI"/>
          </a:p>
        </p:txBody>
      </p:sp>
      <p:sp>
        <p:nvSpPr>
          <p:cNvPr id="3" name="Footer Placeholder 2"/>
          <p:cNvSpPr>
            <a:spLocks noGrp="1"/>
          </p:cNvSpPr>
          <p:nvPr>
            <p:ph type="ftr" sz="quarter" idx="11"/>
          </p:nvPr>
        </p:nvSpPr>
        <p:spPr/>
        <p:txBody>
          <a:bodyPr/>
          <a:lstStyle/>
          <a:p>
            <a:endParaRPr lang="es-NI"/>
          </a:p>
        </p:txBody>
      </p:sp>
      <p:sp>
        <p:nvSpPr>
          <p:cNvPr id="4" name="Slide Number Placeholder 3"/>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1365646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7195D19-0695-4EB1-ACE9-9E100D399A7A}" type="datetimeFigureOut">
              <a:rPr lang="es-NI" smtClean="0"/>
              <a:t>9/10/2025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534283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7195D19-0695-4EB1-ACE9-9E100D399A7A}" type="datetimeFigureOut">
              <a:rPr lang="es-NI" smtClean="0"/>
              <a:t>9/10/2025</a:t>
            </a:fld>
            <a:endParaRPr lang="es-NI"/>
          </a:p>
        </p:txBody>
      </p:sp>
      <p:sp>
        <p:nvSpPr>
          <p:cNvPr id="6" name="Footer Placeholder 5"/>
          <p:cNvSpPr>
            <a:spLocks noGrp="1"/>
          </p:cNvSpPr>
          <p:nvPr>
            <p:ph type="ftr" sz="quarter" idx="11"/>
          </p:nvPr>
        </p:nvSpPr>
        <p:spPr/>
        <p:txBody>
          <a:bodyPr/>
          <a:lstStyle/>
          <a:p>
            <a:endParaRPr lang="es-NI"/>
          </a:p>
        </p:txBody>
      </p:sp>
      <p:sp>
        <p:nvSpPr>
          <p:cNvPr id="7" name="Slide Number Placeholder 6"/>
          <p:cNvSpPr>
            <a:spLocks noGrp="1"/>
          </p:cNvSpPr>
          <p:nvPr>
            <p:ph type="sldNum" sz="quarter" idx="12"/>
          </p:nvPr>
        </p:nvSpPr>
        <p:spPr/>
        <p:txBody>
          <a:bodyPr/>
          <a:lstStyle/>
          <a:p>
            <a:fld id="{DC16BAA2-FEFF-48E9-98A4-0E3EF2D87FB6}" type="slidenum">
              <a:rPr lang="es-NI" smtClean="0"/>
              <a:t>‹Nº›</a:t>
            </a:fld>
            <a:endParaRPr lang="es-NI"/>
          </a:p>
        </p:txBody>
      </p:sp>
    </p:spTree>
    <p:extLst>
      <p:ext uri="{BB962C8B-B14F-4D97-AF65-F5344CB8AC3E}">
        <p14:creationId xmlns:p14="http://schemas.microsoft.com/office/powerpoint/2010/main" val="251546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195D19-0695-4EB1-ACE9-9E100D399A7A}" type="datetimeFigureOut">
              <a:rPr lang="es-NI" smtClean="0"/>
              <a:t>9/10/2025</a:t>
            </a:fld>
            <a:endParaRPr lang="es-NI"/>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NI"/>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16BAA2-FEFF-48E9-98A4-0E3EF2D87FB6}" type="slidenum">
              <a:rPr lang="es-NI" smtClean="0"/>
              <a:t>‹Nº›</a:t>
            </a:fld>
            <a:endParaRPr lang="es-NI"/>
          </a:p>
        </p:txBody>
      </p:sp>
    </p:spTree>
    <p:extLst>
      <p:ext uri="{BB962C8B-B14F-4D97-AF65-F5344CB8AC3E}">
        <p14:creationId xmlns:p14="http://schemas.microsoft.com/office/powerpoint/2010/main" val="4240661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35356380-30C6-A1F3-2A79-4B3C6BF02B93}"/>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6A347F53-AA66-8991-B560-52C339661BB4}"/>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B2E16E46-87C5-B655-1048-6CB7C09DE1A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0DCCE8EE-DF8D-92B2-8C97-2E605545957E}"/>
              </a:ext>
            </a:extLst>
          </p:cNvPr>
          <p:cNvSpPr>
            <a:spLocks noGrp="1"/>
          </p:cNvSpPr>
          <p:nvPr>
            <p:ph idx="1"/>
          </p:nvPr>
        </p:nvSpPr>
        <p:spPr>
          <a:xfrm>
            <a:off x="3883742" y="1179871"/>
            <a:ext cx="5260258" cy="5678129"/>
          </a:xfrm>
        </p:spPr>
        <p:txBody>
          <a:bodyPr/>
          <a:lstStyle/>
          <a:p>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INTRODUCCIÒN:</a:t>
            </a:r>
          </a:p>
          <a:p>
            <a:r>
              <a:rPr lang="es-ES" b="1" dirty="0">
                <a:latin typeface="Maiandra GD" panose="020E0502030308020204" pitchFamily="34" charset="0"/>
              </a:rPr>
              <a:t>Cuando hablamos de ropero, hablamos de la ropa que tiene cada persona allí guardada para ponérsela deacuerdo a la ocasión.</a:t>
            </a:r>
          </a:p>
          <a:p>
            <a:pPr algn="ctr"/>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"El Ropero espiritual del Hombre"</a:t>
            </a:r>
            <a:r>
              <a:rPr lang="es-ES" b="1" dirty="0">
                <a:latin typeface="Maiandra GD" panose="020E0502030308020204" pitchFamily="34" charset="0"/>
              </a:rPr>
              <a:t> </a:t>
            </a:r>
          </a:p>
          <a:p>
            <a:r>
              <a:rPr lang="es-ES" b="1" dirty="0">
                <a:latin typeface="Maiandra GD" panose="020E0502030308020204" pitchFamily="34" charset="0"/>
              </a:rPr>
              <a:t>Se enfoca en la enseñanza de la Biblia sobre despojarse del "viejo hombre" </a:t>
            </a:r>
          </a:p>
          <a:p>
            <a:r>
              <a:rPr lang="es-ES" b="1" dirty="0">
                <a:latin typeface="Maiandra GD" panose="020E0502030308020204" pitchFamily="34" charset="0"/>
              </a:rPr>
              <a:t>Y revestirse del "nuevo hombre"</a:t>
            </a:r>
          </a:p>
          <a:p>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DA44B15D-B838-CED6-871B-6D0FE761372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25772753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B77EA-EDD4-9957-88C8-A44E172BD8D8}"/>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7922766A-48EF-1DA8-03E0-2FEFCC3A4E7F}"/>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BFBE7366-92F5-E58B-0AB9-9C7A56AB1CF7}"/>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09423706-1D47-A797-8E86-DD5DC6CB1620}"/>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14880565-3BAC-6D5B-DA6D-0F47C258D88E}"/>
              </a:ext>
            </a:extLst>
          </p:cNvPr>
          <p:cNvSpPr>
            <a:spLocks noGrp="1"/>
          </p:cNvSpPr>
          <p:nvPr>
            <p:ph idx="1"/>
          </p:nvPr>
        </p:nvSpPr>
        <p:spPr>
          <a:xfrm>
            <a:off x="3883742" y="1179871"/>
            <a:ext cx="5260258" cy="5678129"/>
          </a:xfrm>
        </p:spPr>
        <p:txBody>
          <a:bodyPr>
            <a:normAutofit/>
          </a:bodyPr>
          <a:lstStyle/>
          <a:p>
            <a:r>
              <a:rPr lang="es-ES" b="1" dirty="0">
                <a:latin typeface="Maiandra GD" panose="020E0502030308020204" pitchFamily="34" charset="0"/>
              </a:rPr>
              <a:t>Este pasaje enfatiza la necesidad de la gracia divina para la salvación. </a:t>
            </a:r>
          </a:p>
          <a:p>
            <a:r>
              <a:rPr lang="es-ES" b="1" dirty="0">
                <a:latin typeface="Maiandra GD" panose="020E0502030308020204" pitchFamily="34" charset="0"/>
              </a:rPr>
              <a:t>Y nos recuerda que la verdadera justicia proviene de Dios, no de nuestros propios esfuerzos.</a:t>
            </a:r>
          </a:p>
          <a:p>
            <a:r>
              <a:rPr lang="es-ES" b="1" dirty="0">
                <a:latin typeface="Maiandra GD" panose="020E0502030308020204" pitchFamily="34" charset="0"/>
              </a:rPr>
              <a:t>El versículo, en su contexto original, se refiere a la condición pecaminosa de Israel y a cómo sus acciones estaban corrompidas por sus malas actitudes y motivos.</a:t>
            </a:r>
          </a:p>
        </p:txBody>
      </p:sp>
      <p:pic>
        <p:nvPicPr>
          <p:cNvPr id="8" name="Imagen 7">
            <a:extLst>
              <a:ext uri="{FF2B5EF4-FFF2-40B4-BE49-F238E27FC236}">
                <a16:creationId xmlns:a16="http://schemas.microsoft.com/office/drawing/2014/main" id="{17632569-9B21-73B3-BDAB-26EDF5DD3B9D}"/>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07006901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76DD1-29E5-1891-65FF-B3BF9B641584}"/>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F76A8B3D-3361-908A-5706-EE2AF10B80B7}"/>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41A57C77-2627-6BE5-8D26-15706B976AA8}"/>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2EBBEAE9-2ED3-F2E6-7C46-C26604FE69C5}"/>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A12F3FB1-1346-839C-7FE5-FE00621DE664}"/>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Las "obras justas" que la gente pensaba que eran buenas para Dios eran, en realidad, inútiles e inaceptables debido a la impureza de sus corazones.</a:t>
            </a:r>
          </a:p>
          <a:p>
            <a:r>
              <a:rPr lang="es-ES" b="1" dirty="0">
                <a:latin typeface="Maiandra GD" panose="020E0502030308020204" pitchFamily="34" charset="0"/>
              </a:rPr>
              <a:t>El vestido de los redimidos son ropas blancas lavadas con sangre.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Apocalipsis.7:13-14.</a:t>
            </a:r>
            <a:r>
              <a:rPr lang="es-ES" b="1" dirty="0">
                <a:latin typeface="Maiandra GD" panose="020E0502030308020204" pitchFamily="34" charset="0"/>
              </a:rPr>
              <a:t> </a:t>
            </a:r>
          </a:p>
          <a:p>
            <a:r>
              <a:rPr lang="es-ES" b="1" dirty="0">
                <a:latin typeface="Maiandra GD" panose="020E0502030308020204" pitchFamily="34" charset="0"/>
              </a:rPr>
              <a:t>Uno de los ancianos habló diciéndome: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«Estos que están vestidos con vestiduras blancas,</a:t>
            </a:r>
            <a:r>
              <a:rPr lang="es-ES" b="1" dirty="0">
                <a:latin typeface="Maiandra GD" panose="020E0502030308020204" pitchFamily="34" charset="0"/>
              </a:rPr>
              <a:t> ¿quiénes son y de dónde han venido?».</a:t>
            </a:r>
          </a:p>
          <a:p>
            <a:pPr algn="ctr"/>
            <a:r>
              <a:rPr lang="es-ES" b="1" dirty="0">
                <a:latin typeface="Maiandra GD" panose="020E0502030308020204" pitchFamily="34" charset="0"/>
              </a:rPr>
              <a:t> </a:t>
            </a: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V.14.</a:t>
            </a:r>
            <a:r>
              <a:rPr lang="es-ES" b="1" dirty="0">
                <a:latin typeface="Maiandra GD" panose="020E0502030308020204" pitchFamily="34" charset="0"/>
              </a:rPr>
              <a:t> </a:t>
            </a:r>
          </a:p>
        </p:txBody>
      </p:sp>
      <p:pic>
        <p:nvPicPr>
          <p:cNvPr id="8" name="Imagen 7">
            <a:extLst>
              <a:ext uri="{FF2B5EF4-FFF2-40B4-BE49-F238E27FC236}">
                <a16:creationId xmlns:a16="http://schemas.microsoft.com/office/drawing/2014/main" id="{DDCFA5F5-F553-285B-1C96-11A9A5C965C4}"/>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5798136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D8F99-0E37-234D-50A1-0C73DBA106E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E898CB8-289B-B374-EE92-9E0BAA63F2CB}"/>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2F04BB86-F4F2-4E01-E802-4CF68BB1B9A7}"/>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5105B0EB-21E2-D90A-03BE-F3262E31793F}"/>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F990DE21-4176-89E0-7944-40CF2A3E0CA1}"/>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Y le respondí: «Señor mío, usted lo sabe». Y él me dijo: «Estos son los que vienen de la gran tribulación,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y han lavado sus vestiduras y las han emblanquecido en la sangre del Cordero.</a:t>
            </a:r>
            <a:r>
              <a:rPr lang="es-ES" b="1" dirty="0">
                <a:latin typeface="Maiandra GD" panose="020E0502030308020204" pitchFamily="34" charset="0"/>
              </a:rPr>
              <a:t> </a:t>
            </a:r>
          </a:p>
          <a:p>
            <a:r>
              <a:rPr lang="es-ES" b="1" dirty="0">
                <a:latin typeface="Maiandra GD" panose="020E0502030308020204" pitchFamily="34" charset="0"/>
              </a:rPr>
              <a:t>Estas ropas representan la pureza y la justicia que han recibido al confiar en Él Cordero de Dios y en la sangre que lo redime, un proceso de limpieza espiritual que los hace idóneos para estar en la presencia del Señor.</a:t>
            </a:r>
          </a:p>
        </p:txBody>
      </p:sp>
      <p:pic>
        <p:nvPicPr>
          <p:cNvPr id="8" name="Imagen 7">
            <a:extLst>
              <a:ext uri="{FF2B5EF4-FFF2-40B4-BE49-F238E27FC236}">
                <a16:creationId xmlns:a16="http://schemas.microsoft.com/office/drawing/2014/main" id="{3F63BA01-B9D4-EFC4-58FC-78F4F3AF7F24}"/>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78755959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9358-2D99-7D84-EC3E-53D695CC54F0}"/>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03305634-968A-0C24-5EE3-D9354F29808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7B794ECE-5F1E-7910-D679-5A268D30814A}"/>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14635A9D-3804-BDD9-6236-0FE78B1638ED}"/>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8898E04D-785E-3306-53B4-509327309AFE}"/>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El vestido de la novia, la iglesia es de lino fino, resplandeciente.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Apocalipsis.19:7-8.</a:t>
            </a:r>
            <a:r>
              <a:rPr lang="es-ES" b="1" dirty="0">
                <a:latin typeface="Maiandra GD" panose="020E0502030308020204" pitchFamily="34" charset="0"/>
              </a:rPr>
              <a:t> </a:t>
            </a:r>
          </a:p>
          <a:p>
            <a:r>
              <a:rPr lang="es-ES" b="1" dirty="0">
                <a:latin typeface="Maiandra GD" panose="020E0502030308020204" pitchFamily="34" charset="0"/>
              </a:rPr>
              <a:t>Regocijémonos y alegrémonos, y démosle a Él la gloria, </a:t>
            </a:r>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Porque las bodas del Cordero han llegado y Su esposa se ha preparado».</a:t>
            </a:r>
            <a:r>
              <a:rPr lang="es-ES" b="1" dirty="0">
                <a:latin typeface="Maiandra GD" panose="020E0502030308020204" pitchFamily="34" charset="0"/>
              </a:rPr>
              <a:t> </a:t>
            </a:r>
          </a:p>
          <a:p>
            <a:r>
              <a:rPr lang="es-ES" b="1" dirty="0">
                <a:latin typeface="Maiandra GD" panose="020E0502030308020204" pitchFamily="34" charset="0"/>
              </a:rPr>
              <a:t>Nos describe el inicio de las "bodas del Cordero", una metáfora que representa la unión definitiva entre Jesucristo (Él Cordero) y su Iglesia (la esposa), la cual se ha preparado para esta ocasión. </a:t>
            </a:r>
          </a:p>
        </p:txBody>
      </p:sp>
      <p:pic>
        <p:nvPicPr>
          <p:cNvPr id="8" name="Imagen 7">
            <a:extLst>
              <a:ext uri="{FF2B5EF4-FFF2-40B4-BE49-F238E27FC236}">
                <a16:creationId xmlns:a16="http://schemas.microsoft.com/office/drawing/2014/main" id="{6057BF15-4775-8315-4330-45B56F430582}"/>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6830531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16A44-BC16-DC72-5D73-8EDE663196F5}"/>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92879B6E-C406-A6EF-884F-FCC9E68B83C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3446DDBA-124A-4F68-6987-DA0D9FEF9CCB}"/>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59247120-1CF9-C331-2CE6-BA9F7D64C4ED}"/>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D455E9C2-355F-1EC2-3FF1-8D6C19CDFA1D}"/>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El versículo insta a los cristianos a regocijarse y dar gloria a Dios porque este evento, que simboliza la consumación de la relación entre Cristo y la Iglesia.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V.8.</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Y a ella le fue concedido vestirse de lino fino, resplandeciente y limpio,</a:t>
            </a:r>
            <a:r>
              <a:rPr lang="es-ES" b="1" dirty="0">
                <a:latin typeface="Maiandra GD" panose="020E0502030308020204" pitchFamily="34" charset="0"/>
              </a:rPr>
              <a:t> Porque las acciones justas de los santos son el lino fino. </a:t>
            </a:r>
          </a:p>
          <a:p>
            <a:r>
              <a:rPr lang="es-NI" b="1" dirty="0">
                <a:latin typeface="Maiandra GD" panose="020E0502030308020204" pitchFamily="34" charset="0"/>
              </a:rPr>
              <a:t>A la "novia" la iglesia de Cristo se le concede vestirse de "lino fino, limpio y resplandeciente"</a:t>
            </a:r>
          </a:p>
        </p:txBody>
      </p:sp>
      <p:pic>
        <p:nvPicPr>
          <p:cNvPr id="8" name="Imagen 7">
            <a:extLst>
              <a:ext uri="{FF2B5EF4-FFF2-40B4-BE49-F238E27FC236}">
                <a16:creationId xmlns:a16="http://schemas.microsoft.com/office/drawing/2014/main" id="{E0176308-215F-4BB7-CE75-1E71B9847C9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1359280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14140-D5BA-C3BA-DA8D-645AABE61B1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8211DE03-A882-D365-EA3F-82516A122760}"/>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0AB69522-D411-3BC1-4409-2B600B33078C}"/>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06A7D009-B990-3065-6FAA-D4C7642EF05C}"/>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7AA5A738-B45C-5AEC-895B-3C0CB1E8292C}"/>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Lo que significa que este lino simboliza las justas y buenas acciones del pueblo santo de Dios. </a:t>
            </a:r>
          </a:p>
          <a:p>
            <a:r>
              <a:rPr lang="es-ES" b="1" dirty="0">
                <a:latin typeface="Maiandra GD" panose="020E0502030308020204" pitchFamily="34" charset="0"/>
              </a:rPr>
              <a:t>Es decir, los actos de justicia que la gracia de Cristo ha obrado en sus cristianos.</a:t>
            </a:r>
          </a:p>
          <a:p>
            <a:r>
              <a:rPr lang="es-ES" b="1" dirty="0">
                <a:latin typeface="Maiandra GD" panose="020E0502030308020204" pitchFamily="34" charset="0"/>
              </a:rPr>
              <a:t>Mantengamos en todo tiempo blanca nuestra ropa.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Eclesiastes.9:8.</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808000"/>
                </a:highlight>
                <a:latin typeface="Maiandra GD" panose="020E0502030308020204" pitchFamily="34" charset="0"/>
              </a:rPr>
              <a:t>En todo tiempo sean blancas tus ropas,</a:t>
            </a:r>
            <a:r>
              <a:rPr lang="es-ES" b="1" dirty="0">
                <a:latin typeface="Maiandra GD" panose="020E0502030308020204" pitchFamily="34" charset="0"/>
              </a:rPr>
              <a:t> Y que no falte ungüento sobre tu cabeza. </a:t>
            </a:r>
          </a:p>
          <a:p>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D5E35016-8BD7-AC4A-5662-882C7D25475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20640357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4B869-41F7-ED40-D676-8913EABD874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F494A65F-8102-E989-8B49-4AFF561D03EB}"/>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544C9CFC-5FEA-EFDB-7D18-275309BBD6C8}"/>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C3162145-022D-1D94-2FC4-C057795C14A5}"/>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0E5FDB37-F5EC-335B-D9DB-17A55BAC82EA}"/>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Nos exhorta a vivir con alegría, pureza y gozo, simbolizados por "vestidos siempre blancos" y "aceite en la cabeza". </a:t>
            </a:r>
          </a:p>
          <a:p>
            <a:r>
              <a:rPr lang="es-ES" b="1" dirty="0">
                <a:latin typeface="Maiandra GD" panose="020E0502030308020204" pitchFamily="34" charset="0"/>
              </a:rPr>
              <a:t>El texto significa mantener un carácter puro, la justicia de vivir en Él Señor y la presencia del Espíritu Santo, disfrutando las bendiciones de la vida con una actitud de esperanza y rectitud.</a:t>
            </a:r>
          </a:p>
          <a:p>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Vestidos siempre blancos:</a:t>
            </a:r>
            <a:r>
              <a:rPr lang="es-ES" b="1" dirty="0">
                <a:latin typeface="Maiandra GD" panose="020E0502030308020204" pitchFamily="34" charset="0"/>
              </a:rPr>
              <a:t> Simbolizan la justicia, la pureza y la alegría. </a:t>
            </a:r>
          </a:p>
        </p:txBody>
      </p:sp>
      <p:pic>
        <p:nvPicPr>
          <p:cNvPr id="8" name="Imagen 7">
            <a:extLst>
              <a:ext uri="{FF2B5EF4-FFF2-40B4-BE49-F238E27FC236}">
                <a16:creationId xmlns:a16="http://schemas.microsoft.com/office/drawing/2014/main" id="{5D517EE9-439C-70D3-A280-26E137FB2E97}"/>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2829760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1FB5F-4D2F-6E5C-AAC5-3178C508B8B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BDCFA6A9-DA9F-647C-4561-F208E85096B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26D55D86-6382-ACD6-9ECD-F34F69ACAF00}"/>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9FEC56A3-C6BB-8998-7811-767042FA8CF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2D6EEBE0-7D1A-6D1F-42C8-257A0D7BBE6D}"/>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En la antigüedad, se usaban ropas blancas en ocasiones festivas para expresar alegría e inocencia.</a:t>
            </a:r>
          </a:p>
          <a:p>
            <a:r>
              <a:rPr lang="es-ES" b="1" dirty="0">
                <a:latin typeface="Maiandra GD" panose="020E0502030308020204" pitchFamily="34" charset="0"/>
              </a:rPr>
              <a:t>Nunca manchemos nuestra vestidura.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Apocalipsis.3:4-5.</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0000"/>
                </a:highlight>
                <a:latin typeface="Maiandra GD" panose="020E0502030308020204" pitchFamily="34" charset="0"/>
              </a:rPr>
              <a:t>’Pero tienes unos pocos en Sardis que no han manchado sus vestiduras,</a:t>
            </a:r>
            <a:r>
              <a:rPr lang="es-ES" b="1" dirty="0">
                <a:latin typeface="Maiandra GD" panose="020E0502030308020204" pitchFamily="34" charset="0"/>
              </a:rPr>
              <a:t> y andarán conmigo vestidos de blanco, porque son dignos. </a:t>
            </a:r>
          </a:p>
          <a:p>
            <a:r>
              <a:rPr lang="es-ES" b="1" dirty="0">
                <a:latin typeface="Maiandra GD" panose="020E0502030308020204" pitchFamily="34" charset="0"/>
              </a:rPr>
              <a:t>Jesús elogia a algunos cristianos en la iglesia de Sardis.</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056331DF-FC45-586C-A205-872BEA0747E2}"/>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4789772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BF613-B0E9-66AB-7FDF-349B0DB1312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DC420758-163D-4631-E93F-DAF6DC80CC0C}"/>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C8D38DCD-3B30-3FEE-7C1F-C80A2124B0D8}"/>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813922D8-0D58-8805-EF9C-03149AB6F43F}"/>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F410C471-FF75-C4DF-2A7C-645D9AF00756}"/>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Por haber mantenido su carácter puro y no haberse contaminado con la corrupción de su sociedad, y a ellos se les promete la recompensa de "caminar con Cristo en vestiduras blancas". </a:t>
            </a:r>
          </a:p>
          <a:p>
            <a:r>
              <a:rPr lang="es-ES" b="1" dirty="0">
                <a:latin typeface="Maiandra GD" panose="020E0502030308020204" pitchFamily="34" charset="0"/>
              </a:rPr>
              <a:t>El pasaje simboliza la fidelidad y la santidad en un contexto de decadencia espiritual generalizada, en contraste con la mayoría de la iglesia que estaba "muerta" a pesar de su buena reputación externa.</a:t>
            </a:r>
          </a:p>
        </p:txBody>
      </p:sp>
      <p:pic>
        <p:nvPicPr>
          <p:cNvPr id="8" name="Imagen 7">
            <a:extLst>
              <a:ext uri="{FF2B5EF4-FFF2-40B4-BE49-F238E27FC236}">
                <a16:creationId xmlns:a16="http://schemas.microsoft.com/office/drawing/2014/main" id="{6C91D2E8-8168-3560-D084-6D6DCA4ECDD9}"/>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59678694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19794-5411-44D3-5CCA-B88BE81ECFE0}"/>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D531353-FA7C-F520-D4DE-6097ADBC2B1B}"/>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724BF2BA-ACD9-52F7-9B6A-1A680E046B32}"/>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86F46869-D9C3-53FB-76C0-B82E6E839975}"/>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992E4C8A-07F1-8935-0CF2-1CD66D1D6115}"/>
              </a:ext>
            </a:extLst>
          </p:cNvPr>
          <p:cNvSpPr>
            <a:spLocks noGrp="1"/>
          </p:cNvSpPr>
          <p:nvPr>
            <p:ph idx="1"/>
          </p:nvPr>
        </p:nvSpPr>
        <p:spPr>
          <a:xfrm>
            <a:off x="3883742" y="1179871"/>
            <a:ext cx="5260258" cy="5678129"/>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V.5.</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’Así el vencedor será vestido de vestiduras blancas</a:t>
            </a:r>
            <a:r>
              <a:rPr lang="es-ES" b="1" dirty="0">
                <a:latin typeface="Maiandra GD" panose="020E0502030308020204" pitchFamily="34" charset="0"/>
              </a:rPr>
              <a:t> y no borraré su nombre del libro de la vida, y reconoceré su nombre delante de Mi Padre y delante de Sus ángeles. </a:t>
            </a:r>
          </a:p>
          <a:p>
            <a:r>
              <a:rPr lang="es-ES" b="1" dirty="0">
                <a:latin typeface="Maiandra GD" panose="020E0502030308020204" pitchFamily="34" charset="0"/>
              </a:rPr>
              <a:t>El color blanco simboliza la pureza y la santidad. Es un signo de ser purificado de pecado y hecho santo.</a:t>
            </a:r>
          </a:p>
          <a:p>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"Y no borraré su nombre del libro de la vida":</a:t>
            </a:r>
            <a:r>
              <a:rPr lang="es-ES" b="1" dirty="0">
                <a:latin typeface="Maiandra GD" panose="020E0502030308020204" pitchFamily="34" charset="0"/>
              </a:rPr>
              <a:t> </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7D38B449-9566-9A89-982C-D16F7C4D5745}"/>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5861604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4CF85-693E-2147-15DF-A72AFDA4E74B}"/>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475653EC-18DF-5923-E002-7D799418A355}"/>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7266DB4F-3C7A-05D5-8D8A-238EB5117E0F}"/>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B4C6CCD4-EC90-7232-E2CC-C53FF2E262A8}"/>
              </a:ext>
            </a:extLst>
          </p:cNvPr>
          <p:cNvSpPr>
            <a:spLocks noGrp="1"/>
          </p:cNvSpPr>
          <p:nvPr>
            <p:ph type="title"/>
          </p:nvPr>
        </p:nvSpPr>
        <p:spPr>
          <a:xfrm>
            <a:off x="0" y="0"/>
            <a:ext cx="9144000" cy="1179871"/>
          </a:xfrm>
        </p:spPr>
        <p:txBody>
          <a:bodyPr>
            <a:no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INTRODUCCIÒN: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D860584-BBA4-A61D-D1DD-3A6ED74FE9BD}"/>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Este proceso es una transformación interna que implica un cambio de mente y de conducta. </a:t>
            </a:r>
          </a:p>
          <a:p>
            <a:r>
              <a:rPr lang="es-ES" b="1" dirty="0">
                <a:latin typeface="Maiandra GD" panose="020E0502030308020204" pitchFamily="34" charset="0"/>
              </a:rPr>
              <a:t>Viviendo según la santidad y justicia de Dios y permitiendo que Él nuevo hombre, creado a Su imagen. </a:t>
            </a:r>
          </a:p>
          <a:p>
            <a:r>
              <a:rPr lang="es-ES" b="1" dirty="0">
                <a:latin typeface="Maiandra GD" panose="020E0502030308020204" pitchFamily="34" charset="0"/>
              </a:rPr>
              <a:t>Se extienda a todas las áreas de la vida del cristiano.</a:t>
            </a:r>
          </a:p>
          <a:p>
            <a:r>
              <a:rPr lang="es-ES" b="1" dirty="0">
                <a:latin typeface="Maiandra GD" panose="020E0502030308020204" pitchFamily="34" charset="0"/>
              </a:rPr>
              <a:t>La vestimenta es algo muy apreciado para muchas personas, sus gustos y su moda.</a:t>
            </a:r>
          </a:p>
          <a:p>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552CDD57-24FB-CD57-F445-031EB5118545}"/>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19947368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522ED-7786-6937-546D-E9F4C0F5C204}"/>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B4909DB5-94EA-3145-9D37-5BB21E69B196}"/>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03260A98-ECF2-68EE-89AC-11AC849C808E}"/>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2E1902CB-BE3C-A744-321D-706A146BA3F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2CC0A7B8-3646-4858-9AAB-EB693E8D9053}"/>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Esta es una promesa de que la salvación de quienes permanecen fieles es segura y eterna. En el texto griego, se usa una negación doble, enfatizando que su nombre nunca será borrado.</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"Y confesaré su nombre delante de mi Padre, y delante de sus ángeles":</a:t>
            </a:r>
            <a:r>
              <a:rPr lang="es-ES" b="1" dirty="0">
                <a:latin typeface="Maiandra GD" panose="020E0502030308020204" pitchFamily="34" charset="0"/>
              </a:rPr>
              <a:t> Es una promesa de reconocimiento público por parte de Jesús. </a:t>
            </a:r>
          </a:p>
          <a:p>
            <a:r>
              <a:rPr lang="es-ES" b="1" dirty="0">
                <a:latin typeface="Maiandra GD" panose="020E0502030308020204" pitchFamily="34" charset="0"/>
              </a:rPr>
              <a:t>Él declarará públicamente que estos cristianos fieles le pertenecen.</a:t>
            </a:r>
          </a:p>
        </p:txBody>
      </p:sp>
      <p:pic>
        <p:nvPicPr>
          <p:cNvPr id="8" name="Imagen 7">
            <a:extLst>
              <a:ext uri="{FF2B5EF4-FFF2-40B4-BE49-F238E27FC236}">
                <a16:creationId xmlns:a16="http://schemas.microsoft.com/office/drawing/2014/main" id="{142CC518-469F-1926-CE99-7046707C183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9595831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84D12-3122-B60F-2830-7ED4BD63B8D1}"/>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3817E65-0BD1-FA2B-803A-4A238B2913E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F4438590-9626-C408-C7A6-245882D34F3E}"/>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CCF1C4D0-4118-190D-95BB-B5D182576B63}"/>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D60E1996-7F46-A7FF-455D-4B7AEB3671C8}"/>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Recordemos siempre que el mundo y Satanás trataran siempre de querer que nosotros manchemos nuestro ropero.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Santiago.1:27.</a:t>
            </a:r>
            <a:r>
              <a:rPr lang="es-ES" b="1" dirty="0">
                <a:latin typeface="Maiandra GD" panose="020E0502030308020204" pitchFamily="34" charset="0"/>
              </a:rPr>
              <a:t> </a:t>
            </a:r>
          </a:p>
          <a:p>
            <a:r>
              <a:rPr lang="es-ES" b="1" dirty="0">
                <a:latin typeface="Maiandra GD" panose="020E0502030308020204" pitchFamily="34" charset="0"/>
              </a:rPr>
              <a:t>La religión pura y sin mancha delante de nuestro Dios y Padre es esta: visitar a los huérfanos y a las viudas en sus aflicciones, </a:t>
            </a:r>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y guardarse sin mancha del mundo.</a:t>
            </a:r>
            <a:r>
              <a:rPr lang="es-ES" b="1" dirty="0">
                <a:latin typeface="Maiandra GD" panose="020E0502030308020204" pitchFamily="34" charset="0"/>
              </a:rPr>
              <a:t> </a:t>
            </a:r>
          </a:p>
          <a:p>
            <a:r>
              <a:rPr lang="es-ES" b="1" dirty="0">
                <a:latin typeface="Maiandra GD" panose="020E0502030308020204" pitchFamily="34" charset="0"/>
              </a:rPr>
              <a:t>No debemos permitir que las influencias y tentaciones del mundo corrompan nuestra vida. </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C427F8F8-7F35-D42B-87A7-79FBF3C832BC}"/>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416783333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D1486-9DF1-7872-45FE-329900350EA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7607F547-890C-E8F9-31D1-FFAEA7D4638C}"/>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4863BBD2-4F7D-B398-D704-C55405F7E5B2}"/>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DBDA852B-4F0E-26BB-A33E-2CBDA1D6F23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82EC4F55-1701-8FFA-4D09-829CD408BBFD}"/>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Sino mantenernos puro en este mundo resplandeciendo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Filipenses.2:15.</a:t>
            </a:r>
            <a:r>
              <a:rPr lang="es-ES" b="1" dirty="0">
                <a:latin typeface="Maiandra GD" panose="020E0502030308020204" pitchFamily="34" charset="0"/>
              </a:rPr>
              <a:t> </a:t>
            </a:r>
          </a:p>
          <a:p>
            <a:r>
              <a:rPr lang="es-ES" b="1" dirty="0">
                <a:latin typeface="Maiandra GD" panose="020E0502030308020204" pitchFamily="34" charset="0"/>
              </a:rPr>
              <a:t>para que sean irreprensibles y sencillos, </a:t>
            </a:r>
            <a:r>
              <a:rPr lang="es-ES" b="1" u="sng" dirty="0">
                <a:solidFill>
                  <a:schemeClr val="bg1"/>
                </a:solidFill>
                <a:effectLst>
                  <a:outerShdw blurRad="38100" dist="38100" dir="2700000" algn="tl">
                    <a:srgbClr val="000000">
                      <a:alpha val="43137"/>
                    </a:srgbClr>
                  </a:outerShdw>
                </a:effectLst>
                <a:highlight>
                  <a:srgbClr val="9900FF"/>
                </a:highlight>
                <a:latin typeface="Maiandra GD" panose="020E0502030308020204" pitchFamily="34" charset="0"/>
              </a:rPr>
              <a:t>hijos de Dios sin tacha en medio de una generación torcida y perversa,</a:t>
            </a:r>
            <a:r>
              <a:rPr lang="es-ES" b="1" dirty="0">
                <a:latin typeface="Maiandra GD" panose="020E0502030308020204" pitchFamily="34" charset="0"/>
              </a:rPr>
              <a:t> en medio de la cual ustedes resplandecen como luminares en el mundo, </a:t>
            </a:r>
          </a:p>
          <a:p>
            <a:r>
              <a:rPr lang="es-ES" b="1" dirty="0">
                <a:latin typeface="Maiandra GD" panose="020E0502030308020204" pitchFamily="34" charset="0"/>
              </a:rPr>
              <a:t>En este mundo corrupto, debemos brillar como "luminares" o luces en la oscuridad para que el mundo vea las buenas obras de Dios y sea atraído a Él. </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AFCAB269-ACC9-B3D8-EB22-DDAC7854AB6F}"/>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6649154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FE73A-6FA9-9256-22EC-6E939E820055}"/>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F634E337-B102-FC73-9AB1-A1FF4E6CAFB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FAA372E8-5EE4-A606-4152-03EAEB95D21D}"/>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93F1F7C6-A688-AE22-F621-F24CA59E32E8}"/>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5E9F0FB3-DD51-32B6-0F8E-718E08667141}"/>
              </a:ext>
            </a:extLst>
          </p:cNvPr>
          <p:cNvSpPr>
            <a:spLocks noGrp="1"/>
          </p:cNvSpPr>
          <p:nvPr>
            <p:ph idx="1"/>
          </p:nvPr>
        </p:nvSpPr>
        <p:spPr>
          <a:xfrm>
            <a:off x="3883742" y="1179871"/>
            <a:ext cx="5260258" cy="5678129"/>
          </a:xfrm>
        </p:spPr>
        <p:txBody>
          <a:bodyPr>
            <a:normAutofit/>
          </a:bodyPr>
          <a:lstStyle/>
          <a:p>
            <a:r>
              <a:rPr lang="es-ES" b="1" dirty="0">
                <a:latin typeface="Maiandra GD" panose="020E0502030308020204" pitchFamily="34" charset="0"/>
              </a:rPr>
              <a:t>Y de esa manera Dios sea glorificado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Mateo.5:14-16.</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»Ustedes son la luz del mundo.</a:t>
            </a:r>
            <a:r>
              <a:rPr lang="es-ES" b="1" dirty="0">
                <a:latin typeface="Maiandra GD" panose="020E0502030308020204" pitchFamily="34" charset="0"/>
              </a:rPr>
              <a:t> Una ciudad situada sobre un monte no se puede ocultar; </a:t>
            </a:r>
          </a:p>
          <a:p>
            <a:r>
              <a:rPr lang="es-ES" b="1" dirty="0">
                <a:latin typeface="Maiandra GD" panose="020E0502030308020204" pitchFamily="34" charset="0"/>
              </a:rPr>
              <a:t>Los seguidores de Jesús son la luz del mundo, llamados a vivir de manera que reflejen a Dios y guíen a otros a glorificarle a través de sus buenas obras.</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C472D397-84A4-F1B2-F573-C1B96EF317F3}"/>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409197899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73B8-FCB2-6D49-DB22-AE340AF348D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560525EB-3B50-076C-8110-D2C63B0D1B24}"/>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E4702299-08CB-F274-9172-691563D186DF}"/>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59F88A78-5F6B-B475-8ABB-DF71A875BED8}"/>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495DA0C7-BB11-EE7F-02E9-44A62FE56018}"/>
              </a:ext>
            </a:extLst>
          </p:cNvPr>
          <p:cNvSpPr>
            <a:spLocks noGrp="1"/>
          </p:cNvSpPr>
          <p:nvPr>
            <p:ph idx="1"/>
          </p:nvPr>
        </p:nvSpPr>
        <p:spPr>
          <a:xfrm>
            <a:off x="3883742" y="1179871"/>
            <a:ext cx="5260258" cy="5678129"/>
          </a:xfrm>
        </p:spPr>
        <p:txBody>
          <a:bodyPr>
            <a:normAutofit fontScale="92500"/>
          </a:bodyPr>
          <a:lstStyle/>
          <a:p>
            <a:r>
              <a:rPr lang="es-ES" b="1" dirty="0">
                <a:latin typeface="Maiandra GD" panose="020E0502030308020204" pitchFamily="34" charset="0"/>
              </a:rPr>
              <a:t>Así como una ciudad en la cima de un monte no puede esconderse y una lámpara ilumina una habitación.</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V.15.</a:t>
            </a:r>
            <a:r>
              <a:rPr lang="es-ES" b="1" dirty="0">
                <a:latin typeface="Maiandra GD" panose="020E0502030308020204" pitchFamily="34" charset="0"/>
              </a:rPr>
              <a:t> </a:t>
            </a:r>
          </a:p>
          <a:p>
            <a:r>
              <a:rPr lang="es-ES" b="1" dirty="0">
                <a:latin typeface="Maiandra GD" panose="020E0502030308020204" pitchFamily="34" charset="0"/>
              </a:rPr>
              <a:t>ni se enciende una lámpara y se pone debajo de una vasija, sino sobre el candelero, </a:t>
            </a:r>
            <a:r>
              <a:rPr lang="es-ES" b="1" u="sng" dirty="0">
                <a:solidFill>
                  <a:schemeClr val="bg1"/>
                </a:solidFill>
                <a:effectLst>
                  <a:outerShdw blurRad="38100" dist="38100" dir="2700000" algn="tl">
                    <a:srgbClr val="000000">
                      <a:alpha val="43137"/>
                    </a:srgbClr>
                  </a:outerShdw>
                </a:effectLst>
                <a:highlight>
                  <a:srgbClr val="CC00FF"/>
                </a:highlight>
                <a:latin typeface="Maiandra GD" panose="020E0502030308020204" pitchFamily="34" charset="0"/>
              </a:rPr>
              <a:t>y alumbra a todos los que están en la casa.</a:t>
            </a:r>
            <a:r>
              <a:rPr lang="es-ES" b="1" dirty="0">
                <a:latin typeface="Maiandra GD" panose="020E0502030308020204" pitchFamily="34" charset="0"/>
              </a:rPr>
              <a:t> </a:t>
            </a:r>
          </a:p>
          <a:p>
            <a:r>
              <a:rPr lang="es-ES" b="1" dirty="0">
                <a:latin typeface="Maiandra GD" panose="020E0502030308020204" pitchFamily="34" charset="0"/>
              </a:rPr>
              <a:t>Así como no se enciende una lámpara para ocultarla, sino para que alumbre, los cristianos debemos vivir de manera que nuestra fe sea visible.</a:t>
            </a:r>
          </a:p>
          <a:p>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F65828B0-7A79-F8D7-CC60-23C7EB96BE59}"/>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630098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0F850-8B6D-E000-BAD3-ED11571CCDB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2980207-C87B-7976-945D-1FCC6241940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1FE5AA9B-59A0-64F4-21F6-BA494C037883}"/>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288E4B75-A8B4-0EE7-55F0-30FAE729042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8819D98D-2532-B2BF-13E3-6BC550002B5E}"/>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Y beneficiosa para los demás, iluminando el mundo y revelando la luz de Cristo. </a:t>
            </a:r>
          </a:p>
          <a:p>
            <a:r>
              <a:rPr lang="es-ES" b="1" dirty="0">
                <a:latin typeface="Maiandra GD" panose="020E0502030308020204" pitchFamily="34" charset="0"/>
              </a:rPr>
              <a:t>El versículo enfatiza la importancia de que la bondad cristiana sea una influencia activa y que nuestra fe refleje la presencia de Dios en su entorno.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V.16.</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CC66FF"/>
                </a:highlight>
                <a:latin typeface="Maiandra GD" panose="020E0502030308020204" pitchFamily="34" charset="0"/>
              </a:rPr>
              <a:t>»Así brille la luz de ustedes delante de los hombres,</a:t>
            </a:r>
            <a:r>
              <a:rPr lang="es-ES" b="1" dirty="0">
                <a:latin typeface="Maiandra GD" panose="020E0502030308020204" pitchFamily="34" charset="0"/>
              </a:rPr>
              <a:t> para que vean sus buenas acciones y glorifiquen a su Padre que está en los cielos. </a:t>
            </a:r>
          </a:p>
        </p:txBody>
      </p:sp>
      <p:pic>
        <p:nvPicPr>
          <p:cNvPr id="8" name="Imagen 7">
            <a:extLst>
              <a:ext uri="{FF2B5EF4-FFF2-40B4-BE49-F238E27FC236}">
                <a16:creationId xmlns:a16="http://schemas.microsoft.com/office/drawing/2014/main" id="{E5349921-3F29-67E8-9BDD-81AE025D0F7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3683948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E3911-311C-E304-41CB-39C3031B4AE1}"/>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6407B8C-4D75-0B16-D004-32A8A28EDFE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BBA0D64B-10F0-1131-97CA-6FC9EF752712}"/>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AE5C5BC4-3192-CA58-F8DE-48EF35DACDE7}"/>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C399248A-9CB1-7650-EE1C-E90B5C37D078}"/>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Es una invitación a que los seguidores de Cristo que vivamos de tal manera que nuestras acciones y nuestra conducta sean un testimonio visible de Dios. </a:t>
            </a:r>
          </a:p>
          <a:p>
            <a:r>
              <a:rPr lang="es-ES" b="1" dirty="0">
                <a:latin typeface="Maiandra GD" panose="020E0502030308020204" pitchFamily="34" charset="0"/>
              </a:rPr>
              <a:t>Para que los demás vean nuestras buenas obras y glorifiquen al Padre celestial. </a:t>
            </a:r>
          </a:p>
          <a:p>
            <a:r>
              <a:rPr lang="es-ES" b="1" dirty="0">
                <a:latin typeface="Maiandra GD" panose="020E0502030308020204" pitchFamily="34" charset="0"/>
              </a:rPr>
              <a:t>Significa que la luz de la fe y el amor de Cristo debe reflejarse en la vida de los cristianos, llevando a otros a reconocer y glorificar a Dios.</a:t>
            </a:r>
          </a:p>
        </p:txBody>
      </p:sp>
      <p:pic>
        <p:nvPicPr>
          <p:cNvPr id="8" name="Imagen 7">
            <a:extLst>
              <a:ext uri="{FF2B5EF4-FFF2-40B4-BE49-F238E27FC236}">
                <a16:creationId xmlns:a16="http://schemas.microsoft.com/office/drawing/2014/main" id="{47A6FA16-9DE5-6F4C-19EB-28E115883C13}"/>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93499669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20398-B813-4C80-C8CD-82FCD3EAD64A}"/>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67714B05-EFD8-F725-185C-A25E1291E90D}"/>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B674FCD4-6DE6-110F-4E5F-3BEF0583F0B3}"/>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BCE95AA3-3154-B653-043F-2429EE929E64}"/>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A92962A5-1955-6E54-59EF-1E76060EDA51}"/>
              </a:ext>
            </a:extLst>
          </p:cNvPr>
          <p:cNvSpPr>
            <a:spLocks noGrp="1"/>
          </p:cNvSpPr>
          <p:nvPr>
            <p:ph idx="1"/>
          </p:nvPr>
        </p:nvSpPr>
        <p:spPr>
          <a:xfrm>
            <a:off x="3883742" y="1179871"/>
            <a:ext cx="5260258" cy="5678129"/>
          </a:xfrm>
        </p:spPr>
        <p:txBody>
          <a:bodyPr>
            <a:normAutofit fontScale="92500" lnSpcReduction="10000"/>
          </a:bodyPr>
          <a:lstStyle/>
          <a:p>
            <a:r>
              <a:rPr lang="es-NI" b="1" dirty="0">
                <a:latin typeface="Maiandra GD" panose="020E0502030308020204" pitchFamily="34" charset="0"/>
              </a:rPr>
              <a:t>Nunca contaminemos nuestra ropa.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Judas.23.</a:t>
            </a:r>
            <a:r>
              <a:rPr lang="es-ES" b="1" dirty="0">
                <a:latin typeface="Maiandra GD" panose="020E0502030308020204" pitchFamily="34" charset="0"/>
              </a:rPr>
              <a:t> </a:t>
            </a:r>
          </a:p>
          <a:p>
            <a:r>
              <a:rPr lang="es-ES" b="1" dirty="0">
                <a:latin typeface="Maiandra GD" panose="020E0502030308020204" pitchFamily="34" charset="0"/>
              </a:rPr>
              <a:t>A otros, sálvenlos, arrebatándolos del fuego; y de otros tengan misericordia con temor, </a:t>
            </a:r>
            <a:r>
              <a:rPr lang="es-ES" b="1" u="sng" dirty="0">
                <a:solidFill>
                  <a:schemeClr val="bg1"/>
                </a:solidFill>
                <a:effectLst>
                  <a:outerShdw blurRad="38100" dist="38100" dir="2700000" algn="tl">
                    <a:srgbClr val="000000">
                      <a:alpha val="43137"/>
                    </a:srgbClr>
                  </a:outerShdw>
                </a:effectLst>
                <a:highlight>
                  <a:srgbClr val="6600FF"/>
                </a:highlight>
                <a:latin typeface="Maiandra GD" panose="020E0502030308020204" pitchFamily="34" charset="0"/>
              </a:rPr>
              <a:t>aborreciendo aun la ropa contaminada por la carne.</a:t>
            </a:r>
            <a:r>
              <a:rPr lang="es-ES" b="1" dirty="0">
                <a:latin typeface="Maiandra GD" panose="020E0502030308020204" pitchFamily="34" charset="0"/>
              </a:rPr>
              <a:t> </a:t>
            </a:r>
          </a:p>
          <a:p>
            <a:r>
              <a:rPr lang="es-ES" b="1" dirty="0">
                <a:latin typeface="Maiandra GD" panose="020E0502030308020204" pitchFamily="34" charset="0"/>
              </a:rPr>
              <a:t>Nos instruye a los cristianos a mostrar misericordia a quienes dudan de la fe, pero también nos advierte que debemos tener cuidado y no ser contaminados por los pecados de estas personas. </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20DA104A-56E3-418B-F81C-F796D46AD898}"/>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9690468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145EEE-98E3-CB1F-8903-1CFA7659968C}"/>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B052E46C-F272-3708-9A2A-9B949A67DA8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761942F3-C2E8-C7FC-B9D0-EE95312699F8}"/>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782D2AC9-C205-7576-1400-5342844E36E4}"/>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4736841A-CB8B-EC1C-4075-0163C24D5B02}"/>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Se nos insta a "rescatarlos del fuego" con temor, aborreciendo incluso la "ropa manchada" por la corrupción.</a:t>
            </a:r>
          </a:p>
          <a:p>
            <a:r>
              <a:rPr lang="es-ES" b="1" dirty="0">
                <a:latin typeface="Maiandra GD" panose="020E0502030308020204" pitchFamily="34" charset="0"/>
              </a:rPr>
              <a:t>El versículo usa la metáfora de "aborrecer hasta la ropa contaminada por las obras de la carne" para ilustrar que no solo se debe rechazar los vicios, sino también todo lo que pueda llevar a ellos.</a:t>
            </a:r>
          </a:p>
          <a:p>
            <a:r>
              <a:rPr lang="es-ES" b="1" dirty="0">
                <a:latin typeface="Maiandra GD" panose="020E0502030308020204" pitchFamily="34" charset="0"/>
              </a:rPr>
              <a:t>Alejémonos de todo lo que nos contamina en este mundo.</a:t>
            </a:r>
          </a:p>
        </p:txBody>
      </p:sp>
      <p:pic>
        <p:nvPicPr>
          <p:cNvPr id="8" name="Imagen 7">
            <a:extLst>
              <a:ext uri="{FF2B5EF4-FFF2-40B4-BE49-F238E27FC236}">
                <a16:creationId xmlns:a16="http://schemas.microsoft.com/office/drawing/2014/main" id="{86F90433-D12B-6303-03E8-10C73B35457A}"/>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42678716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724D9-E9C3-CCE9-A9E4-92AE49DBD87F}"/>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758518F5-A054-BDEF-ECDA-B0DC79D57E11}"/>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FDB4FC03-E119-AB82-1B09-6C6D7683766B}"/>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8250F758-8FC5-50B4-B36D-748456EF3D8F}"/>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D0CDC815-D4E9-D9AF-3269-7E7E6054F00F}"/>
              </a:ext>
            </a:extLst>
          </p:cNvPr>
          <p:cNvSpPr>
            <a:spLocks noGrp="1"/>
          </p:cNvSpPr>
          <p:nvPr>
            <p:ph idx="1"/>
          </p:nvPr>
        </p:nvSpPr>
        <p:spPr>
          <a:xfrm>
            <a:off x="3883742" y="1179871"/>
            <a:ext cx="5260258" cy="5678129"/>
          </a:xfrm>
        </p:spPr>
        <p:txBody>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II Pedro.2:20.</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9900CC"/>
                </a:highlight>
                <a:latin typeface="Maiandra GD" panose="020E0502030308020204" pitchFamily="34" charset="0"/>
              </a:rPr>
              <a:t>Porque si después de haber escapado de las contaminaciones del mundo</a:t>
            </a:r>
            <a:r>
              <a:rPr lang="es-ES" b="1" dirty="0">
                <a:latin typeface="Maiandra GD" panose="020E0502030308020204" pitchFamily="34" charset="0"/>
              </a:rPr>
              <a:t> por el conocimiento de nuestro Señor y Salvador Jesucristo, de nuevo son enredados en ellas y vencidos, su condición postrera viene a ser peor que la primera. </a:t>
            </a:r>
          </a:p>
          <a:p>
            <a:r>
              <a:rPr lang="es-ES" b="1" dirty="0">
                <a:latin typeface="Maiandra GD" panose="020E0502030308020204" pitchFamily="34" charset="0"/>
              </a:rPr>
              <a:t>El mundo nos contamina, debemos alejarnos de el para no manchar nuestra ropa.</a:t>
            </a:r>
          </a:p>
        </p:txBody>
      </p:sp>
      <p:pic>
        <p:nvPicPr>
          <p:cNvPr id="8" name="Imagen 7">
            <a:extLst>
              <a:ext uri="{FF2B5EF4-FFF2-40B4-BE49-F238E27FC236}">
                <a16:creationId xmlns:a16="http://schemas.microsoft.com/office/drawing/2014/main" id="{F95FFF7B-03B1-B913-7EC2-9879C9373306}"/>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4616905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840C-AA3E-F50B-E896-C1B9E489609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DDA09345-AC3A-4D6D-EDE6-B5E28D7E8590}"/>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33903EE3-100E-95DA-EBB4-2DBBE29C6A94}"/>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C9C4B192-A862-2AC2-D674-4A8EABAF3AD1}"/>
              </a:ext>
            </a:extLst>
          </p:cNvPr>
          <p:cNvSpPr>
            <a:spLocks noGrp="1"/>
          </p:cNvSpPr>
          <p:nvPr>
            <p:ph type="title"/>
          </p:nvPr>
        </p:nvSpPr>
        <p:spPr>
          <a:xfrm>
            <a:off x="0" y="0"/>
            <a:ext cx="9144000" cy="1179871"/>
          </a:xfrm>
        </p:spPr>
        <p:txBody>
          <a:bodyPr>
            <a:normAutofit/>
          </a:bodyPr>
          <a:lstStyle/>
          <a:p>
            <a:pPr algn="ctr"/>
            <a:r>
              <a:rPr lang="es-ES" sz="7200" b="1" u="sng" dirty="0">
                <a:effectLst>
                  <a:outerShdw blurRad="38100" dist="38100" dir="2700000" algn="tl">
                    <a:srgbClr val="000000">
                      <a:alpha val="43137"/>
                    </a:srgbClr>
                  </a:outerShdw>
                </a:effectLst>
                <a:latin typeface="Maiandra GD" panose="020E0502030308020204" pitchFamily="34" charset="0"/>
              </a:rPr>
              <a:t>INTRODUCCIÒN:</a:t>
            </a:r>
            <a:endParaRPr lang="es-NI" sz="72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53D4D498-B604-9F63-3532-8B90A2FF0CB9}"/>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En el afán de esta, es estar al día con la moda y se gasta lo necesario y hasta lo que no tienen. </a:t>
            </a:r>
          </a:p>
          <a:p>
            <a:r>
              <a:rPr lang="es-ES" b="1" dirty="0">
                <a:latin typeface="Maiandra GD" panose="020E0502030308020204" pitchFamily="34" charset="0"/>
              </a:rPr>
              <a:t>Sin saber que quizás algún día el suceso improvisto pueda tocar nuestro ropero y lo que habíamos valorado tanto tiempo, en una hora o día quedo en nada.</a:t>
            </a:r>
          </a:p>
          <a:p>
            <a:r>
              <a:rPr lang="es-ES" b="1" dirty="0">
                <a:latin typeface="Maiandra GD" panose="020E0502030308020204" pitchFamily="34" charset="0"/>
              </a:rPr>
              <a:t>Porque ya paso de moda, o esta desvaluado para la época según la costumbre del mundo.</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44FCD30D-EB7A-566B-9764-3A42AECBC4F9}"/>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7154526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679A6-4834-6494-843F-0B3E8D203070}"/>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4BE0C466-837A-FF6A-A20B-6FA37ACB79EF}"/>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39B6E554-04F4-8D2D-51F2-97F0D8E23822}"/>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DD2DA5B6-534F-F7A1-BEC8-8B9075C0BEE6}"/>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711170D5-46C5-51B0-A567-85D873EB6E43}"/>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Y acercarnos a Dios siempre limpios y puros.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Hebreos.10:22.</a:t>
            </a:r>
            <a:r>
              <a:rPr lang="es-ES" b="1" dirty="0">
                <a:latin typeface="Maiandra GD" panose="020E0502030308020204" pitchFamily="34" charset="0"/>
              </a:rPr>
              <a:t> </a:t>
            </a:r>
          </a:p>
          <a:p>
            <a:r>
              <a:rPr lang="es-ES" b="1" dirty="0">
                <a:latin typeface="Maiandra GD" panose="020E0502030308020204" pitchFamily="34" charset="0"/>
              </a:rPr>
              <a:t>acerquémonos con corazón sincero, en plena certidumbre de fe,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teniendo nuestro corazón purificado</a:t>
            </a:r>
            <a:r>
              <a:rPr lang="es-ES" b="1" dirty="0">
                <a:latin typeface="Maiandra GD" panose="020E0502030308020204" pitchFamily="34" charset="0"/>
              </a:rPr>
              <a:t> de mala conciencia y nuestro cuerpo lavado con agua pura. </a:t>
            </a:r>
          </a:p>
          <a:p>
            <a:r>
              <a:rPr lang="es-ES" b="1" dirty="0">
                <a:latin typeface="Maiandra GD" panose="020E0502030308020204" pitchFamily="34" charset="0"/>
              </a:rPr>
              <a:t>Se refiere a acercarse a Dios con honestidad, sin hipocresía, desde lo más íntimo del ser, con un compromiso genuino y motivaciones rectas.</a:t>
            </a:r>
          </a:p>
        </p:txBody>
      </p:sp>
      <p:pic>
        <p:nvPicPr>
          <p:cNvPr id="8" name="Imagen 7">
            <a:extLst>
              <a:ext uri="{FF2B5EF4-FFF2-40B4-BE49-F238E27FC236}">
                <a16:creationId xmlns:a16="http://schemas.microsoft.com/office/drawing/2014/main" id="{7810DA86-5322-5865-FF64-FE46EB39B569}"/>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23025041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F0CE0-D418-A017-7C67-9B5C143B2F46}"/>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DB665639-AF30-93A0-6922-AB3021BBF4C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08FD8DE9-884D-3BC0-C50C-57EE3406AFCB}"/>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440D962B-43C6-D198-7944-779F9E88A828}"/>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C4223247-593E-4A3E-591B-4715075B9DB1}"/>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Para poder entrar con ropa de boda.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Mateo.22:11-14.</a:t>
            </a:r>
            <a:r>
              <a:rPr lang="es-ES" b="1" dirty="0">
                <a:latin typeface="Maiandra GD" panose="020E0502030308020204" pitchFamily="34" charset="0"/>
              </a:rPr>
              <a:t> </a:t>
            </a:r>
          </a:p>
          <a:p>
            <a:r>
              <a:rPr lang="es-ES" b="1" dirty="0">
                <a:latin typeface="Maiandra GD" panose="020E0502030308020204" pitchFamily="34" charset="0"/>
              </a:rPr>
              <a:t>»Pero cuando el rey entró a ver a los invitados, </a:t>
            </a:r>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vio allí a uno que no estaba vestido con traje de boda,</a:t>
            </a:r>
            <a:r>
              <a:rPr lang="es-ES" b="1" dirty="0">
                <a:latin typeface="Maiandra GD" panose="020E0502030308020204" pitchFamily="34" charset="0"/>
              </a:rPr>
              <a:t>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V.12.</a:t>
            </a:r>
            <a:r>
              <a:rPr lang="es-ES" b="1" dirty="0">
                <a:latin typeface="Maiandra GD" panose="020E0502030308020204" pitchFamily="34" charset="0"/>
              </a:rPr>
              <a:t> </a:t>
            </a:r>
          </a:p>
          <a:p>
            <a:r>
              <a:rPr lang="es-ES" b="1" dirty="0">
                <a:latin typeface="Maiandra GD" panose="020E0502030308020204" pitchFamily="34" charset="0"/>
              </a:rPr>
              <a:t>y le dijo*: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“Amigo, ¿cómo entraste aquí sin traje de boda?”.</a:t>
            </a:r>
            <a:r>
              <a:rPr lang="es-ES" b="1" dirty="0">
                <a:latin typeface="Maiandra GD" panose="020E0502030308020204" pitchFamily="34" charset="0"/>
              </a:rPr>
              <a:t> Pero el hombre se quedó callado. </a:t>
            </a:r>
          </a:p>
          <a:p>
            <a:pPr algn="ctr"/>
            <a:r>
              <a:rPr lang="es-NI" b="1" u="sng" dirty="0">
                <a:effectLst>
                  <a:outerShdw blurRad="38100" dist="38100" dir="2700000" algn="tl">
                    <a:srgbClr val="000000">
                      <a:alpha val="43137"/>
                    </a:srgbClr>
                  </a:outerShdw>
                </a:effectLst>
                <a:highlight>
                  <a:srgbClr val="FFFF00"/>
                </a:highlight>
                <a:latin typeface="Maiandra GD" panose="020E0502030308020204" pitchFamily="34" charset="0"/>
              </a:rPr>
              <a:t>V.13.</a:t>
            </a:r>
          </a:p>
        </p:txBody>
      </p:sp>
      <p:pic>
        <p:nvPicPr>
          <p:cNvPr id="8" name="Imagen 7">
            <a:extLst>
              <a:ext uri="{FF2B5EF4-FFF2-40B4-BE49-F238E27FC236}">
                <a16:creationId xmlns:a16="http://schemas.microsoft.com/office/drawing/2014/main" id="{32623917-EAB5-560B-7D5C-961DB0FC6962}"/>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80083186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B2BE6-5D1B-45E5-C2E7-1258D438F6AD}"/>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044E0AEF-F186-2D24-B1D5-0B9CC74EC756}"/>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90C27536-246D-A981-955F-E45B2D0E1F57}"/>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EA0F2FCF-F807-3FA7-E57C-E37692C0BB3D}"/>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BA619C60-D78B-F990-CC4A-9D4EE7336480}"/>
              </a:ext>
            </a:extLst>
          </p:cNvPr>
          <p:cNvSpPr>
            <a:spLocks noGrp="1"/>
          </p:cNvSpPr>
          <p:nvPr>
            <p:ph idx="1"/>
          </p:nvPr>
        </p:nvSpPr>
        <p:spPr>
          <a:xfrm>
            <a:off x="3883742" y="1179871"/>
            <a:ext cx="5260258" cy="5678129"/>
          </a:xfrm>
        </p:spPr>
        <p:txBody>
          <a:bodyPr>
            <a:normAutofit/>
          </a:bodyPr>
          <a:lstStyle/>
          <a:p>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»El rey entonces dijo a los sirvientes: “Atenle las manos y los pies,</a:t>
            </a:r>
            <a:r>
              <a:rPr lang="es-ES" b="1" dirty="0">
                <a:latin typeface="Maiandra GD" panose="020E0502030308020204" pitchFamily="34" charset="0"/>
              </a:rPr>
              <a:t> y échenlo a las tinieblas de afuera; allí será el llanto y el crujir de dientes”.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V.14.</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»Porque muchos son llamados,</a:t>
            </a:r>
            <a:r>
              <a:rPr lang="es-ES" b="1" dirty="0">
                <a:latin typeface="Maiandra GD" panose="020E0502030308020204" pitchFamily="34" charset="0"/>
              </a:rPr>
              <a:t> pero pocos son escogidos». </a:t>
            </a:r>
          </a:p>
          <a:p>
            <a:r>
              <a:rPr lang="es-ES" b="1" dirty="0">
                <a:latin typeface="Maiandra GD" panose="020E0502030308020204" pitchFamily="34" charset="0"/>
              </a:rPr>
              <a:t>La parábola del hombre sin vestido de boda, enseña que, aunque Dios invita a todos al banquete de las bodas del Cordero (la salvación)</a:t>
            </a:r>
          </a:p>
        </p:txBody>
      </p:sp>
      <p:pic>
        <p:nvPicPr>
          <p:cNvPr id="8" name="Imagen 7">
            <a:extLst>
              <a:ext uri="{FF2B5EF4-FFF2-40B4-BE49-F238E27FC236}">
                <a16:creationId xmlns:a16="http://schemas.microsoft.com/office/drawing/2014/main" id="{1BF3CB0B-0814-9999-02E5-082D89555244}"/>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5962182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3E9EE-7FB3-48F1-1088-6DDA6592286E}"/>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E3CCC733-880C-AAA7-7DB1-C6D3D83956BF}"/>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6A043EE1-80AA-4424-60AB-FA6BC0F8E2D6}"/>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09F50B8B-4F66-B805-F291-026C3BFB5EC0}"/>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5213CC6B-679D-8BF1-F4D2-78DD273372ED}"/>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Es necesario estar "vestido" adecuadamente. es decir, vivir una vida de arrepentimiento, fe y obediencia en Cristo, para permanecer en Su Reino. </a:t>
            </a:r>
          </a:p>
          <a:p>
            <a:r>
              <a:rPr lang="es-ES" b="1" dirty="0">
                <a:latin typeface="Maiandra GD" panose="020E0502030308020204" pitchFamily="34" charset="0"/>
              </a:rPr>
              <a:t>Quienes no están espiritualmente preparados, a pesar de haber aceptado la invitación. </a:t>
            </a:r>
          </a:p>
          <a:p>
            <a:r>
              <a:rPr lang="es-ES" b="1" dirty="0">
                <a:latin typeface="Maiandra GD" panose="020E0502030308020204" pitchFamily="34" charset="0"/>
              </a:rPr>
              <a:t>Serán desechados del reino, lo que resalta la importancia de la decisión diaria y la preparación para el juicio.</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7A5FE9E4-0FA0-9403-955A-67FECCA04407}"/>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27741637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2E6F6-6568-6B2C-D240-D2B05E4E9C76}"/>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4F722A41-2E9D-B1A4-43CC-67B9839F35F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2FD2164F-02C0-A01B-E7B9-0C239FA2B5F2}"/>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111D31FB-839A-E372-52EA-1D2651B58A94}"/>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9B656BC2-3E23-8EAC-2FF3-C34A913AD159}"/>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Recordemos siempre que Cristo viene por una iglesia gloriosa sin mancha y arruga.</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Efesios.5:27.</a:t>
            </a:r>
            <a:r>
              <a:rPr lang="es-ES" b="1" dirty="0">
                <a:latin typeface="Maiandra GD" panose="020E0502030308020204" pitchFamily="34" charset="0"/>
              </a:rPr>
              <a:t> </a:t>
            </a:r>
          </a:p>
          <a:p>
            <a:r>
              <a:rPr lang="es-ES" b="1" dirty="0">
                <a:latin typeface="Maiandra GD" panose="020E0502030308020204" pitchFamily="34" charset="0"/>
              </a:rPr>
              <a:t>a fin de presentársela a sí mismo, </a:t>
            </a:r>
            <a:r>
              <a:rPr lang="es-ES" b="1" u="sng" dirty="0">
                <a:solidFill>
                  <a:schemeClr val="bg1"/>
                </a:solidFill>
                <a:effectLst>
                  <a:outerShdw blurRad="38100" dist="38100" dir="2700000" algn="tl">
                    <a:srgbClr val="000000">
                      <a:alpha val="43137"/>
                    </a:srgbClr>
                  </a:outerShdw>
                </a:effectLst>
                <a:highlight>
                  <a:srgbClr val="000080"/>
                </a:highlight>
                <a:latin typeface="Maiandra GD" panose="020E0502030308020204" pitchFamily="34" charset="0"/>
              </a:rPr>
              <a:t>una iglesia en toda su gloria, sin que tenga mancha ni arruga ni cosa semejante,</a:t>
            </a:r>
            <a:r>
              <a:rPr lang="es-ES" b="1" dirty="0">
                <a:latin typeface="Maiandra GD" panose="020E0502030308020204" pitchFamily="34" charset="0"/>
              </a:rPr>
              <a:t> sino que fuera santa e inmaculada. </a:t>
            </a:r>
          </a:p>
          <a:p>
            <a:r>
              <a:rPr lang="es-ES" b="1" dirty="0">
                <a:latin typeface="Maiandra GD" panose="020E0502030308020204" pitchFamily="34" charset="0"/>
              </a:rPr>
              <a:t>Cristo purifica a la iglesia para presentarla a sí mismo como una novia gloriosa, sin mancha ni arruga, santa e intachable.</a:t>
            </a:r>
          </a:p>
        </p:txBody>
      </p:sp>
      <p:pic>
        <p:nvPicPr>
          <p:cNvPr id="8" name="Imagen 7">
            <a:extLst>
              <a:ext uri="{FF2B5EF4-FFF2-40B4-BE49-F238E27FC236}">
                <a16:creationId xmlns:a16="http://schemas.microsoft.com/office/drawing/2014/main" id="{4985D49F-588E-8773-5C8E-3D6EAD761D91}"/>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6223895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0A7FE2-54BD-1F58-C37E-E1706DECEEA1}"/>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372A1298-994A-47B8-57E7-E62A21B2D01F}"/>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84DD614A-A6D1-D8C6-531F-409729050907}"/>
              </a:ext>
            </a:extLst>
          </p:cNvPr>
          <p:cNvPicPr>
            <a:picLocks noChangeAspect="1"/>
          </p:cNvPicPr>
          <p:nvPr/>
        </p:nvPicPr>
        <p:blipFill>
          <a:blip r:embed="rId3"/>
          <a:stretch>
            <a:fillRect/>
          </a:stretch>
        </p:blipFill>
        <p:spPr>
          <a:xfrm>
            <a:off x="0" y="-2"/>
            <a:ext cx="9144000" cy="1376517"/>
          </a:xfrm>
          <a:prstGeom prst="rect">
            <a:avLst/>
          </a:prstGeom>
        </p:spPr>
      </p:pic>
      <p:sp>
        <p:nvSpPr>
          <p:cNvPr id="4" name="Título 3">
            <a:extLst>
              <a:ext uri="{FF2B5EF4-FFF2-40B4-BE49-F238E27FC236}">
                <a16:creationId xmlns:a16="http://schemas.microsoft.com/office/drawing/2014/main" id="{68C1924C-1777-8274-4EE6-ADC781ACB613}"/>
              </a:ext>
            </a:extLst>
          </p:cNvPr>
          <p:cNvSpPr>
            <a:spLocks noGrp="1"/>
          </p:cNvSpPr>
          <p:nvPr>
            <p:ph type="title"/>
          </p:nvPr>
        </p:nvSpPr>
        <p:spPr>
          <a:xfrm>
            <a:off x="0" y="0"/>
            <a:ext cx="9144000" cy="1376515"/>
          </a:xfrm>
        </p:spPr>
        <p:txBody>
          <a:bodyPr>
            <a:noAutofit/>
          </a:bodyPr>
          <a:lstStyle/>
          <a:p>
            <a:pPr algn="ctr"/>
            <a:r>
              <a:rPr lang="es-ES" sz="8800" b="1" u="sng" dirty="0">
                <a:effectLst>
                  <a:outerShdw blurRad="38100" dist="38100" dir="2700000" algn="tl">
                    <a:srgbClr val="000000">
                      <a:alpha val="43137"/>
                    </a:srgbClr>
                  </a:outerShdw>
                </a:effectLst>
                <a:latin typeface="Maiandra GD" panose="020E0502030308020204" pitchFamily="34" charset="0"/>
              </a:rPr>
              <a:t>CONCLUSIÒN:</a:t>
            </a:r>
            <a:endParaRPr lang="es-NI" sz="8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B2038FB2-A907-31E3-AA70-794C22110F78}"/>
              </a:ext>
            </a:extLst>
          </p:cNvPr>
          <p:cNvSpPr>
            <a:spLocks noGrp="1"/>
          </p:cNvSpPr>
          <p:nvPr>
            <p:ph idx="1"/>
          </p:nvPr>
        </p:nvSpPr>
        <p:spPr>
          <a:xfrm>
            <a:off x="3883742" y="1376516"/>
            <a:ext cx="5260258" cy="5481484"/>
          </a:xfrm>
        </p:spPr>
        <p:txBody>
          <a:bodyPr>
            <a:normAutofit lnSpcReduction="10000"/>
          </a:bodyPr>
          <a:lstStyle/>
          <a:p>
            <a:r>
              <a:rPr lang="es-ES" b="1" dirty="0">
                <a:latin typeface="Maiandra GD" panose="020E0502030308020204" pitchFamily="34" charset="0"/>
              </a:rPr>
              <a:t>Todos tenemos un ropero donde guardamos nuestra vestimenta, Él cristiano tiene una vestimenta que Dios no da.</a:t>
            </a:r>
          </a:p>
          <a:p>
            <a:r>
              <a:rPr lang="es-ES" b="1" dirty="0">
                <a:latin typeface="Maiandra GD" panose="020E0502030308020204" pitchFamily="34" charset="0"/>
              </a:rPr>
              <a:t>Debemos vestirnos de esta vestimenta siempre.</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Colosenses.3:12-14.</a:t>
            </a:r>
            <a:r>
              <a:rPr lang="es-ES" b="1" dirty="0">
                <a:latin typeface="Maiandra GD" panose="020E0502030308020204" pitchFamily="34" charset="0"/>
              </a:rPr>
              <a:t> </a:t>
            </a:r>
          </a:p>
          <a:p>
            <a:r>
              <a:rPr lang="es-ES" b="1" dirty="0">
                <a:latin typeface="Maiandra GD" panose="020E0502030308020204" pitchFamily="34" charset="0"/>
              </a:rPr>
              <a:t>Entonces, ustedes como escogidos de Dios, santos y amados, </a:t>
            </a:r>
            <a:r>
              <a:rPr lang="es-ES" b="1" u="sng" dirty="0">
                <a:solidFill>
                  <a:schemeClr val="bg1"/>
                </a:solidFill>
                <a:effectLst>
                  <a:outerShdw blurRad="38100" dist="38100" dir="2700000" algn="tl">
                    <a:srgbClr val="000000">
                      <a:alpha val="43137"/>
                    </a:srgbClr>
                  </a:outerShdw>
                </a:effectLst>
                <a:highlight>
                  <a:srgbClr val="800080"/>
                </a:highlight>
                <a:latin typeface="Maiandra GD" panose="020E0502030308020204" pitchFamily="34" charset="0"/>
              </a:rPr>
              <a:t>revístanse de tierna compasión,</a:t>
            </a:r>
            <a:r>
              <a:rPr lang="es-ES" b="1" dirty="0">
                <a:latin typeface="Maiandra GD" panose="020E0502030308020204" pitchFamily="34" charset="0"/>
              </a:rPr>
              <a:t> bondad, humildad, mansedumbre y paciencia; </a:t>
            </a:r>
          </a:p>
        </p:txBody>
      </p:sp>
      <p:pic>
        <p:nvPicPr>
          <p:cNvPr id="8" name="Imagen 7">
            <a:extLst>
              <a:ext uri="{FF2B5EF4-FFF2-40B4-BE49-F238E27FC236}">
                <a16:creationId xmlns:a16="http://schemas.microsoft.com/office/drawing/2014/main" id="{8A45F43E-3A18-2E8C-B94E-8FBC091FCD2F}"/>
              </a:ext>
            </a:extLst>
          </p:cNvPr>
          <p:cNvPicPr>
            <a:picLocks noChangeAspect="1"/>
          </p:cNvPicPr>
          <p:nvPr/>
        </p:nvPicPr>
        <p:blipFill>
          <a:blip r:embed="rId4"/>
          <a:stretch>
            <a:fillRect/>
          </a:stretch>
        </p:blipFill>
        <p:spPr>
          <a:xfrm>
            <a:off x="0" y="1376516"/>
            <a:ext cx="3883742" cy="5481483"/>
          </a:xfrm>
          <a:prstGeom prst="rect">
            <a:avLst/>
          </a:prstGeom>
        </p:spPr>
      </p:pic>
    </p:spTree>
    <p:extLst>
      <p:ext uri="{BB962C8B-B14F-4D97-AF65-F5344CB8AC3E}">
        <p14:creationId xmlns:p14="http://schemas.microsoft.com/office/powerpoint/2010/main" val="32357217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50977-4E87-9422-A002-06D2070C6C89}"/>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81C0F8A1-AA48-83A8-6C35-18E57405B932}"/>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9FAFEB62-66E9-2E4B-4325-0817DEB3813B}"/>
              </a:ext>
            </a:extLst>
          </p:cNvPr>
          <p:cNvPicPr>
            <a:picLocks noChangeAspect="1"/>
          </p:cNvPicPr>
          <p:nvPr/>
        </p:nvPicPr>
        <p:blipFill>
          <a:blip r:embed="rId3"/>
          <a:stretch>
            <a:fillRect/>
          </a:stretch>
        </p:blipFill>
        <p:spPr>
          <a:xfrm>
            <a:off x="0" y="-2"/>
            <a:ext cx="9144000" cy="1376517"/>
          </a:xfrm>
          <a:prstGeom prst="rect">
            <a:avLst/>
          </a:prstGeom>
        </p:spPr>
      </p:pic>
      <p:sp>
        <p:nvSpPr>
          <p:cNvPr id="4" name="Título 3">
            <a:extLst>
              <a:ext uri="{FF2B5EF4-FFF2-40B4-BE49-F238E27FC236}">
                <a16:creationId xmlns:a16="http://schemas.microsoft.com/office/drawing/2014/main" id="{33D8435F-B6CD-7C39-AA14-D14201086AD0}"/>
              </a:ext>
            </a:extLst>
          </p:cNvPr>
          <p:cNvSpPr>
            <a:spLocks noGrp="1"/>
          </p:cNvSpPr>
          <p:nvPr>
            <p:ph type="title"/>
          </p:nvPr>
        </p:nvSpPr>
        <p:spPr>
          <a:xfrm>
            <a:off x="0" y="0"/>
            <a:ext cx="9144000" cy="1376515"/>
          </a:xfrm>
        </p:spPr>
        <p:txBody>
          <a:bodyPr>
            <a:noAutofit/>
          </a:bodyPr>
          <a:lstStyle/>
          <a:p>
            <a:pPr algn="ctr"/>
            <a:r>
              <a:rPr lang="es-ES" sz="8800" b="1" u="sng" dirty="0">
                <a:effectLst>
                  <a:outerShdw blurRad="38100" dist="38100" dir="2700000" algn="tl">
                    <a:srgbClr val="000000">
                      <a:alpha val="43137"/>
                    </a:srgbClr>
                  </a:outerShdw>
                </a:effectLst>
                <a:latin typeface="Maiandra GD" panose="020E0502030308020204" pitchFamily="34" charset="0"/>
              </a:rPr>
              <a:t>CONCLUSIÒN:</a:t>
            </a:r>
            <a:endParaRPr lang="es-NI" sz="8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633C989F-2563-CDCF-6166-06A40BB4539E}"/>
              </a:ext>
            </a:extLst>
          </p:cNvPr>
          <p:cNvSpPr>
            <a:spLocks noGrp="1"/>
          </p:cNvSpPr>
          <p:nvPr>
            <p:ph idx="1"/>
          </p:nvPr>
        </p:nvSpPr>
        <p:spPr>
          <a:xfrm>
            <a:off x="3883742" y="1376516"/>
            <a:ext cx="5260258" cy="5481484"/>
          </a:xfrm>
        </p:spPr>
        <p:txBody>
          <a:bodyPr>
            <a:normAutofit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V.13.</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008000"/>
                </a:highlight>
                <a:latin typeface="Maiandra GD" panose="020E0502030308020204" pitchFamily="34" charset="0"/>
              </a:rPr>
              <a:t>soportándose unos a otros y perdonándose unos a otros,</a:t>
            </a:r>
            <a:r>
              <a:rPr lang="es-ES" b="1" dirty="0">
                <a:latin typeface="Maiandra GD" panose="020E0502030308020204" pitchFamily="34" charset="0"/>
              </a:rPr>
              <a:t> si alguien tiene queja contra otro. Como Cristo los perdonó, así también háganlo ustedes. </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V.14.</a:t>
            </a:r>
            <a:r>
              <a:rPr lang="es-ES" b="1" dirty="0">
                <a:latin typeface="Maiandra GD" panose="020E0502030308020204" pitchFamily="34" charset="0"/>
              </a:rPr>
              <a:t> </a:t>
            </a:r>
          </a:p>
          <a:p>
            <a:r>
              <a:rPr lang="es-ES" b="1" dirty="0">
                <a:latin typeface="Maiandra GD" panose="020E0502030308020204" pitchFamily="34" charset="0"/>
              </a:rPr>
              <a:t>Sobre todas estas cosas, </a:t>
            </a:r>
            <a:r>
              <a:rPr lang="es-ES" b="1" u="sng" dirty="0">
                <a:solidFill>
                  <a:schemeClr val="bg1"/>
                </a:solidFill>
                <a:effectLst>
                  <a:outerShdw blurRad="38100" dist="38100" dir="2700000" algn="tl">
                    <a:srgbClr val="000000">
                      <a:alpha val="43137"/>
                    </a:srgbClr>
                  </a:outerShdw>
                </a:effectLst>
                <a:highlight>
                  <a:srgbClr val="800000"/>
                </a:highlight>
                <a:latin typeface="Maiandra GD" panose="020E0502030308020204" pitchFamily="34" charset="0"/>
              </a:rPr>
              <a:t>vístanse de amor,</a:t>
            </a:r>
            <a:r>
              <a:rPr lang="es-ES" b="1" dirty="0">
                <a:latin typeface="Maiandra GD" panose="020E0502030308020204" pitchFamily="34" charset="0"/>
              </a:rPr>
              <a:t> que es el vínculo de la unidad.  </a:t>
            </a:r>
          </a:p>
          <a:p>
            <a:r>
              <a:rPr lang="es-ES" b="1" dirty="0">
                <a:latin typeface="Maiandra GD" panose="020E0502030308020204" pitchFamily="34" charset="0"/>
              </a:rPr>
              <a:t>Mantengámonos limpio siempre delante de Dios.</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6F8CD2A9-EF9E-3182-5F63-E161C38F9AD9}"/>
              </a:ext>
            </a:extLst>
          </p:cNvPr>
          <p:cNvPicPr>
            <a:picLocks noChangeAspect="1"/>
          </p:cNvPicPr>
          <p:nvPr/>
        </p:nvPicPr>
        <p:blipFill>
          <a:blip r:embed="rId4"/>
          <a:stretch>
            <a:fillRect/>
          </a:stretch>
        </p:blipFill>
        <p:spPr>
          <a:xfrm>
            <a:off x="0" y="1376516"/>
            <a:ext cx="3883742" cy="5481483"/>
          </a:xfrm>
          <a:prstGeom prst="rect">
            <a:avLst/>
          </a:prstGeom>
        </p:spPr>
      </p:pic>
    </p:spTree>
    <p:extLst>
      <p:ext uri="{BB962C8B-B14F-4D97-AF65-F5344CB8AC3E}">
        <p14:creationId xmlns:p14="http://schemas.microsoft.com/office/powerpoint/2010/main" val="194242646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78421-B7A3-1D67-8C26-E8D87ABE6F14}"/>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A2E4D318-A70A-FB3F-BACB-1C3DE509BB2B}"/>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3735A4A9-FEC0-1494-DE0B-190EA5B1A868}"/>
              </a:ext>
            </a:extLst>
          </p:cNvPr>
          <p:cNvPicPr>
            <a:picLocks noChangeAspect="1"/>
          </p:cNvPicPr>
          <p:nvPr/>
        </p:nvPicPr>
        <p:blipFill>
          <a:blip r:embed="rId3"/>
          <a:stretch>
            <a:fillRect/>
          </a:stretch>
        </p:blipFill>
        <p:spPr>
          <a:xfrm>
            <a:off x="0" y="-2"/>
            <a:ext cx="9144000" cy="1376517"/>
          </a:xfrm>
          <a:prstGeom prst="rect">
            <a:avLst/>
          </a:prstGeom>
        </p:spPr>
      </p:pic>
      <p:sp>
        <p:nvSpPr>
          <p:cNvPr id="4" name="Título 3">
            <a:extLst>
              <a:ext uri="{FF2B5EF4-FFF2-40B4-BE49-F238E27FC236}">
                <a16:creationId xmlns:a16="http://schemas.microsoft.com/office/drawing/2014/main" id="{C78EAB4A-7BFC-ACED-0543-E47293256CE5}"/>
              </a:ext>
            </a:extLst>
          </p:cNvPr>
          <p:cNvSpPr>
            <a:spLocks noGrp="1"/>
          </p:cNvSpPr>
          <p:nvPr>
            <p:ph type="title"/>
          </p:nvPr>
        </p:nvSpPr>
        <p:spPr>
          <a:xfrm>
            <a:off x="0" y="0"/>
            <a:ext cx="9144000" cy="1376515"/>
          </a:xfrm>
        </p:spPr>
        <p:txBody>
          <a:bodyPr>
            <a:noAutofit/>
          </a:bodyPr>
          <a:lstStyle/>
          <a:p>
            <a:pPr algn="ctr"/>
            <a:r>
              <a:rPr lang="es-ES" sz="8800" b="1" u="sng" dirty="0">
                <a:effectLst>
                  <a:outerShdw blurRad="38100" dist="38100" dir="2700000" algn="tl">
                    <a:srgbClr val="000000">
                      <a:alpha val="43137"/>
                    </a:srgbClr>
                  </a:outerShdw>
                </a:effectLst>
                <a:latin typeface="Maiandra GD" panose="020E0502030308020204" pitchFamily="34" charset="0"/>
              </a:rPr>
              <a:t>CONCLUSIÒN:</a:t>
            </a:r>
            <a:endParaRPr lang="es-NI" sz="8800" b="1" u="sng" dirty="0">
              <a:effectLst>
                <a:outerShdw blurRad="38100" dist="38100" dir="2700000" algn="tl">
                  <a:srgbClr val="000000">
                    <a:alpha val="43137"/>
                  </a:srgbClr>
                </a:outerShdw>
              </a:effectLst>
              <a:latin typeface="Maiandra GD" panose="020E0502030308020204" pitchFamily="34" charset="0"/>
            </a:endParaRPr>
          </a:p>
        </p:txBody>
      </p:sp>
      <p:sp>
        <p:nvSpPr>
          <p:cNvPr id="5" name="Marcador de contenido 4">
            <a:extLst>
              <a:ext uri="{FF2B5EF4-FFF2-40B4-BE49-F238E27FC236}">
                <a16:creationId xmlns:a16="http://schemas.microsoft.com/office/drawing/2014/main" id="{8848128B-47A0-E4B8-AC7A-B6B76CD533BB}"/>
              </a:ext>
            </a:extLst>
          </p:cNvPr>
          <p:cNvSpPr>
            <a:spLocks noGrp="1"/>
          </p:cNvSpPr>
          <p:nvPr>
            <p:ph idx="1"/>
          </p:nvPr>
        </p:nvSpPr>
        <p:spPr>
          <a:xfrm>
            <a:off x="3883742" y="1376516"/>
            <a:ext cx="5260258" cy="5481484"/>
          </a:xfrm>
        </p:spPr>
        <p:txBody>
          <a:bodyPr/>
          <a:lstStyle/>
          <a:p>
            <a:r>
              <a:rPr lang="es-ES" b="1" dirty="0">
                <a:latin typeface="Maiandra GD" panose="020E0502030308020204" pitchFamily="34" charset="0"/>
              </a:rPr>
              <a:t>No manchemos nuestra vestimenta con las cosas del mundo, el pecado.</a:t>
            </a:r>
          </a:p>
          <a:p>
            <a:r>
              <a:rPr lang="es-ES" b="1" dirty="0">
                <a:latin typeface="Maiandra GD" panose="020E0502030308020204" pitchFamily="34" charset="0"/>
              </a:rPr>
              <a:t>Dios siempre nos ayude a mantenernos limpio hasta su venida. </a:t>
            </a:r>
          </a:p>
          <a:p>
            <a:r>
              <a:rPr lang="es-ES" b="1" dirty="0">
                <a:latin typeface="Maiandra GD" panose="020E0502030308020204" pitchFamily="34" charset="0"/>
              </a:rPr>
              <a:t>Resplandeciente siempre en este mundo lleno de oscuridad.</a:t>
            </a:r>
          </a:p>
          <a:p>
            <a:r>
              <a:rPr lang="es-ES" b="1" dirty="0">
                <a:latin typeface="Maiandra GD" panose="020E0502030308020204" pitchFamily="34" charset="0"/>
              </a:rPr>
              <a:t>Manteniendo puro nuestra ropa, limpia, sin mancha delante de Dios y el mundo.</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6B8A8BB4-DF10-F2CE-1572-545B5C014D03}"/>
              </a:ext>
            </a:extLst>
          </p:cNvPr>
          <p:cNvPicPr>
            <a:picLocks noChangeAspect="1"/>
          </p:cNvPicPr>
          <p:nvPr/>
        </p:nvPicPr>
        <p:blipFill>
          <a:blip r:embed="rId4"/>
          <a:stretch>
            <a:fillRect/>
          </a:stretch>
        </p:blipFill>
        <p:spPr>
          <a:xfrm>
            <a:off x="0" y="1376516"/>
            <a:ext cx="3883742" cy="5481483"/>
          </a:xfrm>
          <a:prstGeom prst="rect">
            <a:avLst/>
          </a:prstGeom>
        </p:spPr>
      </p:pic>
    </p:spTree>
    <p:extLst>
      <p:ext uri="{BB962C8B-B14F-4D97-AF65-F5344CB8AC3E}">
        <p14:creationId xmlns:p14="http://schemas.microsoft.com/office/powerpoint/2010/main" val="265315813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8845C-FAA3-684E-DD1E-9AF9CCBF53BB}"/>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E482D558-563D-A644-745F-B8CDF0781D26}"/>
              </a:ext>
            </a:extLst>
          </p:cNvPr>
          <p:cNvPicPr>
            <a:picLocks noChangeAspect="1"/>
          </p:cNvPicPr>
          <p:nvPr/>
        </p:nvPicPr>
        <p:blipFill>
          <a:blip r:embed="rId2"/>
          <a:stretch>
            <a:fillRect/>
          </a:stretch>
        </p:blipFill>
        <p:spPr>
          <a:xfrm rot="10800000">
            <a:off x="0" y="-2"/>
            <a:ext cx="9144000" cy="6858001"/>
          </a:xfrm>
          <a:prstGeom prst="rect">
            <a:avLst/>
          </a:prstGeom>
        </p:spPr>
      </p:pic>
      <p:sp>
        <p:nvSpPr>
          <p:cNvPr id="9" name="Rectángulo: esquinas redondeadas 8">
            <a:extLst>
              <a:ext uri="{FF2B5EF4-FFF2-40B4-BE49-F238E27FC236}">
                <a16:creationId xmlns:a16="http://schemas.microsoft.com/office/drawing/2014/main" id="{6856D2B6-98BA-27DC-9D95-24C2A581ADA1}"/>
              </a:ext>
            </a:extLst>
          </p:cNvPr>
          <p:cNvSpPr/>
          <p:nvPr/>
        </p:nvSpPr>
        <p:spPr>
          <a:xfrm>
            <a:off x="0" y="5810865"/>
            <a:ext cx="9144000" cy="1047135"/>
          </a:xfrm>
          <a:prstGeom prst="round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800" b="1" dirty="0">
                <a:effectLst>
                  <a:outerShdw blurRad="38100" dist="38100" dir="2700000" algn="tl">
                    <a:srgbClr val="000000">
                      <a:alpha val="43137"/>
                    </a:srgbClr>
                  </a:outerShdw>
                </a:effectLst>
                <a:latin typeface="Maiandra GD" panose="020E0502030308020204" pitchFamily="34" charset="0"/>
              </a:rPr>
              <a:t>DIOS NOS BENDIGA A TODOS.</a:t>
            </a:r>
            <a:endParaRPr lang="es-NI" sz="4800" b="1" dirty="0">
              <a:effectLst>
                <a:outerShdw blurRad="38100" dist="38100" dir="2700000" algn="tl">
                  <a:srgbClr val="000000">
                    <a:alpha val="43137"/>
                  </a:srgbClr>
                </a:outerShdw>
              </a:effectLst>
              <a:latin typeface="Maiandra GD" panose="020E0502030308020204" pitchFamily="34" charset="0"/>
            </a:endParaRPr>
          </a:p>
        </p:txBody>
      </p:sp>
      <p:pic>
        <p:nvPicPr>
          <p:cNvPr id="11" name="Imagen 10">
            <a:extLst>
              <a:ext uri="{FF2B5EF4-FFF2-40B4-BE49-F238E27FC236}">
                <a16:creationId xmlns:a16="http://schemas.microsoft.com/office/drawing/2014/main" id="{4682B2C8-693B-5221-5492-EE977B3B93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9144000" cy="5810867"/>
          </a:xfrm>
          <a:prstGeom prst="rect">
            <a:avLst/>
          </a:prstGeom>
        </p:spPr>
      </p:pic>
    </p:spTree>
    <p:extLst>
      <p:ext uri="{BB962C8B-B14F-4D97-AF65-F5344CB8AC3E}">
        <p14:creationId xmlns:p14="http://schemas.microsoft.com/office/powerpoint/2010/main" val="85187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38" presetClass="entr" presetSubtype="0" accel="50000" fill="hold" grpId="0" nodeType="clickEffect">
                                  <p:stCondLst>
                                    <p:cond delay="0"/>
                                  </p:stCondLst>
                                  <p:iterate type="lt">
                                    <p:tmPct val="50000"/>
                                  </p:iterate>
                                  <p:childTnLst>
                                    <p:set>
                                      <p:cBhvr>
                                        <p:cTn id="13" dur="1" fill="hold">
                                          <p:stCondLst>
                                            <p:cond delay="0"/>
                                          </p:stCondLst>
                                        </p:cTn>
                                        <p:tgtEl>
                                          <p:spTgt spid="9"/>
                                        </p:tgtEl>
                                        <p:attrNameLst>
                                          <p:attrName>style.visibility</p:attrName>
                                        </p:attrNameLst>
                                      </p:cBhvr>
                                      <p:to>
                                        <p:strVal val="visible"/>
                                      </p:to>
                                    </p:set>
                                    <p:set>
                                      <p:cBhvr>
                                        <p:cTn id="14" dur="455" fill="hold">
                                          <p:stCondLst>
                                            <p:cond delay="0"/>
                                          </p:stCondLst>
                                        </p:cTn>
                                        <p:tgtEl>
                                          <p:spTgt spid="9"/>
                                        </p:tgtEl>
                                        <p:attrNameLst>
                                          <p:attrName>style.rotation</p:attrName>
                                        </p:attrNameLst>
                                      </p:cBhvr>
                                      <p:to>
                                        <p:strVal val="-45.0"/>
                                      </p:to>
                                    </p:set>
                                    <p:anim calcmode="lin" valueType="num">
                                      <p:cBhvr>
                                        <p:cTn id="15" dur="455" fill="hold">
                                          <p:stCondLst>
                                            <p:cond delay="455"/>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16" dur="455"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17" dur="156" decel="50000" autoRev="1" fill="hold">
                                          <p:stCondLst>
                                            <p:cond delay="455"/>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18" dur="136" fill="hold">
                                          <p:stCondLst>
                                            <p:cond delay="864"/>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77F9C-6172-B6BD-65C6-B1A573FEC033}"/>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CD57B7F9-5969-1E2D-B952-BB0175BEE2E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9DC36E28-CD71-839D-2113-9B518086BE59}"/>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DA900F81-6F00-AB52-1777-F868D3D56F70}"/>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8F92998E-FBB5-0E30-1E43-7BA4A02AB009}"/>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La primera vestimenta, o las primeras prendas que fueron el ropero del hombre son: </a:t>
            </a:r>
          </a:p>
          <a:p>
            <a:r>
              <a:rPr lang="es-ES" b="1" dirty="0">
                <a:latin typeface="Maiandra GD" panose="020E0502030308020204" pitchFamily="34" charset="0"/>
              </a:rPr>
              <a:t>El vestido del pecador, hojas de higuera hechas a manos y de mala calidad.</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Genesis.3:7.</a:t>
            </a:r>
            <a:r>
              <a:rPr lang="es-ES" b="1" dirty="0">
                <a:latin typeface="Maiandra GD" panose="020E0502030308020204" pitchFamily="34" charset="0"/>
              </a:rPr>
              <a:t> </a:t>
            </a:r>
          </a:p>
          <a:p>
            <a:r>
              <a:rPr lang="es-ES" b="1" dirty="0">
                <a:latin typeface="Maiandra GD" panose="020E0502030308020204" pitchFamily="34" charset="0"/>
              </a:rPr>
              <a:t>Entonces fueron abiertos los ojos de ambos, y conocieron que estaban desnudos; </a:t>
            </a:r>
            <a:r>
              <a:rPr lang="es-ES" b="1" u="sng" dirty="0">
                <a:effectLst>
                  <a:outerShdw blurRad="38100" dist="38100" dir="2700000" algn="tl">
                    <a:srgbClr val="000000">
                      <a:alpha val="43137"/>
                    </a:srgbClr>
                  </a:outerShdw>
                </a:effectLst>
                <a:highlight>
                  <a:srgbClr val="00FF00"/>
                </a:highlight>
                <a:latin typeface="Maiandra GD" panose="020E0502030308020204" pitchFamily="34" charset="0"/>
              </a:rPr>
              <a:t>y cosieron hojas de higuera y se hicieron delantales.</a:t>
            </a:r>
            <a:r>
              <a:rPr lang="es-ES" b="1" dirty="0">
                <a:latin typeface="Maiandra GD" panose="020E0502030308020204" pitchFamily="34" charset="0"/>
              </a:rPr>
              <a:t> </a:t>
            </a:r>
          </a:p>
          <a:p>
            <a:r>
              <a:rPr lang="es-ES" b="1" dirty="0">
                <a:latin typeface="Maiandra GD" panose="020E0502030308020204" pitchFamily="34" charset="0"/>
              </a:rPr>
              <a:t>Nos describe el momento en que Adán y Eva.</a:t>
            </a:r>
            <a:endParaRPr lang="es-NI" b="1" dirty="0">
              <a:latin typeface="Maiandra GD" panose="020E0502030308020204" pitchFamily="34" charset="0"/>
            </a:endParaRPr>
          </a:p>
        </p:txBody>
      </p:sp>
      <p:pic>
        <p:nvPicPr>
          <p:cNvPr id="8" name="Imagen 7">
            <a:extLst>
              <a:ext uri="{FF2B5EF4-FFF2-40B4-BE49-F238E27FC236}">
                <a16:creationId xmlns:a16="http://schemas.microsoft.com/office/drawing/2014/main" id="{22CE8AA9-D798-5F0C-2653-B0C0DA99F276}"/>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40142591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xEl>
                                              <p:pRg st="1" end="1"/>
                                            </p:txEl>
                                          </p:spTgt>
                                        </p:tgtEl>
                                        <p:attrNameLst>
                                          <p:attrName>style.visibility</p:attrName>
                                        </p:attrNameLst>
                                      </p:cBhvr>
                                      <p:to>
                                        <p:strVal val="visible"/>
                                      </p:to>
                                    </p:set>
                                    <p:anim calcmode="lin" valueType="num">
                                      <p:cBhvr additive="base">
                                        <p:cTn id="18"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 calcmode="lin" valueType="num">
                                      <p:cBhvr additive="base">
                                        <p:cTn id="24"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 calcmode="lin" valueType="num">
                                      <p:cBhvr additive="base">
                                        <p:cTn id="30"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
                                            <p:txEl>
                                              <p:pRg st="4" end="4"/>
                                            </p:txEl>
                                          </p:spTgt>
                                        </p:tgtEl>
                                        <p:attrNameLst>
                                          <p:attrName>style.visibility</p:attrName>
                                        </p:attrNameLst>
                                      </p:cBhvr>
                                      <p:to>
                                        <p:strVal val="visible"/>
                                      </p:to>
                                    </p:set>
                                    <p:anim calcmode="lin" valueType="num">
                                      <p:cBhvr additive="base">
                                        <p:cTn id="36"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9EB35-D3F0-2EAA-02DE-4C2174AA3C22}"/>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634A1BFB-F893-C710-B55D-7E1C598CD4E3}"/>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6C5A8174-7B38-5F87-08BC-C7258A1E26F3}"/>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8C180723-9217-06C7-ED00-3677890A28E4}"/>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8C722D49-41F6-76D5-5EF5-5B9D1681BED1}"/>
              </a:ext>
            </a:extLst>
          </p:cNvPr>
          <p:cNvSpPr>
            <a:spLocks noGrp="1"/>
          </p:cNvSpPr>
          <p:nvPr>
            <p:ph idx="1"/>
          </p:nvPr>
        </p:nvSpPr>
        <p:spPr>
          <a:xfrm>
            <a:off x="3883742" y="1179871"/>
            <a:ext cx="5260258" cy="5678129"/>
          </a:xfrm>
        </p:spPr>
        <p:txBody>
          <a:bodyPr>
            <a:normAutofit fontScale="92500" lnSpcReduction="10000"/>
          </a:bodyPr>
          <a:lstStyle/>
          <a:p>
            <a:r>
              <a:rPr lang="es-ES" b="1" dirty="0">
                <a:latin typeface="Maiandra GD" panose="020E0502030308020204" pitchFamily="34" charset="0"/>
              </a:rPr>
              <a:t>Tras pecar al desobedecer a Dios comiendo del fruto prohibido, se dieron cuenta de su desnudez y tejieron hojas de higuera para cubrirse, lo que simboliza la vergüenza, el miedo y la separación de Dios que trajo el pecado a la humanidad.</a:t>
            </a:r>
          </a:p>
          <a:p>
            <a:r>
              <a:rPr lang="es-ES" b="1" dirty="0">
                <a:latin typeface="Maiandra GD" panose="020E0502030308020204" pitchFamily="34" charset="0"/>
              </a:rPr>
              <a:t>Dios no estaba contento con esta vestimenta por eso les hizo vestimenta para que se cubrieran bien.</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Genesis.3:21.</a:t>
            </a:r>
            <a:r>
              <a:rPr lang="es-ES" b="1" dirty="0">
                <a:latin typeface="Maiandra GD" panose="020E0502030308020204" pitchFamily="34" charset="0"/>
              </a:rPr>
              <a:t> </a:t>
            </a:r>
          </a:p>
          <a:p>
            <a:r>
              <a:rPr lang="es-ES" b="1" u="sng" dirty="0">
                <a:effectLst>
                  <a:outerShdw blurRad="38100" dist="38100" dir="2700000" algn="tl">
                    <a:srgbClr val="000000">
                      <a:alpha val="43137"/>
                    </a:srgbClr>
                  </a:outerShdw>
                </a:effectLst>
                <a:highlight>
                  <a:srgbClr val="00FFFF"/>
                </a:highlight>
                <a:latin typeface="Maiandra GD" panose="020E0502030308020204" pitchFamily="34" charset="0"/>
              </a:rPr>
              <a:t>El SEÑOR Dios hizo vestiduras de piel</a:t>
            </a:r>
            <a:r>
              <a:rPr lang="es-ES" b="1" dirty="0">
                <a:latin typeface="Maiandra GD" panose="020E0502030308020204" pitchFamily="34" charset="0"/>
              </a:rPr>
              <a:t> para Adán y su mujer, y los vistió. </a:t>
            </a:r>
          </a:p>
        </p:txBody>
      </p:sp>
      <p:pic>
        <p:nvPicPr>
          <p:cNvPr id="8" name="Imagen 7">
            <a:extLst>
              <a:ext uri="{FF2B5EF4-FFF2-40B4-BE49-F238E27FC236}">
                <a16:creationId xmlns:a16="http://schemas.microsoft.com/office/drawing/2014/main" id="{AB9130EA-A4E2-0CE2-3CC8-4301550A4995}"/>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1008675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19FA4E-D5A6-1C04-360E-B684542CB83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F717FF1A-B16B-C8DF-8236-56887B869C2A}"/>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392344D1-8617-A3ED-A982-2C2E1B4A8021}"/>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35028848-D543-2C43-8128-5A05D77FB2B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B4256785-7C04-0A50-3547-9EFD8A8E9768}"/>
              </a:ext>
            </a:extLst>
          </p:cNvPr>
          <p:cNvSpPr>
            <a:spLocks noGrp="1"/>
          </p:cNvSpPr>
          <p:nvPr>
            <p:ph idx="1"/>
          </p:nvPr>
        </p:nvSpPr>
        <p:spPr>
          <a:xfrm>
            <a:off x="3883742" y="1179871"/>
            <a:ext cx="5260258" cy="5678129"/>
          </a:xfrm>
        </p:spPr>
        <p:txBody>
          <a:bodyPr/>
          <a:lstStyle/>
          <a:p>
            <a:r>
              <a:rPr lang="es-ES" b="1" dirty="0">
                <a:latin typeface="Maiandra GD" panose="020E0502030308020204" pitchFamily="34" charset="0"/>
              </a:rPr>
              <a:t>Dios, por su misericordia y como una solución a las consecuencias del pecado de desnudes, hizo túnicas de piel para Adán y Eva para cubrir su desnudez y protegerlos.</a:t>
            </a:r>
          </a:p>
          <a:p>
            <a:r>
              <a:rPr lang="es-ES" b="1" dirty="0">
                <a:latin typeface="Maiandra GD" panose="020E0502030308020204" pitchFamily="34" charset="0"/>
              </a:rPr>
              <a:t>Así como lo hizo Él Padre del hijo prodigo.</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Lucas.15:21-22.</a:t>
            </a:r>
            <a:r>
              <a:rPr lang="es-ES" b="1" dirty="0">
                <a:latin typeface="Maiandra GD" panose="020E0502030308020204" pitchFamily="34" charset="0"/>
              </a:rPr>
              <a:t> </a:t>
            </a:r>
          </a:p>
          <a:p>
            <a:r>
              <a:rPr lang="es-ES" b="1" dirty="0">
                <a:latin typeface="Maiandra GD" panose="020E0502030308020204" pitchFamily="34" charset="0"/>
              </a:rPr>
              <a:t>»Y el hijo le dijo: “Padre, he pecado contra el cielo y ante ti; </a:t>
            </a:r>
            <a:r>
              <a:rPr lang="es-ES" b="1" u="sng" dirty="0">
                <a:solidFill>
                  <a:schemeClr val="bg1"/>
                </a:solidFill>
                <a:effectLst>
                  <a:outerShdw blurRad="38100" dist="38100" dir="2700000" algn="tl">
                    <a:srgbClr val="000000">
                      <a:alpha val="43137"/>
                    </a:srgbClr>
                  </a:outerShdw>
                </a:effectLst>
                <a:highlight>
                  <a:srgbClr val="FF00FF"/>
                </a:highlight>
                <a:latin typeface="Maiandra GD" panose="020E0502030308020204" pitchFamily="34" charset="0"/>
              </a:rPr>
              <a:t>ya no soy digno de ser llamado hijo tuyo”.</a:t>
            </a:r>
            <a:r>
              <a:rPr lang="es-ES" b="1" dirty="0">
                <a:latin typeface="Maiandra GD" panose="020E0502030308020204" pitchFamily="34" charset="0"/>
              </a:rPr>
              <a:t> </a:t>
            </a:r>
          </a:p>
        </p:txBody>
      </p:sp>
      <p:pic>
        <p:nvPicPr>
          <p:cNvPr id="8" name="Imagen 7">
            <a:extLst>
              <a:ext uri="{FF2B5EF4-FFF2-40B4-BE49-F238E27FC236}">
                <a16:creationId xmlns:a16="http://schemas.microsoft.com/office/drawing/2014/main" id="{062BF068-A8A4-1F5D-C866-D3C96101FA1F}"/>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83604017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0BE82-B143-8144-0051-EBA2803BB788}"/>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326E5321-4311-21BB-771F-E29AEE2443DE}"/>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10EFF80C-020F-99D1-EE73-E1E0F2CED3F5}"/>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36E82FF2-1D86-0C4F-317D-6F40A34C8C63}"/>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FE5AD499-6874-91FE-D73E-74BDE6A9AF31}"/>
              </a:ext>
            </a:extLst>
          </p:cNvPr>
          <p:cNvSpPr>
            <a:spLocks noGrp="1"/>
          </p:cNvSpPr>
          <p:nvPr>
            <p:ph idx="1"/>
          </p:nvPr>
        </p:nvSpPr>
        <p:spPr>
          <a:xfrm>
            <a:off x="3883742" y="1179871"/>
            <a:ext cx="5260258" cy="5678129"/>
          </a:xfrm>
        </p:spPr>
        <p:txBody>
          <a:bodyPr>
            <a:normAutofit fontScale="92500" lnSpcReduction="10000"/>
          </a:bodyPr>
          <a:lstStyle/>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V.22.</a:t>
            </a:r>
            <a:r>
              <a:rPr lang="es-ES" b="1" dirty="0">
                <a:latin typeface="Maiandra GD" panose="020E0502030308020204" pitchFamily="34" charset="0"/>
              </a:rPr>
              <a:t> </a:t>
            </a:r>
          </a:p>
          <a:p>
            <a:r>
              <a:rPr lang="es-ES" b="1" dirty="0">
                <a:latin typeface="Maiandra GD" panose="020E0502030308020204" pitchFamily="34" charset="0"/>
              </a:rPr>
              <a:t>»Pero el padre dijo a sus siervos: </a:t>
            </a:r>
            <a:r>
              <a:rPr lang="es-ES" b="1" u="sng" dirty="0">
                <a:solidFill>
                  <a:schemeClr val="bg1"/>
                </a:solidFill>
                <a:effectLst>
                  <a:outerShdw blurRad="38100" dist="38100" dir="2700000" algn="tl">
                    <a:srgbClr val="000000">
                      <a:alpha val="43137"/>
                    </a:srgbClr>
                  </a:outerShdw>
                </a:effectLst>
                <a:highlight>
                  <a:srgbClr val="0000FF"/>
                </a:highlight>
                <a:latin typeface="Maiandra GD" panose="020E0502030308020204" pitchFamily="34" charset="0"/>
              </a:rPr>
              <a:t>“Pronto; traigan la mejor ropa y vístanlo;</a:t>
            </a:r>
            <a:r>
              <a:rPr lang="es-ES" b="1" dirty="0">
                <a:latin typeface="Maiandra GD" panose="020E0502030308020204" pitchFamily="34" charset="0"/>
              </a:rPr>
              <a:t> pónganle un anillo en su mano y sandalias en los pies. </a:t>
            </a:r>
          </a:p>
          <a:p>
            <a:r>
              <a:rPr lang="es-ES" b="1" dirty="0">
                <a:latin typeface="Maiandra GD" panose="020E0502030308020204" pitchFamily="34" charset="0"/>
              </a:rPr>
              <a:t>Esto significa la restauración completa del hijo que regresa arrepentido. </a:t>
            </a:r>
          </a:p>
          <a:p>
            <a:r>
              <a:rPr lang="es-ES" b="1" dirty="0">
                <a:latin typeface="Maiandra GD" panose="020E0502030308020204" pitchFamily="34" charset="0"/>
              </a:rPr>
              <a:t>Cuando Él padre le ordena ponerle "la mejor ropa, un anillo en su mano y sandalias en sus pies" para reintegrarlo plenamente a la familia y restituir su identidad y autoridad como hijo.</a:t>
            </a:r>
          </a:p>
        </p:txBody>
      </p:sp>
      <p:pic>
        <p:nvPicPr>
          <p:cNvPr id="8" name="Imagen 7">
            <a:extLst>
              <a:ext uri="{FF2B5EF4-FFF2-40B4-BE49-F238E27FC236}">
                <a16:creationId xmlns:a16="http://schemas.microsoft.com/office/drawing/2014/main" id="{68CBBAB1-9A4C-FEC9-C31C-CD6C6CDA094A}"/>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3048655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300FB-D364-241C-0935-343837ACD31B}"/>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CFCCC414-65EA-2193-0327-51B8933BB959}"/>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7F227251-A589-E2FE-F35D-D32DF5C6BBB8}"/>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B2DBB926-DA58-829E-9FF8-64A5D38A76B2}"/>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01675670-3C30-F62A-E89E-F16C4C1DC3B6}"/>
              </a:ext>
            </a:extLst>
          </p:cNvPr>
          <p:cNvSpPr>
            <a:spLocks noGrp="1"/>
          </p:cNvSpPr>
          <p:nvPr>
            <p:ph idx="1"/>
          </p:nvPr>
        </p:nvSpPr>
        <p:spPr>
          <a:xfrm>
            <a:off x="3883742" y="1179871"/>
            <a:ext cx="5260258" cy="5678129"/>
          </a:xfrm>
        </p:spPr>
        <p:txBody>
          <a:bodyPr>
            <a:normAutofit fontScale="92500" lnSpcReduction="10000"/>
          </a:bodyPr>
          <a:lstStyle/>
          <a:p>
            <a:r>
              <a:rPr lang="es-ES" b="1" u="sng" dirty="0">
                <a:solidFill>
                  <a:schemeClr val="bg1"/>
                </a:solidFill>
                <a:effectLst>
                  <a:outerShdw blurRad="38100" dist="38100" dir="2700000" algn="tl">
                    <a:srgbClr val="000000">
                      <a:alpha val="43137"/>
                    </a:srgbClr>
                  </a:outerShdw>
                </a:effectLst>
                <a:highlight>
                  <a:srgbClr val="FF33CC"/>
                </a:highlight>
                <a:latin typeface="Maiandra GD" panose="020E0502030308020204" pitchFamily="34" charset="0"/>
              </a:rPr>
              <a:t>La mejor ropa:</a:t>
            </a:r>
            <a:r>
              <a:rPr lang="es-ES" b="1" dirty="0">
                <a:latin typeface="Maiandra GD" panose="020E0502030308020204" pitchFamily="34" charset="0"/>
              </a:rPr>
              <a:t> Representa la justicia y honra que Él padre le devuelve, permitiéndole presentarse en público como su hijo y no como un sirviente o pecador.</a:t>
            </a:r>
          </a:p>
          <a:p>
            <a:r>
              <a:rPr lang="es-ES" b="1" u="sng" dirty="0">
                <a:solidFill>
                  <a:schemeClr val="bg1"/>
                </a:solidFill>
                <a:effectLst>
                  <a:outerShdw blurRad="38100" dist="38100" dir="2700000" algn="tl">
                    <a:srgbClr val="000000">
                      <a:alpha val="43137"/>
                    </a:srgbClr>
                  </a:outerShdw>
                </a:effectLst>
                <a:highlight>
                  <a:srgbClr val="6600FF"/>
                </a:highlight>
                <a:latin typeface="Maiandra GD" panose="020E0502030308020204" pitchFamily="34" charset="0"/>
              </a:rPr>
              <a:t>El anillo:</a:t>
            </a:r>
            <a:r>
              <a:rPr lang="es-ES" b="1" dirty="0">
                <a:latin typeface="Maiandra GD" panose="020E0502030308020204" pitchFamily="34" charset="0"/>
              </a:rPr>
              <a:t> Símbolo de la autoridad y el pacto renovado con la familia.</a:t>
            </a:r>
          </a:p>
          <a:p>
            <a:r>
              <a:rPr lang="es-ES" b="1" u="sng" dirty="0">
                <a:solidFill>
                  <a:schemeClr val="bg1"/>
                </a:solidFill>
                <a:effectLst>
                  <a:outerShdw blurRad="38100" dist="38100" dir="2700000" algn="tl">
                    <a:srgbClr val="000000">
                      <a:alpha val="43137"/>
                    </a:srgbClr>
                  </a:outerShdw>
                </a:effectLst>
                <a:highlight>
                  <a:srgbClr val="FF3399"/>
                </a:highlight>
                <a:latin typeface="Maiandra GD" panose="020E0502030308020204" pitchFamily="34" charset="0"/>
              </a:rPr>
              <a:t>Las sandalias:</a:t>
            </a:r>
            <a:r>
              <a:rPr lang="es-ES" b="1" dirty="0">
                <a:latin typeface="Maiandra GD" panose="020E0502030308020204" pitchFamily="34" charset="0"/>
              </a:rPr>
              <a:t> Indican que ya no es un sirviente o esclavo (que andaba descalzo), </a:t>
            </a:r>
          </a:p>
          <a:p>
            <a:r>
              <a:rPr lang="es-ES" b="1" dirty="0">
                <a:latin typeface="Maiandra GD" panose="020E0502030308020204" pitchFamily="34" charset="0"/>
              </a:rPr>
              <a:t>Sino que tiene el derecho de caminar libremente como un hijo con la confianza y libertad de la familia.</a:t>
            </a:r>
          </a:p>
        </p:txBody>
      </p:sp>
      <p:pic>
        <p:nvPicPr>
          <p:cNvPr id="8" name="Imagen 7">
            <a:extLst>
              <a:ext uri="{FF2B5EF4-FFF2-40B4-BE49-F238E27FC236}">
                <a16:creationId xmlns:a16="http://schemas.microsoft.com/office/drawing/2014/main" id="{19EDC90D-A280-6804-3DD5-742F79E79BA6}"/>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317385358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78A9A-16FF-5EA1-A21F-57FE88D33948}"/>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C9879D10-2A73-36AA-4644-2C50E1906036}"/>
              </a:ext>
            </a:extLst>
          </p:cNvPr>
          <p:cNvPicPr>
            <a:picLocks noChangeAspect="1"/>
          </p:cNvPicPr>
          <p:nvPr/>
        </p:nvPicPr>
        <p:blipFill>
          <a:blip r:embed="rId2"/>
          <a:stretch>
            <a:fillRect/>
          </a:stretch>
        </p:blipFill>
        <p:spPr>
          <a:xfrm rot="10800000">
            <a:off x="0" y="-2"/>
            <a:ext cx="9144000" cy="6858001"/>
          </a:xfrm>
          <a:prstGeom prst="rect">
            <a:avLst/>
          </a:prstGeom>
        </p:spPr>
      </p:pic>
      <p:pic>
        <p:nvPicPr>
          <p:cNvPr id="7" name="Imagen 6">
            <a:extLst>
              <a:ext uri="{FF2B5EF4-FFF2-40B4-BE49-F238E27FC236}">
                <a16:creationId xmlns:a16="http://schemas.microsoft.com/office/drawing/2014/main" id="{90918370-0365-5134-5AA3-85D674B31103}"/>
              </a:ext>
            </a:extLst>
          </p:cNvPr>
          <p:cNvPicPr>
            <a:picLocks noChangeAspect="1"/>
          </p:cNvPicPr>
          <p:nvPr/>
        </p:nvPicPr>
        <p:blipFill>
          <a:blip r:embed="rId3"/>
          <a:stretch>
            <a:fillRect/>
          </a:stretch>
        </p:blipFill>
        <p:spPr>
          <a:xfrm>
            <a:off x="0" y="-2"/>
            <a:ext cx="9144000" cy="1179873"/>
          </a:xfrm>
          <a:prstGeom prst="rect">
            <a:avLst/>
          </a:prstGeom>
        </p:spPr>
      </p:pic>
      <p:sp>
        <p:nvSpPr>
          <p:cNvPr id="4" name="Título 3">
            <a:extLst>
              <a:ext uri="{FF2B5EF4-FFF2-40B4-BE49-F238E27FC236}">
                <a16:creationId xmlns:a16="http://schemas.microsoft.com/office/drawing/2014/main" id="{5A2C5865-06BA-21B9-1E3F-4783EF80DCFF}"/>
              </a:ext>
            </a:extLst>
          </p:cNvPr>
          <p:cNvSpPr>
            <a:spLocks noGrp="1"/>
          </p:cNvSpPr>
          <p:nvPr>
            <p:ph type="title"/>
          </p:nvPr>
        </p:nvSpPr>
        <p:spPr>
          <a:xfrm>
            <a:off x="0" y="0"/>
            <a:ext cx="9144000" cy="1179871"/>
          </a:xfrm>
        </p:spPr>
        <p:txBody>
          <a:bodyPr>
            <a:normAutofit/>
          </a:bodyPr>
          <a:lstStyle/>
          <a:p>
            <a:pPr algn="ctr"/>
            <a:r>
              <a:rPr lang="es-NI" sz="5400" b="1" u="sng" dirty="0">
                <a:effectLst>
                  <a:outerShdw blurRad="38100" dist="38100" dir="2700000" algn="tl">
                    <a:srgbClr val="000000">
                      <a:alpha val="43137"/>
                    </a:srgbClr>
                  </a:outerShdw>
                </a:effectLst>
                <a:latin typeface="Maiandra GD" panose="020E0502030308020204" pitchFamily="34" charset="0"/>
              </a:rPr>
              <a:t>EL ROPERO DEL HOMBRE.</a:t>
            </a:r>
          </a:p>
        </p:txBody>
      </p:sp>
      <p:sp>
        <p:nvSpPr>
          <p:cNvPr id="5" name="Marcador de contenido 4">
            <a:extLst>
              <a:ext uri="{FF2B5EF4-FFF2-40B4-BE49-F238E27FC236}">
                <a16:creationId xmlns:a16="http://schemas.microsoft.com/office/drawing/2014/main" id="{AE28E24E-15B1-91A6-3C87-1349D83110C0}"/>
              </a:ext>
            </a:extLst>
          </p:cNvPr>
          <p:cNvSpPr>
            <a:spLocks noGrp="1"/>
          </p:cNvSpPr>
          <p:nvPr>
            <p:ph idx="1"/>
          </p:nvPr>
        </p:nvSpPr>
        <p:spPr>
          <a:xfrm>
            <a:off x="3883742" y="1179871"/>
            <a:ext cx="5260258" cy="5678129"/>
          </a:xfrm>
        </p:spPr>
        <p:txBody>
          <a:bodyPr>
            <a:normAutofit lnSpcReduction="10000"/>
          </a:bodyPr>
          <a:lstStyle/>
          <a:p>
            <a:r>
              <a:rPr lang="es-ES" b="1" dirty="0">
                <a:latin typeface="Maiandra GD" panose="020E0502030308020204" pitchFamily="34" charset="0"/>
              </a:rPr>
              <a:t>Porque nuestros pecados son como ropa de inmundicias.</a:t>
            </a:r>
          </a:p>
          <a:p>
            <a:pPr algn="ctr"/>
            <a:r>
              <a:rPr lang="es-ES" b="1" u="sng" dirty="0">
                <a:effectLst>
                  <a:outerShdw blurRad="38100" dist="38100" dir="2700000" algn="tl">
                    <a:srgbClr val="000000">
                      <a:alpha val="43137"/>
                    </a:srgbClr>
                  </a:outerShdw>
                </a:effectLst>
                <a:highlight>
                  <a:srgbClr val="FFFF00"/>
                </a:highlight>
                <a:latin typeface="Maiandra GD" panose="020E0502030308020204" pitchFamily="34" charset="0"/>
              </a:rPr>
              <a:t>Isaias.64:6.</a:t>
            </a:r>
            <a:r>
              <a:rPr lang="es-ES" b="1" dirty="0">
                <a:latin typeface="Maiandra GD" panose="020E0502030308020204" pitchFamily="34" charset="0"/>
              </a:rPr>
              <a:t> </a:t>
            </a:r>
          </a:p>
          <a:p>
            <a:r>
              <a:rPr lang="es-ES" b="1" u="sng" dirty="0">
                <a:solidFill>
                  <a:schemeClr val="bg1"/>
                </a:solidFill>
                <a:effectLst>
                  <a:outerShdw blurRad="38100" dist="38100" dir="2700000" algn="tl">
                    <a:srgbClr val="000000">
                      <a:alpha val="43137"/>
                    </a:srgbClr>
                  </a:outerShdw>
                </a:effectLst>
                <a:highlight>
                  <a:srgbClr val="FF0000"/>
                </a:highlight>
                <a:latin typeface="Maiandra GD" panose="020E0502030308020204" pitchFamily="34" charset="0"/>
              </a:rPr>
              <a:t>Todos nosotros somos como el inmundo, Y como trapo de inmundicia todas nuestras obras justas.</a:t>
            </a:r>
            <a:r>
              <a:rPr lang="es-ES" b="1" dirty="0">
                <a:latin typeface="Maiandra GD" panose="020E0502030308020204" pitchFamily="34" charset="0"/>
              </a:rPr>
              <a:t> Todos nos marchitamos como una hoja, Y nuestras iniquidades, como el viento, nos arrastran. </a:t>
            </a:r>
          </a:p>
          <a:p>
            <a:r>
              <a:rPr lang="es-ES" b="1" dirty="0">
                <a:latin typeface="Maiandra GD" panose="020E0502030308020204" pitchFamily="34" charset="0"/>
              </a:rPr>
              <a:t>Las obras de justicia de los seres humanos son insuficientes, como "trapos de inmundicia", porque están contaminadas por el pecado. </a:t>
            </a:r>
          </a:p>
        </p:txBody>
      </p:sp>
      <p:pic>
        <p:nvPicPr>
          <p:cNvPr id="8" name="Imagen 7">
            <a:extLst>
              <a:ext uri="{FF2B5EF4-FFF2-40B4-BE49-F238E27FC236}">
                <a16:creationId xmlns:a16="http://schemas.microsoft.com/office/drawing/2014/main" id="{8C69F541-1E6C-B5B5-9B43-27C1E0DDA9F8}"/>
              </a:ext>
            </a:extLst>
          </p:cNvPr>
          <p:cNvPicPr>
            <a:picLocks noChangeAspect="1"/>
          </p:cNvPicPr>
          <p:nvPr/>
        </p:nvPicPr>
        <p:blipFill>
          <a:blip r:embed="rId4"/>
          <a:stretch>
            <a:fillRect/>
          </a:stretch>
        </p:blipFill>
        <p:spPr>
          <a:xfrm>
            <a:off x="0" y="1187244"/>
            <a:ext cx="3883742" cy="5670755"/>
          </a:xfrm>
          <a:prstGeom prst="rect">
            <a:avLst/>
          </a:prstGeom>
        </p:spPr>
      </p:pic>
    </p:spTree>
    <p:extLst>
      <p:ext uri="{BB962C8B-B14F-4D97-AF65-F5344CB8AC3E}">
        <p14:creationId xmlns:p14="http://schemas.microsoft.com/office/powerpoint/2010/main" val="11232494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64</TotalTime>
  <Words>2795</Words>
  <Application>Microsoft Office PowerPoint</Application>
  <PresentationFormat>Presentación en pantalla (4:3)</PresentationFormat>
  <Paragraphs>182</Paragraphs>
  <Slides>38</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38</vt:i4>
      </vt:variant>
    </vt:vector>
  </HeadingPairs>
  <TitlesOfParts>
    <vt:vector size="43" baseType="lpstr">
      <vt:lpstr>Arial</vt:lpstr>
      <vt:lpstr>Calibri</vt:lpstr>
      <vt:lpstr>Calibri Light</vt:lpstr>
      <vt:lpstr>Maiandra GD</vt:lpstr>
      <vt:lpstr>Tema de Office</vt:lpstr>
      <vt:lpstr>EL ROPERO DEL HOMBRE.</vt:lpstr>
      <vt:lpstr>INTRODUCCIÒN:</vt:lpstr>
      <vt:lpstr>INTRODUCCIÒN:</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EL ROPERO DEL HOMBRE.</vt:lpstr>
      <vt:lpstr>CONCLUSIÒN:</vt:lpstr>
      <vt:lpstr>CONCLUSIÒN:</vt:lpstr>
      <vt:lpstr>CONCLUSIÒN:</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Mario Moreno</dc:creator>
  <cp:lastModifiedBy>Mario Moreno</cp:lastModifiedBy>
  <cp:revision>5</cp:revision>
  <dcterms:created xsi:type="dcterms:W3CDTF">2025-10-09T02:57:36Z</dcterms:created>
  <dcterms:modified xsi:type="dcterms:W3CDTF">2025-10-09T18:06:56Z</dcterms:modified>
</cp:coreProperties>
</file>