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6" r:id="rId8"/>
    <p:sldId id="279" r:id="rId9"/>
    <p:sldId id="278" r:id="rId10"/>
    <p:sldId id="277" r:id="rId11"/>
    <p:sldId id="280" r:id="rId12"/>
    <p:sldId id="281" r:id="rId13"/>
    <p:sldId id="320" r:id="rId14"/>
    <p:sldId id="284" r:id="rId15"/>
    <p:sldId id="283" r:id="rId16"/>
    <p:sldId id="285" r:id="rId17"/>
    <p:sldId id="290" r:id="rId18"/>
    <p:sldId id="289" r:id="rId19"/>
    <p:sldId id="288" r:id="rId20"/>
    <p:sldId id="287" r:id="rId21"/>
    <p:sldId id="286" r:id="rId22"/>
    <p:sldId id="291" r:id="rId23"/>
    <p:sldId id="267" r:id="rId24"/>
    <p:sldId id="292" r:id="rId25"/>
    <p:sldId id="296" r:id="rId26"/>
    <p:sldId id="295" r:id="rId27"/>
    <p:sldId id="294" r:id="rId28"/>
    <p:sldId id="293" r:id="rId29"/>
    <p:sldId id="304" r:id="rId30"/>
    <p:sldId id="303" r:id="rId31"/>
    <p:sldId id="302" r:id="rId32"/>
    <p:sldId id="301" r:id="rId33"/>
    <p:sldId id="300" r:id="rId34"/>
    <p:sldId id="299" r:id="rId35"/>
    <p:sldId id="298" r:id="rId36"/>
    <p:sldId id="297" r:id="rId37"/>
    <p:sldId id="312" r:id="rId38"/>
    <p:sldId id="311" r:id="rId39"/>
    <p:sldId id="310" r:id="rId40"/>
    <p:sldId id="309" r:id="rId41"/>
    <p:sldId id="308" r:id="rId42"/>
    <p:sldId id="307" r:id="rId43"/>
    <p:sldId id="306" r:id="rId44"/>
    <p:sldId id="305" r:id="rId45"/>
    <p:sldId id="315" r:id="rId46"/>
    <p:sldId id="314" r:id="rId47"/>
    <p:sldId id="313" r:id="rId48"/>
    <p:sldId id="274" r:id="rId49"/>
    <p:sldId id="275" r:id="rId50"/>
    <p:sldId id="316" r:id="rId51"/>
    <p:sldId id="319" r:id="rId52"/>
    <p:sldId id="318" r:id="rId53"/>
    <p:sldId id="317"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13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19008EC-F060-4B29-AC7C-93AC81845829}" type="datetimeFigureOut">
              <a:rPr lang="es-NI" smtClean="0"/>
              <a:t>9/8/2022</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565593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9008EC-F060-4B29-AC7C-93AC81845829}" type="datetimeFigureOut">
              <a:rPr lang="es-NI" smtClean="0"/>
              <a:t>9/8/2022</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3472416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9008EC-F060-4B29-AC7C-93AC81845829}" type="datetimeFigureOut">
              <a:rPr lang="es-NI" smtClean="0"/>
              <a:t>9/8/2022</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2168088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19008EC-F060-4B29-AC7C-93AC81845829}" type="datetimeFigureOut">
              <a:rPr lang="es-NI" smtClean="0"/>
              <a:t>9/8/2022</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1042469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19008EC-F060-4B29-AC7C-93AC81845829}" type="datetimeFigureOut">
              <a:rPr lang="es-NI" smtClean="0"/>
              <a:t>9/8/2022</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1485282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19008EC-F060-4B29-AC7C-93AC81845829}" type="datetimeFigureOut">
              <a:rPr lang="es-NI" smtClean="0"/>
              <a:t>9/8/2022</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97732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19008EC-F060-4B29-AC7C-93AC81845829}" type="datetimeFigureOut">
              <a:rPr lang="es-NI" smtClean="0"/>
              <a:t>9/8/2022</a:t>
            </a:fld>
            <a:endParaRPr lang="es-NI"/>
          </a:p>
        </p:txBody>
      </p:sp>
      <p:sp>
        <p:nvSpPr>
          <p:cNvPr id="8" name="Footer Placeholder 7"/>
          <p:cNvSpPr>
            <a:spLocks noGrp="1"/>
          </p:cNvSpPr>
          <p:nvPr>
            <p:ph type="ftr" sz="quarter" idx="11"/>
          </p:nvPr>
        </p:nvSpPr>
        <p:spPr/>
        <p:txBody>
          <a:bodyPr/>
          <a:lstStyle/>
          <a:p>
            <a:endParaRPr lang="es-NI"/>
          </a:p>
        </p:txBody>
      </p:sp>
      <p:sp>
        <p:nvSpPr>
          <p:cNvPr id="9" name="Slide Number Placeholder 8"/>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2064727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19008EC-F060-4B29-AC7C-93AC81845829}" type="datetimeFigureOut">
              <a:rPr lang="es-NI" smtClean="0"/>
              <a:t>9/8/2022</a:t>
            </a:fld>
            <a:endParaRPr lang="es-NI"/>
          </a:p>
        </p:txBody>
      </p:sp>
      <p:sp>
        <p:nvSpPr>
          <p:cNvPr id="4" name="Footer Placeholder 3"/>
          <p:cNvSpPr>
            <a:spLocks noGrp="1"/>
          </p:cNvSpPr>
          <p:nvPr>
            <p:ph type="ftr" sz="quarter" idx="11"/>
          </p:nvPr>
        </p:nvSpPr>
        <p:spPr/>
        <p:txBody>
          <a:bodyPr/>
          <a:lstStyle/>
          <a:p>
            <a:endParaRPr lang="es-NI"/>
          </a:p>
        </p:txBody>
      </p:sp>
      <p:sp>
        <p:nvSpPr>
          <p:cNvPr id="5" name="Slide Number Placeholder 4"/>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57791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9008EC-F060-4B29-AC7C-93AC81845829}" type="datetimeFigureOut">
              <a:rPr lang="es-NI" smtClean="0"/>
              <a:t>9/8/2022</a:t>
            </a:fld>
            <a:endParaRPr lang="es-NI"/>
          </a:p>
        </p:txBody>
      </p:sp>
      <p:sp>
        <p:nvSpPr>
          <p:cNvPr id="3" name="Footer Placeholder 2"/>
          <p:cNvSpPr>
            <a:spLocks noGrp="1"/>
          </p:cNvSpPr>
          <p:nvPr>
            <p:ph type="ftr" sz="quarter" idx="11"/>
          </p:nvPr>
        </p:nvSpPr>
        <p:spPr/>
        <p:txBody>
          <a:bodyPr/>
          <a:lstStyle/>
          <a:p>
            <a:endParaRPr lang="es-NI"/>
          </a:p>
        </p:txBody>
      </p:sp>
      <p:sp>
        <p:nvSpPr>
          <p:cNvPr id="4" name="Slide Number Placeholder 3"/>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2771132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19008EC-F060-4B29-AC7C-93AC81845829}" type="datetimeFigureOut">
              <a:rPr lang="es-NI" smtClean="0"/>
              <a:t>9/8/2022</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2743730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19008EC-F060-4B29-AC7C-93AC81845829}" type="datetimeFigureOut">
              <a:rPr lang="es-NI" smtClean="0"/>
              <a:t>9/8/2022</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A132203E-F261-43AA-93F5-6F6DECFCB862}" type="slidenum">
              <a:rPr lang="es-NI" smtClean="0"/>
              <a:t>‹Nº›</a:t>
            </a:fld>
            <a:endParaRPr lang="es-NI"/>
          </a:p>
        </p:txBody>
      </p:sp>
    </p:spTree>
    <p:extLst>
      <p:ext uri="{BB962C8B-B14F-4D97-AF65-F5344CB8AC3E}">
        <p14:creationId xmlns:p14="http://schemas.microsoft.com/office/powerpoint/2010/main" val="1336790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008EC-F060-4B29-AC7C-93AC81845829}" type="datetimeFigureOut">
              <a:rPr lang="es-NI" smtClean="0"/>
              <a:t>9/8/2022</a:t>
            </a:fld>
            <a:endParaRPr lang="es-N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32203E-F261-43AA-93F5-6F6DECFCB862}" type="slidenum">
              <a:rPr lang="es-NI" smtClean="0"/>
              <a:t>‹Nº›</a:t>
            </a:fld>
            <a:endParaRPr lang="es-NI"/>
          </a:p>
        </p:txBody>
      </p:sp>
    </p:spTree>
    <p:extLst>
      <p:ext uri="{BB962C8B-B14F-4D97-AF65-F5344CB8AC3E}">
        <p14:creationId xmlns:p14="http://schemas.microsoft.com/office/powerpoint/2010/main" val="27435195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E1E29D9-5C38-1F9A-1AB5-7981641EAD20}"/>
              </a:ext>
            </a:extLst>
          </p:cNvPr>
          <p:cNvPicPr>
            <a:picLocks noChangeAspect="1"/>
          </p:cNvPicPr>
          <p:nvPr/>
        </p:nvPicPr>
        <p:blipFill>
          <a:blip r:embed="rId2"/>
          <a:stretch>
            <a:fillRect/>
          </a:stretch>
        </p:blipFill>
        <p:spPr>
          <a:xfrm>
            <a:off x="4094920" y="-34756"/>
            <a:ext cx="5049080" cy="6892756"/>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EL SER JUSTO.</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a:bodyPr>
          <a:lstStyle/>
          <a:p>
            <a:r>
              <a:rPr lang="es-NI" b="1" u="sng" dirty="0">
                <a:highlight>
                  <a:srgbClr val="FFFF00"/>
                </a:highlight>
                <a:latin typeface="Maiandra GD" panose="020E0502030308020204" pitchFamily="34" charset="0"/>
              </a:rPr>
              <a:t>INTRODUCCIÒN:</a:t>
            </a:r>
          </a:p>
          <a:p>
            <a:r>
              <a:rPr lang="es-ES" b="1" dirty="0">
                <a:latin typeface="Maiandra GD" panose="020E0502030308020204" pitchFamily="34" charset="0"/>
              </a:rPr>
              <a:t>Vivimos en un mundo lleno de injusticias, por donde miremos, solo miramos injusticias.</a:t>
            </a:r>
          </a:p>
          <a:p>
            <a:r>
              <a:rPr lang="es-ES" b="1" dirty="0">
                <a:latin typeface="Maiandra GD" panose="020E0502030308020204" pitchFamily="34" charset="0"/>
              </a:rPr>
              <a:t>Injusticia en el trabajo, Él jefe sobre Él empleado, injusticia en las leyes, los abogados, los jueces, hay personas que deberían estar en la cárcel y están libres. </a:t>
            </a:r>
          </a:p>
          <a:p>
            <a:r>
              <a:rPr lang="es-ES" b="1" dirty="0">
                <a:latin typeface="Maiandra GD" panose="020E0502030308020204" pitchFamily="34" charset="0"/>
              </a:rPr>
              <a:t>Hay personas que deberían estar libres, pero están presos por las injusticias de las leyes.</a:t>
            </a:r>
          </a:p>
          <a:p>
            <a:endParaRPr lang="es-NI" b="1" dirty="0">
              <a:latin typeface="Maiandra GD" panose="020E0502030308020204" pitchFamily="34" charset="0"/>
            </a:endParaRP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2702998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lnSpcReduction="10000"/>
          </a:bodyPr>
          <a:lstStyle/>
          <a:p>
            <a:pPr algn="ctr"/>
            <a:r>
              <a:rPr lang="es-ES" b="1" u="sng" dirty="0">
                <a:highlight>
                  <a:srgbClr val="FFFF00"/>
                </a:highlight>
                <a:latin typeface="Maiandra GD" panose="020E0502030308020204" pitchFamily="34" charset="0"/>
              </a:rPr>
              <a:t>Genesis.6:5.</a:t>
            </a:r>
          </a:p>
          <a:p>
            <a:r>
              <a:rPr lang="es-ES" b="1" u="sng" dirty="0">
                <a:solidFill>
                  <a:schemeClr val="bg1"/>
                </a:solidFill>
                <a:highlight>
                  <a:srgbClr val="008080"/>
                </a:highlight>
                <a:latin typeface="Maiandra GD" panose="020E0502030308020204" pitchFamily="34" charset="0"/>
              </a:rPr>
              <a:t>Y el SEÑOR vio que era mucha la maldad de los hombres en la tierra,</a:t>
            </a:r>
            <a:r>
              <a:rPr lang="es-ES" b="1" dirty="0">
                <a:latin typeface="Maiandra GD" panose="020E0502030308020204" pitchFamily="34" charset="0"/>
              </a:rPr>
              <a:t> y que toda intención de los pensamientos de su corazón era sólo hacer siempre el mal. </a:t>
            </a:r>
          </a:p>
          <a:p>
            <a:r>
              <a:rPr lang="es-ES" b="1" dirty="0">
                <a:latin typeface="Maiandra GD" panose="020E0502030308020204" pitchFamily="34" charset="0"/>
              </a:rPr>
              <a:t>Pero Noe fue justo entre ellos. </a:t>
            </a:r>
          </a:p>
          <a:p>
            <a:r>
              <a:rPr lang="es-ES" b="1" dirty="0">
                <a:latin typeface="Maiandra GD" panose="020E0502030308020204" pitchFamily="34" charset="0"/>
              </a:rPr>
              <a:t>La pregunta es </a:t>
            </a:r>
          </a:p>
          <a:p>
            <a:r>
              <a:rPr lang="es-ES" b="1" dirty="0">
                <a:latin typeface="Maiandra GD" panose="020E0502030308020204" pitchFamily="34" charset="0"/>
              </a:rPr>
              <a:t>¿Cómo hizo Noe para ser justo en medio de tanta maldad? </a:t>
            </a:r>
          </a:p>
          <a:p>
            <a:r>
              <a:rPr lang="es-ES" b="1" dirty="0">
                <a:latin typeface="Maiandra GD" panose="020E0502030308020204" pitchFamily="34" charset="0"/>
              </a:rPr>
              <a:t>Bueno camino con Dios.</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0733033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a:bodyPr>
          <a:lstStyle/>
          <a:p>
            <a:r>
              <a:rPr lang="es-ES" b="1" dirty="0">
                <a:latin typeface="Maiandra GD" panose="020E0502030308020204" pitchFamily="34" charset="0"/>
              </a:rPr>
              <a:t>Andaba con Dios. </a:t>
            </a:r>
          </a:p>
          <a:p>
            <a:r>
              <a:rPr lang="es-ES" b="1" dirty="0">
                <a:latin typeface="Maiandra GD" panose="020E0502030308020204" pitchFamily="34" charset="0"/>
              </a:rPr>
              <a:t>Allí está el secreto Noe no hizo ni se guió como los otros, Él se apartó y camino en otro sentido, camino con Dios.</a:t>
            </a:r>
          </a:p>
          <a:p>
            <a:r>
              <a:rPr lang="es-ES" b="1" dirty="0">
                <a:latin typeface="Maiandra GD" panose="020E0502030308020204" pitchFamily="34" charset="0"/>
              </a:rPr>
              <a:t>Job. </a:t>
            </a:r>
          </a:p>
          <a:p>
            <a:pPr algn="ctr"/>
            <a:r>
              <a:rPr lang="es-ES" b="1" u="sng" dirty="0">
                <a:highlight>
                  <a:srgbClr val="FFFF00"/>
                </a:highlight>
                <a:latin typeface="Maiandra GD" panose="020E0502030308020204" pitchFamily="34" charset="0"/>
              </a:rPr>
              <a:t>Job.1:1. </a:t>
            </a:r>
          </a:p>
          <a:p>
            <a:r>
              <a:rPr lang="es-ES" b="1" dirty="0">
                <a:latin typeface="Maiandra GD" panose="020E0502030308020204" pitchFamily="34" charset="0"/>
              </a:rPr>
              <a:t>Hubo un hombre en la tierra de Uz llamado Job; y era aquel hombre intachable, </a:t>
            </a:r>
            <a:r>
              <a:rPr lang="es-ES" b="1" u="sng" dirty="0">
                <a:solidFill>
                  <a:schemeClr val="bg1"/>
                </a:solidFill>
                <a:highlight>
                  <a:srgbClr val="008000"/>
                </a:highlight>
                <a:latin typeface="Maiandra GD" panose="020E0502030308020204" pitchFamily="34" charset="0"/>
              </a:rPr>
              <a:t>recto,</a:t>
            </a:r>
            <a:r>
              <a:rPr lang="es-ES" b="1" dirty="0">
                <a:latin typeface="Maiandra GD" panose="020E0502030308020204" pitchFamily="34" charset="0"/>
              </a:rPr>
              <a:t> temeroso de Dios y apartado del mal.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7131607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Dice que era un hombre recto- Justo.</a:t>
            </a:r>
          </a:p>
          <a:p>
            <a:r>
              <a:rPr lang="es-NI" b="1" dirty="0">
                <a:latin typeface="Maiandra GD" panose="020E0502030308020204" pitchFamily="34" charset="0"/>
              </a:rPr>
              <a:t>José Él esposo de María era justo. </a:t>
            </a:r>
          </a:p>
          <a:p>
            <a:pPr algn="ctr"/>
            <a:r>
              <a:rPr lang="es-NI" b="1" u="sng" dirty="0">
                <a:highlight>
                  <a:srgbClr val="FFFF00"/>
                </a:highlight>
                <a:latin typeface="Maiandra GD" panose="020E0502030308020204" pitchFamily="34" charset="0"/>
              </a:rPr>
              <a:t>Mateo.1:19. </a:t>
            </a:r>
          </a:p>
          <a:p>
            <a:r>
              <a:rPr lang="es-ES" b="1" u="sng" dirty="0">
                <a:solidFill>
                  <a:schemeClr val="bg1"/>
                </a:solidFill>
                <a:highlight>
                  <a:srgbClr val="800080"/>
                </a:highlight>
                <a:latin typeface="Maiandra GD" panose="020E0502030308020204" pitchFamily="34" charset="0"/>
              </a:rPr>
              <a:t>Y José su marido, siendo un hombre justo</a:t>
            </a:r>
            <a:r>
              <a:rPr lang="es-ES" b="1" dirty="0">
                <a:latin typeface="Maiandra GD" panose="020E0502030308020204" pitchFamily="34" charset="0"/>
              </a:rPr>
              <a:t> y no queriendo difamarla, quiso abandonarla en secreto. </a:t>
            </a:r>
            <a:endParaRPr lang="es-NI" b="1" dirty="0">
              <a:latin typeface="Maiandra GD" panose="020E0502030308020204" pitchFamily="34" charset="0"/>
            </a:endParaRPr>
          </a:p>
          <a:p>
            <a:r>
              <a:rPr lang="es-NI" b="1" dirty="0">
                <a:latin typeface="Maiandra GD" panose="020E0502030308020204" pitchFamily="34" charset="0"/>
              </a:rPr>
              <a:t>No quería difamar a María, no fue como Judá. </a:t>
            </a:r>
          </a:p>
          <a:p>
            <a:pPr algn="ctr"/>
            <a:r>
              <a:rPr lang="es-NI" b="1" u="sng" dirty="0">
                <a:highlight>
                  <a:srgbClr val="FFFF00"/>
                </a:highlight>
                <a:latin typeface="Maiandra GD" panose="020E0502030308020204" pitchFamily="34" charset="0"/>
              </a:rPr>
              <a:t>Genesis.38:24-26.</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78896722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1" y="-39756"/>
            <a:ext cx="9144001" cy="121920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9" name="Marcador de contenido 8">
            <a:extLst>
              <a:ext uri="{FF2B5EF4-FFF2-40B4-BE49-F238E27FC236}">
                <a16:creationId xmlns:a16="http://schemas.microsoft.com/office/drawing/2014/main" id="{268D0AC7-0108-9B25-BC09-2E47D189FBAE}"/>
              </a:ext>
            </a:extLst>
          </p:cNvPr>
          <p:cNvSpPr>
            <a:spLocks noGrp="1"/>
          </p:cNvSpPr>
          <p:nvPr>
            <p:ph idx="1"/>
          </p:nvPr>
        </p:nvSpPr>
        <p:spPr>
          <a:xfrm>
            <a:off x="4094920" y="1179441"/>
            <a:ext cx="5049080" cy="5678557"/>
          </a:xfrm>
        </p:spPr>
        <p:txBody>
          <a:bodyPr>
            <a:normAutofit fontScale="92500" lnSpcReduction="20000"/>
          </a:bodyPr>
          <a:lstStyle/>
          <a:p>
            <a:r>
              <a:rPr lang="es-ES" b="1" dirty="0">
                <a:latin typeface="Maiandra GD" panose="020E0502030308020204" pitchFamily="34" charset="0"/>
              </a:rPr>
              <a:t>Y sucedió que como a los tres meses, informaron a Judá, diciendo: Tu nuera Tamar ha fornicado, y he aquí, ha quedado encinta a causa de las fornicaciones. </a:t>
            </a:r>
            <a:r>
              <a:rPr lang="es-ES" b="1" u="sng" dirty="0">
                <a:highlight>
                  <a:srgbClr val="00FF00"/>
                </a:highlight>
                <a:latin typeface="Maiandra GD" panose="020E0502030308020204" pitchFamily="34" charset="0"/>
              </a:rPr>
              <a:t>Entonces Judá dijo: Sacadla y que sea quemada.</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V.25.  </a:t>
            </a:r>
          </a:p>
          <a:p>
            <a:r>
              <a:rPr lang="es-ES" b="1" dirty="0">
                <a:latin typeface="Maiandra GD" panose="020E0502030308020204" pitchFamily="34" charset="0"/>
              </a:rPr>
              <a:t>Y aconteció que cuando la sacaban, ella envió a decir a su suegro: </a:t>
            </a:r>
            <a:r>
              <a:rPr lang="es-ES" b="1" u="sng" dirty="0">
                <a:highlight>
                  <a:srgbClr val="00FFFF"/>
                </a:highlight>
                <a:latin typeface="Maiandra GD" panose="020E0502030308020204" pitchFamily="34" charset="0"/>
              </a:rPr>
              <a:t>Del hombre a quien pertenecen estas cosas estoy encinta.</a:t>
            </a:r>
            <a:r>
              <a:rPr lang="es-ES" b="1" dirty="0">
                <a:latin typeface="Maiandra GD" panose="020E0502030308020204" pitchFamily="34" charset="0"/>
              </a:rPr>
              <a:t> Y añadió: Te ruego que examines y veas de quién es este sello, este cordón y este báculo. </a:t>
            </a:r>
          </a:p>
          <a:p>
            <a:pPr algn="ctr"/>
            <a:r>
              <a:rPr lang="es-ES" b="1" u="sng" dirty="0">
                <a:highlight>
                  <a:srgbClr val="FFFF00"/>
                </a:highlight>
                <a:latin typeface="Maiandra GD" panose="020E0502030308020204" pitchFamily="34" charset="0"/>
              </a:rPr>
              <a:t>V.26.</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40440111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arn(inVertic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arn(inVertical)">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Judá los reconoció, </a:t>
            </a:r>
            <a:r>
              <a:rPr lang="es-ES" b="1" u="sng" dirty="0">
                <a:solidFill>
                  <a:schemeClr val="bg1"/>
                </a:solidFill>
                <a:highlight>
                  <a:srgbClr val="FF00FF"/>
                </a:highlight>
                <a:latin typeface="Maiandra GD" panose="020E0502030308020204" pitchFamily="34" charset="0"/>
              </a:rPr>
              <a:t>y dijo: Ella es más justa que yo,</a:t>
            </a:r>
            <a:r>
              <a:rPr lang="es-ES" b="1" dirty="0">
                <a:latin typeface="Maiandra GD" panose="020E0502030308020204" pitchFamily="34" charset="0"/>
              </a:rPr>
              <a:t> por cuanto yo no la di por mujer a mi hijo Sela. Y no volvió a tener más relaciones con ella. </a:t>
            </a:r>
          </a:p>
          <a:p>
            <a:r>
              <a:rPr lang="es-ES" b="1" dirty="0">
                <a:latin typeface="Maiandra GD" panose="020E0502030308020204" pitchFamily="34" charset="0"/>
              </a:rPr>
              <a:t>Zacarías y Elizabeth eran justos ambos. </a:t>
            </a:r>
          </a:p>
          <a:p>
            <a:pPr algn="ctr"/>
            <a:r>
              <a:rPr lang="es-ES" b="1" u="sng" dirty="0">
                <a:highlight>
                  <a:srgbClr val="FFFF00"/>
                </a:highlight>
                <a:latin typeface="Maiandra GD" panose="020E0502030308020204" pitchFamily="34" charset="0"/>
              </a:rPr>
              <a:t>Lucas.1:6. </a:t>
            </a:r>
          </a:p>
          <a:p>
            <a:r>
              <a:rPr lang="es-ES" b="1" u="sng" dirty="0">
                <a:solidFill>
                  <a:schemeClr val="bg1"/>
                </a:solidFill>
                <a:highlight>
                  <a:srgbClr val="0000FF"/>
                </a:highlight>
                <a:latin typeface="Maiandra GD" panose="020E0502030308020204" pitchFamily="34" charset="0"/>
              </a:rPr>
              <a:t>Ambos eran justos delante de Dios,</a:t>
            </a:r>
            <a:r>
              <a:rPr lang="es-ES" b="1" dirty="0">
                <a:latin typeface="Maiandra GD" panose="020E0502030308020204" pitchFamily="34" charset="0"/>
              </a:rPr>
              <a:t> y se conducían intachablemente en todos los mandamientos y preceptos del Señor.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4065374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Vemos aquí un matrimonio justo ambos, que difícil es hallar en estos días matrimonios tan justos y rectos, no fueron como Ananías y Zafira. </a:t>
            </a:r>
          </a:p>
          <a:p>
            <a:pPr algn="ctr"/>
            <a:r>
              <a:rPr lang="es-ES" b="1" u="sng" dirty="0">
                <a:highlight>
                  <a:srgbClr val="FFFF00"/>
                </a:highlight>
                <a:latin typeface="Maiandra GD" panose="020E0502030308020204" pitchFamily="34" charset="0"/>
              </a:rPr>
              <a:t>Hechos.5:1-2.</a:t>
            </a:r>
          </a:p>
          <a:p>
            <a:r>
              <a:rPr lang="es-ES" b="1" u="sng" dirty="0">
                <a:solidFill>
                  <a:schemeClr val="bg1"/>
                </a:solidFill>
                <a:highlight>
                  <a:srgbClr val="FF0000"/>
                </a:highlight>
                <a:latin typeface="Maiandra GD" panose="020E0502030308020204" pitchFamily="34" charset="0"/>
              </a:rPr>
              <a:t>Pero cierto hombre llamado Ananías, con Safira su mujer,</a:t>
            </a:r>
            <a:r>
              <a:rPr lang="es-ES" b="1" dirty="0">
                <a:latin typeface="Maiandra GD" panose="020E0502030308020204" pitchFamily="34" charset="0"/>
              </a:rPr>
              <a:t> vendió una propiedad, </a:t>
            </a:r>
          </a:p>
          <a:p>
            <a:r>
              <a:rPr lang="es-ES" b="1" dirty="0">
                <a:latin typeface="Maiandra GD" panose="020E0502030308020204" pitchFamily="34" charset="0"/>
              </a:rPr>
              <a:t>Todo siempre lo supo su esposa.</a:t>
            </a:r>
          </a:p>
          <a:p>
            <a:pPr algn="ctr"/>
            <a:r>
              <a:rPr lang="es-ES" b="1" u="sng" dirty="0">
                <a:highlight>
                  <a:srgbClr val="FFFF00"/>
                </a:highlight>
                <a:latin typeface="Maiandra GD" panose="020E0502030308020204" pitchFamily="34" charset="0"/>
              </a:rPr>
              <a:t>V.2.</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78920455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y se quedó con parte del precio, </a:t>
            </a:r>
            <a:r>
              <a:rPr lang="es-ES" b="1" u="sng" dirty="0">
                <a:solidFill>
                  <a:schemeClr val="bg1"/>
                </a:solidFill>
                <a:highlight>
                  <a:srgbClr val="000080"/>
                </a:highlight>
                <a:latin typeface="Maiandra GD" panose="020E0502030308020204" pitchFamily="34" charset="0"/>
              </a:rPr>
              <a:t>sabiéndolo también su mujer;</a:t>
            </a:r>
            <a:r>
              <a:rPr lang="es-ES" b="1" dirty="0">
                <a:latin typeface="Maiandra GD" panose="020E0502030308020204" pitchFamily="34" charset="0"/>
              </a:rPr>
              <a:t> y trayendo la otra parte, la puso a los pies de los apóstoles. </a:t>
            </a:r>
          </a:p>
          <a:p>
            <a:r>
              <a:rPr lang="es-ES" b="1" dirty="0">
                <a:latin typeface="Maiandra GD" panose="020E0502030308020204" pitchFamily="34" charset="0"/>
              </a:rPr>
              <a:t>Cuantos matrimonios de cristianos, cuando llega un hermano a visitarlos parecen tan justos, pero cuando se va Él hermano ni se soportan ni se aguantan el uno al otro, cuidado están fingiendo como este matrimonio de Ananías y Zafira.</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41396965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fontScale="92500" lnSpcReduction="10000"/>
          </a:bodyPr>
          <a:lstStyle/>
          <a:p>
            <a:r>
              <a:rPr lang="es-ES" b="1" dirty="0">
                <a:latin typeface="Maiandra GD" panose="020E0502030308020204" pitchFamily="34" charset="0"/>
              </a:rPr>
              <a:t>José de Arimatea era un hombre justo. </a:t>
            </a:r>
          </a:p>
          <a:p>
            <a:pPr algn="ctr"/>
            <a:r>
              <a:rPr lang="es-ES" b="1" u="sng" dirty="0">
                <a:highlight>
                  <a:srgbClr val="FFFF00"/>
                </a:highlight>
                <a:latin typeface="Maiandra GD" panose="020E0502030308020204" pitchFamily="34" charset="0"/>
              </a:rPr>
              <a:t>Lucas.23:50. </a:t>
            </a:r>
          </a:p>
          <a:p>
            <a:r>
              <a:rPr lang="es-ES" b="1" dirty="0">
                <a:latin typeface="Maiandra GD" panose="020E0502030308020204" pitchFamily="34" charset="0"/>
              </a:rPr>
              <a:t>Y había un hombre llamado José, miembro del concilio, </a:t>
            </a:r>
            <a:r>
              <a:rPr lang="es-ES" b="1" u="sng" dirty="0">
                <a:solidFill>
                  <a:schemeClr val="bg1"/>
                </a:solidFill>
                <a:highlight>
                  <a:srgbClr val="008080"/>
                </a:highlight>
                <a:latin typeface="Maiandra GD" panose="020E0502030308020204" pitchFamily="34" charset="0"/>
              </a:rPr>
              <a:t>varón bueno y justo.</a:t>
            </a:r>
            <a:endParaRPr lang="es-ES" b="1" dirty="0">
              <a:latin typeface="Maiandra GD" panose="020E0502030308020204" pitchFamily="34" charset="0"/>
            </a:endParaRPr>
          </a:p>
          <a:p>
            <a:r>
              <a:rPr lang="es-ES" b="1" dirty="0">
                <a:latin typeface="Maiandra GD" panose="020E0502030308020204" pitchFamily="34" charset="0"/>
              </a:rPr>
              <a:t>¿Dónde estuvo su justicia? </a:t>
            </a:r>
          </a:p>
          <a:p>
            <a:r>
              <a:rPr lang="es-ES" b="1" dirty="0">
                <a:latin typeface="Maiandra GD" panose="020E0502030308020204" pitchFamily="34" charset="0"/>
              </a:rPr>
              <a:t>No consistió en el plan de los demás. </a:t>
            </a:r>
          </a:p>
          <a:p>
            <a:pPr algn="ctr"/>
            <a:r>
              <a:rPr lang="es-ES" b="1" u="sng" dirty="0">
                <a:highlight>
                  <a:srgbClr val="FFFF00"/>
                </a:highlight>
                <a:latin typeface="Maiandra GD" panose="020E0502030308020204" pitchFamily="34" charset="0"/>
              </a:rPr>
              <a:t>Lucas.23:51.</a:t>
            </a:r>
          </a:p>
          <a:p>
            <a:r>
              <a:rPr lang="es-ES" b="1" u="sng" dirty="0">
                <a:solidFill>
                  <a:schemeClr val="bg1"/>
                </a:solidFill>
                <a:highlight>
                  <a:srgbClr val="008000"/>
                </a:highlight>
                <a:latin typeface="Maiandra GD" panose="020E0502030308020204" pitchFamily="34" charset="0"/>
              </a:rPr>
              <a:t>(el cual no había asentido al plan y al proceder de los demás)</a:t>
            </a:r>
            <a:r>
              <a:rPr lang="es-ES" b="1" dirty="0">
                <a:latin typeface="Maiandra GD" panose="020E0502030308020204" pitchFamily="34" charset="0"/>
              </a:rPr>
              <a:t> que era de Arimatea, ciudad de los judíos, y que esperaba el reino de Dios.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9824057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Pablo vivía de una manera justa. </a:t>
            </a:r>
          </a:p>
          <a:p>
            <a:pPr algn="ctr"/>
            <a:r>
              <a:rPr lang="es-ES" b="1" u="sng" dirty="0">
                <a:highlight>
                  <a:srgbClr val="FFFF00"/>
                </a:highlight>
                <a:latin typeface="Maiandra GD" panose="020E0502030308020204" pitchFamily="34" charset="0"/>
              </a:rPr>
              <a:t>I Tesalonicenses.2:10. </a:t>
            </a:r>
          </a:p>
          <a:p>
            <a:r>
              <a:rPr lang="es-ES" b="1" dirty="0">
                <a:latin typeface="Maiandra GD" panose="020E0502030308020204" pitchFamily="34" charset="0"/>
              </a:rPr>
              <a:t>Vosotros sois testigos, y también Dios, </a:t>
            </a:r>
            <a:r>
              <a:rPr lang="es-ES" b="1" u="sng" dirty="0">
                <a:solidFill>
                  <a:schemeClr val="bg1"/>
                </a:solidFill>
                <a:highlight>
                  <a:srgbClr val="800080"/>
                </a:highlight>
                <a:latin typeface="Maiandra GD" panose="020E0502030308020204" pitchFamily="34" charset="0"/>
              </a:rPr>
              <a:t>de cuán santa, justa e irreprensiblemente</a:t>
            </a:r>
            <a:r>
              <a:rPr lang="es-ES" b="1" dirty="0">
                <a:latin typeface="Maiandra GD" panose="020E0502030308020204" pitchFamily="34" charset="0"/>
              </a:rPr>
              <a:t> nos comportamos con vosotros los creyentes; </a:t>
            </a:r>
          </a:p>
          <a:p>
            <a:r>
              <a:rPr lang="es-ES" b="1" dirty="0">
                <a:latin typeface="Maiandra GD" panose="020E0502030308020204" pitchFamily="34" charset="0"/>
              </a:rPr>
              <a:t>Tenía una vida justa delante de Dios y los hombres.</a:t>
            </a:r>
          </a:p>
          <a:p>
            <a:r>
              <a:rPr lang="en-US" b="1" dirty="0">
                <a:latin typeface="Maiandra GD" panose="020E0502030308020204" pitchFamily="34" charset="0"/>
              </a:rPr>
              <a:t>Lot. </a:t>
            </a:r>
          </a:p>
          <a:p>
            <a:pPr algn="ctr"/>
            <a:r>
              <a:rPr lang="en-US" b="1" u="sng" dirty="0">
                <a:highlight>
                  <a:srgbClr val="FFFF00"/>
                </a:highlight>
                <a:latin typeface="Maiandra GD" panose="020E0502030308020204" pitchFamily="34" charset="0"/>
              </a:rPr>
              <a:t>II Pedro.2:8. </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0544978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lnSpcReduction="10000"/>
          </a:bodyPr>
          <a:lstStyle/>
          <a:p>
            <a:r>
              <a:rPr lang="es-ES" b="1" u="sng" dirty="0">
                <a:highlight>
                  <a:srgbClr val="00FF00"/>
                </a:highlight>
                <a:latin typeface="Maiandra GD" panose="020E0502030308020204" pitchFamily="34" charset="0"/>
              </a:rPr>
              <a:t>(porque ese justo,</a:t>
            </a:r>
            <a:r>
              <a:rPr lang="es-ES" b="1" dirty="0">
                <a:latin typeface="Maiandra GD" panose="020E0502030308020204" pitchFamily="34" charset="0"/>
              </a:rPr>
              <a:t> por lo que veía y oía mientras vivía entre ellos, diariamente sentía su alma justa atormentada por sus hechos inicuos), </a:t>
            </a:r>
          </a:p>
          <a:p>
            <a:r>
              <a:rPr lang="es-ES" b="1" dirty="0">
                <a:latin typeface="Maiandra GD" panose="020E0502030308020204" pitchFamily="34" charset="0"/>
              </a:rPr>
              <a:t>Lot vivió en una cuidad corrompida en toda su manera en el hablar en la conducta todo era injusticia, pero Él se mantuvo en su justicia siendo justo.</a:t>
            </a:r>
          </a:p>
          <a:p>
            <a:r>
              <a:rPr lang="es-ES" b="1" dirty="0">
                <a:latin typeface="Maiandra GD" panose="020E0502030308020204" pitchFamily="34" charset="0"/>
              </a:rPr>
              <a:t>Y nuestro ejemplo supremo el de Nuestro Señor Jesucristo.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8684837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ES" b="1" u="sng" dirty="0">
                <a:latin typeface="Maiandra GD" panose="020E0502030308020204" pitchFamily="34" charset="0"/>
              </a:rPr>
              <a:t>INTRODUCCIÓN:</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Injusticias en los hogares, los padres sobre los hijos, los hijos sobre los padres, los esposos sobre las esposas, las esposas sobre los esposas.</a:t>
            </a:r>
          </a:p>
          <a:p>
            <a:r>
              <a:rPr lang="es-ES" b="1" dirty="0">
                <a:latin typeface="Maiandra GD" panose="020E0502030308020204" pitchFamily="34" charset="0"/>
              </a:rPr>
              <a:t>En las calles, vemos muchas injusticias, y nos preguntamos </a:t>
            </a:r>
          </a:p>
          <a:p>
            <a:r>
              <a:rPr lang="es-ES" b="1" dirty="0">
                <a:latin typeface="Maiandra GD" panose="020E0502030308020204" pitchFamily="34" charset="0"/>
              </a:rPr>
              <a:t>¿Vale la pena ser justo? </a:t>
            </a:r>
          </a:p>
          <a:p>
            <a:r>
              <a:rPr lang="es-ES" b="1" dirty="0">
                <a:latin typeface="Maiandra GD" panose="020E0502030308020204" pitchFamily="34" charset="0"/>
              </a:rPr>
              <a:t>¿Qué ganamos siendo justos en este mundo lleno de injusticias? </a:t>
            </a:r>
          </a:p>
          <a:p>
            <a:r>
              <a:rPr lang="es-ES" b="1" dirty="0">
                <a:latin typeface="Maiandra GD" panose="020E0502030308020204" pitchFamily="34" charset="0"/>
              </a:rPr>
              <a:t>¿Qué puedo hacer yo contra tanta injusticia? </a:t>
            </a:r>
          </a:p>
          <a:p>
            <a:r>
              <a:rPr lang="es-ES" b="1" dirty="0">
                <a:latin typeface="Maiandra GD" panose="020E0502030308020204" pitchFamily="34" charset="0"/>
              </a:rPr>
              <a:t>¿Estará Dios con los justos?</a:t>
            </a:r>
            <a:endParaRPr lang="es-NI" b="1" dirty="0">
              <a:latin typeface="Maiandra GD" panose="020E0502030308020204" pitchFamily="34" charset="0"/>
            </a:endParaRP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6287337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barn(inVertical)">
                                      <p:cBhvr>
                                        <p:cTn id="3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lnSpcReduction="10000"/>
          </a:bodyPr>
          <a:lstStyle/>
          <a:p>
            <a:pPr algn="ctr"/>
            <a:r>
              <a:rPr lang="es-ES" b="1" u="sng" dirty="0">
                <a:highlight>
                  <a:srgbClr val="FFFF00"/>
                </a:highlight>
                <a:latin typeface="Maiandra GD" panose="020E0502030308020204" pitchFamily="34" charset="0"/>
              </a:rPr>
              <a:t>Hechos.3:14. </a:t>
            </a:r>
          </a:p>
          <a:p>
            <a:r>
              <a:rPr lang="es-ES" b="1" u="sng" dirty="0">
                <a:highlight>
                  <a:srgbClr val="00FFFF"/>
                </a:highlight>
                <a:latin typeface="Maiandra GD" panose="020E0502030308020204" pitchFamily="34" charset="0"/>
              </a:rPr>
              <a:t>Mas vosotros repudiasteis al Santo y Justo,</a:t>
            </a:r>
            <a:r>
              <a:rPr lang="es-ES" b="1" dirty="0">
                <a:latin typeface="Maiandra GD" panose="020E0502030308020204" pitchFamily="34" charset="0"/>
              </a:rPr>
              <a:t> y pedisteis que se os concediera un asesino, </a:t>
            </a:r>
          </a:p>
          <a:p>
            <a:r>
              <a:rPr lang="es-ES" b="1" dirty="0">
                <a:latin typeface="Maiandra GD" panose="020E0502030308020204" pitchFamily="34" charset="0"/>
              </a:rPr>
              <a:t>La mujer de Pilato lo confeso. </a:t>
            </a:r>
          </a:p>
          <a:p>
            <a:pPr algn="ctr"/>
            <a:r>
              <a:rPr lang="es-ES" b="1" u="sng" dirty="0">
                <a:highlight>
                  <a:srgbClr val="FFFF00"/>
                </a:highlight>
                <a:latin typeface="Maiandra GD" panose="020E0502030308020204" pitchFamily="34" charset="0"/>
              </a:rPr>
              <a:t>Mateo.27:19. </a:t>
            </a:r>
          </a:p>
          <a:p>
            <a:r>
              <a:rPr lang="es-ES" b="1" dirty="0">
                <a:latin typeface="Maiandra GD" panose="020E0502030308020204" pitchFamily="34" charset="0"/>
              </a:rPr>
              <a:t>estando él sentado en el tribunal, su mujer le mandó aviso, diciendo: </a:t>
            </a:r>
            <a:r>
              <a:rPr lang="es-ES" b="1" u="sng" dirty="0">
                <a:solidFill>
                  <a:schemeClr val="bg1"/>
                </a:solidFill>
                <a:highlight>
                  <a:srgbClr val="FF00FF"/>
                </a:highlight>
                <a:latin typeface="Maiandra GD" panose="020E0502030308020204" pitchFamily="34" charset="0"/>
              </a:rPr>
              <a:t>No tengas nada que ver con ese justo,</a:t>
            </a:r>
            <a:r>
              <a:rPr lang="es-ES" b="1" dirty="0">
                <a:latin typeface="Maiandra GD" panose="020E0502030308020204" pitchFamily="34" charset="0"/>
              </a:rPr>
              <a:t> porque hoy he sufrido mucho en sueños por causa de El. </a:t>
            </a:r>
          </a:p>
          <a:p>
            <a:r>
              <a:rPr lang="es-ES" b="1" dirty="0">
                <a:latin typeface="Maiandra GD" panose="020E0502030308020204" pitchFamily="34" charset="0"/>
              </a:rPr>
              <a:t>Pilato también lo declaro. </a:t>
            </a:r>
          </a:p>
          <a:p>
            <a:pPr algn="ctr"/>
            <a:r>
              <a:rPr lang="es-ES" b="1" u="sng" dirty="0">
                <a:highlight>
                  <a:srgbClr val="FFFF00"/>
                </a:highlight>
                <a:latin typeface="Maiandra GD" panose="020E0502030308020204" pitchFamily="34" charset="0"/>
              </a:rPr>
              <a:t>Mateo.27:24.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7241760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lnSpcReduction="10000"/>
          </a:bodyPr>
          <a:lstStyle/>
          <a:p>
            <a:r>
              <a:rPr lang="es-ES" b="1" dirty="0">
                <a:latin typeface="Maiandra GD" panose="020E0502030308020204" pitchFamily="34" charset="0"/>
              </a:rPr>
              <a:t>Y viendo Pilato que no conseguía nada, sino que más bien se estaba formando un tumulto, tomó agua y se lavó las manos delante de la multitud, diciendo: </a:t>
            </a:r>
            <a:r>
              <a:rPr lang="es-ES" b="1" u="sng" dirty="0">
                <a:solidFill>
                  <a:schemeClr val="bg1"/>
                </a:solidFill>
                <a:highlight>
                  <a:srgbClr val="0000FF"/>
                </a:highlight>
                <a:latin typeface="Maiandra GD" panose="020E0502030308020204" pitchFamily="34" charset="0"/>
              </a:rPr>
              <a:t>Soy inocente de la sangre de este justo;</a:t>
            </a:r>
            <a:r>
              <a:rPr lang="es-ES" b="1" dirty="0">
                <a:latin typeface="Maiandra GD" panose="020E0502030308020204" pitchFamily="34" charset="0"/>
              </a:rPr>
              <a:t> ¡allá vosotros! </a:t>
            </a:r>
          </a:p>
          <a:p>
            <a:r>
              <a:rPr lang="es-ES" b="1" dirty="0">
                <a:latin typeface="Maiandra GD" panose="020E0502030308020204" pitchFamily="34" charset="0"/>
              </a:rPr>
              <a:t>Él centurión lo declaro. </a:t>
            </a:r>
          </a:p>
          <a:p>
            <a:pPr algn="ctr"/>
            <a:r>
              <a:rPr lang="es-ES" b="1" u="sng" dirty="0">
                <a:highlight>
                  <a:srgbClr val="FFFF00"/>
                </a:highlight>
                <a:latin typeface="Maiandra GD" panose="020E0502030308020204" pitchFamily="34" charset="0"/>
              </a:rPr>
              <a:t>Lucas.23:47. </a:t>
            </a:r>
          </a:p>
          <a:p>
            <a:r>
              <a:rPr lang="es-ES" b="1" dirty="0">
                <a:latin typeface="Maiandra GD" panose="020E0502030308020204" pitchFamily="34" charset="0"/>
              </a:rPr>
              <a:t>Cuando el centurión vio lo que había sucedido, glorificaba a Dios, diciendo: Ciertamente, </a:t>
            </a:r>
            <a:r>
              <a:rPr lang="es-ES" b="1" u="sng" dirty="0">
                <a:solidFill>
                  <a:schemeClr val="bg1"/>
                </a:solidFill>
                <a:highlight>
                  <a:srgbClr val="FF0000"/>
                </a:highlight>
                <a:latin typeface="Maiandra GD" panose="020E0502030308020204" pitchFamily="34" charset="0"/>
              </a:rPr>
              <a:t>este hombre era inocente.</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3561161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a:bodyPr>
          <a:lstStyle/>
          <a:p>
            <a:r>
              <a:rPr lang="es-ES" b="1" dirty="0">
                <a:latin typeface="Maiandra GD" panose="020E0502030308020204" pitchFamily="34" charset="0"/>
              </a:rPr>
              <a:t>Hemos vistos que muchos personajes fueron justos aunque vivieron en un mundo lleno de maldad, no hay excusas para no ser justos en este mundo.</a:t>
            </a:r>
          </a:p>
          <a:p>
            <a:r>
              <a:rPr lang="es-ES" b="1" dirty="0">
                <a:latin typeface="Maiandra GD" panose="020E0502030308020204" pitchFamily="34" charset="0"/>
              </a:rPr>
              <a:t>Para poder agradar a Dios debemos ser justo.</a:t>
            </a:r>
          </a:p>
          <a:p>
            <a:r>
              <a:rPr lang="es-ES" b="1" dirty="0">
                <a:latin typeface="Maiandra GD" panose="020E0502030308020204" pitchFamily="34" charset="0"/>
              </a:rPr>
              <a:t>A Dios le agrada la justicia, porque Él es justo.</a:t>
            </a:r>
          </a:p>
          <a:p>
            <a:r>
              <a:rPr lang="es-ES" b="1" dirty="0">
                <a:latin typeface="Maiandra GD" panose="020E0502030308020204" pitchFamily="34" charset="0"/>
              </a:rPr>
              <a:t>La injusticia es del Diablo, del mundo.</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7716079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a:bodyPr>
          <a:lstStyle/>
          <a:p>
            <a:r>
              <a:rPr lang="es-ES" b="1" dirty="0">
                <a:latin typeface="Maiandra GD" panose="020E0502030308020204" pitchFamily="34" charset="0"/>
              </a:rPr>
              <a:t>El deseo de Dios, es que sus hijos sean justos aunque el mundo este perdido en la injusticia. </a:t>
            </a:r>
          </a:p>
          <a:p>
            <a:r>
              <a:rPr lang="es-ES" b="1" dirty="0">
                <a:latin typeface="Maiandra GD" panose="020E0502030308020204" pitchFamily="34" charset="0"/>
              </a:rPr>
              <a:t>Pero nos preguntamos: </a:t>
            </a:r>
          </a:p>
          <a:p>
            <a:r>
              <a:rPr lang="es-ES" b="1" dirty="0">
                <a:latin typeface="Maiandra GD" panose="020E0502030308020204" pitchFamily="34" charset="0"/>
              </a:rPr>
              <a:t>¿Que gano yo siendo justos?</a:t>
            </a:r>
          </a:p>
          <a:p>
            <a:r>
              <a:rPr lang="es-ES" b="1" dirty="0">
                <a:latin typeface="Maiandra GD" panose="020E0502030308020204" pitchFamily="34" charset="0"/>
              </a:rPr>
              <a:t>Hay muchas bendiciones cuando somos justos, aunque los demás no lo sean. </a:t>
            </a:r>
          </a:p>
          <a:p>
            <a:r>
              <a:rPr lang="es-ES" b="1" dirty="0">
                <a:latin typeface="Maiandra GD" panose="020E0502030308020204" pitchFamily="34" charset="0"/>
              </a:rPr>
              <a:t>Dios siempre nos recompensa cuando somos justos.</a:t>
            </a:r>
          </a:p>
          <a:p>
            <a:r>
              <a:rPr lang="es-ES" b="1" dirty="0">
                <a:latin typeface="Maiandra GD" panose="020E0502030308020204" pitchFamily="34" charset="0"/>
              </a:rPr>
              <a:t>Dios no quita sus ojos sobre Él justo.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41659207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barn(inVertical)">
                                      <p:cBhvr>
                                        <p:cTn id="3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pPr algn="ctr"/>
            <a:r>
              <a:rPr lang="es-ES" b="1" u="sng" dirty="0">
                <a:highlight>
                  <a:srgbClr val="FFFF00"/>
                </a:highlight>
                <a:latin typeface="Maiandra GD" panose="020E0502030308020204" pitchFamily="34" charset="0"/>
              </a:rPr>
              <a:t>Job.36:7. </a:t>
            </a:r>
          </a:p>
          <a:p>
            <a:r>
              <a:rPr lang="es-ES" b="1" u="sng" dirty="0">
                <a:solidFill>
                  <a:schemeClr val="bg1"/>
                </a:solidFill>
                <a:highlight>
                  <a:srgbClr val="000080"/>
                </a:highlight>
                <a:latin typeface="Maiandra GD" panose="020E0502030308020204" pitchFamily="34" charset="0"/>
              </a:rPr>
              <a:t>No aparta sus ojos del justo,</a:t>
            </a:r>
            <a:r>
              <a:rPr lang="es-ES" b="1" dirty="0">
                <a:latin typeface="Maiandra GD" panose="020E0502030308020204" pitchFamily="34" charset="0"/>
              </a:rPr>
              <a:t> sino que, con los reyes sobre el trono, los ha sentado para siempre, y son ensalzados. </a:t>
            </a:r>
          </a:p>
          <a:p>
            <a:pPr algn="ctr"/>
            <a:r>
              <a:rPr lang="es-ES" b="1" u="sng" dirty="0">
                <a:highlight>
                  <a:srgbClr val="FFFF00"/>
                </a:highlight>
                <a:latin typeface="Maiandra GD" panose="020E0502030308020204" pitchFamily="34" charset="0"/>
              </a:rPr>
              <a:t>Salmos.33:18-19. </a:t>
            </a:r>
          </a:p>
          <a:p>
            <a:r>
              <a:rPr lang="es-ES" b="1" dirty="0">
                <a:latin typeface="Maiandra GD" panose="020E0502030308020204" pitchFamily="34" charset="0"/>
              </a:rPr>
              <a:t>He aquí, los ojos del SEÑOR están sobre los que le temen, sobre los que esperan en su misericordia, </a:t>
            </a:r>
          </a:p>
          <a:p>
            <a:pPr algn="ctr"/>
            <a:r>
              <a:rPr lang="es-ES" b="1" u="sng" dirty="0">
                <a:highlight>
                  <a:srgbClr val="FFFF00"/>
                </a:highlight>
                <a:latin typeface="Maiandra GD" panose="020E0502030308020204" pitchFamily="34" charset="0"/>
              </a:rPr>
              <a:t>V.19.</a:t>
            </a:r>
          </a:p>
          <a:p>
            <a:r>
              <a:rPr lang="es-ES" b="1" u="sng" dirty="0">
                <a:solidFill>
                  <a:schemeClr val="bg1"/>
                </a:solidFill>
                <a:highlight>
                  <a:srgbClr val="008080"/>
                </a:highlight>
                <a:latin typeface="Maiandra GD" panose="020E0502030308020204" pitchFamily="34" charset="0"/>
              </a:rPr>
              <a:t>para librar su alma de la muerte,</a:t>
            </a:r>
            <a:r>
              <a:rPr lang="es-ES" b="1" dirty="0">
                <a:latin typeface="Maiandra GD" panose="020E0502030308020204" pitchFamily="34" charset="0"/>
              </a:rPr>
              <a:t> y conservarlos con vida en tiempos de hambre.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898840"/>
          </a:xfrm>
          <a:prstGeom prst="rect">
            <a:avLst/>
          </a:prstGeom>
        </p:spPr>
      </p:pic>
    </p:spTree>
    <p:extLst>
      <p:ext uri="{BB962C8B-B14F-4D97-AF65-F5344CB8AC3E}">
        <p14:creationId xmlns:p14="http://schemas.microsoft.com/office/powerpoint/2010/main" val="10339066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Para librar su alma de la muerte.</a:t>
            </a:r>
          </a:p>
          <a:p>
            <a:r>
              <a:rPr lang="es-ES" b="1" dirty="0">
                <a:latin typeface="Maiandra GD" panose="020E0502030308020204" pitchFamily="34" charset="0"/>
              </a:rPr>
              <a:t>Y sus oídos atentos. </a:t>
            </a:r>
          </a:p>
          <a:p>
            <a:pPr algn="ctr"/>
            <a:r>
              <a:rPr lang="es-ES" b="1" u="sng" dirty="0">
                <a:highlight>
                  <a:srgbClr val="FFFF00"/>
                </a:highlight>
                <a:latin typeface="Maiandra GD" panose="020E0502030308020204" pitchFamily="34" charset="0"/>
              </a:rPr>
              <a:t>Salmos.34:15. </a:t>
            </a:r>
          </a:p>
          <a:p>
            <a:r>
              <a:rPr lang="es-ES" b="1" u="sng" dirty="0">
                <a:solidFill>
                  <a:schemeClr val="bg1"/>
                </a:solidFill>
                <a:highlight>
                  <a:srgbClr val="008000"/>
                </a:highlight>
                <a:latin typeface="Maiandra GD" panose="020E0502030308020204" pitchFamily="34" charset="0"/>
              </a:rPr>
              <a:t>Los ojos del SEÑOR están sobre los justos,</a:t>
            </a:r>
            <a:r>
              <a:rPr lang="es-ES" b="1" dirty="0">
                <a:latin typeface="Maiandra GD" panose="020E0502030308020204" pitchFamily="34" charset="0"/>
              </a:rPr>
              <a:t> y sus oídos atentos a su clamor. </a:t>
            </a:r>
          </a:p>
          <a:p>
            <a:r>
              <a:rPr lang="es-ES" b="1" dirty="0">
                <a:latin typeface="Maiandra GD" panose="020E0502030308020204" pitchFamily="34" charset="0"/>
              </a:rPr>
              <a:t>Dios está muy atento a nuestras oraciones si somos justos. </a:t>
            </a:r>
          </a:p>
          <a:p>
            <a:r>
              <a:rPr lang="es-ES" b="1" dirty="0">
                <a:latin typeface="Maiandra GD" panose="020E0502030308020204" pitchFamily="34" charset="0"/>
              </a:rPr>
              <a:t>Dios siempre está pendiente de nosotros y está atento a que clamemos a Él. </a:t>
            </a:r>
          </a:p>
          <a:p>
            <a:pPr algn="ctr"/>
            <a:r>
              <a:rPr lang="es-ES" b="1" u="sng" dirty="0">
                <a:highlight>
                  <a:srgbClr val="FFFF00"/>
                </a:highlight>
                <a:latin typeface="Maiandra GD" panose="020E0502030308020204" pitchFamily="34" charset="0"/>
              </a:rPr>
              <a:t>Salmos.34:17.</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5816335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u="sng" dirty="0">
                <a:solidFill>
                  <a:schemeClr val="bg1"/>
                </a:solidFill>
                <a:highlight>
                  <a:srgbClr val="800080"/>
                </a:highlight>
                <a:latin typeface="Maiandra GD" panose="020E0502030308020204" pitchFamily="34" charset="0"/>
              </a:rPr>
              <a:t>Claman los justos, y el SEÑOR los oye,</a:t>
            </a:r>
            <a:r>
              <a:rPr lang="es-ES" b="1" dirty="0">
                <a:latin typeface="Maiandra GD" panose="020E0502030308020204" pitchFamily="34" charset="0"/>
              </a:rPr>
              <a:t> y los libra de todas sus angustias. </a:t>
            </a:r>
          </a:p>
          <a:p>
            <a:r>
              <a:rPr lang="es-ES" b="1" dirty="0">
                <a:latin typeface="Maiandra GD" panose="020E0502030308020204" pitchFamily="34" charset="0"/>
              </a:rPr>
              <a:t>Muchas son las angustias del justo pero de todas ellas lo librara Dios. </a:t>
            </a:r>
          </a:p>
          <a:p>
            <a:pPr algn="ctr"/>
            <a:r>
              <a:rPr lang="es-ES" b="1" u="sng" dirty="0">
                <a:highlight>
                  <a:srgbClr val="FFFF00"/>
                </a:highlight>
                <a:latin typeface="Maiandra GD" panose="020E0502030308020204" pitchFamily="34" charset="0"/>
              </a:rPr>
              <a:t>Salmos.34:19. </a:t>
            </a:r>
          </a:p>
          <a:p>
            <a:r>
              <a:rPr lang="es-ES" b="1" dirty="0">
                <a:latin typeface="Maiandra GD" panose="020E0502030308020204" pitchFamily="34" charset="0"/>
              </a:rPr>
              <a:t>Muchas son las aflicciones del justo, </a:t>
            </a:r>
            <a:r>
              <a:rPr lang="es-ES" b="1" u="sng" dirty="0">
                <a:highlight>
                  <a:srgbClr val="00FF00"/>
                </a:highlight>
                <a:latin typeface="Maiandra GD" panose="020E0502030308020204" pitchFamily="34" charset="0"/>
              </a:rPr>
              <a:t>pero de todas ellas lo libra el SEÑOR.</a:t>
            </a:r>
            <a:r>
              <a:rPr lang="es-ES" b="1" dirty="0">
                <a:latin typeface="Maiandra GD" panose="020E0502030308020204" pitchFamily="34" charset="0"/>
              </a:rPr>
              <a:t> </a:t>
            </a:r>
          </a:p>
          <a:p>
            <a:r>
              <a:rPr lang="es-ES" b="1" dirty="0">
                <a:latin typeface="Maiandra GD" panose="020E0502030308020204" pitchFamily="34" charset="0"/>
              </a:rPr>
              <a:t>Aunque pensemos que estamos solo en las angustias, no es así Dios está con nosotros si somos justos.</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6794701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pPr algn="ctr"/>
            <a:r>
              <a:rPr lang="es-ES" b="1" u="sng" dirty="0">
                <a:highlight>
                  <a:srgbClr val="FFFF00"/>
                </a:highlight>
                <a:latin typeface="Maiandra GD" panose="020E0502030308020204" pitchFamily="34" charset="0"/>
              </a:rPr>
              <a:t>Proverbios.11:8. </a:t>
            </a:r>
          </a:p>
          <a:p>
            <a:r>
              <a:rPr lang="es-ES" b="1" u="sng" dirty="0">
                <a:highlight>
                  <a:srgbClr val="00FFFF"/>
                </a:highlight>
                <a:latin typeface="Maiandra GD" panose="020E0502030308020204" pitchFamily="34" charset="0"/>
              </a:rPr>
              <a:t>El justo es librado de tribulación,</a:t>
            </a:r>
            <a:r>
              <a:rPr lang="es-ES" b="1" dirty="0">
                <a:latin typeface="Maiandra GD" panose="020E0502030308020204" pitchFamily="34" charset="0"/>
              </a:rPr>
              <a:t> y el impío toma su lugar. </a:t>
            </a:r>
          </a:p>
          <a:p>
            <a:r>
              <a:rPr lang="es-ES" b="1" dirty="0">
                <a:latin typeface="Maiandra GD" panose="020E0502030308020204" pitchFamily="34" charset="0"/>
              </a:rPr>
              <a:t>Él justo es librado y el impío toma el lugar de Él. </a:t>
            </a:r>
          </a:p>
          <a:p>
            <a:r>
              <a:rPr lang="es-ES" b="1" dirty="0">
                <a:latin typeface="Maiandra GD" panose="020E0502030308020204" pitchFamily="34" charset="0"/>
              </a:rPr>
              <a:t>Las cosas cambian, cuando Él impío trama algo contra Él justo. </a:t>
            </a:r>
          </a:p>
          <a:p>
            <a:r>
              <a:rPr lang="es-ES" b="1" dirty="0">
                <a:latin typeface="Maiandra GD" panose="020E0502030308020204" pitchFamily="34" charset="0"/>
              </a:rPr>
              <a:t>Dios cambia las cosas. </a:t>
            </a:r>
          </a:p>
          <a:p>
            <a:r>
              <a:rPr lang="es-ES" b="1" dirty="0">
                <a:latin typeface="Maiandra GD" panose="020E0502030308020204" pitchFamily="34" charset="0"/>
              </a:rPr>
              <a:t>Como en el caso de Mardoqueo. </a:t>
            </a:r>
          </a:p>
          <a:p>
            <a:pPr algn="ctr"/>
            <a:r>
              <a:rPr lang="es-ES" b="1" u="sng" dirty="0">
                <a:highlight>
                  <a:srgbClr val="FFFF00"/>
                </a:highlight>
                <a:latin typeface="Maiandra GD" panose="020E0502030308020204" pitchFamily="34" charset="0"/>
              </a:rPr>
              <a:t>Ester.7:9-10. </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14742221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Entonces </a:t>
            </a:r>
            <a:r>
              <a:rPr lang="es-ES" b="1" dirty="0" err="1">
                <a:latin typeface="Maiandra GD" panose="020E0502030308020204" pitchFamily="34" charset="0"/>
              </a:rPr>
              <a:t>Harbona</a:t>
            </a:r>
            <a:r>
              <a:rPr lang="es-ES" b="1" dirty="0">
                <a:latin typeface="Maiandra GD" panose="020E0502030308020204" pitchFamily="34" charset="0"/>
              </a:rPr>
              <a:t>, uno de los eunucos que estaban delante del rey, dijo: He aquí precisamente, la horca de cincuenta codos de alto está en la casa de Amán, </a:t>
            </a:r>
            <a:r>
              <a:rPr lang="es-ES" b="1" u="sng" dirty="0">
                <a:solidFill>
                  <a:schemeClr val="bg1"/>
                </a:solidFill>
                <a:highlight>
                  <a:srgbClr val="FF00FF"/>
                </a:highlight>
                <a:latin typeface="Maiandra GD" panose="020E0502030308020204" pitchFamily="34" charset="0"/>
              </a:rPr>
              <a:t>la cual había preparado Amán para Mardoqueo,</a:t>
            </a:r>
            <a:r>
              <a:rPr lang="es-ES" b="1" dirty="0">
                <a:latin typeface="Maiandra GD" panose="020E0502030308020204" pitchFamily="34" charset="0"/>
              </a:rPr>
              <a:t> quien había hablado bien en favor del rey. Y el rey dijo: Ahorcadlo en ella. </a:t>
            </a:r>
          </a:p>
          <a:p>
            <a:pPr algn="ctr"/>
            <a:r>
              <a:rPr lang="es-ES" b="1" u="sng" dirty="0">
                <a:highlight>
                  <a:srgbClr val="FFFF00"/>
                </a:highlight>
                <a:latin typeface="Maiandra GD" panose="020E0502030308020204" pitchFamily="34" charset="0"/>
              </a:rPr>
              <a:t>V.10.  </a:t>
            </a:r>
          </a:p>
          <a:p>
            <a:r>
              <a:rPr lang="es-ES" b="1" u="sng" dirty="0">
                <a:solidFill>
                  <a:schemeClr val="bg1"/>
                </a:solidFill>
                <a:highlight>
                  <a:srgbClr val="0000FF"/>
                </a:highlight>
                <a:latin typeface="Maiandra GD" panose="020E0502030308020204" pitchFamily="34" charset="0"/>
              </a:rPr>
              <a:t>Colgaron, pues, a Amán en la horca que había preparado para Mardoqueo,</a:t>
            </a:r>
            <a:r>
              <a:rPr lang="es-ES" b="1" dirty="0">
                <a:latin typeface="Maiandra GD" panose="020E0502030308020204" pitchFamily="34" charset="0"/>
              </a:rPr>
              <a:t> y se aplacó el furor del rey.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305281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La misma horca que había preparado </a:t>
            </a:r>
            <a:r>
              <a:rPr lang="es-ES" b="1" dirty="0" err="1">
                <a:latin typeface="Maiandra GD" panose="020E0502030308020204" pitchFamily="34" charset="0"/>
              </a:rPr>
              <a:t>Amàn</a:t>
            </a:r>
            <a:r>
              <a:rPr lang="es-ES" b="1" dirty="0">
                <a:latin typeface="Maiandra GD" panose="020E0502030308020204" pitchFamily="34" charset="0"/>
              </a:rPr>
              <a:t> para Mardoqueo, al final fue para El. </a:t>
            </a:r>
          </a:p>
          <a:p>
            <a:r>
              <a:rPr lang="es-ES" b="1" dirty="0">
                <a:latin typeface="Maiandra GD" panose="020E0502030308020204" pitchFamily="34" charset="0"/>
              </a:rPr>
              <a:t>También en el caso de Daniel. </a:t>
            </a:r>
          </a:p>
          <a:p>
            <a:pPr algn="ctr"/>
            <a:r>
              <a:rPr lang="es-ES" b="1" u="sng" dirty="0">
                <a:highlight>
                  <a:srgbClr val="FFFF00"/>
                </a:highlight>
                <a:latin typeface="Maiandra GD" panose="020E0502030308020204" pitchFamily="34" charset="0"/>
              </a:rPr>
              <a:t>Daniel.6:16; 21-22, 24.</a:t>
            </a:r>
          </a:p>
          <a:p>
            <a:r>
              <a:rPr lang="es-ES" b="1" u="sng" dirty="0">
                <a:solidFill>
                  <a:schemeClr val="bg1"/>
                </a:solidFill>
                <a:highlight>
                  <a:srgbClr val="FF0000"/>
                </a:highlight>
                <a:latin typeface="Maiandra GD" panose="020E0502030308020204" pitchFamily="34" charset="0"/>
              </a:rPr>
              <a:t>El rey entonces dio órdenes que trajeran a Daniel y lo echaran en el foso de los leones.</a:t>
            </a:r>
            <a:r>
              <a:rPr lang="es-ES" b="1" dirty="0">
                <a:latin typeface="Maiandra GD" panose="020E0502030308020204" pitchFamily="34" charset="0"/>
              </a:rPr>
              <a:t> El rey habló a Daniel y le dijo: Tu Dios, a quien sirves con perseverancia, El te librará. </a:t>
            </a:r>
          </a:p>
          <a:p>
            <a:pPr algn="ctr"/>
            <a:r>
              <a:rPr lang="es-ES" b="1" u="sng" dirty="0">
                <a:highlight>
                  <a:srgbClr val="FFFF00"/>
                </a:highlight>
                <a:latin typeface="Maiandra GD" panose="020E0502030308020204" pitchFamily="34" charset="0"/>
              </a:rPr>
              <a:t>V.21.</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7518015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INTRODUCCIÓN: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Veremos en este estudio las bendiciones que se reciben al ser justo, al permanecer siempre justo, aunque todo el mundo sea injusto en esta vida.</a:t>
            </a:r>
          </a:p>
          <a:p>
            <a:r>
              <a:rPr lang="es-ES" b="1" dirty="0">
                <a:solidFill>
                  <a:schemeClr val="bg1"/>
                </a:solidFill>
                <a:highlight>
                  <a:srgbClr val="000000"/>
                </a:highlight>
                <a:latin typeface="Maiandra GD" panose="020E0502030308020204" pitchFamily="34" charset="0"/>
              </a:rPr>
              <a:t>La palabra justo- </a:t>
            </a:r>
            <a:r>
              <a:rPr lang="es-ES" b="1" dirty="0" err="1">
                <a:solidFill>
                  <a:schemeClr val="bg1"/>
                </a:solidFill>
                <a:highlight>
                  <a:srgbClr val="000000"/>
                </a:highlight>
                <a:latin typeface="Maiandra GD" panose="020E0502030308020204" pitchFamily="34" charset="0"/>
              </a:rPr>
              <a:t>Griego.DIKAIOS</a:t>
            </a:r>
            <a:r>
              <a:rPr lang="es-ES" b="1" dirty="0">
                <a:solidFill>
                  <a:schemeClr val="bg1"/>
                </a:solidFill>
                <a:highlight>
                  <a:srgbClr val="000000"/>
                </a:highlight>
                <a:latin typeface="Maiandra GD" panose="020E0502030308020204" pitchFamily="34" charset="0"/>
              </a:rPr>
              <a:t>-</a:t>
            </a:r>
            <a:r>
              <a:rPr lang="es-ES" b="1" dirty="0">
                <a:latin typeface="Maiandra GD" panose="020E0502030308020204" pitchFamily="34" charset="0"/>
              </a:rPr>
              <a:t> Se uso al principio de personas observantes de </a:t>
            </a:r>
            <a:r>
              <a:rPr lang="es-ES" b="1" dirty="0" err="1">
                <a:latin typeface="Maiandra GD" panose="020E0502030308020204" pitchFamily="34" charset="0"/>
              </a:rPr>
              <a:t>dikê</a:t>
            </a:r>
            <a:r>
              <a:rPr lang="es-ES" b="1" dirty="0">
                <a:latin typeface="Maiandra GD" panose="020E0502030308020204" pitchFamily="34" charset="0"/>
              </a:rPr>
              <a:t>, costumbre, regla, derecho, especialmente en el cumplimiento de los deberes hacia los dioses y hombres, y de cosas que se ajustaban a derecho.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1866469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u="sng" dirty="0">
                <a:solidFill>
                  <a:schemeClr val="bg1"/>
                </a:solidFill>
                <a:highlight>
                  <a:srgbClr val="000080"/>
                </a:highlight>
                <a:latin typeface="Maiandra GD" panose="020E0502030308020204" pitchFamily="34" charset="0"/>
              </a:rPr>
              <a:t>Entonces Daniel respondió al rey:</a:t>
            </a:r>
            <a:r>
              <a:rPr lang="es-ES" b="1" dirty="0">
                <a:latin typeface="Maiandra GD" panose="020E0502030308020204" pitchFamily="34" charset="0"/>
              </a:rPr>
              <a:t> Oh rey, vive para siempre. </a:t>
            </a:r>
          </a:p>
          <a:p>
            <a:pPr algn="ctr"/>
            <a:r>
              <a:rPr lang="es-ES" b="1" u="sng" dirty="0">
                <a:highlight>
                  <a:srgbClr val="FFFF00"/>
                </a:highlight>
                <a:latin typeface="Maiandra GD" panose="020E0502030308020204" pitchFamily="34" charset="0"/>
              </a:rPr>
              <a:t>V.22.  </a:t>
            </a:r>
          </a:p>
          <a:p>
            <a:r>
              <a:rPr lang="es-ES" b="1" u="sng" dirty="0">
                <a:solidFill>
                  <a:schemeClr val="bg1"/>
                </a:solidFill>
                <a:highlight>
                  <a:srgbClr val="008080"/>
                </a:highlight>
                <a:latin typeface="Maiandra GD" panose="020E0502030308020204" pitchFamily="34" charset="0"/>
              </a:rPr>
              <a:t>Mi Dios envió su ángel, que cerró la boca de los leones, y no me han hecho daño alguno</a:t>
            </a:r>
            <a:r>
              <a:rPr lang="es-ES" b="1" dirty="0">
                <a:latin typeface="Maiandra GD" panose="020E0502030308020204" pitchFamily="34" charset="0"/>
              </a:rPr>
              <a:t> porque fui hallado inocente ante El; y tampoco ante ti, oh rey, he cometido crimen alguno. </a:t>
            </a:r>
          </a:p>
          <a:p>
            <a:r>
              <a:rPr lang="es-ES" b="1" dirty="0">
                <a:latin typeface="Maiandra GD" panose="020E0502030308020204" pitchFamily="34" charset="0"/>
              </a:rPr>
              <a:t>Pero las cosas cambiaron.</a:t>
            </a:r>
          </a:p>
          <a:p>
            <a:pPr algn="ctr"/>
            <a:r>
              <a:rPr lang="es-ES" b="1" u="sng" dirty="0">
                <a:highlight>
                  <a:srgbClr val="FFFF00"/>
                </a:highlight>
                <a:latin typeface="Maiandra GD" panose="020E0502030308020204" pitchFamily="34" charset="0"/>
              </a:rPr>
              <a:t>V.24.</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4894980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El rey dio órdenes que trajeran a aquellos hombres que habían acusado falsamente a Daniel, </a:t>
            </a:r>
            <a:r>
              <a:rPr lang="es-ES" b="1" u="sng" dirty="0">
                <a:solidFill>
                  <a:schemeClr val="bg1"/>
                </a:solidFill>
                <a:highlight>
                  <a:srgbClr val="008000"/>
                </a:highlight>
                <a:latin typeface="Maiandra GD" panose="020E0502030308020204" pitchFamily="34" charset="0"/>
              </a:rPr>
              <a:t>y que los echaran, a ellos, a sus hijos y a sus mujeres en el foso de los leones.</a:t>
            </a:r>
            <a:r>
              <a:rPr lang="es-ES" b="1" dirty="0">
                <a:latin typeface="Maiandra GD" panose="020E0502030308020204" pitchFamily="34" charset="0"/>
              </a:rPr>
              <a:t> No habían llegado aún al fondo del foso, cuando ya los leones se habían apoderado de ellos y triturado todos sus huesos.</a:t>
            </a:r>
          </a:p>
          <a:p>
            <a:r>
              <a:rPr lang="es-ES" b="1" dirty="0">
                <a:latin typeface="Maiandra GD" panose="020E0502030308020204" pitchFamily="34" charset="0"/>
              </a:rPr>
              <a:t>Dios bendice al justo y lo protege con su favor. </a:t>
            </a:r>
          </a:p>
          <a:p>
            <a:r>
              <a:rPr lang="es-ES" b="1" dirty="0">
                <a:latin typeface="Maiandra GD" panose="020E0502030308020204" pitchFamily="34" charset="0"/>
              </a:rPr>
              <a:t>Hay bendiciones sobre la cabeza del justo.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7190836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pPr algn="ctr"/>
            <a:r>
              <a:rPr lang="es-ES" b="1" u="sng" dirty="0">
                <a:highlight>
                  <a:srgbClr val="FFFF00"/>
                </a:highlight>
                <a:latin typeface="Maiandra GD" panose="020E0502030308020204" pitchFamily="34" charset="0"/>
              </a:rPr>
              <a:t>Proverbios.10:6. </a:t>
            </a:r>
          </a:p>
          <a:p>
            <a:r>
              <a:rPr lang="es-ES" b="1" u="sng" dirty="0">
                <a:solidFill>
                  <a:schemeClr val="bg1"/>
                </a:solidFill>
                <a:highlight>
                  <a:srgbClr val="FF00FF"/>
                </a:highlight>
                <a:latin typeface="Maiandra GD" panose="020E0502030308020204" pitchFamily="34" charset="0"/>
              </a:rPr>
              <a:t>Hay bendiciones sobre la cabeza del justo,</a:t>
            </a:r>
            <a:r>
              <a:rPr lang="es-ES" b="1" dirty="0">
                <a:latin typeface="Maiandra GD" panose="020E0502030308020204" pitchFamily="34" charset="0"/>
              </a:rPr>
              <a:t> pero la boca de los impíos oculta violencia. </a:t>
            </a:r>
          </a:p>
          <a:p>
            <a:r>
              <a:rPr lang="es-ES" b="1" dirty="0">
                <a:latin typeface="Maiandra GD" panose="020E0502030308020204" pitchFamily="34" charset="0"/>
              </a:rPr>
              <a:t>Dios siempre está con la generación del justo. </a:t>
            </a:r>
          </a:p>
          <a:p>
            <a:pPr algn="ctr"/>
            <a:r>
              <a:rPr lang="es-ES" b="1" u="sng" dirty="0">
                <a:highlight>
                  <a:srgbClr val="FFFF00"/>
                </a:highlight>
                <a:latin typeface="Maiandra GD" panose="020E0502030308020204" pitchFamily="34" charset="0"/>
              </a:rPr>
              <a:t>Salmos.14:5.</a:t>
            </a:r>
          </a:p>
          <a:p>
            <a:r>
              <a:rPr lang="es-ES" b="1" dirty="0">
                <a:latin typeface="Maiandra GD" panose="020E0502030308020204" pitchFamily="34" charset="0"/>
              </a:rPr>
              <a:t>Allí tiemblan de espanto, pues </a:t>
            </a:r>
            <a:r>
              <a:rPr lang="es-ES" b="1" u="sng" dirty="0">
                <a:highlight>
                  <a:srgbClr val="00FF00"/>
                </a:highlight>
                <a:latin typeface="Maiandra GD" panose="020E0502030308020204" pitchFamily="34" charset="0"/>
              </a:rPr>
              <a:t>Dios está con la generación justa.</a:t>
            </a:r>
            <a:r>
              <a:rPr lang="es-ES" b="1" dirty="0">
                <a:latin typeface="Maiandra GD" panose="020E0502030308020204" pitchFamily="34" charset="0"/>
              </a:rPr>
              <a:t> </a:t>
            </a:r>
          </a:p>
          <a:p>
            <a:r>
              <a:rPr lang="es-ES" b="1" dirty="0">
                <a:latin typeface="Maiandra GD" panose="020E0502030308020204" pitchFamily="34" charset="0"/>
              </a:rPr>
              <a:t>Por eso Él justo florecerá como la palmera. </a:t>
            </a:r>
          </a:p>
          <a:p>
            <a:pPr algn="ctr"/>
            <a:r>
              <a:rPr lang="es-ES" b="1" u="sng" dirty="0">
                <a:highlight>
                  <a:srgbClr val="FFFF00"/>
                </a:highlight>
                <a:latin typeface="Maiandra GD" panose="020E0502030308020204" pitchFamily="34" charset="0"/>
              </a:rPr>
              <a:t>Salmos.5:12.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11319115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Porque tú, oh SEÑOR, bendices al justo, como con un escudo lo rodeas de tu favor. </a:t>
            </a:r>
            <a:endParaRPr lang="es-ES" b="1" dirty="0">
              <a:highlight>
                <a:srgbClr val="FFFF00"/>
              </a:highlight>
              <a:latin typeface="Maiandra GD" panose="020E0502030308020204" pitchFamily="34" charset="0"/>
            </a:endParaRPr>
          </a:p>
          <a:p>
            <a:pPr algn="ctr"/>
            <a:r>
              <a:rPr lang="es-ES" b="1" u="sng" dirty="0">
                <a:highlight>
                  <a:srgbClr val="FFFF00"/>
                </a:highlight>
                <a:latin typeface="Maiandra GD" panose="020E0502030308020204" pitchFamily="34" charset="0"/>
              </a:rPr>
              <a:t>Salmos.92:12. </a:t>
            </a:r>
          </a:p>
          <a:p>
            <a:r>
              <a:rPr lang="es-ES" b="1" u="sng" dirty="0">
                <a:highlight>
                  <a:srgbClr val="00FFFF"/>
                </a:highlight>
                <a:latin typeface="Maiandra GD" panose="020E0502030308020204" pitchFamily="34" charset="0"/>
              </a:rPr>
              <a:t>El justo florecerá como la palma,</a:t>
            </a:r>
            <a:r>
              <a:rPr lang="es-ES" b="1" dirty="0">
                <a:latin typeface="Maiandra GD" panose="020E0502030308020204" pitchFamily="34" charset="0"/>
              </a:rPr>
              <a:t> crecerá como cedro en el Líbano. </a:t>
            </a:r>
          </a:p>
          <a:p>
            <a:pPr algn="ctr"/>
            <a:r>
              <a:rPr lang="es-ES" b="1" u="sng" dirty="0">
                <a:highlight>
                  <a:srgbClr val="FFFF00"/>
                </a:highlight>
                <a:latin typeface="Maiandra GD" panose="020E0502030308020204" pitchFamily="34" charset="0"/>
              </a:rPr>
              <a:t>Proverbios.11:28.</a:t>
            </a:r>
          </a:p>
          <a:p>
            <a:r>
              <a:rPr lang="es-ES" b="1" dirty="0">
                <a:latin typeface="Maiandra GD" panose="020E0502030308020204" pitchFamily="34" charset="0"/>
              </a:rPr>
              <a:t>El que confía en sus riquezas, caerá, pero los justos prosperarán como la hoja verde. </a:t>
            </a:r>
          </a:p>
          <a:p>
            <a:r>
              <a:rPr lang="es-ES" b="1" dirty="0">
                <a:latin typeface="Maiandra GD" panose="020E0502030308020204" pitchFamily="34" charset="0"/>
              </a:rPr>
              <a:t>Dios no dejara hambriento al justo.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14823384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pPr algn="ctr"/>
            <a:r>
              <a:rPr lang="es-ES" b="1" u="sng" dirty="0">
                <a:highlight>
                  <a:srgbClr val="FFFF00"/>
                </a:highlight>
                <a:latin typeface="Maiandra GD" panose="020E0502030308020204" pitchFamily="34" charset="0"/>
              </a:rPr>
              <a:t>Proverbios.10:3.</a:t>
            </a:r>
          </a:p>
          <a:p>
            <a:r>
              <a:rPr lang="es-ES" b="1" u="sng" dirty="0">
                <a:solidFill>
                  <a:schemeClr val="bg1"/>
                </a:solidFill>
                <a:highlight>
                  <a:srgbClr val="FF00FF"/>
                </a:highlight>
                <a:latin typeface="Maiandra GD" panose="020E0502030308020204" pitchFamily="34" charset="0"/>
              </a:rPr>
              <a:t>El SEÑOR no permitirá que el justo padezca hambre,</a:t>
            </a:r>
            <a:r>
              <a:rPr lang="es-ES" b="1" dirty="0">
                <a:latin typeface="Maiandra GD" panose="020E0502030308020204" pitchFamily="34" charset="0"/>
              </a:rPr>
              <a:t> pero rechazará la avidez de los impíos. </a:t>
            </a:r>
          </a:p>
          <a:p>
            <a:r>
              <a:rPr lang="es-ES" b="1" dirty="0">
                <a:latin typeface="Maiandra GD" panose="020E0502030308020204" pitchFamily="34" charset="0"/>
              </a:rPr>
              <a:t>Él Salmista había visto esto en sus días. </a:t>
            </a:r>
          </a:p>
          <a:p>
            <a:pPr algn="ctr"/>
            <a:r>
              <a:rPr lang="es-ES" b="1" u="sng" dirty="0">
                <a:highlight>
                  <a:srgbClr val="FFFF00"/>
                </a:highlight>
                <a:latin typeface="Maiandra GD" panose="020E0502030308020204" pitchFamily="34" charset="0"/>
              </a:rPr>
              <a:t>Salmos.37:25. </a:t>
            </a:r>
          </a:p>
          <a:p>
            <a:r>
              <a:rPr lang="es-ES" b="1" dirty="0">
                <a:latin typeface="Maiandra GD" panose="020E0502030308020204" pitchFamily="34" charset="0"/>
              </a:rPr>
              <a:t>Yo fui joven, y ya soy viejo, </a:t>
            </a:r>
            <a:r>
              <a:rPr lang="es-ES" b="1" u="sng" dirty="0">
                <a:solidFill>
                  <a:schemeClr val="bg1"/>
                </a:solidFill>
                <a:highlight>
                  <a:srgbClr val="0000FF"/>
                </a:highlight>
                <a:latin typeface="Maiandra GD" panose="020E0502030308020204" pitchFamily="34" charset="0"/>
              </a:rPr>
              <a:t>y no he visto al justo desamparado,</a:t>
            </a:r>
            <a:r>
              <a:rPr lang="es-ES" b="1" dirty="0">
                <a:latin typeface="Maiandra GD" panose="020E0502030308020204" pitchFamily="34" charset="0"/>
              </a:rPr>
              <a:t> ni a su descendencia mendigando pan. </a:t>
            </a:r>
          </a:p>
          <a:p>
            <a:r>
              <a:rPr lang="es-ES" b="1" dirty="0">
                <a:latin typeface="Maiandra GD" panose="020E0502030308020204" pitchFamily="34" charset="0"/>
              </a:rPr>
              <a:t>No había visto al justo ni a su descendencia mendigar pan.</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160877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fontScale="92500"/>
          </a:bodyPr>
          <a:lstStyle/>
          <a:p>
            <a:r>
              <a:rPr lang="es-ES" b="1" dirty="0">
                <a:latin typeface="Maiandra GD" panose="020E0502030308020204" pitchFamily="34" charset="0"/>
              </a:rPr>
              <a:t>Por eso la obra del justo es para vida. </a:t>
            </a:r>
          </a:p>
          <a:p>
            <a:pPr algn="ctr"/>
            <a:r>
              <a:rPr lang="es-ES" b="1" u="sng" dirty="0">
                <a:highlight>
                  <a:srgbClr val="FFFF00"/>
                </a:highlight>
                <a:latin typeface="Maiandra GD" panose="020E0502030308020204" pitchFamily="34" charset="0"/>
              </a:rPr>
              <a:t>Proverbios.10:16. </a:t>
            </a:r>
          </a:p>
          <a:p>
            <a:r>
              <a:rPr lang="es-ES" b="1" u="sng" dirty="0">
                <a:solidFill>
                  <a:schemeClr val="bg1"/>
                </a:solidFill>
                <a:highlight>
                  <a:srgbClr val="FF0000"/>
                </a:highlight>
                <a:latin typeface="Maiandra GD" panose="020E0502030308020204" pitchFamily="34" charset="0"/>
              </a:rPr>
              <a:t>El salario del justo es vida,</a:t>
            </a:r>
            <a:r>
              <a:rPr lang="es-ES" b="1" dirty="0">
                <a:latin typeface="Maiandra GD" panose="020E0502030308020204" pitchFamily="34" charset="0"/>
              </a:rPr>
              <a:t> la ganancia del impío, castigo. </a:t>
            </a:r>
          </a:p>
          <a:p>
            <a:pPr algn="ctr"/>
            <a:r>
              <a:rPr lang="es-ES" b="1" u="sng" dirty="0">
                <a:highlight>
                  <a:srgbClr val="FFFF00"/>
                </a:highlight>
                <a:latin typeface="Maiandra GD" panose="020E0502030308020204" pitchFamily="34" charset="0"/>
              </a:rPr>
              <a:t>Proverbios.11:18-19. </a:t>
            </a:r>
          </a:p>
          <a:p>
            <a:r>
              <a:rPr lang="es-ES" b="1" u="sng" dirty="0">
                <a:solidFill>
                  <a:schemeClr val="bg1"/>
                </a:solidFill>
                <a:highlight>
                  <a:srgbClr val="000080"/>
                </a:highlight>
                <a:latin typeface="Maiandra GD" panose="020E0502030308020204" pitchFamily="34" charset="0"/>
              </a:rPr>
              <a:t>El impío gana salario engañoso,</a:t>
            </a:r>
            <a:r>
              <a:rPr lang="es-ES" b="1" dirty="0">
                <a:latin typeface="Maiandra GD" panose="020E0502030308020204" pitchFamily="34" charset="0"/>
              </a:rPr>
              <a:t> pero el que siembra justicia recibe verdadera recompensa. </a:t>
            </a:r>
          </a:p>
          <a:p>
            <a:pPr algn="ctr"/>
            <a:r>
              <a:rPr lang="es-ES" b="1" u="sng" dirty="0">
                <a:highlight>
                  <a:srgbClr val="FFFF00"/>
                </a:highlight>
                <a:latin typeface="Maiandra GD" panose="020E0502030308020204" pitchFamily="34" charset="0"/>
              </a:rPr>
              <a:t>V.19.  </a:t>
            </a:r>
          </a:p>
          <a:p>
            <a:r>
              <a:rPr lang="es-ES" b="1" u="sng" dirty="0">
                <a:solidFill>
                  <a:schemeClr val="bg1"/>
                </a:solidFill>
                <a:highlight>
                  <a:srgbClr val="008080"/>
                </a:highlight>
                <a:latin typeface="Maiandra GD" panose="020E0502030308020204" pitchFamily="34" charset="0"/>
              </a:rPr>
              <a:t>El que persiste en la justicia alcanzará la vida,</a:t>
            </a:r>
            <a:r>
              <a:rPr lang="es-ES" b="1" dirty="0">
                <a:latin typeface="Maiandra GD" panose="020E0502030308020204" pitchFamily="34" charset="0"/>
              </a:rPr>
              <a:t> y el que va en pos del mal, su propia muerte.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5423104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Si persistimos en la justicias aunque todo el mundo no lo haga, alcanzaremos la vida. </a:t>
            </a:r>
          </a:p>
          <a:p>
            <a:r>
              <a:rPr lang="es-ES" b="1" dirty="0">
                <a:latin typeface="Maiandra GD" panose="020E0502030308020204" pitchFamily="34" charset="0"/>
              </a:rPr>
              <a:t>Porque los justos serán recompensados con el bien. </a:t>
            </a:r>
          </a:p>
          <a:p>
            <a:pPr algn="ctr"/>
            <a:r>
              <a:rPr lang="es-ES" b="1" u="sng" dirty="0">
                <a:highlight>
                  <a:srgbClr val="FFFF00"/>
                </a:highlight>
                <a:latin typeface="Maiandra GD" panose="020E0502030308020204" pitchFamily="34" charset="0"/>
              </a:rPr>
              <a:t>Proverbios.13:21. </a:t>
            </a:r>
          </a:p>
          <a:p>
            <a:r>
              <a:rPr lang="es-ES" b="1" dirty="0">
                <a:latin typeface="Maiandra GD" panose="020E0502030308020204" pitchFamily="34" charset="0"/>
              </a:rPr>
              <a:t>A los pecadores los persigue el mal, </a:t>
            </a:r>
            <a:r>
              <a:rPr lang="es-ES" b="1" u="sng" dirty="0">
                <a:solidFill>
                  <a:schemeClr val="bg1"/>
                </a:solidFill>
                <a:highlight>
                  <a:srgbClr val="008000"/>
                </a:highlight>
                <a:latin typeface="Maiandra GD" panose="020E0502030308020204" pitchFamily="34" charset="0"/>
              </a:rPr>
              <a:t>pero los justos serán recompensados con el bien.</a:t>
            </a:r>
            <a:r>
              <a:rPr lang="es-ES" b="1" dirty="0">
                <a:latin typeface="Maiandra GD" panose="020E0502030308020204" pitchFamily="34" charset="0"/>
              </a:rPr>
              <a:t> </a:t>
            </a:r>
          </a:p>
          <a:p>
            <a:r>
              <a:rPr lang="es-ES" b="1" dirty="0">
                <a:latin typeface="Maiandra GD" panose="020E0502030308020204" pitchFamily="34" charset="0"/>
              </a:rPr>
              <a:t>Los justos aun en su muerte tienen esperanza. </a:t>
            </a:r>
          </a:p>
          <a:p>
            <a:pPr algn="ctr"/>
            <a:r>
              <a:rPr lang="es-ES" b="1" u="sng" dirty="0">
                <a:highlight>
                  <a:srgbClr val="FFFF00"/>
                </a:highlight>
                <a:latin typeface="Maiandra GD" panose="020E0502030308020204" pitchFamily="34" charset="0"/>
              </a:rPr>
              <a:t>Proverbios.14:32. </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4279859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El impío es derribado por su maldad, </a:t>
            </a:r>
            <a:r>
              <a:rPr lang="es-ES" b="1" u="sng" dirty="0">
                <a:solidFill>
                  <a:schemeClr val="bg1"/>
                </a:solidFill>
                <a:highlight>
                  <a:srgbClr val="800080"/>
                </a:highlight>
                <a:latin typeface="Maiandra GD" panose="020E0502030308020204" pitchFamily="34" charset="0"/>
              </a:rPr>
              <a:t>pero el justo tiene un refugio cuando muere.</a:t>
            </a:r>
            <a:r>
              <a:rPr lang="es-ES" b="1" dirty="0">
                <a:latin typeface="Maiandra GD" panose="020E0502030308020204" pitchFamily="34" charset="0"/>
              </a:rPr>
              <a:t> </a:t>
            </a:r>
          </a:p>
          <a:p>
            <a:r>
              <a:rPr lang="es-ES" b="1" dirty="0">
                <a:latin typeface="Maiandra GD" panose="020E0502030308020204" pitchFamily="34" charset="0"/>
              </a:rPr>
              <a:t>Por qué estimada, preciosa a los ojos de Dios es la muerte de los santos los justos. </a:t>
            </a:r>
          </a:p>
          <a:p>
            <a:pPr algn="ctr"/>
            <a:r>
              <a:rPr lang="es-ES" b="1" u="sng" dirty="0">
                <a:highlight>
                  <a:srgbClr val="FFFF00"/>
                </a:highlight>
                <a:latin typeface="Maiandra GD" panose="020E0502030308020204" pitchFamily="34" charset="0"/>
              </a:rPr>
              <a:t>Salmos.116:15. </a:t>
            </a:r>
          </a:p>
          <a:p>
            <a:r>
              <a:rPr lang="es-ES" b="1" dirty="0">
                <a:latin typeface="Maiandra GD" panose="020E0502030308020204" pitchFamily="34" charset="0"/>
              </a:rPr>
              <a:t>Estimada a los ojos del </a:t>
            </a:r>
            <a:r>
              <a:rPr lang="es-ES" b="1" u="sng" dirty="0">
                <a:highlight>
                  <a:srgbClr val="00FF00"/>
                </a:highlight>
                <a:latin typeface="Maiandra GD" panose="020E0502030308020204" pitchFamily="34" charset="0"/>
              </a:rPr>
              <a:t>SEÑOR es la muerte de sus santos.</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Salmos.72:14. </a:t>
            </a:r>
          </a:p>
          <a:p>
            <a:r>
              <a:rPr lang="es-ES" b="1" dirty="0">
                <a:latin typeface="Maiandra GD" panose="020E0502030308020204" pitchFamily="34" charset="0"/>
              </a:rPr>
              <a:t>Rescatará su vida de la opresión y de la violencia, </a:t>
            </a:r>
            <a:r>
              <a:rPr lang="es-ES" b="1" u="sng" dirty="0">
                <a:highlight>
                  <a:srgbClr val="00FFFF"/>
                </a:highlight>
                <a:latin typeface="Maiandra GD" panose="020E0502030308020204" pitchFamily="34" charset="0"/>
              </a:rPr>
              <a:t>y su sangre será preciosa ante sus ojos.</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1537595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La muerte del justo no es en vano, así como la muerte de Abel, su sangre habla todavía. </a:t>
            </a:r>
          </a:p>
          <a:p>
            <a:pPr algn="ctr"/>
            <a:r>
              <a:rPr lang="es-ES" b="1" u="sng" dirty="0">
                <a:highlight>
                  <a:srgbClr val="FFFF00"/>
                </a:highlight>
                <a:latin typeface="Maiandra GD" panose="020E0502030308020204" pitchFamily="34" charset="0"/>
              </a:rPr>
              <a:t>Hebreos.11:4. </a:t>
            </a:r>
          </a:p>
          <a:p>
            <a:r>
              <a:rPr lang="es-ES" b="1" dirty="0">
                <a:latin typeface="Maiandra GD" panose="020E0502030308020204" pitchFamily="34" charset="0"/>
              </a:rPr>
              <a:t>Por la fe Abel ofreció a Dios un mejor sacrificio que Caín, por lo cual </a:t>
            </a:r>
            <a:r>
              <a:rPr lang="es-ES" b="1" u="sng" dirty="0">
                <a:solidFill>
                  <a:schemeClr val="bg1"/>
                </a:solidFill>
                <a:highlight>
                  <a:srgbClr val="FF00FF"/>
                </a:highlight>
                <a:latin typeface="Maiandra GD" panose="020E0502030308020204" pitchFamily="34" charset="0"/>
              </a:rPr>
              <a:t>alcanzó el testimonio de que era justo,</a:t>
            </a:r>
            <a:r>
              <a:rPr lang="es-ES" b="1" dirty="0">
                <a:latin typeface="Maiandra GD" panose="020E0502030308020204" pitchFamily="34" charset="0"/>
              </a:rPr>
              <a:t> dando Dios testimonio de sus ofrendas; y por la fe, estando muerto, todavía habla. </a:t>
            </a:r>
          </a:p>
          <a:p>
            <a:r>
              <a:rPr lang="es-ES" b="1" dirty="0">
                <a:latin typeface="Maiandra GD" panose="020E0502030308020204" pitchFamily="34" charset="0"/>
              </a:rPr>
              <a:t>Abel sigue hablando por haber sido justo.</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162198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Igual con la muerte de nuestro Señor Jesucristo no fue en vano, así la muerte de todo justo nunca es en vano.</a:t>
            </a:r>
          </a:p>
          <a:p>
            <a:r>
              <a:rPr lang="es-ES" b="1" dirty="0">
                <a:latin typeface="Maiandra GD" panose="020E0502030308020204" pitchFamily="34" charset="0"/>
              </a:rPr>
              <a:t>Muchas veces pensamos: </a:t>
            </a:r>
          </a:p>
          <a:p>
            <a:r>
              <a:rPr lang="es-ES" b="1" dirty="0">
                <a:latin typeface="Maiandra GD" panose="020E0502030308020204" pitchFamily="34" charset="0"/>
              </a:rPr>
              <a:t>¿Que ganamos al ser justo?. </a:t>
            </a:r>
          </a:p>
          <a:p>
            <a:r>
              <a:rPr lang="es-ES" b="1" dirty="0">
                <a:latin typeface="Maiandra GD" panose="020E0502030308020204" pitchFamily="34" charset="0"/>
              </a:rPr>
              <a:t>Pero hay galardón para Él justo. </a:t>
            </a:r>
          </a:p>
          <a:p>
            <a:pPr algn="ctr"/>
            <a:r>
              <a:rPr lang="es-ES" b="1" u="sng" dirty="0">
                <a:highlight>
                  <a:srgbClr val="FFFF00"/>
                </a:highlight>
                <a:latin typeface="Maiandra GD" panose="020E0502030308020204" pitchFamily="34" charset="0"/>
              </a:rPr>
              <a:t>Salmos.58:11.</a:t>
            </a:r>
          </a:p>
          <a:p>
            <a:r>
              <a:rPr lang="es-ES" b="1" u="sng" dirty="0">
                <a:solidFill>
                  <a:schemeClr val="bg1"/>
                </a:solidFill>
                <a:highlight>
                  <a:srgbClr val="0000FF"/>
                </a:highlight>
                <a:latin typeface="Maiandra GD" panose="020E0502030308020204" pitchFamily="34" charset="0"/>
              </a:rPr>
              <a:t>y los hombres dirán: Ciertamente hay recompensa para el justo,</a:t>
            </a:r>
            <a:r>
              <a:rPr lang="es-ES" b="1" dirty="0">
                <a:latin typeface="Maiandra GD" panose="020E0502030308020204" pitchFamily="34" charset="0"/>
              </a:rPr>
              <a:t> ciertamente hay un Dios que juzga en la tierra.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41208051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INTRODUCCIÓN: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En el NT, denota rectitud, un estado de ser recto, de conducta recta, sea que juzgue en base de normas divinas, o humanas, de lo que es recto. VINE.</a:t>
            </a:r>
          </a:p>
          <a:p>
            <a:r>
              <a:rPr lang="es-ES" b="1" dirty="0">
                <a:latin typeface="Maiandra GD" panose="020E0502030308020204" pitchFamily="34" charset="0"/>
              </a:rPr>
              <a:t>¿Se puede ser justo en tanta injusticia? </a:t>
            </a:r>
          </a:p>
          <a:p>
            <a:r>
              <a:rPr lang="es-ES" b="1" dirty="0">
                <a:latin typeface="Maiandra GD" panose="020E0502030308020204" pitchFamily="34" charset="0"/>
              </a:rPr>
              <a:t>Muchas veces nos hacemos esta pregunta, la respuesta es SI, no es fácil, pero se puede, miremos el caso de Lot. </a:t>
            </a:r>
          </a:p>
          <a:p>
            <a:pPr algn="ctr"/>
            <a:r>
              <a:rPr lang="es-ES" b="1" u="sng" dirty="0">
                <a:highlight>
                  <a:srgbClr val="FFFF00"/>
                </a:highlight>
                <a:latin typeface="Maiandra GD" panose="020E0502030308020204" pitchFamily="34" charset="0"/>
              </a:rPr>
              <a:t>II Pedro.2:8. </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6065711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¿QUE GANAMOS SIENDO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Dios ama a los justos. </a:t>
            </a:r>
          </a:p>
          <a:p>
            <a:pPr algn="ctr"/>
            <a:r>
              <a:rPr lang="es-ES" b="1" u="sng" dirty="0">
                <a:highlight>
                  <a:srgbClr val="FFFF00"/>
                </a:highlight>
                <a:latin typeface="Maiandra GD" panose="020E0502030308020204" pitchFamily="34" charset="0"/>
              </a:rPr>
              <a:t>Salmos.146:8. </a:t>
            </a:r>
          </a:p>
          <a:p>
            <a:r>
              <a:rPr lang="es-ES" b="1" dirty="0">
                <a:latin typeface="Maiandra GD" panose="020E0502030308020204" pitchFamily="34" charset="0"/>
              </a:rPr>
              <a:t>El SEÑOR abre los ojos a los ciegos, el SEÑOR levanta a los caídos, </a:t>
            </a:r>
            <a:r>
              <a:rPr lang="es-ES" b="1" u="sng" dirty="0">
                <a:solidFill>
                  <a:schemeClr val="bg1"/>
                </a:solidFill>
                <a:highlight>
                  <a:srgbClr val="FF0000"/>
                </a:highlight>
                <a:latin typeface="Maiandra GD" panose="020E0502030308020204" pitchFamily="34" charset="0"/>
              </a:rPr>
              <a:t>el SEÑOR ama a los justos.</a:t>
            </a:r>
            <a:r>
              <a:rPr lang="es-ES" b="1" dirty="0">
                <a:latin typeface="Maiandra GD" panose="020E0502030308020204" pitchFamily="34" charset="0"/>
              </a:rPr>
              <a:t> </a:t>
            </a:r>
          </a:p>
          <a:p>
            <a:r>
              <a:rPr lang="es-ES" b="1" dirty="0">
                <a:latin typeface="Maiandra GD" panose="020E0502030308020204" pitchFamily="34" charset="0"/>
              </a:rPr>
              <a:t>Dios ama a los justos por que Él es justo y ama la justicia. </a:t>
            </a:r>
          </a:p>
          <a:p>
            <a:pPr algn="ctr"/>
            <a:r>
              <a:rPr lang="es-ES" b="1" u="sng" dirty="0">
                <a:highlight>
                  <a:srgbClr val="FFFF00"/>
                </a:highlight>
                <a:latin typeface="Maiandra GD" panose="020E0502030308020204" pitchFamily="34" charset="0"/>
              </a:rPr>
              <a:t>Salmos.11:7. </a:t>
            </a:r>
          </a:p>
          <a:p>
            <a:r>
              <a:rPr lang="es-ES" b="1" u="sng" dirty="0">
                <a:solidFill>
                  <a:schemeClr val="bg1"/>
                </a:solidFill>
                <a:highlight>
                  <a:srgbClr val="000080"/>
                </a:highlight>
                <a:latin typeface="Maiandra GD" panose="020E0502030308020204" pitchFamily="34" charset="0"/>
              </a:rPr>
              <a:t>Pues el SEÑOR es justo; El ama la justicia;</a:t>
            </a:r>
            <a:r>
              <a:rPr lang="es-ES" b="1" dirty="0">
                <a:latin typeface="Maiandra GD" panose="020E0502030308020204" pitchFamily="34" charset="0"/>
              </a:rPr>
              <a:t> los rectos contemplarán su rostro. </a:t>
            </a:r>
          </a:p>
          <a:p>
            <a:r>
              <a:rPr lang="es-ES" b="1" dirty="0">
                <a:latin typeface="Maiandra GD" panose="020E0502030308020204" pitchFamily="34" charset="0"/>
              </a:rPr>
              <a:t>Dios ama a los que son como Él.</a:t>
            </a:r>
          </a:p>
          <a:p>
            <a:endParaRPr lang="es-ES" b="1" dirty="0">
              <a:latin typeface="Maiandra GD" panose="020E0502030308020204" pitchFamily="34" charset="0"/>
            </a:endParaRP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1167843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Tenemos que ser justo en todo, siempre tenemos que hacer lo justo delante de Dios y los hombres. </a:t>
            </a:r>
          </a:p>
          <a:p>
            <a:r>
              <a:rPr lang="es-ES" b="1" dirty="0">
                <a:latin typeface="Maiandra GD" panose="020E0502030308020204" pitchFamily="34" charset="0"/>
              </a:rPr>
              <a:t>Cuando hacemos lo que Dios desea entonces somos justo.</a:t>
            </a:r>
          </a:p>
          <a:p>
            <a:r>
              <a:rPr lang="es-ES" b="1" dirty="0">
                <a:latin typeface="Maiandra GD" panose="020E0502030308020204" pitchFamily="34" charset="0"/>
              </a:rPr>
              <a:t>Somos justo cuando obedecemos a los padres. </a:t>
            </a:r>
          </a:p>
          <a:p>
            <a:pPr algn="ctr"/>
            <a:r>
              <a:rPr lang="es-ES" b="1" u="sng" dirty="0">
                <a:highlight>
                  <a:srgbClr val="FFFF00"/>
                </a:highlight>
                <a:latin typeface="Maiandra GD" panose="020E0502030308020204" pitchFamily="34" charset="0"/>
              </a:rPr>
              <a:t>Efesios.6:1. </a:t>
            </a:r>
          </a:p>
          <a:p>
            <a:r>
              <a:rPr lang="es-ES" b="1" dirty="0">
                <a:latin typeface="Maiandra GD" panose="020E0502030308020204" pitchFamily="34" charset="0"/>
              </a:rPr>
              <a:t>Hijos, obedeced a vuestros padres en el Señor, </a:t>
            </a:r>
            <a:r>
              <a:rPr lang="es-ES" b="1" u="sng" dirty="0">
                <a:solidFill>
                  <a:schemeClr val="bg1"/>
                </a:solidFill>
                <a:highlight>
                  <a:srgbClr val="008080"/>
                </a:highlight>
                <a:latin typeface="Maiandra GD" panose="020E0502030308020204" pitchFamily="34" charset="0"/>
              </a:rPr>
              <a:t>porque esto es justo.</a:t>
            </a:r>
            <a:r>
              <a:rPr lang="es-ES" b="1" dirty="0">
                <a:latin typeface="Maiandra GD" panose="020E0502030308020204" pitchFamily="34" charset="0"/>
              </a:rPr>
              <a:t> </a:t>
            </a:r>
          </a:p>
          <a:p>
            <a:r>
              <a:rPr lang="es-NI" b="1" dirty="0">
                <a:latin typeface="Maiandra GD" panose="020E0502030308020204" pitchFamily="34" charset="0"/>
              </a:rPr>
              <a:t>Cuando obedecemos a nuestros padres estamos siendo justos.</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10662796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barn(inVertical)">
                                      <p:cBhvr>
                                        <p:cTn id="3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Cuando somos desobediente a nuestros padres estamos siendo injusto.</a:t>
            </a:r>
          </a:p>
          <a:p>
            <a:r>
              <a:rPr lang="es-ES" b="1" dirty="0">
                <a:latin typeface="Maiandra GD" panose="020E0502030308020204" pitchFamily="34" charset="0"/>
              </a:rPr>
              <a:t>Los amos deben tratar con justicia a sus empleados. </a:t>
            </a:r>
          </a:p>
          <a:p>
            <a:pPr algn="ctr"/>
            <a:r>
              <a:rPr lang="es-ES" b="1" u="sng" dirty="0">
                <a:highlight>
                  <a:srgbClr val="FFFF00"/>
                </a:highlight>
                <a:latin typeface="Maiandra GD" panose="020E0502030308020204" pitchFamily="34" charset="0"/>
              </a:rPr>
              <a:t>Colosense.4:1. </a:t>
            </a:r>
          </a:p>
          <a:p>
            <a:r>
              <a:rPr lang="es-ES" b="1" u="sng" dirty="0">
                <a:solidFill>
                  <a:schemeClr val="bg1"/>
                </a:solidFill>
                <a:highlight>
                  <a:srgbClr val="008000"/>
                </a:highlight>
                <a:latin typeface="Maiandra GD" panose="020E0502030308020204" pitchFamily="34" charset="0"/>
              </a:rPr>
              <a:t>Amos, tratad con justicia y equidad a vuestros siervos,</a:t>
            </a:r>
            <a:r>
              <a:rPr lang="es-ES" b="1" dirty="0">
                <a:latin typeface="Maiandra GD" panose="020E0502030308020204" pitchFamily="34" charset="0"/>
              </a:rPr>
              <a:t> sabiendo que vosotros también tenéis un Señor en el cielo. </a:t>
            </a:r>
          </a:p>
          <a:p>
            <a:r>
              <a:rPr lang="es-ES" b="1" dirty="0">
                <a:latin typeface="Maiandra GD" panose="020E0502030308020204" pitchFamily="34" charset="0"/>
              </a:rPr>
              <a:t>Cuando tratamos mal al empleado, no le pagamos lo que es, cuando le atrasamos su pago.</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4795905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fontScale="92500"/>
          </a:bodyPr>
          <a:lstStyle/>
          <a:p>
            <a:r>
              <a:rPr lang="es-ES" b="1" dirty="0">
                <a:latin typeface="Maiandra GD" panose="020E0502030308020204" pitchFamily="34" charset="0"/>
              </a:rPr>
              <a:t>Su salario, estamos siendo injusto y no agradamos a Dios.</a:t>
            </a:r>
          </a:p>
          <a:p>
            <a:r>
              <a:rPr lang="es-ES" b="1" dirty="0">
                <a:latin typeface="Maiandra GD" panose="020E0502030308020204" pitchFamily="34" charset="0"/>
              </a:rPr>
              <a:t>Cuando Él empleado trabaja solo cuando lo están viendo está siendo injusto por que va recibir un dinero por el cual no ha trabajado. </a:t>
            </a:r>
          </a:p>
          <a:p>
            <a:pPr algn="ctr"/>
            <a:r>
              <a:rPr lang="es-ES" b="1" u="sng" dirty="0">
                <a:highlight>
                  <a:srgbClr val="FFFF00"/>
                </a:highlight>
                <a:latin typeface="Maiandra GD" panose="020E0502030308020204" pitchFamily="34" charset="0"/>
              </a:rPr>
              <a:t>Colosenses.3:22. </a:t>
            </a:r>
          </a:p>
          <a:p>
            <a:r>
              <a:rPr lang="es-ES" b="1" dirty="0">
                <a:latin typeface="Maiandra GD" panose="020E0502030308020204" pitchFamily="34" charset="0"/>
              </a:rPr>
              <a:t>Siervos, obedeced en todo a vuestros amos en la tierra, no para ser vistos, como los que quieren agradar a los hombres, </a:t>
            </a:r>
            <a:r>
              <a:rPr lang="es-ES" b="1" u="sng" dirty="0">
                <a:solidFill>
                  <a:schemeClr val="bg1"/>
                </a:solidFill>
                <a:highlight>
                  <a:srgbClr val="800080"/>
                </a:highlight>
                <a:latin typeface="Maiandra GD" panose="020E0502030308020204" pitchFamily="34" charset="0"/>
              </a:rPr>
              <a:t>sino con sinceridad de corazón, temiendo al Señor.</a:t>
            </a:r>
            <a:r>
              <a:rPr lang="es-ES" b="1" dirty="0">
                <a:latin typeface="Maiandra GD" panose="020E0502030308020204" pitchFamily="34" charset="0"/>
              </a:rPr>
              <a:t>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8137188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Y tenemos que obedecerle en todo. Para ser justos.</a:t>
            </a:r>
          </a:p>
          <a:p>
            <a:r>
              <a:rPr lang="es-ES" b="1" dirty="0">
                <a:latin typeface="Maiandra GD" panose="020E0502030308020204" pitchFamily="34" charset="0"/>
              </a:rPr>
              <a:t>Somos justos cuando tenemos balanzas justas ni más ni menos. </a:t>
            </a:r>
          </a:p>
          <a:p>
            <a:pPr algn="ctr"/>
            <a:r>
              <a:rPr lang="es-ES" b="1" u="sng" dirty="0">
                <a:highlight>
                  <a:srgbClr val="FFFF00"/>
                </a:highlight>
                <a:latin typeface="Maiandra GD" panose="020E0502030308020204" pitchFamily="34" charset="0"/>
              </a:rPr>
              <a:t>Levíticos.19:36</a:t>
            </a:r>
            <a:r>
              <a:rPr lang="es-ES" b="1" dirty="0">
                <a:latin typeface="Maiandra GD" panose="020E0502030308020204" pitchFamily="34" charset="0"/>
              </a:rPr>
              <a:t>. </a:t>
            </a:r>
          </a:p>
          <a:p>
            <a:r>
              <a:rPr lang="es-ES" b="1" u="sng" dirty="0">
                <a:highlight>
                  <a:srgbClr val="00FF00"/>
                </a:highlight>
                <a:latin typeface="Maiandra GD" panose="020E0502030308020204" pitchFamily="34" charset="0"/>
              </a:rPr>
              <a:t>"Tendréis balanzas justas, pesas justas,</a:t>
            </a:r>
            <a:r>
              <a:rPr lang="es-ES" b="1" dirty="0">
                <a:latin typeface="Maiandra GD" panose="020E0502030308020204" pitchFamily="34" charset="0"/>
              </a:rPr>
              <a:t> un efa justo y un hin justo. Yo soy el SEÑOR vuestro Dios que os saqué de la tierra de Egipto. </a:t>
            </a:r>
          </a:p>
          <a:p>
            <a:pPr algn="ctr"/>
            <a:r>
              <a:rPr lang="es-ES" b="1" u="sng" dirty="0">
                <a:highlight>
                  <a:srgbClr val="FFFF00"/>
                </a:highlight>
                <a:latin typeface="Maiandra GD" panose="020E0502030308020204" pitchFamily="34" charset="0"/>
              </a:rPr>
              <a:t>Deuteronomio.25:13-15.</a:t>
            </a:r>
          </a:p>
          <a:p>
            <a:r>
              <a:rPr lang="es-ES" b="1" dirty="0">
                <a:latin typeface="Maiandra GD" panose="020E0502030308020204" pitchFamily="34" charset="0"/>
              </a:rPr>
              <a:t>No tendrás en tu bolsa pesas diferentes, </a:t>
            </a:r>
            <a:r>
              <a:rPr lang="es-ES" b="1" u="sng" dirty="0">
                <a:highlight>
                  <a:srgbClr val="00FFFF"/>
                </a:highlight>
                <a:latin typeface="Maiandra GD" panose="020E0502030308020204" pitchFamily="34" charset="0"/>
              </a:rPr>
              <a:t>una grande y una pequeña.</a:t>
            </a:r>
            <a:r>
              <a:rPr lang="es-ES" b="1" dirty="0">
                <a:latin typeface="Maiandra GD" panose="020E0502030308020204" pitchFamily="34" charset="0"/>
              </a:rPr>
              <a:t>  </a:t>
            </a: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5229136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fontScale="92500" lnSpcReduction="20000"/>
          </a:bodyPr>
          <a:lstStyle/>
          <a:p>
            <a:pPr algn="ctr"/>
            <a:r>
              <a:rPr lang="es-ES" b="1" u="sng" dirty="0">
                <a:highlight>
                  <a:srgbClr val="FFFF00"/>
                </a:highlight>
                <a:latin typeface="Maiandra GD" panose="020E0502030308020204" pitchFamily="34" charset="0"/>
              </a:rPr>
              <a:t>V.14.</a:t>
            </a:r>
          </a:p>
          <a:p>
            <a:r>
              <a:rPr lang="es-ES" b="1" dirty="0">
                <a:latin typeface="Maiandra GD" panose="020E0502030308020204" pitchFamily="34" charset="0"/>
              </a:rPr>
              <a:t>No tendrás en tu casa medidas diferentes, </a:t>
            </a:r>
            <a:r>
              <a:rPr lang="es-ES" b="1" u="sng" dirty="0">
                <a:solidFill>
                  <a:schemeClr val="bg1"/>
                </a:solidFill>
                <a:highlight>
                  <a:srgbClr val="000080"/>
                </a:highlight>
                <a:latin typeface="Maiandra GD" panose="020E0502030308020204" pitchFamily="34" charset="0"/>
              </a:rPr>
              <a:t>una grande y una pequeña.</a:t>
            </a:r>
            <a:r>
              <a:rPr lang="es-ES" b="1" dirty="0">
                <a:latin typeface="Maiandra GD" panose="020E0502030308020204" pitchFamily="34" charset="0"/>
              </a:rPr>
              <a:t> </a:t>
            </a:r>
            <a:endParaRPr lang="es-ES" b="1" dirty="0">
              <a:highlight>
                <a:srgbClr val="FFFF00"/>
              </a:highlight>
              <a:latin typeface="Maiandra GD" panose="020E0502030308020204" pitchFamily="34" charset="0"/>
            </a:endParaRPr>
          </a:p>
          <a:p>
            <a:pPr algn="ctr"/>
            <a:r>
              <a:rPr lang="es-ES" b="1" u="sng" dirty="0">
                <a:highlight>
                  <a:srgbClr val="FFFF00"/>
                </a:highlight>
                <a:latin typeface="Maiandra GD" panose="020E0502030308020204" pitchFamily="34" charset="0"/>
              </a:rPr>
              <a:t>V.15.  </a:t>
            </a:r>
          </a:p>
          <a:p>
            <a:r>
              <a:rPr lang="es-ES" b="1" u="sng" dirty="0">
                <a:solidFill>
                  <a:schemeClr val="bg1"/>
                </a:solidFill>
                <a:highlight>
                  <a:srgbClr val="FF00FF"/>
                </a:highlight>
                <a:latin typeface="Maiandra GD" panose="020E0502030308020204" pitchFamily="34" charset="0"/>
              </a:rPr>
              <a:t>Tendrás peso completo y justo;</a:t>
            </a:r>
            <a:r>
              <a:rPr lang="es-ES" b="1" dirty="0">
                <a:latin typeface="Maiandra GD" panose="020E0502030308020204" pitchFamily="34" charset="0"/>
              </a:rPr>
              <a:t> tendrás medida completa y justa, para que se prolonguen tus días en la tierra que el SEÑOR tu Dios te da. </a:t>
            </a:r>
          </a:p>
          <a:p>
            <a:r>
              <a:rPr lang="es-ES" b="1" dirty="0">
                <a:latin typeface="Maiandra GD" panose="020E0502030308020204" pitchFamily="34" charset="0"/>
              </a:rPr>
              <a:t>Pesas justas no robar en la pesa. </a:t>
            </a:r>
          </a:p>
          <a:p>
            <a:r>
              <a:rPr lang="es-ES" b="1" dirty="0">
                <a:latin typeface="Maiandra GD" panose="020E0502030308020204" pitchFamily="34" charset="0"/>
              </a:rPr>
              <a:t>Porque las pesas desiguales son una abominación a Dios. </a:t>
            </a:r>
          </a:p>
          <a:p>
            <a:r>
              <a:rPr lang="es-ES" b="1" dirty="0">
                <a:latin typeface="Maiandra GD" panose="020E0502030308020204" pitchFamily="34" charset="0"/>
              </a:rPr>
              <a:t>Si tenemos negocios, debemos ser justos en vender correctamente.</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20754687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fontScale="92500" lnSpcReduction="10000"/>
          </a:bodyPr>
          <a:lstStyle/>
          <a:p>
            <a:pPr algn="ctr"/>
            <a:r>
              <a:rPr lang="es-ES" b="1" u="sng" dirty="0">
                <a:highlight>
                  <a:srgbClr val="FFFF00"/>
                </a:highlight>
                <a:latin typeface="Maiandra GD" panose="020E0502030308020204" pitchFamily="34" charset="0"/>
              </a:rPr>
              <a:t>Proverbios.20:10. </a:t>
            </a:r>
          </a:p>
          <a:p>
            <a:r>
              <a:rPr lang="es-ES" b="1" dirty="0">
                <a:latin typeface="Maiandra GD" panose="020E0502030308020204" pitchFamily="34" charset="0"/>
              </a:rPr>
              <a:t>Pesas desiguales y medidas desiguales, </a:t>
            </a:r>
            <a:r>
              <a:rPr lang="es-ES" b="1" u="sng" dirty="0">
                <a:solidFill>
                  <a:schemeClr val="bg1"/>
                </a:solidFill>
                <a:highlight>
                  <a:srgbClr val="0000FF"/>
                </a:highlight>
                <a:latin typeface="Maiandra GD" panose="020E0502030308020204" pitchFamily="34" charset="0"/>
              </a:rPr>
              <a:t>ambas cosas son abominables al SEÑOR.</a:t>
            </a:r>
            <a:r>
              <a:rPr lang="es-ES" b="1" dirty="0">
                <a:latin typeface="Maiandra GD" panose="020E0502030308020204" pitchFamily="34" charset="0"/>
              </a:rPr>
              <a:t> </a:t>
            </a:r>
          </a:p>
          <a:p>
            <a:r>
              <a:rPr lang="es-ES" b="1" dirty="0">
                <a:latin typeface="Maiandra GD" panose="020E0502030308020204" pitchFamily="34" charset="0"/>
              </a:rPr>
              <a:t>Y quien lo hace no es justo delante de Dios. Cuantas personas no falsean las pesas para ganar más, es un robo y Él cristiano no tiene que hacer eso si quiere ser justo y agradar a Dios.</a:t>
            </a:r>
          </a:p>
          <a:p>
            <a:r>
              <a:rPr lang="es-ES" b="1" dirty="0">
                <a:latin typeface="Maiandra GD" panose="020E0502030308020204" pitchFamily="34" charset="0"/>
              </a:rPr>
              <a:t>Debemos de juzgar con justo juicio. </a:t>
            </a:r>
          </a:p>
          <a:p>
            <a:pPr algn="ctr"/>
            <a:r>
              <a:rPr lang="es-ES" b="1" u="sng" dirty="0">
                <a:highlight>
                  <a:srgbClr val="FFFF00"/>
                </a:highlight>
                <a:latin typeface="Maiandra GD" panose="020E0502030308020204" pitchFamily="34" charset="0"/>
              </a:rPr>
              <a:t>Juan.7:24. </a:t>
            </a:r>
          </a:p>
          <a:p>
            <a:r>
              <a:rPr lang="es-ES" b="1" dirty="0">
                <a:latin typeface="Maiandra GD" panose="020E0502030308020204" pitchFamily="34" charset="0"/>
              </a:rPr>
              <a:t>No juzguéis por la apariencia, </a:t>
            </a:r>
            <a:r>
              <a:rPr lang="es-ES" b="1" u="sng" dirty="0">
                <a:solidFill>
                  <a:schemeClr val="bg1"/>
                </a:solidFill>
                <a:highlight>
                  <a:srgbClr val="FF0000"/>
                </a:highlight>
                <a:latin typeface="Maiandra GD" panose="020E0502030308020204" pitchFamily="34" charset="0"/>
              </a:rPr>
              <a:t>sino juzgad con juicio justo.</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6520917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¿CUÁNDO SOMOS JUSTOS?</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Muchas veces somos injusto en juzgar a las personas por su apariencia. </a:t>
            </a:r>
          </a:p>
          <a:p>
            <a:r>
              <a:rPr lang="es-ES" b="1" dirty="0">
                <a:latin typeface="Maiandra GD" panose="020E0502030308020204" pitchFamily="34" charset="0"/>
              </a:rPr>
              <a:t>No debe ser así debemos de juzgar con justo juicio para ser justo delante de Dios.</a:t>
            </a:r>
          </a:p>
          <a:p>
            <a:r>
              <a:rPr lang="es-ES" b="1" dirty="0">
                <a:latin typeface="Maiandra GD" panose="020E0502030308020204" pitchFamily="34" charset="0"/>
              </a:rPr>
              <a:t>La justicia resplandecerá siempre.</a:t>
            </a:r>
          </a:p>
          <a:p>
            <a:r>
              <a:rPr lang="es-ES" b="1" dirty="0">
                <a:latin typeface="Maiandra GD" panose="020E0502030308020204" pitchFamily="34" charset="0"/>
              </a:rPr>
              <a:t>Y es lo que agrada a Dios.</a:t>
            </a:r>
          </a:p>
          <a:p>
            <a:pPr algn="ctr"/>
            <a:r>
              <a:rPr lang="es-ES" b="1" u="sng" dirty="0">
                <a:highlight>
                  <a:srgbClr val="FFFF00"/>
                </a:highlight>
                <a:latin typeface="Maiandra GD" panose="020E0502030308020204" pitchFamily="34" charset="0"/>
              </a:rPr>
              <a:t>Proverbios.21:3.</a:t>
            </a:r>
          </a:p>
          <a:p>
            <a:r>
              <a:rPr lang="es-ES" b="1" dirty="0">
                <a:latin typeface="Maiandra GD" panose="020E0502030308020204" pitchFamily="34" charset="0"/>
              </a:rPr>
              <a:t>El hacer justicia y derecho es más deseado por el SEÑOR que el sacrificio.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6849481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CONCLUSIÒN: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Vivimos en un mundo lleno de injusticia y maldad, cada día vemos tanta y tanta injusticia que nos preguntamos: </a:t>
            </a:r>
          </a:p>
          <a:p>
            <a:r>
              <a:rPr lang="es-ES" b="1" dirty="0">
                <a:latin typeface="Maiandra GD" panose="020E0502030308020204" pitchFamily="34" charset="0"/>
              </a:rPr>
              <a:t>¿Valera la pena ser justo? </a:t>
            </a:r>
          </a:p>
          <a:p>
            <a:r>
              <a:rPr lang="es-ES" b="1" dirty="0">
                <a:latin typeface="Maiandra GD" panose="020E0502030308020204" pitchFamily="34" charset="0"/>
              </a:rPr>
              <a:t>Y la respuesta es Si vale la pena ser justo.</a:t>
            </a:r>
          </a:p>
          <a:p>
            <a:r>
              <a:rPr lang="es-ES" b="1" dirty="0">
                <a:latin typeface="Maiandra GD" panose="020E0502030308020204" pitchFamily="34" charset="0"/>
              </a:rPr>
              <a:t>Para muchos esto será una locura, y muchos pueden decir que lo mismo sucede al justo como al injusto. </a:t>
            </a:r>
          </a:p>
          <a:p>
            <a:pPr algn="ctr"/>
            <a:r>
              <a:rPr lang="es-NI" b="1" u="sng" dirty="0">
                <a:highlight>
                  <a:srgbClr val="FFFF00"/>
                </a:highlight>
                <a:latin typeface="Maiandra GD" panose="020E0502030308020204" pitchFamily="34" charset="0"/>
              </a:rPr>
              <a:t>Eclesiastés.8:14.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405932981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CONCLUSIÒN: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Hay una vanidad que se hace sobre la tierra: hay justos a quienes les sucede conforme a las obras de los impíos, y hay impíos a quienes les sucede conforme a las obras de los justos. Digo que también esto es vanidad. </a:t>
            </a:r>
          </a:p>
          <a:p>
            <a:r>
              <a:rPr lang="es-ES" b="1" dirty="0">
                <a:latin typeface="Maiandra GD" panose="020E0502030308020204" pitchFamily="34" charset="0"/>
              </a:rPr>
              <a:t>Pero si hay diferencia </a:t>
            </a:r>
            <a:r>
              <a:rPr lang="es-ES" b="1">
                <a:latin typeface="Maiandra GD" panose="020E0502030308020204" pitchFamily="34" charset="0"/>
              </a:rPr>
              <a:t>entre Él </a:t>
            </a:r>
            <a:r>
              <a:rPr lang="es-ES" b="1" dirty="0">
                <a:latin typeface="Maiandra GD" panose="020E0502030308020204" pitchFamily="34" charset="0"/>
              </a:rPr>
              <a:t>justo </a:t>
            </a:r>
            <a:r>
              <a:rPr lang="es-ES" b="1">
                <a:latin typeface="Maiandra GD" panose="020E0502030308020204" pitchFamily="34" charset="0"/>
              </a:rPr>
              <a:t>y Él </a:t>
            </a:r>
            <a:r>
              <a:rPr lang="es-ES" b="1" dirty="0">
                <a:latin typeface="Maiandra GD" panose="020E0502030308020204" pitchFamily="34" charset="0"/>
              </a:rPr>
              <a:t>injusto. </a:t>
            </a:r>
          </a:p>
          <a:p>
            <a:pPr algn="ctr"/>
            <a:r>
              <a:rPr lang="es-ES" b="1" u="sng" dirty="0">
                <a:highlight>
                  <a:srgbClr val="FFFF00"/>
                </a:highlight>
                <a:latin typeface="Maiandra GD" panose="020E0502030308020204" pitchFamily="34" charset="0"/>
              </a:rPr>
              <a:t>Malaquias.3:18. </a:t>
            </a:r>
          </a:p>
          <a:p>
            <a:r>
              <a:rPr lang="es-ES" b="1" u="sng" dirty="0">
                <a:solidFill>
                  <a:schemeClr val="bg1"/>
                </a:solidFill>
                <a:highlight>
                  <a:srgbClr val="000080"/>
                </a:highlight>
                <a:latin typeface="Maiandra GD" panose="020E0502030308020204" pitchFamily="34" charset="0"/>
              </a:rPr>
              <a:t>Entonces volveréis a distinguir entre el justo y el impío,</a:t>
            </a:r>
            <a:r>
              <a:rPr lang="es-ES" b="1" dirty="0">
                <a:latin typeface="Maiandra GD" panose="020E0502030308020204" pitchFamily="34" charset="0"/>
              </a:rPr>
              <a:t> entre el que sirve a Dios y el que no le sirve.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9736358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INTRODUCCIÓN: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u="sng" dirty="0">
                <a:highlight>
                  <a:srgbClr val="00FF00"/>
                </a:highlight>
                <a:latin typeface="Maiandra GD" panose="020E0502030308020204" pitchFamily="34" charset="0"/>
              </a:rPr>
              <a:t>(porque ese justo,</a:t>
            </a:r>
            <a:r>
              <a:rPr lang="es-ES" b="1" dirty="0">
                <a:latin typeface="Maiandra GD" panose="020E0502030308020204" pitchFamily="34" charset="0"/>
              </a:rPr>
              <a:t> por lo que veía y oía mientras vivía entre ellos, diariamente sentía su alma justa atormentada por sus hechos inicuos), </a:t>
            </a:r>
          </a:p>
          <a:p>
            <a:r>
              <a:rPr lang="es-ES" b="1" dirty="0">
                <a:latin typeface="Maiandra GD" panose="020E0502030308020204" pitchFamily="34" charset="0"/>
              </a:rPr>
              <a:t>Dice que Lot era justo, en medio de tanta injustita y perversidades, no solo en lo que miraba sino que también en lo que oía. </a:t>
            </a:r>
          </a:p>
          <a:p>
            <a:r>
              <a:rPr lang="es-ES" b="1" dirty="0">
                <a:latin typeface="Maiandra GD" panose="020E0502030308020204" pitchFamily="34" charset="0"/>
              </a:rPr>
              <a:t>Pero Él se Mantuvo justo, no se contamino y no hizo lo que la mayoría hacía en su tiempo.</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42413739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CONCLUSIÒN: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lstStyle/>
          <a:p>
            <a:r>
              <a:rPr lang="es-ES" b="1" dirty="0">
                <a:latin typeface="Maiandra GD" panose="020E0502030308020204" pitchFamily="34" charset="0"/>
              </a:rPr>
              <a:t>Aunque muchas veces aquí en la tierra no veamos la diferencia en aquel día final si se vera la gran diferencia pero será ya muy tarde. </a:t>
            </a:r>
          </a:p>
          <a:p>
            <a:pPr algn="ctr"/>
            <a:r>
              <a:rPr lang="es-ES" b="1" u="sng" dirty="0">
                <a:highlight>
                  <a:srgbClr val="FFFF00"/>
                </a:highlight>
                <a:latin typeface="Maiandra GD" panose="020E0502030308020204" pitchFamily="34" charset="0"/>
              </a:rPr>
              <a:t>Mateo.13:49. </a:t>
            </a:r>
          </a:p>
          <a:p>
            <a:r>
              <a:rPr lang="es-ES" b="1" dirty="0">
                <a:latin typeface="Maiandra GD" panose="020E0502030308020204" pitchFamily="34" charset="0"/>
              </a:rPr>
              <a:t>Así será en el fin del mundo; los ángeles saldrán, </a:t>
            </a:r>
            <a:r>
              <a:rPr lang="es-ES" b="1" u="sng" dirty="0">
                <a:solidFill>
                  <a:schemeClr val="bg1"/>
                </a:solidFill>
                <a:highlight>
                  <a:srgbClr val="008080"/>
                </a:highlight>
                <a:latin typeface="Maiandra GD" panose="020E0502030308020204" pitchFamily="34" charset="0"/>
              </a:rPr>
              <a:t>y sacarán a los malos de entre los justos,</a:t>
            </a:r>
            <a:r>
              <a:rPr lang="es-ES" b="1" dirty="0">
                <a:latin typeface="Maiandra GD" panose="020E0502030308020204" pitchFamily="34" charset="0"/>
              </a:rPr>
              <a:t> </a:t>
            </a:r>
          </a:p>
          <a:p>
            <a:r>
              <a:rPr lang="es-ES" b="1" dirty="0">
                <a:latin typeface="Maiandra GD" panose="020E0502030308020204" pitchFamily="34" charset="0"/>
              </a:rPr>
              <a:t>Allí será el lloro y el crujir de dientes.</a:t>
            </a:r>
          </a:p>
          <a:p>
            <a:pPr algn="ctr"/>
            <a:r>
              <a:rPr lang="es-NI" b="1" u="sng" dirty="0">
                <a:highlight>
                  <a:srgbClr val="FFFF00"/>
                </a:highlight>
                <a:latin typeface="Maiandra GD" panose="020E0502030308020204" pitchFamily="34" charset="0"/>
              </a:rPr>
              <a:t>Mateo.8:12.</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9735838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CONCLUSIÒN: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a:bodyPr>
          <a:lstStyle/>
          <a:p>
            <a:r>
              <a:rPr lang="es-ES" b="1" dirty="0">
                <a:latin typeface="Maiandra GD" panose="020E0502030308020204" pitchFamily="34" charset="0"/>
              </a:rPr>
              <a:t>Pero los hijos del reino serán arrojados a las tinieblas de afuera; </a:t>
            </a:r>
            <a:r>
              <a:rPr lang="es-ES" b="1" u="sng" dirty="0">
                <a:solidFill>
                  <a:schemeClr val="bg1"/>
                </a:solidFill>
                <a:highlight>
                  <a:srgbClr val="008000"/>
                </a:highlight>
                <a:latin typeface="Maiandra GD" panose="020E0502030308020204" pitchFamily="34" charset="0"/>
              </a:rPr>
              <a:t>allí será el llanto y el crujir de dientes.</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Mateo. 13:42. </a:t>
            </a:r>
          </a:p>
          <a:p>
            <a:r>
              <a:rPr lang="es-ES" b="1" dirty="0">
                <a:latin typeface="Maiandra GD" panose="020E0502030308020204" pitchFamily="34" charset="0"/>
              </a:rPr>
              <a:t>y los echarán en el horno de fuego; </a:t>
            </a:r>
            <a:r>
              <a:rPr lang="es-ES" b="1" u="sng" dirty="0">
                <a:solidFill>
                  <a:schemeClr val="bg1"/>
                </a:solidFill>
                <a:highlight>
                  <a:srgbClr val="800080"/>
                </a:highlight>
                <a:latin typeface="Maiandra GD" panose="020E0502030308020204" pitchFamily="34" charset="0"/>
              </a:rPr>
              <a:t>allí será el llanto y el crujir de dientes.</a:t>
            </a:r>
            <a:r>
              <a:rPr lang="es-ES" b="1" dirty="0">
                <a:latin typeface="Maiandra GD" panose="020E0502030308020204" pitchFamily="34" charset="0"/>
              </a:rPr>
              <a:t> </a:t>
            </a:r>
          </a:p>
          <a:p>
            <a:r>
              <a:rPr lang="es-ES" b="1" dirty="0">
                <a:latin typeface="Maiandra GD" panose="020E0502030308020204" pitchFamily="34" charset="0"/>
              </a:rPr>
              <a:t>Sera un castigo muy severo, eterno.</a:t>
            </a:r>
          </a:p>
          <a:p>
            <a:r>
              <a:rPr lang="es-ES" b="1" dirty="0">
                <a:latin typeface="Maiandra GD" panose="020E0502030308020204" pitchFamily="34" charset="0"/>
              </a:rPr>
              <a:t>Pero los justos resplandecerán como el sol. </a:t>
            </a:r>
          </a:p>
          <a:p>
            <a:pPr algn="ctr"/>
            <a:r>
              <a:rPr lang="es-ES" b="1" u="sng" dirty="0">
                <a:highlight>
                  <a:srgbClr val="FFFF00"/>
                </a:highlight>
                <a:latin typeface="Maiandra GD" panose="020E0502030308020204" pitchFamily="34" charset="0"/>
              </a:rPr>
              <a:t>Mateo.13:43. </a:t>
            </a: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7887368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975658"/>
          </a:xfrm>
          <a:solidFill>
            <a:srgbClr val="00B050"/>
          </a:solidFill>
        </p:spPr>
        <p:txBody>
          <a:bodyPr/>
          <a:lstStyle/>
          <a:p>
            <a:pPr algn="ctr"/>
            <a:r>
              <a:rPr lang="es-NI" b="1" u="sng" dirty="0">
                <a:latin typeface="Maiandra GD" panose="020E0502030308020204" pitchFamily="34" charset="0"/>
              </a:rPr>
              <a:t>CONCLUSIÒN:</a:t>
            </a: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940906"/>
            <a:ext cx="5049078" cy="5898840"/>
          </a:xfrm>
        </p:spPr>
        <p:txBody>
          <a:bodyPr>
            <a:normAutofit lnSpcReduction="10000"/>
          </a:bodyPr>
          <a:lstStyle/>
          <a:p>
            <a:r>
              <a:rPr lang="es-ES" b="1" dirty="0">
                <a:latin typeface="Maiandra GD" panose="020E0502030308020204" pitchFamily="34" charset="0"/>
              </a:rPr>
              <a:t>Entonces </a:t>
            </a:r>
            <a:r>
              <a:rPr lang="es-ES" b="1" u="sng" dirty="0">
                <a:highlight>
                  <a:srgbClr val="00FF00"/>
                </a:highlight>
                <a:latin typeface="Maiandra GD" panose="020E0502030308020204" pitchFamily="34" charset="0"/>
              </a:rPr>
              <a:t>LOS JUSTOS RESPLANDECERAN COMO EL SOL</a:t>
            </a:r>
            <a:r>
              <a:rPr lang="es-ES" b="1" dirty="0">
                <a:latin typeface="Maiandra GD" panose="020E0502030308020204" pitchFamily="34" charset="0"/>
              </a:rPr>
              <a:t> en el reino de su Padre. El que tiene oídos, que oiga. </a:t>
            </a:r>
          </a:p>
          <a:p>
            <a:r>
              <a:rPr lang="es-ES" b="1" dirty="0">
                <a:latin typeface="Maiandra GD" panose="020E0502030308020204" pitchFamily="34" charset="0"/>
              </a:rPr>
              <a:t>Allí será la gran diferencia.</a:t>
            </a:r>
          </a:p>
          <a:p>
            <a:r>
              <a:rPr lang="es-ES" b="1" dirty="0">
                <a:latin typeface="Maiandra GD" panose="020E0502030308020204" pitchFamily="34" charset="0"/>
              </a:rPr>
              <a:t>Él justo tiene gran recompensa no solo aquí en la tierra, sino también después de la muerte en la eternidad.</a:t>
            </a:r>
          </a:p>
          <a:p>
            <a:r>
              <a:rPr lang="es-ES" b="1" dirty="0">
                <a:latin typeface="Maiandra GD" panose="020E0502030308020204" pitchFamily="34" charset="0"/>
              </a:rPr>
              <a:t>Porque tendremos la vida eterna allá en los cielos.</a:t>
            </a:r>
          </a:p>
          <a:p>
            <a:r>
              <a:rPr lang="es-ES" b="1" dirty="0">
                <a:latin typeface="Maiandra GD" panose="020E0502030308020204" pitchFamily="34" charset="0"/>
              </a:rPr>
              <a:t>Seamos justos siempre, hagamos la diferencia.</a:t>
            </a: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940905"/>
            <a:ext cx="4094921" cy="5917095"/>
          </a:xfrm>
          <a:prstGeom prst="rect">
            <a:avLst/>
          </a:prstGeom>
        </p:spPr>
      </p:pic>
    </p:spTree>
    <p:extLst>
      <p:ext uri="{BB962C8B-B14F-4D97-AF65-F5344CB8AC3E}">
        <p14:creationId xmlns:p14="http://schemas.microsoft.com/office/powerpoint/2010/main" val="30036780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0" y="-39757"/>
            <a:ext cx="9144000" cy="6897757"/>
          </a:xfrm>
          <a:prstGeom prst="rect">
            <a:avLst/>
          </a:prstGeom>
        </p:spPr>
      </p:pic>
      <p:sp>
        <p:nvSpPr>
          <p:cNvPr id="8" name="Rectángulo: esquinas redondeadas 7">
            <a:extLst>
              <a:ext uri="{FF2B5EF4-FFF2-40B4-BE49-F238E27FC236}">
                <a16:creationId xmlns:a16="http://schemas.microsoft.com/office/drawing/2014/main" id="{41C42729-1CC3-1433-741C-150B4C40B4F9}"/>
              </a:ext>
            </a:extLst>
          </p:cNvPr>
          <p:cNvSpPr/>
          <p:nvPr/>
        </p:nvSpPr>
        <p:spPr>
          <a:xfrm>
            <a:off x="0" y="5791200"/>
            <a:ext cx="9144000" cy="10668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endParaRPr lang="es-NI" sz="4800" b="1" dirty="0">
              <a:latin typeface="Maiandra GD" panose="020E0502030308020204" pitchFamily="34" charset="0"/>
            </a:endParaRPr>
          </a:p>
        </p:txBody>
      </p:sp>
      <p:pic>
        <p:nvPicPr>
          <p:cNvPr id="10" name="Imagen 9">
            <a:extLst>
              <a:ext uri="{FF2B5EF4-FFF2-40B4-BE49-F238E27FC236}">
                <a16:creationId xmlns:a16="http://schemas.microsoft.com/office/drawing/2014/main" id="{C52CB36B-1A5D-573E-6B18-C0BD7BF3B5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757"/>
            <a:ext cx="9144000" cy="5830957"/>
          </a:xfrm>
          <a:prstGeom prst="rect">
            <a:avLst/>
          </a:prstGeom>
        </p:spPr>
      </p:pic>
    </p:spTree>
    <p:extLst>
      <p:ext uri="{BB962C8B-B14F-4D97-AF65-F5344CB8AC3E}">
        <p14:creationId xmlns:p14="http://schemas.microsoft.com/office/powerpoint/2010/main" val="30311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8"/>
                                        </p:tgtEl>
                                        <p:attrNameLst>
                                          <p:attrName>style.visibility</p:attrName>
                                        </p:attrNameLst>
                                      </p:cBhvr>
                                      <p:to>
                                        <p:strVal val="visible"/>
                                      </p:to>
                                    </p:set>
                                    <p:anim by="(-#ppt_w*2)" calcmode="lin" valueType="num">
                                      <p:cBhvr rctx="PPT">
                                        <p:cTn id="13" dur="500" autoRev="1" fill="hold">
                                          <p:stCondLst>
                                            <p:cond delay="0"/>
                                          </p:stCondLst>
                                        </p:cTn>
                                        <p:tgtEl>
                                          <p:spTgt spid="8"/>
                                        </p:tgtEl>
                                        <p:attrNameLst>
                                          <p:attrName>ppt_w</p:attrName>
                                        </p:attrNameLst>
                                      </p:cBhvr>
                                    </p:anim>
                                    <p:anim by="(#ppt_w*0.50)" calcmode="lin" valueType="num">
                                      <p:cBhvr>
                                        <p:cTn id="14" dur="500" decel="50000" autoRev="1" fill="hold">
                                          <p:stCondLst>
                                            <p:cond delay="0"/>
                                          </p:stCondLst>
                                        </p:cTn>
                                        <p:tgtEl>
                                          <p:spTgt spid="8"/>
                                        </p:tgtEl>
                                        <p:attrNameLst>
                                          <p:attrName>ppt_x</p:attrName>
                                        </p:attrNameLst>
                                      </p:cBhvr>
                                    </p:anim>
                                    <p:anim from="(-#ppt_h/2)" to="(#ppt_y)" calcmode="lin" valueType="num">
                                      <p:cBhvr>
                                        <p:cTn id="15" dur="1000" fill="hold">
                                          <p:stCondLst>
                                            <p:cond delay="0"/>
                                          </p:stCondLst>
                                        </p:cTn>
                                        <p:tgtEl>
                                          <p:spTgt spid="8"/>
                                        </p:tgtEl>
                                        <p:attrNameLst>
                                          <p:attrName>ppt_y</p:attrName>
                                        </p:attrNameLst>
                                      </p:cBhvr>
                                    </p:anim>
                                    <p:animRot by="21600000">
                                      <p:cBhvr>
                                        <p:cTn id="16"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Lamentablemente muchos piensan que no se puede ser justo, o que no hay personas justas, y hasta citan. </a:t>
            </a:r>
          </a:p>
          <a:p>
            <a:pPr algn="ctr"/>
            <a:r>
              <a:rPr lang="es-ES" b="1" u="sng" dirty="0">
                <a:highlight>
                  <a:srgbClr val="FFFF00"/>
                </a:highlight>
                <a:latin typeface="Maiandra GD" panose="020E0502030308020204" pitchFamily="34" charset="0"/>
              </a:rPr>
              <a:t>Romanos.3:10-12. </a:t>
            </a:r>
          </a:p>
          <a:p>
            <a:r>
              <a:rPr lang="es-ES" b="1" dirty="0">
                <a:latin typeface="Maiandra GD" panose="020E0502030308020204" pitchFamily="34" charset="0"/>
              </a:rPr>
              <a:t>como está escrito: </a:t>
            </a:r>
            <a:r>
              <a:rPr lang="es-ES" b="1" u="sng" dirty="0">
                <a:highlight>
                  <a:srgbClr val="00FFFF"/>
                </a:highlight>
                <a:latin typeface="Maiandra GD" panose="020E0502030308020204" pitchFamily="34" charset="0"/>
              </a:rPr>
              <a:t>NO HAY JUSTO,</a:t>
            </a:r>
            <a:r>
              <a:rPr lang="es-ES" b="1" dirty="0">
                <a:latin typeface="Maiandra GD" panose="020E0502030308020204" pitchFamily="34" charset="0"/>
              </a:rPr>
              <a:t> NI AUN UNO; </a:t>
            </a:r>
          </a:p>
          <a:p>
            <a:pPr algn="ctr"/>
            <a:r>
              <a:rPr lang="es-ES" b="1" u="sng" dirty="0">
                <a:highlight>
                  <a:srgbClr val="FFFF00"/>
                </a:highlight>
                <a:latin typeface="Maiandra GD" panose="020E0502030308020204" pitchFamily="34" charset="0"/>
              </a:rPr>
              <a:t>V.11.  </a:t>
            </a:r>
          </a:p>
          <a:p>
            <a:r>
              <a:rPr lang="es-ES" b="1" u="sng" dirty="0">
                <a:solidFill>
                  <a:schemeClr val="bg1"/>
                </a:solidFill>
                <a:highlight>
                  <a:srgbClr val="FF00FF"/>
                </a:highlight>
                <a:latin typeface="Maiandra GD" panose="020E0502030308020204" pitchFamily="34" charset="0"/>
              </a:rPr>
              <a:t>NO HAY QUIEN ENTIENDA,</a:t>
            </a:r>
            <a:r>
              <a:rPr lang="es-ES" b="1" dirty="0">
                <a:latin typeface="Maiandra GD" panose="020E0502030308020204" pitchFamily="34" charset="0"/>
              </a:rPr>
              <a:t> NO HAY QUIEN BUSQUE A DIOS; </a:t>
            </a:r>
          </a:p>
          <a:p>
            <a:pPr algn="ctr"/>
            <a:r>
              <a:rPr lang="es-ES" b="1" u="sng" dirty="0">
                <a:highlight>
                  <a:srgbClr val="FFFF00"/>
                </a:highlight>
                <a:latin typeface="Maiandra GD" panose="020E0502030308020204" pitchFamily="34" charset="0"/>
              </a:rPr>
              <a:t>V.12.</a:t>
            </a:r>
            <a:endParaRPr lang="es-NI" b="1" u="sng" dirty="0">
              <a:highlight>
                <a:srgbClr val="FFFF00"/>
              </a:highlight>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4839918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barn(inVertical)">
                                      <p:cBhvr>
                                        <p:cTn id="38"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TODOS SE HAN DESVIADO, A UNA SE HICIERON INUTILES; </a:t>
            </a:r>
            <a:r>
              <a:rPr lang="es-ES" b="1" u="sng" dirty="0">
                <a:solidFill>
                  <a:schemeClr val="bg1"/>
                </a:solidFill>
                <a:highlight>
                  <a:srgbClr val="0000FF"/>
                </a:highlight>
                <a:latin typeface="Maiandra GD" panose="020E0502030308020204" pitchFamily="34" charset="0"/>
              </a:rPr>
              <a:t>NO HAY QUIEN HAGA LO BUENO, NO HAY NI SIQUIERA UNO.</a:t>
            </a:r>
            <a:r>
              <a:rPr lang="es-ES" b="1" dirty="0">
                <a:latin typeface="Maiandra GD" panose="020E0502030308020204" pitchFamily="34" charset="0"/>
              </a:rPr>
              <a:t> </a:t>
            </a:r>
          </a:p>
          <a:p>
            <a:r>
              <a:rPr lang="es-ES" b="1" dirty="0">
                <a:latin typeface="Maiandra GD" panose="020E0502030308020204" pitchFamily="34" charset="0"/>
              </a:rPr>
              <a:t>Para justificar muchas veces sus hechos y decir no hay justo ni uno, pero este texto es mal aplicado, porque Pablo está hablando desde el punto de vista de alguien que no es cristiano, no está hablando de alguien que ya es cristiano.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10377021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lstStyle/>
          <a:p>
            <a:r>
              <a:rPr lang="es-ES" b="1" dirty="0">
                <a:latin typeface="Maiandra GD" panose="020E0502030308020204" pitchFamily="34" charset="0"/>
              </a:rPr>
              <a:t>Sino de un inconverso, en el mundo, inconverso no hay justo ni uno. </a:t>
            </a:r>
          </a:p>
          <a:p>
            <a:r>
              <a:rPr lang="es-ES" b="1" dirty="0">
                <a:latin typeface="Maiandra GD" panose="020E0502030308020204" pitchFamily="34" charset="0"/>
              </a:rPr>
              <a:t>No podemos aplicar este texto al cristiano y querer justificar cuando fallamos.</a:t>
            </a:r>
          </a:p>
          <a:p>
            <a:r>
              <a:rPr lang="es-ES" b="1" dirty="0">
                <a:latin typeface="Maiandra GD" panose="020E0502030308020204" pitchFamily="34" charset="0"/>
              </a:rPr>
              <a:t>Veremos que muchos personajes fueron justos a pesar que vivieron en un mundo lleno de injusticia.</a:t>
            </a:r>
          </a:p>
          <a:p>
            <a:r>
              <a:rPr lang="es-ES" b="1" dirty="0">
                <a:latin typeface="Maiandra GD" panose="020E0502030308020204" pitchFamily="34" charset="0"/>
              </a:rPr>
              <a:t>Noe fue una persona justa. </a:t>
            </a:r>
          </a:p>
          <a:p>
            <a:pPr algn="ctr"/>
            <a:r>
              <a:rPr lang="es-ES" b="1" u="sng" dirty="0">
                <a:highlight>
                  <a:srgbClr val="FFFF00"/>
                </a:highlight>
                <a:latin typeface="Maiandra GD" panose="020E0502030308020204" pitchFamily="34" charset="0"/>
              </a:rPr>
              <a:t>Genesis.6:9; 7:1.</a:t>
            </a:r>
          </a:p>
          <a:p>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29462628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FCB0671-8B02-92CA-1915-C4EC7F304B6D}"/>
              </a:ext>
            </a:extLst>
          </p:cNvPr>
          <p:cNvPicPr>
            <a:picLocks noChangeAspect="1"/>
          </p:cNvPicPr>
          <p:nvPr/>
        </p:nvPicPr>
        <p:blipFill>
          <a:blip r:embed="rId2"/>
          <a:stretch>
            <a:fillRect/>
          </a:stretch>
        </p:blipFill>
        <p:spPr>
          <a:xfrm>
            <a:off x="4094920" y="-39757"/>
            <a:ext cx="5049080" cy="6897757"/>
          </a:xfrm>
          <a:prstGeom prst="rect">
            <a:avLst/>
          </a:prstGeom>
        </p:spPr>
      </p:pic>
      <p:sp>
        <p:nvSpPr>
          <p:cNvPr id="4" name="Título 3">
            <a:extLst>
              <a:ext uri="{FF2B5EF4-FFF2-40B4-BE49-F238E27FC236}">
                <a16:creationId xmlns:a16="http://schemas.microsoft.com/office/drawing/2014/main" id="{12F694A3-B167-776C-6923-F936F78F170D}"/>
              </a:ext>
            </a:extLst>
          </p:cNvPr>
          <p:cNvSpPr>
            <a:spLocks noGrp="1"/>
          </p:cNvSpPr>
          <p:nvPr>
            <p:ph type="title"/>
          </p:nvPr>
        </p:nvSpPr>
        <p:spPr>
          <a:xfrm>
            <a:off x="0" y="-34753"/>
            <a:ext cx="9144000" cy="1195940"/>
          </a:xfrm>
          <a:solidFill>
            <a:srgbClr val="00B050"/>
          </a:solidFill>
        </p:spPr>
        <p:txBody>
          <a:bodyPr>
            <a:normAutofit fontScale="90000"/>
          </a:bodyPr>
          <a:lstStyle/>
          <a:p>
            <a:pPr algn="ctr"/>
            <a:r>
              <a:rPr lang="es-ES" b="1" u="sng" dirty="0">
                <a:latin typeface="Maiandra GD" panose="020E0502030308020204" pitchFamily="34" charset="0"/>
              </a:rPr>
              <a:t>EJEMPLOS DE PERSONAS QUE FUERON JUSTAS.</a:t>
            </a:r>
            <a:endParaRPr lang="es-NI" b="1" u="sng" dirty="0">
              <a:latin typeface="Maiandra GD" panose="020E0502030308020204" pitchFamily="34" charset="0"/>
            </a:endParaRPr>
          </a:p>
        </p:txBody>
      </p:sp>
      <p:sp>
        <p:nvSpPr>
          <p:cNvPr id="5" name="Marcador de contenido 4">
            <a:extLst>
              <a:ext uri="{FF2B5EF4-FFF2-40B4-BE49-F238E27FC236}">
                <a16:creationId xmlns:a16="http://schemas.microsoft.com/office/drawing/2014/main" id="{E6806A64-43E6-8E35-4CA4-934084070F74}"/>
              </a:ext>
            </a:extLst>
          </p:cNvPr>
          <p:cNvSpPr>
            <a:spLocks noGrp="1"/>
          </p:cNvSpPr>
          <p:nvPr>
            <p:ph idx="1"/>
          </p:nvPr>
        </p:nvSpPr>
        <p:spPr>
          <a:xfrm>
            <a:off x="4094922" y="1179442"/>
            <a:ext cx="5049078" cy="5660303"/>
          </a:xfrm>
        </p:spPr>
        <p:txBody>
          <a:bodyPr>
            <a:normAutofit lnSpcReduction="10000"/>
          </a:bodyPr>
          <a:lstStyle/>
          <a:p>
            <a:r>
              <a:rPr lang="es-ES" b="1" dirty="0">
                <a:latin typeface="Maiandra GD" panose="020E0502030308020204" pitchFamily="34" charset="0"/>
              </a:rPr>
              <a:t>Estas son las generaciones de Noé. </a:t>
            </a:r>
            <a:r>
              <a:rPr lang="es-ES" b="1" u="sng" dirty="0">
                <a:solidFill>
                  <a:schemeClr val="bg1"/>
                </a:solidFill>
                <a:highlight>
                  <a:srgbClr val="FF0000"/>
                </a:highlight>
                <a:latin typeface="Maiandra GD" panose="020E0502030308020204" pitchFamily="34" charset="0"/>
              </a:rPr>
              <a:t>Noé era un hombre justo,</a:t>
            </a:r>
            <a:r>
              <a:rPr lang="es-ES" b="1" dirty="0">
                <a:latin typeface="Maiandra GD" panose="020E0502030308020204" pitchFamily="34" charset="0"/>
              </a:rPr>
              <a:t> perfecto entre sus contemporáneos; Noé andaba con Dios. </a:t>
            </a:r>
          </a:p>
          <a:p>
            <a:pPr algn="ctr"/>
            <a:r>
              <a:rPr lang="es-ES" b="1" u="sng" dirty="0">
                <a:highlight>
                  <a:srgbClr val="FFFF00"/>
                </a:highlight>
                <a:latin typeface="Maiandra GD" panose="020E0502030308020204" pitchFamily="34" charset="0"/>
              </a:rPr>
              <a:t>Genesis.7:1.</a:t>
            </a:r>
          </a:p>
          <a:p>
            <a:r>
              <a:rPr lang="es-ES" b="1" dirty="0">
                <a:latin typeface="Maiandra GD" panose="020E0502030308020204" pitchFamily="34" charset="0"/>
              </a:rPr>
              <a:t>Entonces el SEÑOR dijo a Noé: Entra en el arca tú y todos los de tu casa; </a:t>
            </a:r>
            <a:r>
              <a:rPr lang="es-ES" b="1" u="sng" dirty="0">
                <a:solidFill>
                  <a:schemeClr val="bg1"/>
                </a:solidFill>
                <a:highlight>
                  <a:srgbClr val="000080"/>
                </a:highlight>
                <a:latin typeface="Maiandra GD" panose="020E0502030308020204" pitchFamily="34" charset="0"/>
              </a:rPr>
              <a:t>porque he visto que sólo tú eres justo</a:t>
            </a:r>
            <a:r>
              <a:rPr lang="es-ES" b="1" dirty="0">
                <a:latin typeface="Maiandra GD" panose="020E0502030308020204" pitchFamily="34" charset="0"/>
              </a:rPr>
              <a:t> delante de mí en esta generación. </a:t>
            </a:r>
          </a:p>
          <a:p>
            <a:r>
              <a:rPr lang="es-ES" b="1" dirty="0">
                <a:latin typeface="Maiandra GD" panose="020E0502030308020204" pitchFamily="34" charset="0"/>
              </a:rPr>
              <a:t>La maldad de los hombres era grande en la tierra. </a:t>
            </a:r>
            <a:endParaRPr lang="es-NI" b="1" dirty="0">
              <a:latin typeface="Maiandra GD" panose="020E0502030308020204" pitchFamily="34" charset="0"/>
            </a:endParaRPr>
          </a:p>
        </p:txBody>
      </p:sp>
      <p:pic>
        <p:nvPicPr>
          <p:cNvPr id="7" name="Imagen 6">
            <a:extLst>
              <a:ext uri="{FF2B5EF4-FFF2-40B4-BE49-F238E27FC236}">
                <a16:creationId xmlns:a16="http://schemas.microsoft.com/office/drawing/2014/main" id="{4F0482FB-26EA-F9BD-254A-AD08C9E75094}"/>
              </a:ext>
            </a:extLst>
          </p:cNvPr>
          <p:cNvPicPr>
            <a:picLocks noChangeAspect="1"/>
          </p:cNvPicPr>
          <p:nvPr/>
        </p:nvPicPr>
        <p:blipFill>
          <a:blip r:embed="rId3"/>
          <a:stretch>
            <a:fillRect/>
          </a:stretch>
        </p:blipFill>
        <p:spPr>
          <a:xfrm>
            <a:off x="-1" y="1179443"/>
            <a:ext cx="4094921" cy="5678558"/>
          </a:xfrm>
          <a:prstGeom prst="rect">
            <a:avLst/>
          </a:prstGeom>
        </p:spPr>
      </p:pic>
    </p:spTree>
    <p:extLst>
      <p:ext uri="{BB962C8B-B14F-4D97-AF65-F5344CB8AC3E}">
        <p14:creationId xmlns:p14="http://schemas.microsoft.com/office/powerpoint/2010/main" val="316787700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205</TotalTime>
  <Words>3935</Words>
  <Application>Microsoft Office PowerPoint</Application>
  <PresentationFormat>Presentación en pantalla (4:3)</PresentationFormat>
  <Paragraphs>319</Paragraphs>
  <Slides>53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53</vt:i4>
      </vt:variant>
    </vt:vector>
  </HeadingPairs>
  <TitlesOfParts>
    <vt:vector size="58" baseType="lpstr">
      <vt:lpstr>Arial</vt:lpstr>
      <vt:lpstr>Calibri</vt:lpstr>
      <vt:lpstr>Calibri Light</vt:lpstr>
      <vt:lpstr>Maiandra GD</vt:lpstr>
      <vt:lpstr>Tema de Office</vt:lpstr>
      <vt:lpstr>EL SER JUSTO.</vt:lpstr>
      <vt:lpstr>INTRODUCCIÓN:</vt:lpstr>
      <vt:lpstr>INTRODUCCIÓN:</vt:lpstr>
      <vt:lpstr>INTRODUCCIÓN:</vt:lpstr>
      <vt:lpstr>INTRODUCCIÓN:</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EJEMPLOS DE PERSONAS QUE FUERON JUSTAS.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¿QUE GANAMOS SIENDO JUSTOS?</vt:lpstr>
      <vt:lpstr>¿CUÁNDO SOMOS JUSTOS?</vt:lpstr>
      <vt:lpstr>¿CUÁNDO SOMOS JUSTOS?</vt:lpstr>
      <vt:lpstr>¿CUÁNDO SOMOS JUSTOS?</vt:lpstr>
      <vt:lpstr>¿CUÁNDO SOMOS JUSTOS?</vt:lpstr>
      <vt:lpstr>¿CUÁNDO SOMOS JUSTOS?</vt:lpstr>
      <vt:lpstr>¿CUÁNDO SOMOS JUSTOS?</vt:lpstr>
      <vt:lpstr>¿CUÁNDO SOMOS JUSTOS?</vt:lpstr>
      <vt:lpstr>CONCLUSIÒN:</vt:lpstr>
      <vt:lpstr>CONCLUSIÒN:</vt:lpstr>
      <vt:lpstr>CONCLUSIÒN:</vt:lpstr>
      <vt:lpstr>CONCLUSIÒN:</vt:lpstr>
      <vt:lpstr>CONCLUSIÒN: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SER JUSTO.</dc:title>
  <dc:creator>Mario Moreno</dc:creator>
  <cp:lastModifiedBy>Mario Moreno</cp:lastModifiedBy>
  <cp:revision>9</cp:revision>
  <dcterms:created xsi:type="dcterms:W3CDTF">2022-08-08T23:15:51Z</dcterms:created>
  <dcterms:modified xsi:type="dcterms:W3CDTF">2022-08-10T01:41:41Z</dcterms:modified>
</cp:coreProperties>
</file>