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9900CC"/>
    <a:srgbClr val="9933FF"/>
    <a:srgbClr val="CC00FF"/>
    <a:srgbClr val="6600CC"/>
    <a:srgbClr val="9900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152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1035255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3957327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2330940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3748679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2842253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397905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122777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1144939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2723645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2183093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A08066D-4CA5-44A3-A0C6-A51F243C6721}" type="datetimeFigureOut">
              <a:rPr lang="en-US" smtClean="0"/>
              <a:t>9/4/2025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A9B8FB-6128-4C89-B8ED-F796775277A3}" type="slidenum">
              <a:rPr lang="en-US" smtClean="0"/>
              <a:t>‹Nº›</a:t>
            </a:fld>
            <a:endParaRPr lang="en-US" dirty="0"/>
          </a:p>
        </p:txBody>
      </p:sp>
    </p:spTree>
    <p:extLst>
      <p:ext uri="{BB962C8B-B14F-4D97-AF65-F5344CB8AC3E}">
        <p14:creationId xmlns:p14="http://schemas.microsoft.com/office/powerpoint/2010/main" val="1656571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08066D-4CA5-44A3-A0C6-A51F243C6721}" type="datetimeFigureOut">
              <a:rPr lang="en-US" smtClean="0"/>
              <a:t>9/4/2025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A9B8FB-6128-4C89-B8ED-F796775277A3}" type="slidenum">
              <a:rPr lang="en-US" smtClean="0"/>
              <a:t>‹Nº›</a:t>
            </a:fld>
            <a:endParaRPr lang="en-US" dirty="0"/>
          </a:p>
        </p:txBody>
      </p:sp>
    </p:spTree>
    <p:extLst>
      <p:ext uri="{BB962C8B-B14F-4D97-AF65-F5344CB8AC3E}">
        <p14:creationId xmlns:p14="http://schemas.microsoft.com/office/powerpoint/2010/main" val="3344714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5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5D4B98D6-86DE-50D4-B9DE-F211D1717BD8}"/>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292908AA-3DF0-16CB-AA9B-F4A37945E155}"/>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1B1EA52E-BAE3-0FD6-C331-45FDE60DF5D9}"/>
              </a:ext>
            </a:extLst>
          </p:cNvPr>
          <p:cNvSpPr>
            <a:spLocks noGrp="1"/>
          </p:cNvSpPr>
          <p:nvPr>
            <p:ph type="title"/>
          </p:nvPr>
        </p:nvSpPr>
        <p:spPr>
          <a:xfrm>
            <a:off x="0" y="1"/>
            <a:ext cx="9144000" cy="1164770"/>
          </a:xfrm>
        </p:spPr>
        <p:txBody>
          <a:bodyPr>
            <a:normAutofit/>
          </a:bodyPr>
          <a:lstStyle/>
          <a:p>
            <a:pPr algn="ctr"/>
            <a:r>
              <a:rPr lang="en-US" sz="5400" b="1" u="sng" dirty="0">
                <a:solidFill>
                  <a:schemeClr val="bg1"/>
                </a:solidFill>
                <a:effectLst>
                  <a:outerShdw blurRad="38100" dist="38100" dir="2700000" algn="tl">
                    <a:srgbClr val="000000">
                      <a:alpha val="43137"/>
                    </a:srgbClr>
                  </a:outerShdw>
                </a:effectLst>
                <a:latin typeface="Maiandra GD" panose="020E0502030308020204" pitchFamily="34" charset="0"/>
              </a:rPr>
              <a:t>EL SERVICIO VOLUNTARIO.</a:t>
            </a:r>
          </a:p>
        </p:txBody>
      </p:sp>
      <p:sp>
        <p:nvSpPr>
          <p:cNvPr id="5" name="Marcador de contenido 4">
            <a:extLst>
              <a:ext uri="{FF2B5EF4-FFF2-40B4-BE49-F238E27FC236}">
                <a16:creationId xmlns:a16="http://schemas.microsoft.com/office/drawing/2014/main" id="{45562F31-6120-B6CD-B387-CA4113324B9D}"/>
              </a:ext>
            </a:extLst>
          </p:cNvPr>
          <p:cNvSpPr>
            <a:spLocks noGrp="1"/>
          </p:cNvSpPr>
          <p:nvPr>
            <p:ph idx="1"/>
          </p:nvPr>
        </p:nvSpPr>
        <p:spPr>
          <a:xfrm>
            <a:off x="3755570" y="1164771"/>
            <a:ext cx="5388424" cy="5693228"/>
          </a:xfrm>
        </p:spPr>
        <p:txBody>
          <a:bodyPr>
            <a:normAutofit lnSpcReduction="10000"/>
          </a:bodyPr>
          <a:lstStyle/>
          <a:p>
            <a:r>
              <a:rPr lang="es-419" b="1" u="sng" dirty="0">
                <a:effectLst>
                  <a:outerShdw blurRad="38100" dist="38100" dir="2700000" algn="tl">
                    <a:srgbClr val="000000">
                      <a:alpha val="43137"/>
                    </a:srgbClr>
                  </a:outerShdw>
                </a:effectLst>
                <a:highlight>
                  <a:srgbClr val="FFFF00"/>
                </a:highlight>
                <a:latin typeface="Maiandra GD" panose="020E0502030308020204" pitchFamily="34" charset="0"/>
              </a:rPr>
              <a:t>INTRODUCCIÓN:</a:t>
            </a:r>
          </a:p>
          <a:p>
            <a:r>
              <a:rPr lang="es-ES" b="1" dirty="0">
                <a:solidFill>
                  <a:schemeClr val="bg1"/>
                </a:solidFill>
                <a:latin typeface="Maiandra GD" panose="020E0502030308020204" pitchFamily="34" charset="0"/>
              </a:rPr>
              <a:t>Un servicio voluntario Bíblicamente consiste en servir a Dios y al prójimo, reflejando un corazón de amor y entrega. </a:t>
            </a:r>
          </a:p>
          <a:p>
            <a:r>
              <a:rPr lang="es-ES" b="1" dirty="0">
                <a:solidFill>
                  <a:schemeClr val="bg1"/>
                </a:solidFill>
                <a:latin typeface="Maiandra GD" panose="020E0502030308020204" pitchFamily="34" charset="0"/>
              </a:rPr>
              <a:t>Utilizando los talentos, capacidades recibidas para el beneficio de otros. </a:t>
            </a:r>
          </a:p>
          <a:p>
            <a:r>
              <a:rPr lang="es-ES" b="1" dirty="0">
                <a:solidFill>
                  <a:schemeClr val="bg1"/>
                </a:solidFill>
                <a:latin typeface="Maiandra GD" panose="020E0502030308020204" pitchFamily="34" charset="0"/>
              </a:rPr>
              <a:t>Especialmente los necesitados, y reconociendo que todo acto de servicio es hecho para Dios, quien lo recompensará. </a:t>
            </a:r>
          </a:p>
          <a:p>
            <a:r>
              <a:rPr lang="es-ES" b="1" dirty="0">
                <a:solidFill>
                  <a:schemeClr val="bg1"/>
                </a:solidFill>
                <a:latin typeface="Maiandra GD" panose="020E0502030308020204" pitchFamily="34" charset="0"/>
              </a:rPr>
              <a:t>La clave es la acción de hecho y verdad.</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34388C68-7CF4-994D-E7C6-7CB65059B5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62481396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AC25B-7847-21A3-234D-59363663B9E4}"/>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0F2FFBCC-B896-F273-03C7-5E21B254C831}"/>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DAD3D7D5-7592-DC1D-F975-0C18448F0A80}"/>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CA936EB7-5381-5429-6136-5D06E3EF0295}"/>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F1F62235-6FE9-F69B-4D00-A6AD100BF90A}"/>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Enseñar y compartir: Esa ley con el pueblo de Israel.</a:t>
            </a:r>
          </a:p>
          <a:p>
            <a:r>
              <a:rPr lang="es-ES" b="1" dirty="0">
                <a:solidFill>
                  <a:schemeClr val="bg1"/>
                </a:solidFill>
                <a:latin typeface="Maiandra GD" panose="020E0502030308020204" pitchFamily="34" charset="0"/>
              </a:rPr>
              <a:t>En esencia, Esdras se comprometió plenamente a la "triple tarea" de estudio, práctica y enseñanza de la Palabra de Dios, lo que resultó en la bendición y el favor de Dios en su vida y su servicio.</a:t>
            </a:r>
          </a:p>
          <a:p>
            <a:r>
              <a:rPr lang="es-ES" b="1" dirty="0">
                <a:solidFill>
                  <a:schemeClr val="bg1"/>
                </a:solidFill>
                <a:latin typeface="Maiandra GD" panose="020E0502030308020204" pitchFamily="34" charset="0"/>
              </a:rPr>
              <a:t>De la misma manera nosotros también debemos voluntariamente, Escudriñar las Escrituras.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Juan.5:39.</a:t>
            </a:r>
            <a:r>
              <a:rPr lang="es-ES" b="1" dirty="0">
                <a:solidFill>
                  <a:schemeClr val="bg1"/>
                </a:solidFill>
                <a:latin typeface="Maiandra GD" panose="020E0502030308020204" pitchFamily="34" charset="0"/>
              </a:rPr>
              <a:t>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1EBECEA9-4C31-2CCD-CCEA-79C79CB75D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8355828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CBA4C-47BC-BA29-0205-29E2AC132BC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D832335C-8377-A45D-1FDD-E4B64F66072F}"/>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A8DC1142-96AC-8AD6-D83E-CA1B07103FED}"/>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AA69BBC9-C486-C87A-EEB4-F7682C400214}"/>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8A7F0CB-A9BE-F762-5CA1-152B68D9A024}"/>
              </a:ext>
            </a:extLst>
          </p:cNvPr>
          <p:cNvSpPr>
            <a:spLocks noGrp="1"/>
          </p:cNvSpPr>
          <p:nvPr>
            <p:ph idx="1"/>
          </p:nvPr>
        </p:nvSpPr>
        <p:spPr>
          <a:xfrm>
            <a:off x="3755570" y="1164771"/>
            <a:ext cx="5388424" cy="5693228"/>
          </a:xfrm>
        </p:spPr>
        <p:txBody>
          <a:bodyPr>
            <a:normAutofit/>
          </a:bodyPr>
          <a:lstStyle/>
          <a:p>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»Ustedes examinan las Escrituras porque piensan tener en ellas la vida eterna.</a:t>
            </a:r>
            <a:r>
              <a:rPr lang="es-ES" b="1" dirty="0">
                <a:solidFill>
                  <a:schemeClr val="bg1"/>
                </a:solidFill>
                <a:latin typeface="Maiandra GD" panose="020E0502030308020204" pitchFamily="34" charset="0"/>
              </a:rPr>
              <a:t> ¡Y son ellas las que dan testimonio de Mí! </a:t>
            </a:r>
          </a:p>
          <a:p>
            <a:r>
              <a:rPr lang="es-ES" b="1" dirty="0">
                <a:solidFill>
                  <a:schemeClr val="bg1"/>
                </a:solidFill>
                <a:latin typeface="Maiandra GD" panose="020E0502030308020204" pitchFamily="34" charset="0"/>
              </a:rPr>
              <a:t>La palabra "escudriñar" (en griego, eraunáo) implica una investigación profunda, no solo una lectura superficial.</a:t>
            </a:r>
          </a:p>
          <a:p>
            <a:r>
              <a:rPr lang="es-ES" b="1" dirty="0">
                <a:solidFill>
                  <a:schemeClr val="bg1"/>
                </a:solidFill>
                <a:latin typeface="Maiandra GD" panose="020E0502030308020204" pitchFamily="34" charset="0"/>
              </a:rPr>
              <a:t>Sino comprenda con una compresión de las verdades de Dios.</a:t>
            </a:r>
          </a:p>
          <a:p>
            <a:r>
              <a:rPr lang="es-ES" b="1" dirty="0">
                <a:solidFill>
                  <a:schemeClr val="bg1"/>
                </a:solidFill>
                <a:latin typeface="Maiandra GD" panose="020E0502030308020204" pitchFamily="34" charset="0"/>
              </a:rPr>
              <a:t>Como lo hicieron los de Berea.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Hechos.17:11.</a:t>
            </a:r>
            <a:r>
              <a:rPr lang="es-ES" b="1" dirty="0">
                <a:solidFill>
                  <a:schemeClr val="bg1"/>
                </a:solidFill>
                <a:latin typeface="Maiandra GD" panose="020E0502030308020204" pitchFamily="34" charset="0"/>
              </a:rPr>
              <a:t> </a:t>
            </a:r>
          </a:p>
        </p:txBody>
      </p:sp>
      <p:pic>
        <p:nvPicPr>
          <p:cNvPr id="14" name="Imagen 13">
            <a:extLst>
              <a:ext uri="{FF2B5EF4-FFF2-40B4-BE49-F238E27FC236}">
                <a16:creationId xmlns:a16="http://schemas.microsoft.com/office/drawing/2014/main" id="{48EFF747-0AF1-B6A5-812D-DE4BBDF47C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94945498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A443-A82E-ECF7-95BE-2621ADB50E4B}"/>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E65E061F-6BDF-9B7F-EFC5-6B8F879487CF}"/>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24CDA845-D897-CBE6-252E-5531654968B7}"/>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18F6B935-5F1A-8AD1-27AF-E13D984C7068}"/>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9D5B4218-1952-8C63-EAD8-06EFBD0FE523}"/>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Estos eran más nobles que los de Tesalónica, pues recibieron la palabra con toda solicitud,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escudriñando diariamente las Escrituras, para ver si estas cosas eran así.</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Esto resalta la importancia de una fe informada y la necesidad de escudriñar las Escrituras para encontrar la verdad y no simplemente aceptar sin crítica lo que se dice.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Timoteo.4:13.</a:t>
            </a:r>
            <a:endParaRPr lang="en-US"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14" name="Imagen 13">
            <a:extLst>
              <a:ext uri="{FF2B5EF4-FFF2-40B4-BE49-F238E27FC236}">
                <a16:creationId xmlns:a16="http://schemas.microsoft.com/office/drawing/2014/main" id="{D470E62C-D6C3-2B41-7C83-BBE2D1BE69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44647768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1A069-2C91-6C41-13B7-4D9FE487EC94}"/>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634DD066-3EAC-CA36-5DB2-6BEF5B5CC913}"/>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64323F35-6C81-AFE5-A9A8-F3C546322110}"/>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A5223675-EDE3-6594-340E-0E79629F62D7}"/>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F5DE3516-13E6-DA6B-AE05-DE9105ECF507}"/>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Entretanto que llego, </a:t>
            </a:r>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ocúpate en la lectura de las Escrituras,</a:t>
            </a:r>
            <a:r>
              <a:rPr lang="es-ES" b="1" dirty="0">
                <a:solidFill>
                  <a:schemeClr val="bg1"/>
                </a:solidFill>
                <a:latin typeface="Maiandra GD" panose="020E0502030308020204" pitchFamily="34" charset="0"/>
              </a:rPr>
              <a:t> la exhortación y la enseñanza.</a:t>
            </a:r>
          </a:p>
          <a:p>
            <a:r>
              <a:rPr lang="es-ES" b="1" dirty="0">
                <a:solidFill>
                  <a:schemeClr val="bg1"/>
                </a:solidFill>
                <a:latin typeface="Maiandra GD" panose="020E0502030308020204" pitchFamily="34" charset="0"/>
              </a:rPr>
              <a:t>Es un llamado a concentrarse en el estudio y la proclamación de la Palabra de Dios. </a:t>
            </a:r>
          </a:p>
          <a:p>
            <a:r>
              <a:rPr lang="es-ES" b="1" dirty="0">
                <a:solidFill>
                  <a:schemeClr val="bg1"/>
                </a:solidFill>
                <a:latin typeface="Maiandra GD" panose="020E0502030308020204" pitchFamily="34" charset="0"/>
              </a:rPr>
              <a:t>Sin descuidar los talentos espirituales recibidos, para que Él cristiano y quienes lo escuchan progresen espiritualmente. </a:t>
            </a:r>
          </a:p>
          <a:p>
            <a:r>
              <a:rPr lang="es-ES" b="1" dirty="0">
                <a:solidFill>
                  <a:schemeClr val="bg1"/>
                </a:solidFill>
                <a:latin typeface="Maiandra GD" panose="020E0502030308020204" pitchFamily="34" charset="0"/>
              </a:rPr>
              <a:t>Por eso debemos desear la palabra de Dios, como niños.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Pedro.2:2.</a:t>
            </a:r>
            <a:endParaRPr lang="en-US" b="1" u="sng" dirty="0">
              <a:effectLst>
                <a:outerShdw blurRad="38100" dist="38100" dir="2700000" algn="tl">
                  <a:srgbClr val="000000">
                    <a:alpha val="43137"/>
                  </a:srgbClr>
                </a:outerShdw>
              </a:effectLst>
              <a:highlight>
                <a:srgbClr val="FFFF00"/>
              </a:highlight>
              <a:latin typeface="Maiandra GD" panose="020E0502030308020204" pitchFamily="34" charset="0"/>
            </a:endParaRPr>
          </a:p>
        </p:txBody>
      </p:sp>
      <p:pic>
        <p:nvPicPr>
          <p:cNvPr id="14" name="Imagen 13">
            <a:extLst>
              <a:ext uri="{FF2B5EF4-FFF2-40B4-BE49-F238E27FC236}">
                <a16:creationId xmlns:a16="http://schemas.microsoft.com/office/drawing/2014/main" id="{6993DB16-365D-6010-1E5F-5EE4280A9F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68436337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EF225-F729-666D-7F23-D4B8C834028A}"/>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B1AEBB41-3E62-7B5D-848D-0846E2E1E923}"/>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12E448EE-2FC4-9647-721E-EB03298EC619}"/>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26B274E6-A8D0-99A9-CBB3-E806D93AE491}"/>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FFCFC60B-2E4E-A5EB-B863-7B9AA7AF5E78}"/>
              </a:ext>
            </a:extLst>
          </p:cNvPr>
          <p:cNvSpPr>
            <a:spLocks noGrp="1"/>
          </p:cNvSpPr>
          <p:nvPr>
            <p:ph idx="1"/>
          </p:nvPr>
        </p:nvSpPr>
        <p:spPr>
          <a:xfrm>
            <a:off x="3755570" y="1164771"/>
            <a:ext cx="5388424" cy="5693228"/>
          </a:xfrm>
        </p:spPr>
        <p:txBody>
          <a:bodyPr>
            <a:normAutofit lnSpcReduction="10000"/>
          </a:bodyPr>
          <a:lstStyle/>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deseen como niños recién nacidos, la leche pura de la palabra,</a:t>
            </a:r>
            <a:r>
              <a:rPr lang="es-ES" b="1" dirty="0">
                <a:solidFill>
                  <a:schemeClr val="bg1"/>
                </a:solidFill>
                <a:latin typeface="Maiandra GD" panose="020E0502030308020204" pitchFamily="34" charset="0"/>
              </a:rPr>
              <a:t> para que por ella crezcan para salvación, </a:t>
            </a:r>
          </a:p>
          <a:p>
            <a:r>
              <a:rPr lang="es-ES" b="1" dirty="0">
                <a:solidFill>
                  <a:schemeClr val="bg1"/>
                </a:solidFill>
                <a:latin typeface="Maiandra GD" panose="020E0502030308020204" pitchFamily="34" charset="0"/>
              </a:rPr>
              <a:t>Los cristianos deben desear y buscar la leche espiritual no adulterada de la Palabra de Dios para crecer en su fe y salvación. </a:t>
            </a:r>
          </a:p>
          <a:p>
            <a:r>
              <a:rPr lang="es-ES" b="1" dirty="0">
                <a:solidFill>
                  <a:schemeClr val="bg1"/>
                </a:solidFill>
                <a:latin typeface="Maiandra GD" panose="020E0502030308020204" pitchFamily="34" charset="0"/>
              </a:rPr>
              <a:t>De la misma manera que un bebé recién nacido anhela la leche materna. </a:t>
            </a:r>
          </a:p>
          <a:p>
            <a:r>
              <a:rPr lang="es-ES" b="1" dirty="0">
                <a:solidFill>
                  <a:schemeClr val="bg1"/>
                </a:solidFill>
                <a:latin typeface="Maiandra GD" panose="020E0502030308020204" pitchFamily="34" charset="0"/>
              </a:rPr>
              <a:t>Este deseo les permitirá crecer espiritualmente y experimentar la bondad del Señor.</a:t>
            </a:r>
          </a:p>
        </p:txBody>
      </p:sp>
      <p:pic>
        <p:nvPicPr>
          <p:cNvPr id="14" name="Imagen 13">
            <a:extLst>
              <a:ext uri="{FF2B5EF4-FFF2-40B4-BE49-F238E27FC236}">
                <a16:creationId xmlns:a16="http://schemas.microsoft.com/office/drawing/2014/main" id="{19A353B1-DE82-A82B-A28C-E50001CF1D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00452166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3F1B-674A-5CBF-74C6-720DE571B5FF}"/>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8C394C15-71FC-EFF5-5CD1-610ACFF49A32}"/>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47271B5A-188D-2F46-058A-10C9DFEB1ED3}"/>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1FE7C7FE-3148-E619-F4FC-A8E329C03CE1}"/>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79EDEF2A-37A4-8840-F17B-60A60B58C0A1}"/>
              </a:ext>
            </a:extLst>
          </p:cNvPr>
          <p:cNvSpPr>
            <a:spLocks noGrp="1"/>
          </p:cNvSpPr>
          <p:nvPr>
            <p:ph idx="1"/>
          </p:nvPr>
        </p:nvSpPr>
        <p:spPr>
          <a:xfrm>
            <a:off x="3755570" y="1164771"/>
            <a:ext cx="5388424" cy="5693228"/>
          </a:xfrm>
        </p:spPr>
        <p:txBody>
          <a:bodyPr>
            <a:normAutofit/>
          </a:bodyPr>
          <a:lstStyle/>
          <a:p>
            <a:r>
              <a:rPr lang="es-ES" b="1" dirty="0">
                <a:solidFill>
                  <a:schemeClr val="bg1"/>
                </a:solidFill>
                <a:latin typeface="Maiandra GD" panose="020E0502030308020204" pitchFamily="34" charset="0"/>
              </a:rPr>
              <a:t>El versículo compara al cristiano con un bebé recién nacido que tiene una necesidad instintiva y ansiosa de la leche. </a:t>
            </a:r>
          </a:p>
          <a:p>
            <a:r>
              <a:rPr lang="es-ES" b="1" dirty="0">
                <a:solidFill>
                  <a:schemeClr val="bg1"/>
                </a:solidFill>
                <a:latin typeface="Maiandra GD" panose="020E0502030308020204" pitchFamily="34" charset="0"/>
              </a:rPr>
              <a:t>Esta actitud refleja la necesidad de los cristianos por la Palabra de Dios.</a:t>
            </a:r>
          </a:p>
          <a:p>
            <a:r>
              <a:rPr lang="es-ES" b="1" dirty="0">
                <a:solidFill>
                  <a:schemeClr val="bg1"/>
                </a:solidFill>
                <a:latin typeface="Maiandra GD" panose="020E0502030308020204" pitchFamily="34" charset="0"/>
              </a:rPr>
              <a:t>Pero debe ser voluntariamente, no obligado es para nuestro beneficio espiritual.</a:t>
            </a:r>
          </a:p>
          <a:p>
            <a:r>
              <a:rPr lang="es-ES" b="1" dirty="0">
                <a:solidFill>
                  <a:schemeClr val="bg1"/>
                </a:solidFill>
                <a:latin typeface="Maiandra GD" panose="020E0502030308020204" pitchFamily="34" charset="0"/>
              </a:rPr>
              <a:t>El trabajo debe ser voluntario siempre.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Jueces.5:2, 9.</a:t>
            </a:r>
            <a:r>
              <a:rPr lang="es-ES" b="1" dirty="0">
                <a:solidFill>
                  <a:schemeClr val="bg1"/>
                </a:solidFill>
                <a:latin typeface="Maiandra GD" panose="020E0502030308020204" pitchFamily="34" charset="0"/>
              </a:rPr>
              <a:t>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178967A0-4ECE-B025-C716-53A6493D1B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84526837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3A51F-0777-7805-D5B5-5AFAA1A4ACE3}"/>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B20E739E-2BD5-05C2-EFDF-005A43510D3D}"/>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1C8B4A01-384E-0B4E-AA76-1EF596981D60}"/>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D5579565-27D6-770F-2FA0-4C1F9BCA0AAA}"/>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D330F484-EA3A-E685-1765-3D9C6A254739}"/>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«¡Por haberse puesto al frente los jefes en Israel,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Por haberse ofrecido el pueblo voluntariamente, Bendigan al SEÑOR!</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 parte del "Canto de Débora", una canción que celebra la victoria de Israel contra los cananeos. </a:t>
            </a:r>
          </a:p>
          <a:p>
            <a:r>
              <a:rPr lang="es-ES" b="1" dirty="0">
                <a:solidFill>
                  <a:schemeClr val="bg1"/>
                </a:solidFill>
                <a:latin typeface="Maiandra GD" panose="020E0502030308020204" pitchFamily="34" charset="0"/>
              </a:rPr>
              <a:t>Liderada por Débora, y exalta la valentía de los jefes y la buena disposición del pueblo a obedecer y luchar por Dios.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V.9.</a:t>
            </a:r>
            <a:r>
              <a:rPr lang="es-ES" b="1" dirty="0">
                <a:solidFill>
                  <a:schemeClr val="bg1"/>
                </a:solidFill>
                <a:latin typeface="Maiandra GD" panose="020E0502030308020204" pitchFamily="34" charset="0"/>
              </a:rPr>
              <a:t>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8C15487E-053E-FE5C-2B57-972FD054AD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8865820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D073C-1F73-BF56-B278-501C64201624}"/>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9672AE33-11E1-4905-DEF1-25BF6B772C04}"/>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EB2290BF-EBF7-68FE-4816-892EF9876302}"/>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A10563E9-02E2-0BA3-1F35-84956A18FE19}"/>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B68963A0-BF4D-89E7-1436-A273E9D12490}"/>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Mi corazón está con los jefes de Israel,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Los voluntarios entre el pueblo.</a:t>
            </a:r>
            <a:r>
              <a:rPr lang="es-ES" b="1" dirty="0">
                <a:solidFill>
                  <a:schemeClr val="bg1"/>
                </a:solidFill>
                <a:latin typeface="Maiandra GD" panose="020E0502030308020204" pitchFamily="34" charset="0"/>
              </a:rPr>
              <a:t> ¡Bendigan al SEÑOR! </a:t>
            </a:r>
          </a:p>
          <a:p>
            <a:r>
              <a:rPr lang="es-ES" b="1" dirty="0">
                <a:solidFill>
                  <a:schemeClr val="bg1"/>
                </a:solidFill>
                <a:latin typeface="Maiandra GD" panose="020E0502030308020204" pitchFamily="34" charset="0"/>
              </a:rPr>
              <a:t>Débora, al cantar la victoria de Israel sobre sus enemigos, expresa su aprobación y afecto por los jefes y el pueblo que se ofrecieron voluntariamente para la guerra, reconociendo la disposición del pueblo para luchar y alabar a Dios. </a:t>
            </a:r>
          </a:p>
          <a:p>
            <a:r>
              <a:rPr lang="es-ES" b="1" dirty="0">
                <a:solidFill>
                  <a:schemeClr val="bg1"/>
                </a:solidFill>
                <a:latin typeface="Maiandra GD" panose="020E0502030308020204" pitchFamily="34" charset="0"/>
              </a:rPr>
              <a:t>Es una declaración de apoyo a los jefes y a los voluntarios que respondieron al llamado para la batalla.</a:t>
            </a:r>
          </a:p>
        </p:txBody>
      </p:sp>
      <p:pic>
        <p:nvPicPr>
          <p:cNvPr id="14" name="Imagen 13">
            <a:extLst>
              <a:ext uri="{FF2B5EF4-FFF2-40B4-BE49-F238E27FC236}">
                <a16:creationId xmlns:a16="http://schemas.microsoft.com/office/drawing/2014/main" id="{25243459-551E-24A8-6288-D3A741AE57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04477419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8C055-E2DB-B10C-05A3-9AA6FEA59CDB}"/>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FC8C8D28-83AF-2013-45D6-F889C23A328F}"/>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4574F2E0-2F42-4A54-9561-CBD13FDABECC}"/>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414A04ED-047B-6DC6-F24A-4CAC0AA079CC}"/>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83163092-1A75-C9EB-0D18-2E2F53D7932A}"/>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Todos ellos lo hicieron voluntariamente, nada exigido.</a:t>
            </a:r>
          </a:p>
          <a:p>
            <a:r>
              <a:rPr lang="es-ES" b="1" dirty="0">
                <a:solidFill>
                  <a:schemeClr val="bg1"/>
                </a:solidFill>
                <a:latin typeface="Maiandra GD" panose="020E0502030308020204" pitchFamily="34" charset="0"/>
              </a:rPr>
              <a:t>Él profeta Isaías se ofreció voluntariamente para cumplir lo que Dios deseaba.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Isaias.6:8.</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Y oí la voz del Señor que decía: «¿A quién enviaré, y quién irá por nosotros?».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«Aquí estoy; envíame a mí», le respondí.</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Este pasaje simboliza la respuesta de un corazón dispuesto a ser enviado por Dios para llevar un mensaje.</a:t>
            </a:r>
          </a:p>
        </p:txBody>
      </p:sp>
      <p:pic>
        <p:nvPicPr>
          <p:cNvPr id="14" name="Imagen 13">
            <a:extLst>
              <a:ext uri="{FF2B5EF4-FFF2-40B4-BE49-F238E27FC236}">
                <a16:creationId xmlns:a16="http://schemas.microsoft.com/office/drawing/2014/main" id="{8C83EFFD-4018-FFD6-9F78-566C326FA7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415503731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3219F-AC76-663F-2FD4-1AE63CA4A9E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1D52A04C-2DC5-9920-1B96-06637BCC9554}"/>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3EF74B42-A195-0579-A17F-F435BA727995}"/>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B361B4AB-A2F6-4D52-397E-0C8B4DC9799D}"/>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B8DCA841-1319-BD78-3937-F85E17CC054A}"/>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Lo que implica una entrega total y una voluntad de servirle, incluso si eso significa anunciar un mensaje difícil.</a:t>
            </a:r>
          </a:p>
          <a:p>
            <a:r>
              <a:rPr lang="es-ES" b="1" dirty="0">
                <a:solidFill>
                  <a:schemeClr val="bg1"/>
                </a:solidFill>
                <a:latin typeface="Maiandra GD" panose="020E0502030308020204" pitchFamily="34" charset="0"/>
              </a:rPr>
              <a:t>La frase "¡Aquí estoy! Envíame a mí" es una respuesta de disposición y prontitud para servir a Dios. </a:t>
            </a:r>
          </a:p>
          <a:p>
            <a:r>
              <a:rPr lang="es-ES" b="1" dirty="0">
                <a:solidFill>
                  <a:schemeClr val="bg1"/>
                </a:solidFill>
                <a:latin typeface="Maiandra GD" panose="020E0502030308020204" pitchFamily="34" charset="0"/>
              </a:rPr>
              <a:t>Demuestra que Dios no impone su voluntad, sino que busca corazones que quieran servirle voluntariamente.</a:t>
            </a:r>
          </a:p>
          <a:p>
            <a:r>
              <a:rPr lang="es-ES" b="1" dirty="0">
                <a:solidFill>
                  <a:schemeClr val="bg1"/>
                </a:solidFill>
                <a:latin typeface="Maiandra GD" panose="020E0502030308020204" pitchFamily="34" charset="0"/>
              </a:rPr>
              <a:t>¿Cuántos estamos dispuestos hacer la voluntad de Dios?</a:t>
            </a:r>
          </a:p>
        </p:txBody>
      </p:sp>
      <p:pic>
        <p:nvPicPr>
          <p:cNvPr id="14" name="Imagen 13">
            <a:extLst>
              <a:ext uri="{FF2B5EF4-FFF2-40B4-BE49-F238E27FC236}">
                <a16:creationId xmlns:a16="http://schemas.microsoft.com/office/drawing/2014/main" id="{5118A6C7-2651-B55B-BCEA-38BBAD441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80798871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62600-6DC2-CDA5-35FB-01D512F47565}"/>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4963FA95-6CD0-30A8-716D-CB336AC042E8}"/>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A2FC095E-6335-90FE-030C-B246D2F66DEE}"/>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489291A8-5037-EC56-334F-7A25922DAAA8}"/>
              </a:ext>
            </a:extLst>
          </p:cNvPr>
          <p:cNvSpPr>
            <a:spLocks noGrp="1"/>
          </p:cNvSpPr>
          <p:nvPr>
            <p:ph type="title"/>
          </p:nvPr>
        </p:nvSpPr>
        <p:spPr>
          <a:xfrm>
            <a:off x="0" y="1"/>
            <a:ext cx="9144000" cy="1164770"/>
          </a:xfrm>
        </p:spPr>
        <p:txBody>
          <a:bodyPr>
            <a:noAutofit/>
          </a:bodyPr>
          <a:lstStyle/>
          <a:p>
            <a:pPr algn="ctr"/>
            <a:r>
              <a:rPr lang="es-419" sz="8000" b="1" u="sng" dirty="0">
                <a:solidFill>
                  <a:schemeClr val="bg1"/>
                </a:solidFill>
                <a:effectLst>
                  <a:outerShdw blurRad="38100" dist="38100" dir="2700000" algn="tl">
                    <a:srgbClr val="000000">
                      <a:alpha val="43137"/>
                    </a:srgbClr>
                  </a:outerShdw>
                </a:effectLst>
                <a:latin typeface="Maiandra GD" panose="020E0502030308020204" pitchFamily="34" charset="0"/>
              </a:rPr>
              <a:t>I</a:t>
            </a:r>
            <a:r>
              <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rPr>
              <a:t>NTRODUCCIÓN:</a:t>
            </a:r>
          </a:p>
        </p:txBody>
      </p:sp>
      <p:sp>
        <p:nvSpPr>
          <p:cNvPr id="5" name="Marcador de contenido 4">
            <a:extLst>
              <a:ext uri="{FF2B5EF4-FFF2-40B4-BE49-F238E27FC236}">
                <a16:creationId xmlns:a16="http://schemas.microsoft.com/office/drawing/2014/main" id="{E8A9E67F-FE26-219A-2803-F75296A1BD7F}"/>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Con un espíritu dispuesto y no por obligación o interés propio, demostrando así el amor de Dios en acción.</a:t>
            </a:r>
          </a:p>
          <a:p>
            <a:r>
              <a:rPr lang="es-ES" b="1" dirty="0">
                <a:solidFill>
                  <a:schemeClr val="bg1"/>
                </a:solidFill>
                <a:latin typeface="Maiandra GD" panose="020E0502030308020204" pitchFamily="34" charset="0"/>
              </a:rPr>
              <a:t>La Biblia enseña a amar de hecho y en verdad, no solo de palabra. </a:t>
            </a:r>
          </a:p>
          <a:p>
            <a:r>
              <a:rPr lang="es-ES" b="1" dirty="0">
                <a:solidFill>
                  <a:schemeClr val="bg1"/>
                </a:solidFill>
                <a:latin typeface="Maiandra GD" panose="020E0502030308020204" pitchFamily="34" charset="0"/>
              </a:rPr>
              <a:t>Esto significa realizar acciones concretas que demuestren amor y bondad hacia los demás.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Juan.3:18.</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Hijos, no amemos de palabra ni de lengua,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sino de hecho y en verdad.</a:t>
            </a:r>
            <a:r>
              <a:rPr lang="es-ES" b="1" dirty="0">
                <a:solidFill>
                  <a:schemeClr val="bg1"/>
                </a:solidFill>
                <a:latin typeface="Maiandra GD" panose="020E0502030308020204" pitchFamily="34" charset="0"/>
              </a:rPr>
              <a:t> </a:t>
            </a:r>
          </a:p>
        </p:txBody>
      </p:sp>
      <p:pic>
        <p:nvPicPr>
          <p:cNvPr id="14" name="Imagen 13">
            <a:extLst>
              <a:ext uri="{FF2B5EF4-FFF2-40B4-BE49-F238E27FC236}">
                <a16:creationId xmlns:a16="http://schemas.microsoft.com/office/drawing/2014/main" id="{C6A29C2B-BEA8-DB38-9F69-B67E17382D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57062568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36DE3-AE8D-F963-CBAA-87F0A09640FB}"/>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37D3C54C-23CD-7A23-32CA-DA457EC84520}"/>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77FE5534-38EA-C54C-5953-829D5B06E284}"/>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862B91A2-0BA0-6611-4225-2371419FA508}"/>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F50C0860-2561-DFF6-FDF9-09D25D1F6C2B}"/>
              </a:ext>
            </a:extLst>
          </p:cNvPr>
          <p:cNvSpPr>
            <a:spLocks noGrp="1"/>
          </p:cNvSpPr>
          <p:nvPr>
            <p:ph idx="1"/>
          </p:nvPr>
        </p:nvSpPr>
        <p:spPr>
          <a:xfrm>
            <a:off x="3755570" y="1164771"/>
            <a:ext cx="5388424" cy="5693228"/>
          </a:xfrm>
        </p:spPr>
        <p:txBody>
          <a:bodyPr>
            <a:normAutofit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Romanos.10:13-15.</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porque: «TODO AQUEL QUE INVOQUE </a:t>
            </a:r>
            <a:r>
              <a:rPr lang="es-ES" b="1" u="sng" dirty="0">
                <a:solidFill>
                  <a:schemeClr val="bg1"/>
                </a:solidFill>
                <a:effectLst>
                  <a:outerShdw blurRad="38100" dist="38100" dir="2700000" algn="tl">
                    <a:srgbClr val="000000">
                      <a:alpha val="43137"/>
                    </a:srgbClr>
                  </a:outerShdw>
                </a:effectLst>
                <a:highlight>
                  <a:srgbClr val="9900CC"/>
                </a:highlight>
                <a:latin typeface="Maiandra GD" panose="020E0502030308020204" pitchFamily="34" charset="0"/>
              </a:rPr>
              <a:t>EL NOMBRE DEL SEÑOR SERÁ SALVO».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Toda persona, sin importar su origen o condición, puede recibir la salvación eterna creyendo, obedeciendo en Jesucristo y acudiendo a Él para obtenerla. </a:t>
            </a:r>
          </a:p>
          <a:p>
            <a:r>
              <a:rPr lang="es-ES" b="1" dirty="0">
                <a:solidFill>
                  <a:schemeClr val="bg1"/>
                </a:solidFill>
                <a:latin typeface="Maiandra GD" panose="020E0502030308020204" pitchFamily="34" charset="0"/>
              </a:rPr>
              <a:t>Invocar su nombre implica reconocerlo como Señor y Salvador, y confiar en que su sacrificio en la cruz nos limpia del pecado.</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D404F322-1F16-5144-3944-1797B76DC1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02991141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EB851-CF10-4207-14AA-3DF7024BC637}"/>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1E2E6163-5CE8-DDC8-DBE3-563AF0705370}"/>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CAEAD663-7C05-613E-51DF-1C855BB55DFB}"/>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F77A91F8-025A-C7B1-6822-1D304C1EF403}"/>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13077132-EBA2-9476-96CD-074F2F005392}"/>
              </a:ext>
            </a:extLst>
          </p:cNvPr>
          <p:cNvSpPr>
            <a:spLocks noGrp="1"/>
          </p:cNvSpPr>
          <p:nvPr>
            <p:ph idx="1"/>
          </p:nvPr>
        </p:nvSpPr>
        <p:spPr>
          <a:xfrm>
            <a:off x="3755570" y="1164771"/>
            <a:ext cx="5388424" cy="5693228"/>
          </a:xfrm>
        </p:spPr>
        <p:txBody>
          <a:bodyPr>
            <a:normAutofit fontScale="92500"/>
          </a:bodyPr>
          <a:lstStyle/>
          <a:p>
            <a:r>
              <a:rPr lang="es-ES" b="1" dirty="0">
                <a:solidFill>
                  <a:schemeClr val="bg1"/>
                </a:solidFill>
                <a:latin typeface="Maiandra GD" panose="020E0502030308020204" pitchFamily="34" charset="0"/>
              </a:rPr>
              <a:t>Ofreciendo una entrada libre a la presencia de Dios.</a:t>
            </a:r>
          </a:p>
          <a:p>
            <a:r>
              <a:rPr lang="es-ES" b="1" dirty="0">
                <a:solidFill>
                  <a:schemeClr val="bg1"/>
                </a:solidFill>
                <a:latin typeface="Maiandra GD" panose="020E0502030308020204" pitchFamily="34" charset="0"/>
              </a:rPr>
              <a:t>Pero surge la pregunta: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V.14.</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¿Cómo, pues, invocarán a Aquel en quien no han creído? </a:t>
            </a:r>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¿Y cómo creerán en Aquel de quien no han oído? ¿Y cómo oirán sin haber quien les predique?</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Significa que las personas solo pueden creer en Dios y en su mensaje del evangelio si escuchan a alguien que les predique.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DFDA5237-04A2-117B-E645-84A6F79E41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29258438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2E30E-20AA-137B-2A29-6A85B7588804}"/>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3B7D5B5B-E063-6257-144A-3D836F9DF202}"/>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DF6D7D03-2E42-1FE4-E1EF-313390B00FAC}"/>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9575632E-D926-456F-CC7F-3C9CD222D9F3}"/>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FFB938CD-CDCA-3282-F1E1-E2D621FCEBFC}"/>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Por lo tanto, se destaca la importancia de que los cristianos proclamen las buenas nuevas a otras personas. </a:t>
            </a:r>
          </a:p>
          <a:p>
            <a:r>
              <a:rPr lang="es-ES" b="1" dirty="0">
                <a:solidFill>
                  <a:schemeClr val="bg1"/>
                </a:solidFill>
                <a:latin typeface="Maiandra GD" panose="020E0502030308020204" pitchFamily="34" charset="0"/>
              </a:rPr>
              <a:t>Ya que la fe se produce al oír la palabra de Dios y la salvación está disponible para todos los que invoquen Su nombre.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V.15.</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9900FF"/>
                </a:highlight>
                <a:latin typeface="Maiandra GD" panose="020E0502030308020204" pitchFamily="34" charset="0"/>
              </a:rPr>
              <a:t>¿Y cómo predicarán si no son enviados?</a:t>
            </a:r>
            <a:r>
              <a:rPr lang="es-ES" b="1" dirty="0">
                <a:solidFill>
                  <a:schemeClr val="bg1"/>
                </a:solidFill>
                <a:latin typeface="Maiandra GD" panose="020E0502030308020204" pitchFamily="34" charset="0"/>
              </a:rPr>
              <a:t> Tal como está escrito: «¡CUAN HERMOSOS SON LOS PIES DE LOS QUE ANUNCIAN EL EVANGELIO DEL BIEN!». </a:t>
            </a:r>
          </a:p>
        </p:txBody>
      </p:sp>
      <p:pic>
        <p:nvPicPr>
          <p:cNvPr id="14" name="Imagen 13">
            <a:extLst>
              <a:ext uri="{FF2B5EF4-FFF2-40B4-BE49-F238E27FC236}">
                <a16:creationId xmlns:a16="http://schemas.microsoft.com/office/drawing/2014/main" id="{A65FA503-4EEB-ED77-0683-66DB7776F5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46053840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6A61A-703C-7F7D-D3F4-2C77A455D949}"/>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10C993F2-6184-F7C1-218D-01ED2CE81C4A}"/>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AE6A4015-8065-59CF-230A-143D6828F61A}"/>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9FA7FC1B-2393-1C35-2526-872459143B91}"/>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B58761E9-7A6A-A611-1E21-784925BB6ABD}"/>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Nos enfatiza la necesidad de que el evangelio sea predicado para que las personas puedan creer. </a:t>
            </a:r>
          </a:p>
          <a:p>
            <a:r>
              <a:rPr lang="es-ES" b="1" dirty="0">
                <a:solidFill>
                  <a:schemeClr val="bg1"/>
                </a:solidFill>
                <a:latin typeface="Maiandra GD" panose="020E0502030308020204" pitchFamily="34" charset="0"/>
              </a:rPr>
              <a:t>Y cita el pasaje de Isaías.52:7. que dice: "¡Cuán hermosos son los pies de los que anuncian la paz, de los que anuncian las buenas nuevas!" </a:t>
            </a:r>
          </a:p>
          <a:p>
            <a:r>
              <a:rPr lang="es-ES" b="1" dirty="0">
                <a:solidFill>
                  <a:schemeClr val="bg1"/>
                </a:solidFill>
                <a:latin typeface="Maiandra GD" panose="020E0502030308020204" pitchFamily="34" charset="0"/>
              </a:rPr>
              <a:t>Esto significa que quienes son enviados a proclamar el mensaje del Evangelio. </a:t>
            </a:r>
          </a:p>
          <a:p>
            <a:r>
              <a:rPr lang="es-ES" b="1" dirty="0">
                <a:solidFill>
                  <a:schemeClr val="bg1"/>
                </a:solidFill>
                <a:latin typeface="Maiandra GD" panose="020E0502030308020204" pitchFamily="34" charset="0"/>
              </a:rPr>
              <a:t>Llevando la noticia de la salvación a otros.</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048636A5-9C4D-0F14-8863-A961A7DE3E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78733267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068B4-E881-8B49-66E3-F3804E1584AB}"/>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92710C24-35A3-C8B8-BA87-406C3A1713E5}"/>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D8194125-9FBE-DF4A-7E31-C86B90064DBA}"/>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F7DE7138-6FAE-DC67-310D-D0236D5D3D63}"/>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8B8B4E1A-FAC8-2DA2-B55D-4E33F13FDAA9}"/>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Son considerados por Dios como portadores de una gran bendición y belleza por su acción de compartir la esperanza del Evangelio.</a:t>
            </a:r>
          </a:p>
          <a:p>
            <a:r>
              <a:rPr lang="es-ES" b="1" dirty="0">
                <a:solidFill>
                  <a:schemeClr val="bg1"/>
                </a:solidFill>
                <a:latin typeface="Maiandra GD" panose="020E0502030308020204" pitchFamily="34" charset="0"/>
              </a:rPr>
              <a:t>Y esto debe ser voluntariamente.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Corintios.9:16-18.</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Porque si predico el evangelio, no tengo nada de qué gloriarme, pues estoy bajo el deber de hacerlo. </a:t>
            </a:r>
            <a:r>
              <a:rPr lang="es-ES" b="1" u="sng" dirty="0">
                <a:solidFill>
                  <a:schemeClr val="bg1"/>
                </a:solidFill>
                <a:effectLst>
                  <a:outerShdw blurRad="38100" dist="38100" dir="2700000" algn="tl">
                    <a:srgbClr val="000000">
                      <a:alpha val="43137"/>
                    </a:srgbClr>
                  </a:outerShdw>
                </a:effectLst>
                <a:highlight>
                  <a:srgbClr val="FF33CC"/>
                </a:highlight>
                <a:latin typeface="Maiandra GD" panose="020E0502030308020204" pitchFamily="34" charset="0"/>
              </a:rPr>
              <a:t>Pues ¡ay de mí si no predico el evangelio!</a:t>
            </a:r>
            <a:r>
              <a:rPr lang="es-ES" b="1" dirty="0">
                <a:solidFill>
                  <a:schemeClr val="bg1"/>
                </a:solidFill>
                <a:latin typeface="Maiandra GD" panose="020E0502030308020204" pitchFamily="34" charset="0"/>
              </a:rPr>
              <a:t> </a:t>
            </a:r>
          </a:p>
        </p:txBody>
      </p:sp>
      <p:pic>
        <p:nvPicPr>
          <p:cNvPr id="14" name="Imagen 13">
            <a:extLst>
              <a:ext uri="{FF2B5EF4-FFF2-40B4-BE49-F238E27FC236}">
                <a16:creationId xmlns:a16="http://schemas.microsoft.com/office/drawing/2014/main" id="{5C0A7B20-121D-4654-6BAF-77C9F1D4F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64260498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F46DC-2BDA-692B-A6E5-94566F72C93C}"/>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03D99012-B939-B1BF-7844-374C7BFB2989}"/>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7E25126A-51A8-7AC9-2271-5C2CE7FAB0DB}"/>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B974D0C2-4E69-AA7C-B150-8B9E83913E1C}"/>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1F6DF04F-E071-F185-4B4B-14F50A07D23C}"/>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Nos enseña que predicar el evangelio no es una fuente de orgullo, sino una obligación que Dios ha encomendado a Pablo y, por extensión, a otros cristianos. </a:t>
            </a:r>
          </a:p>
          <a:p>
            <a:r>
              <a:rPr lang="es-ES" b="1" dirty="0">
                <a:solidFill>
                  <a:schemeClr val="bg1"/>
                </a:solidFill>
                <a:latin typeface="Maiandra GD" panose="020E0502030308020204" pitchFamily="34" charset="0"/>
              </a:rPr>
              <a:t>Quienes pueden recibir una recompensa por hacerlo de buena voluntad. </a:t>
            </a:r>
          </a:p>
          <a:p>
            <a:r>
              <a:rPr lang="es-ES" b="1" dirty="0">
                <a:solidFill>
                  <a:schemeClr val="bg1"/>
                </a:solidFill>
                <a:latin typeface="Maiandra GD" panose="020E0502030308020204" pitchFamily="34" charset="0"/>
              </a:rPr>
              <a:t>Y que su recompensa es la oportunidad de compartirlo gratuitamente sin abusar del derecho a recibir sustento por ello.</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4F0646F5-A407-5454-C536-D3384B449A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65325490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C6380-8EF8-8679-7D4E-42CA835F13A9}"/>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FC1052F8-CC6E-528E-ECEC-C32C915FD064}"/>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4E49D344-E2F2-CD4C-A211-D50DB78D6224}"/>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C2E14D6D-A479-BF24-EE97-7AC8FBE601F1}"/>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FE437B13-DAFB-6212-64B2-A9DA57B86732}"/>
              </a:ext>
            </a:extLst>
          </p:cNvPr>
          <p:cNvSpPr>
            <a:spLocks noGrp="1"/>
          </p:cNvSpPr>
          <p:nvPr>
            <p:ph idx="1"/>
          </p:nvPr>
        </p:nvSpPr>
        <p:spPr>
          <a:xfrm>
            <a:off x="3755570" y="1164771"/>
            <a:ext cx="5388424" cy="5693228"/>
          </a:xfrm>
        </p:spPr>
        <p:txBody>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V.17.</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6600CC"/>
                </a:highlight>
                <a:latin typeface="Maiandra GD" panose="020E0502030308020204" pitchFamily="34" charset="0"/>
              </a:rPr>
              <a:t>Porque si hago esto voluntariamente, tengo recompensa;</a:t>
            </a:r>
            <a:r>
              <a:rPr lang="es-ES" b="1" dirty="0">
                <a:solidFill>
                  <a:schemeClr val="bg1"/>
                </a:solidFill>
                <a:latin typeface="Maiandra GD" panose="020E0502030308020204" pitchFamily="34" charset="0"/>
              </a:rPr>
              <a:t> pero si lo hago en contra de mi voluntad, un encargo se me ha confiado. </a:t>
            </a:r>
          </a:p>
          <a:p>
            <a:r>
              <a:rPr lang="es-ES" b="1" dirty="0">
                <a:solidFill>
                  <a:schemeClr val="bg1"/>
                </a:solidFill>
                <a:latin typeface="Maiandra GD" panose="020E0502030308020204" pitchFamily="34" charset="0"/>
              </a:rPr>
              <a:t>Pablo decide voluntariamente predicar el evangelio. </a:t>
            </a:r>
          </a:p>
          <a:p>
            <a:r>
              <a:rPr lang="es-ES" b="1" dirty="0">
                <a:solidFill>
                  <a:schemeClr val="bg1"/>
                </a:solidFill>
                <a:latin typeface="Maiandra GD" panose="020E0502030308020204" pitchFamily="34" charset="0"/>
              </a:rPr>
              <a:t>Esto sería una muestra de su deseo y esfuerzo personal, mereciendo una recompensa por ello.</a:t>
            </a:r>
          </a:p>
          <a:p>
            <a:pPr algn="ctr"/>
            <a:r>
              <a:rPr lang="en-US" b="1" u="sng" dirty="0">
                <a:effectLst>
                  <a:outerShdw blurRad="38100" dist="38100" dir="2700000" algn="tl">
                    <a:srgbClr val="000000">
                      <a:alpha val="43137"/>
                    </a:srgbClr>
                  </a:outerShdw>
                </a:effectLst>
                <a:highlight>
                  <a:srgbClr val="FFFF00"/>
                </a:highlight>
                <a:latin typeface="Maiandra GD" panose="020E0502030308020204" pitchFamily="34" charset="0"/>
              </a:rPr>
              <a:t>V.18.</a:t>
            </a:r>
            <a:r>
              <a:rPr lang="en-US" b="1" dirty="0">
                <a:solidFill>
                  <a:schemeClr val="bg1"/>
                </a:solidFill>
                <a:latin typeface="Maiandra GD" panose="020E0502030308020204" pitchFamily="34" charset="0"/>
              </a:rPr>
              <a:t> </a:t>
            </a:r>
          </a:p>
        </p:txBody>
      </p:sp>
      <p:pic>
        <p:nvPicPr>
          <p:cNvPr id="14" name="Imagen 13">
            <a:extLst>
              <a:ext uri="{FF2B5EF4-FFF2-40B4-BE49-F238E27FC236}">
                <a16:creationId xmlns:a16="http://schemas.microsoft.com/office/drawing/2014/main" id="{F1E565ED-C339-678C-7F8A-33E339F6CA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72702318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F58ED-FC3A-BA56-1611-13A211DC29E2}"/>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C55ABB96-3FCE-1C82-1675-4D796E1E330A}"/>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24B4ABE1-C6C1-4BB8-4992-1A643D9F04E8}"/>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CE016C22-74FD-F6D2-6748-078640B4BAED}"/>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7CDB8666-EFAF-8F8C-C277-F307F95601B8}"/>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¿Cuál es, entonces, mi recompensa? </a:t>
            </a:r>
            <a:r>
              <a:rPr lang="es-ES" b="1" u="sng" dirty="0">
                <a:solidFill>
                  <a:schemeClr val="bg1"/>
                </a:solidFill>
                <a:effectLst>
                  <a:outerShdw blurRad="38100" dist="38100" dir="2700000" algn="tl">
                    <a:srgbClr val="000000">
                      <a:alpha val="43137"/>
                    </a:srgbClr>
                  </a:outerShdw>
                </a:effectLst>
                <a:highlight>
                  <a:srgbClr val="CC00FF"/>
                </a:highlight>
                <a:latin typeface="Maiandra GD" panose="020E0502030308020204" pitchFamily="34" charset="0"/>
              </a:rPr>
              <a:t>Que, al predicar el evangelio, pueda ofrecerlo gratuitamente</a:t>
            </a:r>
            <a:r>
              <a:rPr lang="es-ES" b="1" dirty="0">
                <a:solidFill>
                  <a:schemeClr val="bg1"/>
                </a:solidFill>
                <a:latin typeface="Maiandra GD" panose="020E0502030308020204" pitchFamily="34" charset="0"/>
              </a:rPr>
              <a:t> sin hacer pleno uso de mi derecho como predicador del evangelio. </a:t>
            </a:r>
          </a:p>
          <a:p>
            <a:r>
              <a:rPr lang="es-ES" b="1" dirty="0">
                <a:solidFill>
                  <a:schemeClr val="bg1"/>
                </a:solidFill>
                <a:latin typeface="Maiandra GD" panose="020E0502030308020204" pitchFamily="34" charset="0"/>
              </a:rPr>
              <a:t>Al no imponer su autoridad para ser remunerado, Pablo busca eliminar cualquier obstáculo para que el mensaje del Evangelio llegue a la mayor cantidad de personas posible, ganando así la mayor cantidad de almas para Cristo.</a:t>
            </a:r>
          </a:p>
        </p:txBody>
      </p:sp>
      <p:pic>
        <p:nvPicPr>
          <p:cNvPr id="14" name="Imagen 13">
            <a:extLst>
              <a:ext uri="{FF2B5EF4-FFF2-40B4-BE49-F238E27FC236}">
                <a16:creationId xmlns:a16="http://schemas.microsoft.com/office/drawing/2014/main" id="{7E71F0FF-A18B-5475-98AA-B4179F776E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72388331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16B33-3166-855C-B814-089BF92DFF0D}"/>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F3FAE766-EE69-2FE7-FCB3-3F0D47277605}"/>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E2CA9056-0D46-A8E6-1B67-C0AA3D4F7125}"/>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D2D76CA7-23F0-0B1B-4EC0-C66716A7B7E5}"/>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0AB57A5-ADBB-53AD-6617-FCEC12020586}"/>
              </a:ext>
            </a:extLst>
          </p:cNvPr>
          <p:cNvSpPr>
            <a:spLocks noGrp="1"/>
          </p:cNvSpPr>
          <p:nvPr>
            <p:ph idx="1"/>
          </p:nvPr>
        </p:nvSpPr>
        <p:spPr>
          <a:xfrm>
            <a:off x="3755570" y="1164771"/>
            <a:ext cx="5388424" cy="5693228"/>
          </a:xfrm>
        </p:spPr>
        <p:txBody>
          <a:bodyPr>
            <a:normAutofit fontScale="92500"/>
          </a:bodyPr>
          <a:lstStyle/>
          <a:p>
            <a:r>
              <a:rPr lang="es-ES" b="1" dirty="0">
                <a:solidFill>
                  <a:schemeClr val="bg1"/>
                </a:solidFill>
                <a:latin typeface="Maiandra GD" panose="020E0502030308020204" pitchFamily="34" charset="0"/>
              </a:rPr>
              <a:t>Los jefes de familia ofrecieron voluntariamente.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Cronicas.29:5-6.</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de oro para las cosas de oro, y de plata para las cosas de plata, es decir, para toda la obra hecha por los artesanos. </a:t>
            </a:r>
            <a:r>
              <a:rPr lang="es-ES" b="1" u="sng" dirty="0">
                <a:solidFill>
                  <a:schemeClr val="bg1"/>
                </a:solidFill>
                <a:effectLst>
                  <a:outerShdw blurRad="38100" dist="38100" dir="2700000" algn="tl">
                    <a:srgbClr val="000000">
                      <a:alpha val="43137"/>
                    </a:srgbClr>
                  </a:outerShdw>
                </a:effectLst>
                <a:highlight>
                  <a:srgbClr val="9933FF"/>
                </a:highlight>
                <a:latin typeface="Maiandra GD" panose="020E0502030308020204" pitchFamily="34" charset="0"/>
              </a:rPr>
              <a:t>¿Quién, pues, está dispuesto a dar su ofrenda hoy al SEÑOR?».</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Él rey David hace una pregunta al pueblo y a los jefes: </a:t>
            </a:r>
          </a:p>
          <a:p>
            <a:r>
              <a:rPr lang="es-ES" b="1" dirty="0">
                <a:solidFill>
                  <a:schemeClr val="bg1"/>
                </a:solidFill>
                <a:latin typeface="Maiandra GD" panose="020E0502030308020204" pitchFamily="34" charset="0"/>
              </a:rPr>
              <a:t>"¿Quién de ustedes se consagrará hoy al SEÑOR, haciendo una ofrenda voluntaria?".</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ED08B875-D271-57ED-23FC-2E0C3D69B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53783298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93BAB-2209-8195-749B-A6C853A4B60A}"/>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D9FCAD37-8F25-C53E-8627-E4D2527D5AB7}"/>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42F7E057-5CD6-5D72-79B4-590AB7281F59}"/>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1C2FA1FA-9D9C-9D60-5386-451A166D72BC}"/>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238022A5-E02B-9A25-7A04-BE559B336FFB}"/>
              </a:ext>
            </a:extLst>
          </p:cNvPr>
          <p:cNvSpPr>
            <a:spLocks noGrp="1"/>
          </p:cNvSpPr>
          <p:nvPr>
            <p:ph idx="1"/>
          </p:nvPr>
        </p:nvSpPr>
        <p:spPr>
          <a:xfrm>
            <a:off x="3755570" y="1164771"/>
            <a:ext cx="5388424" cy="5693228"/>
          </a:xfrm>
        </p:spPr>
        <p:txBody>
          <a:bodyPr>
            <a:normAutofit/>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V.6.</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Entonces los jefes de las casas paternas, y los jefes de las tribus de Israel, y los capitanes de millares y de centenares, con los supervisores sobre la obra del rey, </a:t>
            </a:r>
            <a:r>
              <a:rPr lang="es-ES" b="1" u="sng" dirty="0">
                <a:solidFill>
                  <a:schemeClr val="bg1"/>
                </a:solidFill>
                <a:effectLst>
                  <a:outerShdw blurRad="38100" dist="38100" dir="2700000" algn="tl">
                    <a:srgbClr val="000000">
                      <a:alpha val="43137"/>
                    </a:srgbClr>
                  </a:outerShdw>
                </a:effectLst>
                <a:highlight>
                  <a:srgbClr val="9900CC"/>
                </a:highlight>
                <a:latin typeface="Maiandra GD" panose="020E0502030308020204" pitchFamily="34" charset="0"/>
              </a:rPr>
              <a:t>ofrecieron voluntariamente sus donativos;</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Los jefes de la familia, las tribus, los comandantes y los oficiales del rey hicieron donativos voluntarios para la construcción del templo.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3E98B8E6-48D3-BCD1-52FE-E6A423F375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40296723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4103D-09EA-932C-04E0-4693214ACD64}"/>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50670B41-86FA-05BB-3672-B7679A99466E}"/>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C1D89740-CA3F-D866-D72A-C26D5853F3C1}"/>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511A2827-ACC2-002E-AE1F-315C66A272EC}"/>
              </a:ext>
            </a:extLst>
          </p:cNvPr>
          <p:cNvSpPr>
            <a:spLocks noGrp="1"/>
          </p:cNvSpPr>
          <p:nvPr>
            <p:ph type="title"/>
          </p:nvPr>
        </p:nvSpPr>
        <p:spPr>
          <a:xfrm>
            <a:off x="0" y="1"/>
            <a:ext cx="9144000" cy="1164770"/>
          </a:xfrm>
        </p:spPr>
        <p:txBody>
          <a:bodyPr>
            <a:noAutofit/>
          </a:bodyPr>
          <a:lstStyle/>
          <a:p>
            <a:pPr algn="ctr"/>
            <a:r>
              <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rPr>
              <a:t>INTRODUCCIÓN:</a:t>
            </a:r>
          </a:p>
        </p:txBody>
      </p:sp>
      <p:sp>
        <p:nvSpPr>
          <p:cNvPr id="5" name="Marcador de contenido 4">
            <a:extLst>
              <a:ext uri="{FF2B5EF4-FFF2-40B4-BE49-F238E27FC236}">
                <a16:creationId xmlns:a16="http://schemas.microsoft.com/office/drawing/2014/main" id="{1001EA08-CB2F-AD76-25AD-4DFE42B541A0}"/>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El amor debe ser demostrado a través de acciones concretas y no solo con palabras. </a:t>
            </a:r>
          </a:p>
          <a:p>
            <a:r>
              <a:rPr lang="es-ES" b="1" dirty="0">
                <a:solidFill>
                  <a:schemeClr val="bg1"/>
                </a:solidFill>
                <a:latin typeface="Maiandra GD" panose="020E0502030308020204" pitchFamily="34" charset="0"/>
              </a:rPr>
              <a:t>Y que nuestras obras revelan la verdad de nuestro amor y nuestra conexión con Dios.</a:t>
            </a:r>
          </a:p>
          <a:p>
            <a:r>
              <a:rPr lang="es-ES" b="1" dirty="0">
                <a:solidFill>
                  <a:schemeClr val="bg1"/>
                </a:solidFill>
                <a:latin typeface="Maiandra GD" panose="020E0502030308020204" pitchFamily="34" charset="0"/>
              </a:rPr>
              <a:t>La práctica real de la compasión y la ayuda a los demás es la verdadera manifestación del amor que profesamos.</a:t>
            </a:r>
          </a:p>
          <a:p>
            <a:r>
              <a:rPr lang="es-ES" b="1" dirty="0">
                <a:solidFill>
                  <a:schemeClr val="bg1"/>
                </a:solidFill>
                <a:latin typeface="Maiandra GD" panose="020E0502030308020204" pitchFamily="34" charset="0"/>
              </a:rPr>
              <a:t>El servicio voluntario es algo que está a lo largo de la Biblia. Jesucristo resaltó este aspecto de la vida del cristiano. </a:t>
            </a:r>
          </a:p>
        </p:txBody>
      </p:sp>
      <p:pic>
        <p:nvPicPr>
          <p:cNvPr id="14" name="Imagen 13">
            <a:extLst>
              <a:ext uri="{FF2B5EF4-FFF2-40B4-BE49-F238E27FC236}">
                <a16:creationId xmlns:a16="http://schemas.microsoft.com/office/drawing/2014/main" id="{AE9A4D65-12C5-3020-08CE-733B61C128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87073604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E19CC-4732-9CE8-A149-4FBA08A521A7}"/>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64D4463D-857D-B6DB-2A06-A26FB850EE2E}"/>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A0407325-F9CF-C185-495F-2065212B37C3}"/>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40D94CF1-31AA-0333-02A9-46D83172A8F2}"/>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CCC0AED3-525C-52EA-E2E5-E683B46DBA45}"/>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Entregando grandes cantidades de oro, plata, bronce y hierro, además de piedras preciosas.</a:t>
            </a:r>
          </a:p>
          <a:p>
            <a:r>
              <a:rPr lang="es-ES" b="1" dirty="0">
                <a:solidFill>
                  <a:schemeClr val="bg1"/>
                </a:solidFill>
                <a:latin typeface="Maiandra GD" panose="020E0502030308020204" pitchFamily="34" charset="0"/>
              </a:rPr>
              <a:t>lo que llenó de alegría al pueblo y al rey David. </a:t>
            </a:r>
          </a:p>
          <a:p>
            <a:r>
              <a:rPr lang="es-ES" b="1" dirty="0">
                <a:solidFill>
                  <a:schemeClr val="bg1"/>
                </a:solidFill>
                <a:latin typeface="Maiandra GD" panose="020E0502030308020204" pitchFamily="34" charset="0"/>
              </a:rPr>
              <a:t>Quienes lo hicieron con sinceridad para Él Señor.</a:t>
            </a:r>
          </a:p>
          <a:p>
            <a:r>
              <a:rPr lang="es-ES" b="1" dirty="0">
                <a:solidFill>
                  <a:schemeClr val="bg1"/>
                </a:solidFill>
                <a:latin typeface="Maiandra GD" panose="020E0502030308020204" pitchFamily="34" charset="0"/>
              </a:rPr>
              <a:t>Como la viuda pobre que de su propia voluntad dio todo lo que tenía.</a:t>
            </a:r>
          </a:p>
          <a:p>
            <a:r>
              <a:rPr lang="es-ES" b="1" dirty="0">
                <a:solidFill>
                  <a:schemeClr val="bg1"/>
                </a:solidFill>
                <a:latin typeface="Maiandra GD" panose="020E0502030308020204" pitchFamily="34" charset="0"/>
              </a:rPr>
              <a:t>Salió voluntariamente de ella, nadie la obligo.</a:t>
            </a:r>
          </a:p>
          <a:p>
            <a:pPr algn="ctr"/>
            <a:r>
              <a:rPr lang="en-US" b="1" u="sng" dirty="0">
                <a:effectLst>
                  <a:outerShdw blurRad="38100" dist="38100" dir="2700000" algn="tl">
                    <a:srgbClr val="000000">
                      <a:alpha val="43137"/>
                    </a:srgbClr>
                  </a:outerShdw>
                </a:effectLst>
                <a:highlight>
                  <a:srgbClr val="FFFF00"/>
                </a:highlight>
                <a:latin typeface="Maiandra GD" panose="020E0502030308020204" pitchFamily="34" charset="0"/>
              </a:rPr>
              <a:t>Marcos.12:41-44.</a:t>
            </a:r>
            <a:r>
              <a:rPr lang="en-US" b="1" dirty="0">
                <a:solidFill>
                  <a:schemeClr val="bg1"/>
                </a:solidFill>
                <a:latin typeface="Maiandra GD" panose="020E0502030308020204" pitchFamily="34" charset="0"/>
              </a:rPr>
              <a:t> </a:t>
            </a:r>
          </a:p>
        </p:txBody>
      </p:sp>
      <p:pic>
        <p:nvPicPr>
          <p:cNvPr id="14" name="Imagen 13">
            <a:extLst>
              <a:ext uri="{FF2B5EF4-FFF2-40B4-BE49-F238E27FC236}">
                <a16:creationId xmlns:a16="http://schemas.microsoft.com/office/drawing/2014/main" id="{1B4CFAFD-E062-5763-1F80-42EFA2AFC3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18382186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E8A26-46B2-1B99-DBFD-D9ABFAA9A25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93483B4E-D891-867B-0606-8AB20AEDABCF}"/>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31B7E463-C440-ECA6-7775-76B265B95E2B}"/>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FD47038C-963B-5273-A0AE-C69915912B9C}"/>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BF975900-7403-257E-B15A-3501DEE32781}"/>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Jesús se sentó frente al arca del tesoro, y observaba cómo la multitud echaba dinero en el arca del tesoro; </a:t>
            </a:r>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y muchos ricos echaban grandes cantidades.</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Jesús estaba en el templo observando a las personas que ofrecían dinero en el lugar de la ofrenda. </a:t>
            </a:r>
          </a:p>
          <a:p>
            <a:r>
              <a:rPr lang="es-ES" b="1" dirty="0">
                <a:solidFill>
                  <a:schemeClr val="bg1"/>
                </a:solidFill>
                <a:latin typeface="Maiandra GD" panose="020E0502030308020204" pitchFamily="34" charset="0"/>
              </a:rPr>
              <a:t>Y que su atención se centró en una viuda pobre que dio la ofrenda más significativa de todas al dar todo su sustento, en contraste con los ricos que daban solo lo que les sobraba.</a:t>
            </a:r>
          </a:p>
        </p:txBody>
      </p:sp>
      <p:pic>
        <p:nvPicPr>
          <p:cNvPr id="14" name="Imagen 13">
            <a:extLst>
              <a:ext uri="{FF2B5EF4-FFF2-40B4-BE49-F238E27FC236}">
                <a16:creationId xmlns:a16="http://schemas.microsoft.com/office/drawing/2014/main" id="{50D8FC14-93C8-4DEC-78A3-D5A3A2B8F8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47956051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CE8C3-2010-39EF-9C5D-123EA757F4D5}"/>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4D06E787-45F4-0315-604C-E52E5540488B}"/>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AE3B03AA-B25D-FEDC-3C96-D70A19B68BC9}"/>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BF2612F3-D423-BD61-039F-C7D92D6A20D7}"/>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78DA4790-2CFF-35A6-F1BB-DB37491ACB4F}"/>
              </a:ext>
            </a:extLst>
          </p:cNvPr>
          <p:cNvSpPr>
            <a:spLocks noGrp="1"/>
          </p:cNvSpPr>
          <p:nvPr>
            <p:ph idx="1"/>
          </p:nvPr>
        </p:nvSpPr>
        <p:spPr>
          <a:xfrm>
            <a:off x="3755570" y="1164771"/>
            <a:ext cx="5388424" cy="5693228"/>
          </a:xfrm>
        </p:spPr>
        <p:txBody>
          <a:bodyPr>
            <a:normAutofit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V.42.</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Llegó una viuda pobre y </a:t>
            </a:r>
            <a:r>
              <a:rPr lang="es-ES" b="1" u="sng" dirty="0">
                <a:solidFill>
                  <a:schemeClr val="bg1"/>
                </a:solidFill>
                <a:effectLst>
                  <a:outerShdw blurRad="38100" dist="38100" dir="2700000" algn="tl">
                    <a:srgbClr val="000000">
                      <a:alpha val="43137"/>
                    </a:srgbClr>
                  </a:outerShdw>
                </a:effectLst>
                <a:highlight>
                  <a:srgbClr val="9900FF"/>
                </a:highlight>
                <a:latin typeface="Maiandra GD" panose="020E0502030308020204" pitchFamily="34" charset="0"/>
              </a:rPr>
              <a:t>echó dos pequeñas monedas de cobre,</a:t>
            </a:r>
            <a:r>
              <a:rPr lang="es-ES" b="1" dirty="0">
                <a:solidFill>
                  <a:schemeClr val="bg1"/>
                </a:solidFill>
                <a:latin typeface="Maiandra GD" panose="020E0502030308020204" pitchFamily="34" charset="0"/>
              </a:rPr>
              <a:t> o sea, un cuadrante. </a:t>
            </a:r>
          </a:p>
          <a:p>
            <a:r>
              <a:rPr lang="es-ES" b="1" dirty="0">
                <a:solidFill>
                  <a:schemeClr val="bg1"/>
                </a:solidFill>
                <a:latin typeface="Maiandra GD" panose="020E0502030308020204" pitchFamily="34" charset="0"/>
              </a:rPr>
              <a:t>Nos describe el acto de una viuda pobre que depositó dos moneditas de muy poco valor en el tesoro del templo.</a:t>
            </a:r>
          </a:p>
          <a:p>
            <a:r>
              <a:rPr lang="es-ES" b="1" dirty="0">
                <a:solidFill>
                  <a:schemeClr val="bg1"/>
                </a:solidFill>
                <a:latin typeface="Maiandra GD" panose="020E0502030308020204" pitchFamily="34" charset="0"/>
              </a:rPr>
              <a:t>Una viuda pobre, que tiene muy poco, echa en las cajas del tesoro dos moneditas de cobre, llamadas "leptas" o "kodrantes" (el "centavo" griego), que eran de muy bajo valor.</a:t>
            </a:r>
          </a:p>
        </p:txBody>
      </p:sp>
      <p:pic>
        <p:nvPicPr>
          <p:cNvPr id="14" name="Imagen 13">
            <a:extLst>
              <a:ext uri="{FF2B5EF4-FFF2-40B4-BE49-F238E27FC236}">
                <a16:creationId xmlns:a16="http://schemas.microsoft.com/office/drawing/2014/main" id="{1956E60A-0F5C-AA14-6883-FAC6CE6EC9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8405522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ACFB6-0F08-D0BC-2352-48C2BF57A0AD}"/>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31BE3B46-D60D-AB11-0073-DE873A9B469C}"/>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5D846DB7-3A5C-9D89-6DB7-E1FAD72399DB}"/>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176E5981-4E97-AFC2-AF69-8AC2F851537A}"/>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86D5D495-DD1C-04FA-9054-0F960070EB12}"/>
              </a:ext>
            </a:extLst>
          </p:cNvPr>
          <p:cNvSpPr>
            <a:spLocks noGrp="1"/>
          </p:cNvSpPr>
          <p:nvPr>
            <p:ph idx="1"/>
          </p:nvPr>
        </p:nvSpPr>
        <p:spPr>
          <a:xfrm>
            <a:off x="3755570" y="1164771"/>
            <a:ext cx="5388424" cy="5693228"/>
          </a:xfrm>
        </p:spPr>
        <p:txBody>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V.43.</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Y llamando Jesús a Sus discípulos, les dijo: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«En verdad les digo, que esta viuda pobre echó más que todos los contribuyentes al tesoro;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El punto clave es que, a diferencia de los ricos que daban de lo que les sobraba. </a:t>
            </a:r>
          </a:p>
          <a:p>
            <a:r>
              <a:rPr lang="es-ES" b="1" dirty="0">
                <a:solidFill>
                  <a:schemeClr val="bg1"/>
                </a:solidFill>
                <a:latin typeface="Maiandra GD" panose="020E0502030308020204" pitchFamily="34" charset="0"/>
              </a:rPr>
              <a:t>La viuda pobre dio todo lo que tenía para vivir, lo cual era un acto de sacrificio y generosidad mucho mayor ante Dios.</a:t>
            </a:r>
          </a:p>
        </p:txBody>
      </p:sp>
      <p:pic>
        <p:nvPicPr>
          <p:cNvPr id="14" name="Imagen 13">
            <a:extLst>
              <a:ext uri="{FF2B5EF4-FFF2-40B4-BE49-F238E27FC236}">
                <a16:creationId xmlns:a16="http://schemas.microsoft.com/office/drawing/2014/main" id="{C449C8DB-67C3-FFDC-2EB5-19BAC76379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69048460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DABCB-F502-B210-578F-3895F8DE5863}"/>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470764AB-0300-E209-06D0-283EFD10E90D}"/>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B2C4020B-4FE4-2934-4CD3-0FB5BA2136A4}"/>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6604B6BC-6746-7618-7B4B-9778EE046A62}"/>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FFF1748C-1F9F-F775-1C78-C65FC3636043}"/>
              </a:ext>
            </a:extLst>
          </p:cNvPr>
          <p:cNvSpPr>
            <a:spLocks noGrp="1"/>
          </p:cNvSpPr>
          <p:nvPr>
            <p:ph idx="1"/>
          </p:nvPr>
        </p:nvSpPr>
        <p:spPr>
          <a:xfrm>
            <a:off x="3755570" y="1164771"/>
            <a:ext cx="5388424" cy="5693228"/>
          </a:xfrm>
        </p:spPr>
        <p:txBody>
          <a:bodyPr>
            <a:normAutofit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V.44.</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porque todos ellos echaron de lo que les sobra,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pero ella, de su pobreza, echó todo lo que poseía, todo lo que tenía para vivir».</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Jesús enseña que la viuda pobre, al dar todo lo que tenía para vivir, dio más que todo los ricos que ofrendaron mucho de lo que les sobraba. </a:t>
            </a:r>
          </a:p>
          <a:p>
            <a:r>
              <a:rPr lang="es-ES" b="1" dirty="0">
                <a:solidFill>
                  <a:schemeClr val="bg1"/>
                </a:solidFill>
                <a:latin typeface="Maiandra GD" panose="020E0502030308020204" pitchFamily="34" charset="0"/>
              </a:rPr>
              <a:t>La lección es que la generosidad no se mide por la riqueza, sino por la abnegación y la fe con la que se da.</a:t>
            </a:r>
          </a:p>
        </p:txBody>
      </p:sp>
      <p:pic>
        <p:nvPicPr>
          <p:cNvPr id="14" name="Imagen 13">
            <a:extLst>
              <a:ext uri="{FF2B5EF4-FFF2-40B4-BE49-F238E27FC236}">
                <a16:creationId xmlns:a16="http://schemas.microsoft.com/office/drawing/2014/main" id="{4BCA6400-472D-1751-D129-3DD27621A8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68284691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2323D-02B0-523C-AF30-B223B6FAE844}"/>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5F5A01BF-2DFB-39DB-7345-51A025A3E037}"/>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97D36A94-7D18-C627-B8CF-7EBFA6BD5CAD}"/>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DA964983-5851-AE9F-D2D6-212A6E04681F}"/>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45BBA719-7D1D-08BE-4473-BA260697DE60}"/>
              </a:ext>
            </a:extLst>
          </p:cNvPr>
          <p:cNvSpPr>
            <a:spLocks noGrp="1"/>
          </p:cNvSpPr>
          <p:nvPr>
            <p:ph idx="1"/>
          </p:nvPr>
        </p:nvSpPr>
        <p:spPr>
          <a:xfrm>
            <a:off x="3755570" y="1164771"/>
            <a:ext cx="5388424" cy="5693228"/>
          </a:xfrm>
        </p:spPr>
        <p:txBody>
          <a:bodyPr>
            <a:normAutofit fontScale="92500"/>
          </a:bodyPr>
          <a:lstStyle/>
          <a:p>
            <a:r>
              <a:rPr lang="es-ES" b="1" dirty="0">
                <a:solidFill>
                  <a:schemeClr val="bg1"/>
                </a:solidFill>
                <a:latin typeface="Maiandra GD" panose="020E0502030308020204" pitchFamily="34" charset="0"/>
              </a:rPr>
              <a:t>Poniendo a Dios por encima de los bienes materiales.</a:t>
            </a:r>
          </a:p>
          <a:p>
            <a:r>
              <a:rPr lang="es-ES" b="1" dirty="0">
                <a:solidFill>
                  <a:schemeClr val="bg1"/>
                </a:solidFill>
                <a:latin typeface="Maiandra GD" panose="020E0502030308020204" pitchFamily="34" charset="0"/>
              </a:rPr>
              <a:t>Así como los hermanos de Macedonia, también lo hicieron voluntariamente.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II Corintios.8:1-5.</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Ahora, hermanos, les damos a conocer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la gracia de Dios que ha sido dada en las iglesias de Macedonia.</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Este pasaje sirve para inspirar a los corintios a participar en una colecta destinada a los cristianos necesitados de Jerusalén.</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740C2B49-0DAF-6D00-02C2-F0DC03EE10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51939424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336E4-4D78-AAAC-8334-22B0ED5E116D}"/>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DA227923-16C5-8674-00A5-9D67F6C278F1}"/>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E9F8E942-53BC-E93F-31A5-FF0CEE6E8123}"/>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1F9F0EBA-82EF-1A30-14A5-B7948316AAEB}"/>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002455B9-38E5-CA19-AC2C-63139B4DB3B0}"/>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Siguiendo el ejemplo de la gracia y el sacrificio de Jesucristo, Jesús se ofreció voluntariamente.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V.2.</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Pues en medio de una gran prueba de aflicción, abundó su gozo,</a:t>
            </a:r>
            <a:r>
              <a:rPr lang="es-ES" b="1" dirty="0">
                <a:solidFill>
                  <a:schemeClr val="bg1"/>
                </a:solidFill>
                <a:latin typeface="Maiandra GD" panose="020E0502030308020204" pitchFamily="34" charset="0"/>
              </a:rPr>
              <a:t> y su profunda pobreza sobreabundó en la riqueza de su liberalidad. </a:t>
            </a:r>
          </a:p>
          <a:p>
            <a:r>
              <a:rPr lang="es-ES" b="1" dirty="0">
                <a:solidFill>
                  <a:schemeClr val="bg1"/>
                </a:solidFill>
                <a:latin typeface="Maiandra GD" panose="020E0502030308020204" pitchFamily="34" charset="0"/>
              </a:rPr>
              <a:t>Se nos describe a las iglesias de Macedonia como un ejemplo de generosidad en medio de la pobreza y la aflicción.</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EBB06A11-27AA-9D53-69AB-6368F7C430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94206631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6596F-0EB9-034E-6764-9E5AAA29382C}"/>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C5150C56-77E5-0D19-BB99-AC4550B741E4}"/>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0F0F43FA-1EE3-4199-E397-18FAC0914D02}"/>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11AF8A4B-CA00-8799-9ACE-48828D8C0CC3}"/>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AF6E280C-B730-C236-8565-391C007E80CC}"/>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Pues su abundante gozo desbordó en ricas ofrendas de gran generosidad, un acto voluntario de amor que se dio más allá de sus posibilidades materiales.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V.3.</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Porque yo testifico que, según sus posibilidades, y aún más allá de sus posibilidades,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dieron de su propia voluntad,</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La ofrenda de los cristianos debe ser voluntaria y generosa.</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700390E6-B273-B036-9587-8512F4E056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07368527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68F94-3E83-FCEB-BA2B-AA5F5160B093}"/>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E33C2FC6-81E7-5C4B-68C4-903BD26B3E43}"/>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6226F1AF-9073-9047-A50A-B1D6808EDA0C}"/>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02D075BE-5D22-5A8A-EAF3-EF811DF1BEAC}"/>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38D4B369-AE0E-8321-DDDF-1694F40B059D}"/>
              </a:ext>
            </a:extLst>
          </p:cNvPr>
          <p:cNvSpPr>
            <a:spLocks noGrp="1"/>
          </p:cNvSpPr>
          <p:nvPr>
            <p:ph idx="1"/>
          </p:nvPr>
        </p:nvSpPr>
        <p:spPr>
          <a:xfrm>
            <a:off x="3755570" y="1164771"/>
            <a:ext cx="5388424" cy="5693228"/>
          </a:xfrm>
        </p:spPr>
        <p:txBody>
          <a:bodyPr>
            <a:normAutofit/>
          </a:bodyPr>
          <a:lstStyle/>
          <a:p>
            <a:r>
              <a:rPr lang="es-ES" b="1" dirty="0">
                <a:solidFill>
                  <a:schemeClr val="bg1"/>
                </a:solidFill>
                <a:latin typeface="Maiandra GD" panose="020E0502030308020204" pitchFamily="34" charset="0"/>
              </a:rPr>
              <a:t>Incluso más allá de sus posibilidades, como un acto de amor hacia Dios y sus hermanos, similar al sacrificio de Jesús.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V.4.</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suplicándonos con muchos ruegos</a:t>
            </a:r>
            <a:r>
              <a:rPr lang="es-ES" b="1" dirty="0">
                <a:solidFill>
                  <a:schemeClr val="bg1"/>
                </a:solidFill>
                <a:latin typeface="Maiandra GD" panose="020E0502030308020204" pitchFamily="34" charset="0"/>
              </a:rPr>
              <a:t> el privilegio de participar en el sostenimiento de los santos.</a:t>
            </a:r>
          </a:p>
          <a:p>
            <a:r>
              <a:rPr lang="es-ES" b="1" dirty="0">
                <a:solidFill>
                  <a:schemeClr val="bg1"/>
                </a:solidFill>
                <a:latin typeface="Maiandra GD" panose="020E0502030308020204" pitchFamily="34" charset="0"/>
              </a:rPr>
              <a:t>Se nos describe la actitud de los cristianos de Macedonia que, en medio de su pobreza.</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1199A31F-D9A2-4132-7671-D010657232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82813198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2E111-98AD-36B9-88AC-0A0059FEF99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21B788CB-EF77-A77F-5214-DBAC1EB680B7}"/>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CB16A51E-E5B8-81BE-F6D7-FB31C63AA33B}"/>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A91295AC-2761-6047-E730-0D890FC8B3CE}"/>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D73A3139-9467-5174-B4D0-8441BAB66F90}"/>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Pidieron con insistencia a Pablo y sus compañeros que les permitieran participar en el servicio de ayudar a los santos de Jerusalén. </a:t>
            </a:r>
          </a:p>
          <a:p>
            <a:r>
              <a:rPr lang="es-ES" b="1" dirty="0">
                <a:solidFill>
                  <a:schemeClr val="bg1"/>
                </a:solidFill>
                <a:latin typeface="Maiandra GD" panose="020E0502030308020204" pitchFamily="34" charset="0"/>
              </a:rPr>
              <a:t>El versículo resalta su generosidad voluntaria y su profunda gratitud por la gracia de Dios, </a:t>
            </a:r>
          </a:p>
          <a:p>
            <a:r>
              <a:rPr lang="es-ES" b="1" dirty="0">
                <a:solidFill>
                  <a:schemeClr val="bg1"/>
                </a:solidFill>
                <a:latin typeface="Maiandra GD" panose="020E0502030308020204" pitchFamily="34" charset="0"/>
              </a:rPr>
              <a:t>mostrando que dieron primero sus vidas al Señor y luego se entregaron a los apóstoles por la voluntad de Dios.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V.5.</a:t>
            </a:r>
            <a:r>
              <a:rPr lang="es-ES" b="1" dirty="0">
                <a:solidFill>
                  <a:schemeClr val="bg1"/>
                </a:solidFill>
                <a:latin typeface="Maiandra GD" panose="020E0502030308020204" pitchFamily="34" charset="0"/>
              </a:rPr>
              <a:t>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E93E941D-AA83-17C3-EF44-153417594D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51884761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0D0EA-BBF1-98DA-11BE-9B6CE83CABCB}"/>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086BB968-4944-6A7A-2788-9CA0F0A584D3}"/>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B23AB8E0-CB74-BF94-5742-97189F3DA2AE}"/>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0DC645D4-254F-5C5F-0939-93F30E87BBDF}"/>
              </a:ext>
            </a:extLst>
          </p:cNvPr>
          <p:cNvSpPr>
            <a:spLocks noGrp="1"/>
          </p:cNvSpPr>
          <p:nvPr>
            <p:ph type="title"/>
          </p:nvPr>
        </p:nvSpPr>
        <p:spPr>
          <a:xfrm>
            <a:off x="0" y="1"/>
            <a:ext cx="9144000" cy="1164770"/>
          </a:xfrm>
        </p:spPr>
        <p:txBody>
          <a:bodyPr>
            <a:noAutofit/>
          </a:bodyPr>
          <a:lstStyle/>
          <a:p>
            <a:pPr algn="ctr"/>
            <a:r>
              <a:rPr lang="en-US" sz="8000" b="1" u="sng" dirty="0">
                <a:solidFill>
                  <a:schemeClr val="bg1"/>
                </a:solidFill>
                <a:effectLst>
                  <a:outerShdw blurRad="38100" dist="38100" dir="2700000" algn="tl">
                    <a:srgbClr val="000000">
                      <a:alpha val="43137"/>
                    </a:srgbClr>
                  </a:outerShdw>
                </a:effectLst>
                <a:latin typeface="Maiandra GD" panose="020E0502030308020204" pitchFamily="34" charset="0"/>
              </a:rPr>
              <a:t>INTRODUCCIÓN:</a:t>
            </a:r>
          </a:p>
        </p:txBody>
      </p:sp>
      <p:sp>
        <p:nvSpPr>
          <p:cNvPr id="5" name="Marcador de contenido 4">
            <a:extLst>
              <a:ext uri="{FF2B5EF4-FFF2-40B4-BE49-F238E27FC236}">
                <a16:creationId xmlns:a16="http://schemas.microsoft.com/office/drawing/2014/main" id="{E23280E6-A55F-FC6B-2C63-D5AD2DF3080E}"/>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A veces tenemos tantas cosas que «hacer» que no dejamos tiempo para el llamado de servir al prójimo. </a:t>
            </a:r>
          </a:p>
          <a:p>
            <a:r>
              <a:rPr lang="es-ES" b="1" dirty="0">
                <a:solidFill>
                  <a:schemeClr val="bg1"/>
                </a:solidFill>
                <a:latin typeface="Maiandra GD" panose="020E0502030308020204" pitchFamily="34" charset="0"/>
              </a:rPr>
              <a:t>Servir sin buscar mayor recompensa que el saber que estamos haciendo la voluntad del Señor. </a:t>
            </a:r>
          </a:p>
          <a:p>
            <a:r>
              <a:rPr lang="es-ES" b="1" dirty="0">
                <a:solidFill>
                  <a:schemeClr val="bg1"/>
                </a:solidFill>
                <a:latin typeface="Maiandra GD" panose="020E0502030308020204" pitchFamily="34" charset="0"/>
              </a:rPr>
              <a:t>El otro lado es cuando las personas tratan de sacar provecho del voluntariado de manera abusiva.</a:t>
            </a:r>
          </a:p>
          <a:p>
            <a:r>
              <a:rPr lang="en-US" b="1" dirty="0">
                <a:solidFill>
                  <a:schemeClr val="bg1"/>
                </a:solidFill>
                <a:latin typeface="Maiandra GD" panose="020E0502030308020204" pitchFamily="34" charset="0"/>
              </a:rPr>
              <a:t>Lo tampoco es correcto.</a:t>
            </a:r>
          </a:p>
        </p:txBody>
      </p:sp>
      <p:pic>
        <p:nvPicPr>
          <p:cNvPr id="14" name="Imagen 13">
            <a:extLst>
              <a:ext uri="{FF2B5EF4-FFF2-40B4-BE49-F238E27FC236}">
                <a16:creationId xmlns:a16="http://schemas.microsoft.com/office/drawing/2014/main" id="{D6EE4294-7DF2-B97E-F341-4E21BF8245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420677788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17B9-C138-E2B8-A594-B5F863CF671F}"/>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21E8C3D6-340F-0F29-78B9-647397780B76}"/>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5F195C1E-8937-924B-7096-87C49B1BA2AC}"/>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EB4F32FF-CD32-81D6-A86E-B1F448F7F9DF}"/>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CF258CAA-B680-BE33-BF7D-6FF351B40683}"/>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Y esto no como lo habíamos esperado, </a:t>
            </a:r>
            <a:r>
              <a:rPr lang="es-ES" b="1" u="sng" dirty="0">
                <a:solidFill>
                  <a:schemeClr val="bg1"/>
                </a:solidFill>
                <a:effectLst>
                  <a:outerShdw blurRad="38100" dist="38100" dir="2700000" algn="tl">
                    <a:srgbClr val="000000">
                      <a:alpha val="43137"/>
                    </a:srgbClr>
                  </a:outerShdw>
                </a:effectLst>
                <a:highlight>
                  <a:srgbClr val="008080"/>
                </a:highlight>
                <a:latin typeface="Maiandra GD" panose="020E0502030308020204" pitchFamily="34" charset="0"/>
              </a:rPr>
              <a:t>sino que primeramente se dieron a sí mismos al Señor,</a:t>
            </a:r>
            <a:r>
              <a:rPr lang="es-ES" b="1" dirty="0">
                <a:solidFill>
                  <a:schemeClr val="bg1"/>
                </a:solidFill>
                <a:latin typeface="Maiandra GD" panose="020E0502030308020204" pitchFamily="34" charset="0"/>
              </a:rPr>
              <a:t> y luego a nosotros por la voluntad de Dios. </a:t>
            </a:r>
          </a:p>
          <a:p>
            <a:r>
              <a:rPr lang="es-ES" b="1" dirty="0">
                <a:solidFill>
                  <a:schemeClr val="bg1"/>
                </a:solidFill>
                <a:latin typeface="Maiandra GD" panose="020E0502030308020204" pitchFamily="34" charset="0"/>
              </a:rPr>
              <a:t>Este acto de entrega total y generosidad desinteresada es un modelo de cómo Dios desea que sus seguidores vivan.</a:t>
            </a:r>
          </a:p>
          <a:p>
            <a:r>
              <a:rPr lang="es-ES" b="1" dirty="0">
                <a:solidFill>
                  <a:schemeClr val="bg1"/>
                </a:solidFill>
                <a:latin typeface="Maiandra GD" panose="020E0502030308020204" pitchFamily="34" charset="0"/>
              </a:rPr>
              <a:t>No por obligación, sino por amor y en agradecimiento a Él.</a:t>
            </a:r>
          </a:p>
          <a:p>
            <a:r>
              <a:rPr lang="es-ES" b="1" dirty="0">
                <a:solidFill>
                  <a:schemeClr val="bg1"/>
                </a:solidFill>
                <a:latin typeface="Maiandra GD" panose="020E0502030308020204" pitchFamily="34" charset="0"/>
              </a:rPr>
              <a:t>Todos los voluntarios podían ayudar.</a:t>
            </a:r>
          </a:p>
        </p:txBody>
      </p:sp>
      <p:pic>
        <p:nvPicPr>
          <p:cNvPr id="14" name="Imagen 13">
            <a:extLst>
              <a:ext uri="{FF2B5EF4-FFF2-40B4-BE49-F238E27FC236}">
                <a16:creationId xmlns:a16="http://schemas.microsoft.com/office/drawing/2014/main" id="{7A7E4D49-BD51-B1C0-0D76-E202A5B3E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9984837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EB1C0-B242-9AE9-15C3-B895A34936AC}"/>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3E110646-D519-53EB-DBC8-984168FC9ECD}"/>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E4883DA3-3511-17BC-89B0-9A42EDD1DA97}"/>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3A254532-0B65-1F03-DB7A-8B32CBB3002E}"/>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3085D2DB-D15D-DF34-61BF-1700A33E9A53}"/>
              </a:ext>
            </a:extLst>
          </p:cNvPr>
          <p:cNvSpPr>
            <a:spLocks noGrp="1"/>
          </p:cNvSpPr>
          <p:nvPr>
            <p:ph idx="1"/>
          </p:nvPr>
        </p:nvSpPr>
        <p:spPr>
          <a:xfrm>
            <a:off x="3755570" y="1164771"/>
            <a:ext cx="5388424" cy="5693228"/>
          </a:xfrm>
        </p:spPr>
        <p:txBody>
          <a:bodyPr>
            <a:normAutofit fontScale="925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Cronicas.28:21.</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»Y tú tienes las clases de los sacerdotes y los levitas para todo el servicio de la casa de Dios;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y todo voluntario con alguna habilidad estará contigo en toda la obra para toda clase de servicio.</a:t>
            </a:r>
            <a:r>
              <a:rPr lang="es-ES" b="1" dirty="0">
                <a:solidFill>
                  <a:schemeClr val="bg1"/>
                </a:solidFill>
                <a:latin typeface="Maiandra GD" panose="020E0502030308020204" pitchFamily="34" charset="0"/>
              </a:rPr>
              <a:t> También los oficiales y todo el pueblo estarán completamente a tus órdenes». </a:t>
            </a:r>
          </a:p>
          <a:p>
            <a:r>
              <a:rPr lang="es-ES" b="1" dirty="0">
                <a:solidFill>
                  <a:schemeClr val="bg1"/>
                </a:solidFill>
                <a:latin typeface="Maiandra GD" panose="020E0502030308020204" pitchFamily="34" charset="0"/>
              </a:rPr>
              <a:t>Establece que Él rey David asegura a su hijo Salomón que, para la construcción del templo, tendrá el apoyo de los sacerdotes y levitas.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F46EC848-DB82-5E0C-1B28-DFAE406E0F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65938557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DECD2-64A1-86A5-C712-F85290C100D5}"/>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BEBEB33C-BBB3-A991-29C9-1AA94A6CBA6E}"/>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2BFB4057-E5CA-2890-6A7D-E9A6D04340E1}"/>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C633A2F2-5FF8-0FA3-AF49-C9E3B35E3F09}"/>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12787926-2DFC-44CE-CD95-BD48A344D2AE}"/>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Así como de todos los voluntarios y expertos con habilidades especiales, y que los oficiales y todo el pueblo obedecerán las órdenes de Salomón, </a:t>
            </a:r>
          </a:p>
          <a:p>
            <a:r>
              <a:rPr lang="es-ES" b="1" dirty="0">
                <a:solidFill>
                  <a:schemeClr val="bg1"/>
                </a:solidFill>
                <a:latin typeface="Maiandra GD" panose="020E0502030308020204" pitchFamily="34" charset="0"/>
              </a:rPr>
              <a:t>Asegurando así la colaboración y el éxito del proyecto bajo la guía de Dios.</a:t>
            </a:r>
          </a:p>
          <a:p>
            <a:r>
              <a:rPr lang="es-ES" b="1" dirty="0">
                <a:solidFill>
                  <a:schemeClr val="bg1"/>
                </a:solidFill>
                <a:latin typeface="Maiandra GD" panose="020E0502030308020204" pitchFamily="34" charset="0"/>
              </a:rPr>
              <a:t>Habrá personas con todo tipo de talentos y habilidades que se ofrecerán como voluntarios para ayudar en la obra del templo.</a:t>
            </a:r>
          </a:p>
        </p:txBody>
      </p:sp>
      <p:pic>
        <p:nvPicPr>
          <p:cNvPr id="14" name="Imagen 13">
            <a:extLst>
              <a:ext uri="{FF2B5EF4-FFF2-40B4-BE49-F238E27FC236}">
                <a16:creationId xmlns:a16="http://schemas.microsoft.com/office/drawing/2014/main" id="{B88A7843-B1A4-2BEE-E845-A9D79AB607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5386480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05F94-90B3-91B8-1F20-CF33425BDFD5}"/>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D3C5C8C2-F04E-C0DC-7DDC-3EF9678BC5A1}"/>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25D5485A-1EE2-697F-545D-407A94E6A1CA}"/>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CFD90E78-919F-A123-0248-ACCB9309808E}"/>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27F5D518-BC14-5881-39F8-37CBE7C3704F}"/>
              </a:ext>
            </a:extLst>
          </p:cNvPr>
          <p:cNvSpPr>
            <a:spLocks noGrp="1"/>
          </p:cNvSpPr>
          <p:nvPr>
            <p:ph idx="1"/>
          </p:nvPr>
        </p:nvSpPr>
        <p:spPr>
          <a:xfrm>
            <a:off x="3755570" y="1164771"/>
            <a:ext cx="5388424" cy="5693228"/>
          </a:xfrm>
        </p:spPr>
        <p:txBody>
          <a:bodyPr>
            <a:normAutofit/>
          </a:bodyPr>
          <a:lstStyle/>
          <a:p>
            <a:r>
              <a:rPr lang="es-ES" b="1" dirty="0">
                <a:solidFill>
                  <a:schemeClr val="bg1"/>
                </a:solidFill>
                <a:latin typeface="Maiandra GD" panose="020E0502030308020204" pitchFamily="34" charset="0"/>
              </a:rPr>
              <a:t>Para poder llegar hacer anciano, pastor, obispo debe ser voluntario que le nazca.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Timoteo.3:1.</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Palabra fiel es esta: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si alguien aspira al cargo de obispo,</a:t>
            </a:r>
            <a:r>
              <a:rPr lang="es-ES" b="1" dirty="0">
                <a:solidFill>
                  <a:schemeClr val="bg1"/>
                </a:solidFill>
                <a:latin typeface="Maiandra GD" panose="020E0502030308020204" pitchFamily="34" charset="0"/>
              </a:rPr>
              <a:t> buena obra desea hacer. </a:t>
            </a:r>
          </a:p>
          <a:p>
            <a:r>
              <a:rPr lang="es-ES" b="1" dirty="0">
                <a:solidFill>
                  <a:schemeClr val="bg1"/>
                </a:solidFill>
                <a:latin typeface="Maiandra GD" panose="020E0502030308020204" pitchFamily="34" charset="0"/>
              </a:rPr>
              <a:t>"Palabra fiel es ésta: Si alguno aspira al cargo de obispo, buena obra desea hacer."- </a:t>
            </a:r>
          </a:p>
          <a:p>
            <a:r>
              <a:rPr lang="es-ES" b="1" dirty="0">
                <a:solidFill>
                  <a:schemeClr val="bg1"/>
                </a:solidFill>
                <a:latin typeface="Maiandra GD" panose="020E0502030308020204" pitchFamily="34" charset="0"/>
              </a:rPr>
              <a:t>Esta frase inicial enfatiza que la aspiración a ser un anciano en la iglesia.</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4778E5B1-9DD2-9CB3-1C17-6E302742B3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30004663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D7ACF-33F7-9E64-D278-F2427EF0ADCF}"/>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F29780DE-B2B7-D12C-4911-49F9F0860305}"/>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1E79A332-72D2-A193-FF59-3B31A9D6618D}"/>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8E3F321F-AF9D-0FD4-57B6-3D18A8B74EF1}"/>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1FD343E7-4E56-114C-EED0-7EDE6DCF88DB}"/>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Un obispo o pastor, es una meta noble y un propósito valioso. </a:t>
            </a:r>
          </a:p>
          <a:p>
            <a:r>
              <a:rPr lang="es-ES" b="1" u="sng" dirty="0">
                <a:solidFill>
                  <a:schemeClr val="bg1"/>
                </a:solidFill>
                <a:effectLst>
                  <a:outerShdw blurRad="38100" dist="38100" dir="2700000" algn="tl">
                    <a:srgbClr val="000000">
                      <a:alpha val="43137"/>
                    </a:srgbClr>
                  </a:outerShdw>
                </a:effectLst>
                <a:highlight>
                  <a:srgbClr val="FF33CC"/>
                </a:highlight>
                <a:latin typeface="Maiandra GD" panose="020E0502030308020204" pitchFamily="34" charset="0"/>
              </a:rPr>
              <a:t>"Buena obra":</a:t>
            </a:r>
            <a:r>
              <a:rPr lang="es-ES" b="1" dirty="0">
                <a:solidFill>
                  <a:schemeClr val="bg1"/>
                </a:solidFill>
                <a:latin typeface="Maiandra GD" panose="020E0502030308020204" pitchFamily="34" charset="0"/>
              </a:rPr>
              <a:t> La palabra "obra" (del griego ergon) se refiere a una tarea o trabajo, y "buena" (del griego kalos) significa algo valioso, noble o de buena calidad. </a:t>
            </a:r>
          </a:p>
          <a:p>
            <a:r>
              <a:rPr lang="es-ES" b="1" u="sng" dirty="0">
                <a:solidFill>
                  <a:schemeClr val="bg1"/>
                </a:solidFill>
                <a:effectLst>
                  <a:outerShdw blurRad="38100" dist="38100" dir="2700000" algn="tl">
                    <a:srgbClr val="000000">
                      <a:alpha val="43137"/>
                    </a:srgbClr>
                  </a:outerShdw>
                </a:effectLst>
                <a:highlight>
                  <a:srgbClr val="9900FF"/>
                </a:highlight>
                <a:latin typeface="Maiandra GD" panose="020E0502030308020204" pitchFamily="34" charset="0"/>
              </a:rPr>
              <a:t>"Obispo":</a:t>
            </a:r>
            <a:r>
              <a:rPr lang="es-ES" b="1" dirty="0">
                <a:solidFill>
                  <a:schemeClr val="bg1"/>
                </a:solidFill>
                <a:latin typeface="Maiandra GD" panose="020E0502030308020204" pitchFamily="34" charset="0"/>
              </a:rPr>
              <a:t> En el contexto bíblico, "obispo" (del griego episkopos) significa "supervisor".</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729C7AAC-4CDA-CB7E-59B6-F933F4E6FF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407187667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60135-C1EE-BEF2-5CAF-122BC648E2CE}"/>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795DCC7F-586B-6D38-CFBF-172B2FA20407}"/>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897FF887-1F36-7C60-D61F-2EF86ECA6F58}"/>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24290FFF-25CD-425A-0C94-367C3E69B97E}"/>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B0C38D6B-06D5-2DEC-7942-5B4B9F22AE97}"/>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No se trata de un título de poder. </a:t>
            </a:r>
          </a:p>
          <a:p>
            <a:r>
              <a:rPr lang="es-ES" b="1" dirty="0">
                <a:solidFill>
                  <a:schemeClr val="bg1"/>
                </a:solidFill>
                <a:latin typeface="Maiandra GD" panose="020E0502030308020204" pitchFamily="34" charset="0"/>
              </a:rPr>
              <a:t>Sino de una función de cuidado y responsabilidad sobre el rebaño de Dios.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Hechos.20:28.</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»Tengan cuidado de sí mismos y de toda la congregación,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en medio de la cual el Espíritu Santo les ha hecho obispos para pastorear la iglesia de Dios,</a:t>
            </a:r>
            <a:r>
              <a:rPr lang="es-ES" b="1" dirty="0">
                <a:solidFill>
                  <a:schemeClr val="bg1"/>
                </a:solidFill>
                <a:latin typeface="Maiandra GD" panose="020E0502030308020204" pitchFamily="34" charset="0"/>
              </a:rPr>
              <a:t> la cual Él compró con Su propia sangre. </a:t>
            </a:r>
          </a:p>
          <a:p>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477DAC14-8115-29DB-BEB5-46DD719C60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17460653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DFE1B-915B-34E0-907B-6D9469FA113B}"/>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0D43F2A0-5AF5-361D-997C-D9B8DAB680AB}"/>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9BFDE6CD-E954-48CC-F81C-6ED024BF8526}"/>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BAB22831-9EF5-7731-FD7E-717239EBF75A}"/>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AC6395CB-12A2-1081-B43A-DD8C14807673}"/>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Es la responsabilidad de los pastores de la iglesia de proteger a los cristianos de falsos maestros y de guiarlos en la fe, cuidando del "rebaño" de Dios.</a:t>
            </a:r>
          </a:p>
          <a:p>
            <a:r>
              <a:rPr lang="es-ES" b="1" dirty="0">
                <a:solidFill>
                  <a:schemeClr val="bg1"/>
                </a:solidFill>
                <a:latin typeface="Maiandra GD" panose="020E0502030308020204" pitchFamily="34" charset="0"/>
              </a:rPr>
              <a:t>Y esto debe ser voluntariamente.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Pedro.5:2.</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pastoreen el rebaño de Dios entre ustedes,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velando por él, no por obligación, sino voluntariamente,</a:t>
            </a:r>
            <a:r>
              <a:rPr lang="es-ES" b="1" dirty="0">
                <a:solidFill>
                  <a:schemeClr val="bg1"/>
                </a:solidFill>
                <a:latin typeface="Maiandra GD" panose="020E0502030308020204" pitchFamily="34" charset="0"/>
              </a:rPr>
              <a:t> como quiere Dios; no por la avaricia del dinero, sino con sincero deseo; </a:t>
            </a:r>
          </a:p>
        </p:txBody>
      </p:sp>
      <p:pic>
        <p:nvPicPr>
          <p:cNvPr id="14" name="Imagen 13">
            <a:extLst>
              <a:ext uri="{FF2B5EF4-FFF2-40B4-BE49-F238E27FC236}">
                <a16:creationId xmlns:a16="http://schemas.microsoft.com/office/drawing/2014/main" id="{2B23E228-CCF3-0DF8-2E1A-EBC6C3237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101955957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469E3-6855-8008-30ED-85F090908C02}"/>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5C8BC777-E5EA-827D-7062-3289C9ABBFB4}"/>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8330B571-7900-5208-26B0-30DACB55782D}"/>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62881840-2DCC-4893-320D-E20C74AFAB48}"/>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7F120C1B-7E60-6CAF-A6F5-A3C9DABD3406}"/>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Nos indica que el servicio de los ancianos, pastores debe ser un acto libre y voluntario, no forzado ni impuesto.</a:t>
            </a:r>
          </a:p>
          <a:p>
            <a:r>
              <a:rPr lang="es-ES" b="1" dirty="0">
                <a:solidFill>
                  <a:schemeClr val="bg1"/>
                </a:solidFill>
                <a:latin typeface="Maiandra GD" panose="020E0502030308020204" pitchFamily="34" charset="0"/>
              </a:rPr>
              <a:t>Todo nuestro servicio debe ser voluntario hacia Dios.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Corintios.14:26.</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¿Qué hay que hacer, pues, hermanos? Cuando se reúnan, cada cual aporte salmo, enseñanza, revelación, lenguas o interpretación. </a:t>
            </a:r>
            <a:r>
              <a:rPr lang="es-ES" b="1" u="sng" dirty="0">
                <a:solidFill>
                  <a:schemeClr val="bg1"/>
                </a:solidFill>
                <a:effectLst>
                  <a:outerShdw blurRad="38100" dist="38100" dir="2700000" algn="tl">
                    <a:srgbClr val="000000">
                      <a:alpha val="43137"/>
                    </a:srgbClr>
                  </a:outerShdw>
                </a:effectLst>
                <a:highlight>
                  <a:srgbClr val="6600CC"/>
                </a:highlight>
                <a:latin typeface="Maiandra GD" panose="020E0502030308020204" pitchFamily="34" charset="0"/>
              </a:rPr>
              <a:t>Que todo se haga para edificación.</a:t>
            </a:r>
            <a:r>
              <a:rPr lang="es-ES" b="1" dirty="0">
                <a:solidFill>
                  <a:schemeClr val="bg1"/>
                </a:solidFill>
                <a:latin typeface="Maiandra GD" panose="020E0502030308020204" pitchFamily="34" charset="0"/>
              </a:rPr>
              <a:t> </a:t>
            </a:r>
          </a:p>
        </p:txBody>
      </p:sp>
      <p:pic>
        <p:nvPicPr>
          <p:cNvPr id="14" name="Imagen 13">
            <a:extLst>
              <a:ext uri="{FF2B5EF4-FFF2-40B4-BE49-F238E27FC236}">
                <a16:creationId xmlns:a16="http://schemas.microsoft.com/office/drawing/2014/main" id="{3F0F7F41-04B6-34C8-BF69-327954CEEC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74743728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BC628-EE2A-ED33-EA13-B104FF0381F6}"/>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7D66C4B4-BF90-E3AF-0DCE-E00056715BAA}"/>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FAB124DC-87FC-B67F-B000-BB136237A459}"/>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6465D909-1C71-EB0D-C7C5-A26728EBCED7}"/>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F1E09ABB-B1E5-DEAD-348E-D648C121A203}"/>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Nos enseña que, cuando la congregación se reúne, todos deben contribuir con diferentes dones (como salmos, enseñanza, profecía, lenguas o interpretación) con el propósito de edificar a la iglesia. </a:t>
            </a:r>
          </a:p>
          <a:p>
            <a:r>
              <a:rPr lang="es-ES" b="1" dirty="0">
                <a:solidFill>
                  <a:schemeClr val="bg1"/>
                </a:solidFill>
                <a:latin typeface="Maiandra GD" panose="020E0502030308020204" pitchFamily="34" charset="0"/>
              </a:rPr>
              <a:t>El versículo establece que todo debe hacerse con orden y para la edificación mutua, sin causar desorden ni confusión, sentando las bases para la edificación de la iglesia.</a:t>
            </a:r>
          </a:p>
          <a:p>
            <a:r>
              <a:rPr lang="es-ES" b="1" dirty="0">
                <a:solidFill>
                  <a:schemeClr val="bg1"/>
                </a:solidFill>
                <a:latin typeface="Maiandra GD" panose="020E0502030308020204" pitchFamily="34" charset="0"/>
              </a:rPr>
              <a:t>Debemos ofrecer nuestros cuerpos en sacrificio voluntario.</a:t>
            </a:r>
          </a:p>
        </p:txBody>
      </p:sp>
      <p:pic>
        <p:nvPicPr>
          <p:cNvPr id="14" name="Imagen 13">
            <a:extLst>
              <a:ext uri="{FF2B5EF4-FFF2-40B4-BE49-F238E27FC236}">
                <a16:creationId xmlns:a16="http://schemas.microsoft.com/office/drawing/2014/main" id="{B04E0CEF-0C25-4A72-BBE0-F81265DC1E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41142517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B291C-A98D-927D-4E04-6C76A8BC164C}"/>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378B7115-4831-1BEB-6A84-C16B9A87C685}"/>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E0A96195-028C-5E16-046F-047279BBA6B4}"/>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5603E8CC-6094-71AA-28C4-44241F5448FF}"/>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202DEAB5-EF27-B089-B13B-541C66932A45}"/>
              </a:ext>
            </a:extLst>
          </p:cNvPr>
          <p:cNvSpPr>
            <a:spLocks noGrp="1"/>
          </p:cNvSpPr>
          <p:nvPr>
            <p:ph idx="1"/>
          </p:nvPr>
        </p:nvSpPr>
        <p:spPr>
          <a:xfrm>
            <a:off x="3755570" y="1164771"/>
            <a:ext cx="5388424" cy="5693228"/>
          </a:xfrm>
        </p:spPr>
        <p:txBody>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Romanos.12:1.</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Por tanto, hermanos, </a:t>
            </a:r>
            <a:r>
              <a:rPr lang="es-ES" b="1" u="sng" dirty="0">
                <a:solidFill>
                  <a:schemeClr val="bg1"/>
                </a:solidFill>
                <a:effectLst>
                  <a:outerShdw blurRad="38100" dist="38100" dir="2700000" algn="tl">
                    <a:srgbClr val="000000">
                      <a:alpha val="43137"/>
                    </a:srgbClr>
                  </a:outerShdw>
                </a:effectLst>
                <a:highlight>
                  <a:srgbClr val="CC00FF"/>
                </a:highlight>
                <a:latin typeface="Maiandra GD" panose="020E0502030308020204" pitchFamily="34" charset="0"/>
              </a:rPr>
              <a:t>les ruego por las misericordias de Dios que presenten sus cuerpos como sacrificio vivo y santo, aceptable a Dios,</a:t>
            </a:r>
            <a:r>
              <a:rPr lang="es-ES" b="1" dirty="0">
                <a:solidFill>
                  <a:schemeClr val="bg1"/>
                </a:solidFill>
                <a:latin typeface="Maiandra GD" panose="020E0502030308020204" pitchFamily="34" charset="0"/>
              </a:rPr>
              <a:t> que es el culto racional de ustedes. </a:t>
            </a:r>
          </a:p>
          <a:p>
            <a:r>
              <a:rPr lang="es-ES" b="1" dirty="0">
                <a:solidFill>
                  <a:schemeClr val="bg1"/>
                </a:solidFill>
                <a:latin typeface="Maiandra GD" panose="020E0502030308020204" pitchFamily="34" charset="0"/>
              </a:rPr>
              <a:t>Se nos exhorta a los cristianos a ofrecer nuestras vidas y cuerpos como sacrificios vivos, es un acto continuo de adoración a Dios en respuesta a Su gran misericordia. </a:t>
            </a:r>
          </a:p>
        </p:txBody>
      </p:sp>
      <p:pic>
        <p:nvPicPr>
          <p:cNvPr id="14" name="Imagen 13">
            <a:extLst>
              <a:ext uri="{FF2B5EF4-FFF2-40B4-BE49-F238E27FC236}">
                <a16:creationId xmlns:a16="http://schemas.microsoft.com/office/drawing/2014/main" id="{9AD572CF-0E82-1A75-D29E-A16DBE57AB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407481995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25DDB-E6A0-B7F2-867F-CC77FF6F4FCC}"/>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52C2409C-51D6-D57A-7048-88E236B4FDFC}"/>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86E25E57-530D-8D72-AC43-767DC509C2DB}"/>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5E402748-1631-16E4-5553-5A10FE30FFC0}"/>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E175ABB6-57D9-9FF7-AF0D-1E5783AB4FFE}"/>
              </a:ext>
            </a:extLst>
          </p:cNvPr>
          <p:cNvSpPr>
            <a:spLocks noGrp="1"/>
          </p:cNvSpPr>
          <p:nvPr>
            <p:ph idx="1"/>
          </p:nvPr>
        </p:nvSpPr>
        <p:spPr>
          <a:xfrm>
            <a:off x="3755570" y="1164771"/>
            <a:ext cx="5388424" cy="5693228"/>
          </a:xfrm>
        </p:spPr>
        <p:txBody>
          <a:bodyPr/>
          <a:lstStyle/>
          <a:p>
            <a:r>
              <a:rPr lang="es-ES" b="1" dirty="0">
                <a:solidFill>
                  <a:schemeClr val="bg1"/>
                </a:solidFill>
                <a:latin typeface="Maiandra GD" panose="020E0502030308020204" pitchFamily="34" charset="0"/>
              </a:rPr>
              <a:t>El pueblo de Dios debe ofrecerse voluntariamente.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Salmos.110:3.</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Tu pueblo se ofrecerá voluntariamente en el día de Tu poder;</a:t>
            </a:r>
            <a:r>
              <a:rPr lang="es-ES" b="1" dirty="0">
                <a:solidFill>
                  <a:schemeClr val="bg1"/>
                </a:solidFill>
                <a:latin typeface="Maiandra GD" panose="020E0502030308020204" pitchFamily="34" charset="0"/>
              </a:rPr>
              <a:t> En el esplendor de la santidad, desde el seno de la aurora; Tu juventud es para Ti como el rocío.   </a:t>
            </a:r>
          </a:p>
          <a:p>
            <a:r>
              <a:rPr lang="es-ES" b="1" dirty="0">
                <a:solidFill>
                  <a:schemeClr val="bg1"/>
                </a:solidFill>
                <a:latin typeface="Maiandra GD" panose="020E0502030308020204" pitchFamily="34" charset="0"/>
              </a:rPr>
              <a:t>El pueblo del Rey venidero, Él Mesías, se ofrecerá de manera voluntaria y gozosa en el día de su poder. </a:t>
            </a:r>
          </a:p>
        </p:txBody>
      </p:sp>
      <p:pic>
        <p:nvPicPr>
          <p:cNvPr id="14" name="Imagen 13">
            <a:extLst>
              <a:ext uri="{FF2B5EF4-FFF2-40B4-BE49-F238E27FC236}">
                <a16:creationId xmlns:a16="http://schemas.microsoft.com/office/drawing/2014/main" id="{9A21E54D-3148-278F-941B-50D0FB0F90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39385338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1D9EB-712C-E67C-719A-20399F5E14F4}"/>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2083734E-21D6-0329-667A-6AD1DC412CE0}"/>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7D1775A8-5BF1-10F5-91BC-F5336E2F3E44}"/>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A0CADB43-2019-E180-1436-534B80D1C9F3}"/>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CAA3DEDA-E7F0-D03B-93B1-566243F6C211}"/>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Este acto implica vivir de forma práctica y cada día al servicio de los demás y de la voluntad de Dios, renunciando al conformismo del mundo y utilizando la razón para entender y vivir lo que es bueno, agradable y perfecto para Él.</a:t>
            </a:r>
          </a:p>
          <a:p>
            <a:r>
              <a:rPr lang="es-ES" b="1" dirty="0">
                <a:solidFill>
                  <a:schemeClr val="bg1"/>
                </a:solidFill>
                <a:latin typeface="Maiandra GD" panose="020E0502030308020204" pitchFamily="34" charset="0"/>
              </a:rPr>
              <a:t>Recordemos siempre que todo lo que hagamos es para Dios.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Colosenses.3:23-24.</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Todo lo que hagan, </a:t>
            </a:r>
            <a:r>
              <a:rPr lang="es-ES" b="1" u="sng" dirty="0">
                <a:solidFill>
                  <a:schemeClr val="bg1"/>
                </a:solidFill>
                <a:effectLst>
                  <a:outerShdw blurRad="38100" dist="38100" dir="2700000" algn="tl">
                    <a:srgbClr val="000000">
                      <a:alpha val="43137"/>
                    </a:srgbClr>
                  </a:outerShdw>
                </a:effectLst>
                <a:highlight>
                  <a:srgbClr val="9933FF"/>
                </a:highlight>
                <a:latin typeface="Maiandra GD" panose="020E0502030308020204" pitchFamily="34" charset="0"/>
              </a:rPr>
              <a:t>háganlo de corazón, como para el Señor</a:t>
            </a:r>
            <a:r>
              <a:rPr lang="es-ES" b="1" dirty="0">
                <a:solidFill>
                  <a:schemeClr val="bg1"/>
                </a:solidFill>
                <a:latin typeface="Maiandra GD" panose="020E0502030308020204" pitchFamily="34" charset="0"/>
              </a:rPr>
              <a:t> y no para los hombres, </a:t>
            </a:r>
          </a:p>
        </p:txBody>
      </p:sp>
      <p:pic>
        <p:nvPicPr>
          <p:cNvPr id="14" name="Imagen 13">
            <a:extLst>
              <a:ext uri="{FF2B5EF4-FFF2-40B4-BE49-F238E27FC236}">
                <a16:creationId xmlns:a16="http://schemas.microsoft.com/office/drawing/2014/main" id="{BA59F09A-7296-34F5-660B-DEAE67FBC3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17954397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7F4DD-8DCC-CAC3-F054-6C2ED7E7DFA1}"/>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CC329C07-BFDE-4B94-DC66-392B1444EDCF}"/>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24B9259A-45D0-F9AD-27DB-28CCF6023529}"/>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A5CB1536-731D-E3BA-C699-329759C53A21}"/>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387A9FCC-AA8C-6310-7A58-571CB6B8AD7E}"/>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Nos enseña que debemos hacer todas nuestras tareas y responsabilidades con todo el corazón, con dedicación y excelencia. </a:t>
            </a:r>
          </a:p>
          <a:p>
            <a:r>
              <a:rPr lang="es-ES" b="1" dirty="0">
                <a:solidFill>
                  <a:schemeClr val="bg1"/>
                </a:solidFill>
                <a:latin typeface="Maiandra GD" panose="020E0502030308020204" pitchFamily="34" charset="0"/>
              </a:rPr>
              <a:t>Como si estuviéramos trabajando directamente para Él Señor y no para los hombres. </a:t>
            </a:r>
          </a:p>
          <a:p>
            <a:r>
              <a:rPr lang="es-ES" b="1" dirty="0">
                <a:solidFill>
                  <a:schemeClr val="bg1"/>
                </a:solidFill>
                <a:latin typeface="Maiandra GD" panose="020E0502030308020204" pitchFamily="34" charset="0"/>
              </a:rPr>
              <a:t>Esto implica vivir con fe y devoción, sirviendo a Dios en cada aspecto de la vida, tanto en lo personal como en lo profesional, buscando dar gloria a Él en todo lo que hacemos.</a:t>
            </a:r>
          </a:p>
        </p:txBody>
      </p:sp>
      <p:pic>
        <p:nvPicPr>
          <p:cNvPr id="14" name="Imagen 13">
            <a:extLst>
              <a:ext uri="{FF2B5EF4-FFF2-40B4-BE49-F238E27FC236}">
                <a16:creationId xmlns:a16="http://schemas.microsoft.com/office/drawing/2014/main" id="{46B64DCC-5F06-EF78-A9A6-C2433B277C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57118534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16120-41CB-3974-4064-8D54350F924D}"/>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C1BAD4BB-55EE-1999-9F3D-A6DCD5FFC2E8}"/>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E353929A-AD2D-311A-FEC8-CCC56E017C47}"/>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28592569-0706-2655-7B8C-8B0FC7AB5753}"/>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0AD0C65B-76AB-80D1-114E-2A054B4E2327}"/>
              </a:ext>
            </a:extLst>
          </p:cNvPr>
          <p:cNvSpPr>
            <a:spLocks noGrp="1"/>
          </p:cNvSpPr>
          <p:nvPr>
            <p:ph idx="1"/>
          </p:nvPr>
        </p:nvSpPr>
        <p:spPr>
          <a:xfrm>
            <a:off x="3755570" y="1164771"/>
            <a:ext cx="5388424" cy="5693228"/>
          </a:xfrm>
        </p:spPr>
        <p:txBody>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V.24.</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sabiendo que del Señor recibirán la recompensa de la herencia. </a:t>
            </a:r>
            <a:r>
              <a:rPr lang="es-ES" b="1" u="sng" dirty="0">
                <a:solidFill>
                  <a:schemeClr val="bg1"/>
                </a:solidFill>
                <a:effectLst>
                  <a:outerShdw blurRad="38100" dist="38100" dir="2700000" algn="tl">
                    <a:srgbClr val="000000">
                      <a:alpha val="43137"/>
                    </a:srgbClr>
                  </a:outerShdw>
                </a:effectLst>
                <a:highlight>
                  <a:srgbClr val="9900CC"/>
                </a:highlight>
                <a:latin typeface="Maiandra GD" panose="020E0502030308020204" pitchFamily="34" charset="0"/>
              </a:rPr>
              <a:t>Es a Cristo el Señor a quien sirven.</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Se espera que los cristianos realicen sus trabajos o actividades no por los seres humanos sino por Dios. </a:t>
            </a:r>
          </a:p>
          <a:p>
            <a:r>
              <a:rPr lang="es-ES" b="1" dirty="0">
                <a:solidFill>
                  <a:schemeClr val="bg1"/>
                </a:solidFill>
                <a:latin typeface="Maiandra GD" panose="020E0502030308020204" pitchFamily="34" charset="0"/>
              </a:rPr>
              <a:t>A los cristianos se nos recuerda que somos propiedad de Cristo y que, a cambio de nuestras acciones.</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946D817E-DEA3-5AF0-A16A-A2CA659C66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356640750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16032-9E36-68DF-79D7-9D93342F4905}"/>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F3075DA6-677D-5BD2-818A-254E13B4C2DC}"/>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72761F9C-11CB-73A7-E4DA-69E981D764FF}"/>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583F5F97-3481-5BC6-AEB5-DE5D7E863B48}"/>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061C34F8-1175-15AC-AB65-67A452719FBA}"/>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Dios, en lugar de los seres humanos, nos dará una recompensa, ya que no tiene favoritismo.</a:t>
            </a:r>
          </a:p>
          <a:p>
            <a:r>
              <a:rPr lang="es-ES" b="1" dirty="0">
                <a:solidFill>
                  <a:schemeClr val="bg1"/>
                </a:solidFill>
                <a:latin typeface="Maiandra GD" panose="020E0502030308020204" pitchFamily="34" charset="0"/>
              </a:rPr>
              <a:t>Por eso debemos hacer todo con amor.</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Corintios.16:14.</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Todas sus cosas </a:t>
            </a:r>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sean hechas con amor.</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Significa que Él apóstol Pablo insta a los cristianos a que todo lo que hagan, lo hagan con amor, un amor que va más allá de un sentimiento.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CE046437-6F45-0BE7-2B05-20224326CD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99459321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FE2CB-DD08-21F1-DFCB-904BD2A37B97}"/>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00636DEB-1EDB-3673-E201-74DE6D14A0AD}"/>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BF638997-A262-40BB-FB09-638702DC186E}"/>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FC627BEA-AA19-F1D7-EE45-5C0A2A8E7417}"/>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1C26D392-80B0-09A6-67ED-222740482109}"/>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Implicando una decisión activa y una búsqueda constante del bienestar de los demás. </a:t>
            </a:r>
          </a:p>
          <a:p>
            <a:r>
              <a:rPr lang="es-ES" b="1" dirty="0">
                <a:solidFill>
                  <a:schemeClr val="bg1"/>
                </a:solidFill>
                <a:latin typeface="Maiandra GD" panose="020E0502030308020204" pitchFamily="34" charset="0"/>
              </a:rPr>
              <a:t>Este versículo es una exhortación final a vivir y actuar con esta motivación en todas las facetas de la vida. </a:t>
            </a:r>
          </a:p>
          <a:p>
            <a:r>
              <a:rPr lang="es-ES" b="1" dirty="0">
                <a:solidFill>
                  <a:schemeClr val="bg1"/>
                </a:solidFill>
                <a:latin typeface="Maiandra GD" panose="020E0502030308020204" pitchFamily="34" charset="0"/>
              </a:rPr>
              <a:t>Ya sean las relaciones personales, el trabajo en la iglesia en todo.</a:t>
            </a:r>
          </a:p>
          <a:p>
            <a:r>
              <a:rPr lang="es-ES" b="1" dirty="0">
                <a:solidFill>
                  <a:schemeClr val="bg1"/>
                </a:solidFill>
                <a:latin typeface="Maiandra GD" panose="020E0502030308020204" pitchFamily="34" charset="0"/>
              </a:rPr>
              <a:t>Cuando hay amor todo nace, y se hace voluntariamente, y cuando es voluntario se hace de la mejor manera, y de la mejor calidad.</a:t>
            </a:r>
          </a:p>
        </p:txBody>
      </p:sp>
      <p:pic>
        <p:nvPicPr>
          <p:cNvPr id="14" name="Imagen 13">
            <a:extLst>
              <a:ext uri="{FF2B5EF4-FFF2-40B4-BE49-F238E27FC236}">
                <a16:creationId xmlns:a16="http://schemas.microsoft.com/office/drawing/2014/main" id="{7E5D6C4E-4963-72C1-8C28-0F3222C35E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8930260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0758-AFFB-8F01-D5C5-E8E46229BE19}"/>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900738A-B679-339F-C76E-58BFBBF571C4}"/>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72423C83-8E21-F367-2FDD-0A3B29ED08E0}"/>
              </a:ext>
            </a:extLst>
          </p:cNvPr>
          <p:cNvPicPr>
            <a:picLocks noChangeAspect="1"/>
          </p:cNvPicPr>
          <p:nvPr/>
        </p:nvPicPr>
        <p:blipFill>
          <a:blip r:embed="rId3"/>
          <a:stretch>
            <a:fillRect/>
          </a:stretch>
        </p:blipFill>
        <p:spPr>
          <a:xfrm>
            <a:off x="0" y="-1"/>
            <a:ext cx="9143994" cy="1371589"/>
          </a:xfrm>
          <a:prstGeom prst="rect">
            <a:avLst/>
          </a:prstGeom>
        </p:spPr>
      </p:pic>
      <p:sp>
        <p:nvSpPr>
          <p:cNvPr id="4" name="Título 3">
            <a:extLst>
              <a:ext uri="{FF2B5EF4-FFF2-40B4-BE49-F238E27FC236}">
                <a16:creationId xmlns:a16="http://schemas.microsoft.com/office/drawing/2014/main" id="{3751B5D4-F8DF-5785-65AA-E588FB7B05DF}"/>
              </a:ext>
            </a:extLst>
          </p:cNvPr>
          <p:cNvSpPr>
            <a:spLocks noGrp="1"/>
          </p:cNvSpPr>
          <p:nvPr>
            <p:ph type="title"/>
          </p:nvPr>
        </p:nvSpPr>
        <p:spPr>
          <a:xfrm>
            <a:off x="0" y="0"/>
            <a:ext cx="9144000" cy="1371587"/>
          </a:xfrm>
        </p:spPr>
        <p:txBody>
          <a:bodyPr>
            <a:noAutofit/>
          </a:bodyPr>
          <a:lstStyle/>
          <a:p>
            <a:pPr algn="ctr"/>
            <a:r>
              <a:rPr lang="es-419" sz="8800" b="1" u="sng" dirty="0">
                <a:solidFill>
                  <a:schemeClr val="bg1"/>
                </a:solidFill>
                <a:effectLst>
                  <a:outerShdw blurRad="38100" dist="38100" dir="2700000" algn="tl">
                    <a:srgbClr val="000000">
                      <a:alpha val="43137"/>
                    </a:srgbClr>
                  </a:outerShdw>
                </a:effectLst>
                <a:latin typeface="Maiandra GD" panose="020E0502030308020204" pitchFamily="34" charset="0"/>
              </a:rPr>
              <a:t>CONCLUSIÓN:</a:t>
            </a:r>
            <a:endParaRPr lang="en-US" sz="88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E1548546-B60B-0DE1-4E45-39D6740CBD44}"/>
              </a:ext>
            </a:extLst>
          </p:cNvPr>
          <p:cNvSpPr>
            <a:spLocks noGrp="1"/>
          </p:cNvSpPr>
          <p:nvPr>
            <p:ph idx="1"/>
          </p:nvPr>
        </p:nvSpPr>
        <p:spPr>
          <a:xfrm>
            <a:off x="3755570" y="1371599"/>
            <a:ext cx="5388424" cy="5486399"/>
          </a:xfrm>
        </p:spPr>
        <p:txBody>
          <a:bodyPr>
            <a:normAutofit/>
          </a:bodyPr>
          <a:lstStyle/>
          <a:p>
            <a:r>
              <a:rPr lang="es-ES" b="1" dirty="0">
                <a:solidFill>
                  <a:schemeClr val="bg1"/>
                </a:solidFill>
                <a:latin typeface="Maiandra GD" panose="020E0502030308020204" pitchFamily="34" charset="0"/>
              </a:rPr>
              <a:t>Hemos visto atraves de las Escrituras que Dios desea de cada uno de sus hijos un servicio voluntario. </a:t>
            </a:r>
          </a:p>
          <a:p>
            <a:r>
              <a:rPr lang="es-ES" b="1" dirty="0">
                <a:solidFill>
                  <a:schemeClr val="bg1"/>
                </a:solidFill>
                <a:latin typeface="Maiandra GD" panose="020E0502030308020204" pitchFamily="34" charset="0"/>
              </a:rPr>
              <a:t>Que lo hagamos siempre por nuestra propia voluntad.</a:t>
            </a:r>
          </a:p>
          <a:p>
            <a:r>
              <a:rPr lang="es-ES" b="1" dirty="0">
                <a:solidFill>
                  <a:schemeClr val="bg1"/>
                </a:solidFill>
                <a:latin typeface="Maiandra GD" panose="020E0502030308020204" pitchFamily="34" charset="0"/>
              </a:rPr>
              <a:t>Dios no desea nada exigido, nada a la fuerza. </a:t>
            </a:r>
          </a:p>
          <a:p>
            <a:r>
              <a:rPr lang="es-ES" b="1" dirty="0">
                <a:solidFill>
                  <a:schemeClr val="bg1"/>
                </a:solidFill>
                <a:latin typeface="Maiandra GD" panose="020E0502030308020204" pitchFamily="34" charset="0"/>
              </a:rPr>
              <a:t>Cada uno debe servir y glorificar a Dios voluntariamente con amor, determinación entusiasmo.</a:t>
            </a:r>
          </a:p>
        </p:txBody>
      </p:sp>
      <p:pic>
        <p:nvPicPr>
          <p:cNvPr id="14" name="Imagen 13">
            <a:extLst>
              <a:ext uri="{FF2B5EF4-FFF2-40B4-BE49-F238E27FC236}">
                <a16:creationId xmlns:a16="http://schemas.microsoft.com/office/drawing/2014/main" id="{0EB5DAD2-96CE-FEF1-E02C-04175FE1D6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71593"/>
            <a:ext cx="3755571" cy="5486399"/>
          </a:xfrm>
          <a:prstGeom prst="rect">
            <a:avLst/>
          </a:prstGeom>
        </p:spPr>
      </p:pic>
    </p:spTree>
    <p:extLst>
      <p:ext uri="{BB962C8B-B14F-4D97-AF65-F5344CB8AC3E}">
        <p14:creationId xmlns:p14="http://schemas.microsoft.com/office/powerpoint/2010/main" val="60409970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B0936-7248-BDAB-FE82-F2D58C90057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04AC63F3-DF89-9F40-50F8-02F8B5ACC70D}"/>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07754561-B1E7-F2B2-59B5-2CC9EDCDFFEA}"/>
              </a:ext>
            </a:extLst>
          </p:cNvPr>
          <p:cNvPicPr>
            <a:picLocks noChangeAspect="1"/>
          </p:cNvPicPr>
          <p:nvPr/>
        </p:nvPicPr>
        <p:blipFill>
          <a:blip r:embed="rId3"/>
          <a:stretch>
            <a:fillRect/>
          </a:stretch>
        </p:blipFill>
        <p:spPr>
          <a:xfrm>
            <a:off x="0" y="-1"/>
            <a:ext cx="9143994" cy="1371589"/>
          </a:xfrm>
          <a:prstGeom prst="rect">
            <a:avLst/>
          </a:prstGeom>
        </p:spPr>
      </p:pic>
      <p:sp>
        <p:nvSpPr>
          <p:cNvPr id="4" name="Título 3">
            <a:extLst>
              <a:ext uri="{FF2B5EF4-FFF2-40B4-BE49-F238E27FC236}">
                <a16:creationId xmlns:a16="http://schemas.microsoft.com/office/drawing/2014/main" id="{0D4237B6-97A0-2561-4901-1DB91BC739ED}"/>
              </a:ext>
            </a:extLst>
          </p:cNvPr>
          <p:cNvSpPr>
            <a:spLocks noGrp="1"/>
          </p:cNvSpPr>
          <p:nvPr>
            <p:ph type="title"/>
          </p:nvPr>
        </p:nvSpPr>
        <p:spPr>
          <a:xfrm>
            <a:off x="0" y="0"/>
            <a:ext cx="9144000" cy="1371587"/>
          </a:xfrm>
        </p:spPr>
        <p:txBody>
          <a:bodyPr>
            <a:noAutofit/>
          </a:bodyPr>
          <a:lstStyle/>
          <a:p>
            <a:pPr algn="ctr"/>
            <a:r>
              <a:rPr lang="es-419" sz="8800" b="1" u="sng" dirty="0">
                <a:solidFill>
                  <a:schemeClr val="bg1"/>
                </a:solidFill>
                <a:effectLst>
                  <a:outerShdw blurRad="38100" dist="38100" dir="2700000" algn="tl">
                    <a:srgbClr val="000000">
                      <a:alpha val="43137"/>
                    </a:srgbClr>
                  </a:outerShdw>
                </a:effectLst>
                <a:latin typeface="Maiandra GD" panose="020E0502030308020204" pitchFamily="34" charset="0"/>
              </a:rPr>
              <a:t>CONCLUSIÓN:</a:t>
            </a:r>
            <a:endParaRPr lang="en-US" sz="88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80E12BC2-F713-2C6B-BCB9-83D946195758}"/>
              </a:ext>
            </a:extLst>
          </p:cNvPr>
          <p:cNvSpPr>
            <a:spLocks noGrp="1"/>
          </p:cNvSpPr>
          <p:nvPr>
            <p:ph idx="1"/>
          </p:nvPr>
        </p:nvSpPr>
        <p:spPr>
          <a:xfrm>
            <a:off x="3755570" y="1371599"/>
            <a:ext cx="5388424" cy="5486399"/>
          </a:xfrm>
        </p:spPr>
        <p:txBody>
          <a:bodyPr>
            <a:normAutofit lnSpcReduction="10000"/>
          </a:bodyPr>
          <a:lstStyle/>
          <a:p>
            <a:r>
              <a:rPr lang="es-ES" b="1" dirty="0">
                <a:solidFill>
                  <a:schemeClr val="bg1"/>
                </a:solidFill>
                <a:latin typeface="Maiandra GD" panose="020E0502030308020204" pitchFamily="34" charset="0"/>
              </a:rPr>
              <a:t>Por eso todo lo que hagamos debemos hacer con amor, cuando hay amor se hace todo voluntariamente, nace de este amor.</a:t>
            </a:r>
          </a:p>
          <a:p>
            <a:r>
              <a:rPr lang="es-ES" b="1" dirty="0">
                <a:solidFill>
                  <a:schemeClr val="bg1"/>
                </a:solidFill>
                <a:latin typeface="Maiandra GD" panose="020E0502030308020204" pitchFamily="34" charset="0"/>
              </a:rPr>
              <a:t>La recompensa viene de Dios, su premio es eterno, pero para recibirlo debemos hacerlo con voluntad propia que nazca de nosotros siempre.</a:t>
            </a:r>
          </a:p>
          <a:p>
            <a:r>
              <a:rPr lang="es-ES" b="1" dirty="0">
                <a:solidFill>
                  <a:schemeClr val="bg1"/>
                </a:solidFill>
                <a:latin typeface="Maiandra GD" panose="020E0502030308020204" pitchFamily="34" charset="0"/>
              </a:rPr>
              <a:t>Cuando se sirve a otros sin esperar nada a cambio, se imita el amor de Dios, que es incondicional y se ofrece primero.</a:t>
            </a:r>
          </a:p>
          <a:p>
            <a:endParaRPr lang="es-E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E4102C3D-2584-6846-9781-B294341407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71593"/>
            <a:ext cx="3755571" cy="5486399"/>
          </a:xfrm>
          <a:prstGeom prst="rect">
            <a:avLst/>
          </a:prstGeom>
        </p:spPr>
      </p:pic>
    </p:spTree>
    <p:extLst>
      <p:ext uri="{BB962C8B-B14F-4D97-AF65-F5344CB8AC3E}">
        <p14:creationId xmlns:p14="http://schemas.microsoft.com/office/powerpoint/2010/main" val="417754034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77D7E-9C73-4564-7848-E4AE1D9D9540}"/>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CF312F89-23E4-6AE0-F95A-698F97A331A6}"/>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D2A5E4CA-24F8-326B-AFAB-324805AA2AC4}"/>
              </a:ext>
            </a:extLst>
          </p:cNvPr>
          <p:cNvPicPr>
            <a:picLocks noChangeAspect="1"/>
          </p:cNvPicPr>
          <p:nvPr/>
        </p:nvPicPr>
        <p:blipFill>
          <a:blip r:embed="rId3"/>
          <a:stretch>
            <a:fillRect/>
          </a:stretch>
        </p:blipFill>
        <p:spPr>
          <a:xfrm>
            <a:off x="0" y="-1"/>
            <a:ext cx="9143994" cy="1371589"/>
          </a:xfrm>
          <a:prstGeom prst="rect">
            <a:avLst/>
          </a:prstGeom>
        </p:spPr>
      </p:pic>
      <p:sp>
        <p:nvSpPr>
          <p:cNvPr id="4" name="Título 3">
            <a:extLst>
              <a:ext uri="{FF2B5EF4-FFF2-40B4-BE49-F238E27FC236}">
                <a16:creationId xmlns:a16="http://schemas.microsoft.com/office/drawing/2014/main" id="{58C487BC-3822-10DE-CDBD-F98DAB9AF94D}"/>
              </a:ext>
            </a:extLst>
          </p:cNvPr>
          <p:cNvSpPr>
            <a:spLocks noGrp="1"/>
          </p:cNvSpPr>
          <p:nvPr>
            <p:ph type="title"/>
          </p:nvPr>
        </p:nvSpPr>
        <p:spPr>
          <a:xfrm>
            <a:off x="0" y="0"/>
            <a:ext cx="9144000" cy="1371587"/>
          </a:xfrm>
        </p:spPr>
        <p:txBody>
          <a:bodyPr>
            <a:noAutofit/>
          </a:bodyPr>
          <a:lstStyle/>
          <a:p>
            <a:pPr algn="ctr"/>
            <a:r>
              <a:rPr lang="es-419" sz="8800" b="1" u="sng" dirty="0">
                <a:solidFill>
                  <a:schemeClr val="bg1"/>
                </a:solidFill>
                <a:effectLst>
                  <a:outerShdw blurRad="38100" dist="38100" dir="2700000" algn="tl">
                    <a:srgbClr val="000000">
                      <a:alpha val="43137"/>
                    </a:srgbClr>
                  </a:outerShdw>
                </a:effectLst>
                <a:latin typeface="Maiandra GD" panose="020E0502030308020204" pitchFamily="34" charset="0"/>
              </a:rPr>
              <a:t>CONCLUSIÓN:</a:t>
            </a:r>
            <a:endParaRPr lang="en-US" sz="8800"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4AFA079F-24E4-D159-B6C5-35F816C7F170}"/>
              </a:ext>
            </a:extLst>
          </p:cNvPr>
          <p:cNvSpPr>
            <a:spLocks noGrp="1"/>
          </p:cNvSpPr>
          <p:nvPr>
            <p:ph idx="1"/>
          </p:nvPr>
        </p:nvSpPr>
        <p:spPr>
          <a:xfrm>
            <a:off x="3755570" y="1371599"/>
            <a:ext cx="5388424" cy="5486399"/>
          </a:xfrm>
        </p:spPr>
        <p:txBody>
          <a:bodyPr>
            <a:normAutofit/>
          </a:bodyPr>
          <a:lstStyle/>
          <a:p>
            <a:r>
              <a:rPr lang="es-ES" b="1" dirty="0">
                <a:solidFill>
                  <a:schemeClr val="bg1"/>
                </a:solidFill>
                <a:latin typeface="Maiandra GD" panose="020E0502030308020204" pitchFamily="34" charset="0"/>
              </a:rPr>
              <a:t>El servicio voluntario es una manera de hacer la voluntad del Señor. </a:t>
            </a:r>
          </a:p>
          <a:p>
            <a:r>
              <a:rPr lang="es-ES" b="1" dirty="0">
                <a:solidFill>
                  <a:schemeClr val="bg1"/>
                </a:solidFill>
                <a:latin typeface="Maiandra GD" panose="020E0502030308020204" pitchFamily="34" charset="0"/>
              </a:rPr>
              <a:t>Mostrando disposición de corazón y obedeciendo los mandamientos de amar a Dios y al prójimo.</a:t>
            </a:r>
          </a:p>
          <a:p>
            <a:r>
              <a:rPr lang="es-ES" b="1" dirty="0">
                <a:solidFill>
                  <a:schemeClr val="bg1"/>
                </a:solidFill>
                <a:latin typeface="Maiandra GD" panose="020E0502030308020204" pitchFamily="34" charset="0"/>
              </a:rPr>
              <a:t>El verdadero servicio a Dios se realiza por amor. </a:t>
            </a:r>
          </a:p>
          <a:p>
            <a:r>
              <a:rPr lang="es-ES" b="1" dirty="0">
                <a:solidFill>
                  <a:schemeClr val="bg1"/>
                </a:solidFill>
                <a:latin typeface="Maiandra GD" panose="020E0502030308020204" pitchFamily="34" charset="0"/>
              </a:rPr>
              <a:t>Sin esperar reconocimiento o recompensa, de ningún ser humano, sino solo de Dios.</a:t>
            </a:r>
          </a:p>
          <a:p>
            <a:endParaRPr lang="es-E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ABBA4F16-0CCD-69B5-58FA-80A93CEFB7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71593"/>
            <a:ext cx="3755571" cy="5486399"/>
          </a:xfrm>
          <a:prstGeom prst="rect">
            <a:avLst/>
          </a:prstGeom>
        </p:spPr>
      </p:pic>
    </p:spTree>
    <p:extLst>
      <p:ext uri="{BB962C8B-B14F-4D97-AF65-F5344CB8AC3E}">
        <p14:creationId xmlns:p14="http://schemas.microsoft.com/office/powerpoint/2010/main" val="137782115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4CBC8-379C-6774-63BB-EA1E1CDE0579}"/>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F3365CAA-2069-EFBF-9881-DE99FE8454AD}"/>
              </a:ext>
            </a:extLst>
          </p:cNvPr>
          <p:cNvPicPr>
            <a:picLocks noChangeAspect="1"/>
          </p:cNvPicPr>
          <p:nvPr/>
        </p:nvPicPr>
        <p:blipFill>
          <a:blip r:embed="rId2"/>
          <a:stretch>
            <a:fillRect/>
          </a:stretch>
        </p:blipFill>
        <p:spPr>
          <a:xfrm>
            <a:off x="0" y="-1"/>
            <a:ext cx="9143999" cy="6857997"/>
          </a:xfrm>
          <a:prstGeom prst="rect">
            <a:avLst/>
          </a:prstGeom>
        </p:spPr>
      </p:pic>
      <p:sp>
        <p:nvSpPr>
          <p:cNvPr id="8" name="Rectángulo: esquinas redondeadas 7">
            <a:extLst>
              <a:ext uri="{FF2B5EF4-FFF2-40B4-BE49-F238E27FC236}">
                <a16:creationId xmlns:a16="http://schemas.microsoft.com/office/drawing/2014/main" id="{6AC6C9E7-9D35-3C3C-EBCF-E8BA1F837881}"/>
              </a:ext>
            </a:extLst>
          </p:cNvPr>
          <p:cNvSpPr/>
          <p:nvPr/>
        </p:nvSpPr>
        <p:spPr>
          <a:xfrm>
            <a:off x="0" y="5758543"/>
            <a:ext cx="9143999" cy="1099453"/>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419" sz="4800" b="1" dirty="0">
                <a:effectLst>
                  <a:outerShdw blurRad="38100" dist="38100" dir="2700000" algn="tl">
                    <a:srgbClr val="000000">
                      <a:alpha val="43137"/>
                    </a:srgbClr>
                  </a:outerShdw>
                </a:effectLst>
                <a:latin typeface="Maiandra GD" panose="020E0502030308020204" pitchFamily="34" charset="0"/>
              </a:rPr>
              <a:t>DIOS NOS BENDIGA A TODOS.</a:t>
            </a:r>
            <a:endParaRPr lang="en-US" sz="4800" b="1" dirty="0">
              <a:effectLst>
                <a:outerShdw blurRad="38100" dist="38100" dir="2700000" algn="tl">
                  <a:srgbClr val="000000">
                    <a:alpha val="43137"/>
                  </a:srgbClr>
                </a:outerShdw>
              </a:effectLst>
              <a:latin typeface="Maiandra GD" panose="020E0502030308020204" pitchFamily="34" charset="0"/>
            </a:endParaRPr>
          </a:p>
        </p:txBody>
      </p:sp>
      <p:pic>
        <p:nvPicPr>
          <p:cNvPr id="10" name="Imagen 9">
            <a:extLst>
              <a:ext uri="{FF2B5EF4-FFF2-40B4-BE49-F238E27FC236}">
                <a16:creationId xmlns:a16="http://schemas.microsoft.com/office/drawing/2014/main" id="{A97BE4AB-530D-0EEA-F2EA-0A30A1DC7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758543"/>
          </a:xfrm>
          <a:prstGeom prst="rect">
            <a:avLst/>
          </a:prstGeom>
        </p:spPr>
      </p:pic>
    </p:spTree>
    <p:extLst>
      <p:ext uri="{BB962C8B-B14F-4D97-AF65-F5344CB8AC3E}">
        <p14:creationId xmlns:p14="http://schemas.microsoft.com/office/powerpoint/2010/main" val="328801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38" presetClass="entr" presetSubtype="0" accel="50000" fill="hold" grpId="0" nodeType="clickEffect">
                                  <p:stCondLst>
                                    <p:cond delay="0"/>
                                  </p:stCondLst>
                                  <p:iterate type="lt">
                                    <p:tmPct val="50000"/>
                                  </p:iterate>
                                  <p:childTnLst>
                                    <p:set>
                                      <p:cBhvr>
                                        <p:cTn id="13" dur="1" fill="hold">
                                          <p:stCondLst>
                                            <p:cond delay="0"/>
                                          </p:stCondLst>
                                        </p:cTn>
                                        <p:tgtEl>
                                          <p:spTgt spid="8"/>
                                        </p:tgtEl>
                                        <p:attrNameLst>
                                          <p:attrName>style.visibility</p:attrName>
                                        </p:attrNameLst>
                                      </p:cBhvr>
                                      <p:to>
                                        <p:strVal val="visible"/>
                                      </p:to>
                                    </p:set>
                                    <p:set>
                                      <p:cBhvr>
                                        <p:cTn id="14" dur="455" fill="hold">
                                          <p:stCondLst>
                                            <p:cond delay="0"/>
                                          </p:stCondLst>
                                        </p:cTn>
                                        <p:tgtEl>
                                          <p:spTgt spid="8"/>
                                        </p:tgtEl>
                                        <p:attrNameLst>
                                          <p:attrName>style.rotation</p:attrName>
                                        </p:attrNameLst>
                                      </p:cBhvr>
                                      <p:to>
                                        <p:strVal val="-45.0"/>
                                      </p:to>
                                    </p:set>
                                    <p:anim calcmode="lin" valueType="num">
                                      <p:cBhvr>
                                        <p:cTn id="15"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A203F-86EE-3E90-F716-9BEF5D4B1C60}"/>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5273643C-23CC-346E-CBBD-C0E9D4C5479C}"/>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9C1607D6-C074-7974-956B-634351933716}"/>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1E1F670A-3F94-F899-77C5-5B647A552E69}"/>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20004673-AB23-D319-309F-47DDC6305CF8}"/>
              </a:ext>
            </a:extLst>
          </p:cNvPr>
          <p:cNvSpPr>
            <a:spLocks noGrp="1"/>
          </p:cNvSpPr>
          <p:nvPr>
            <p:ph idx="1"/>
          </p:nvPr>
        </p:nvSpPr>
        <p:spPr>
          <a:xfrm>
            <a:off x="3755570" y="1164771"/>
            <a:ext cx="5388424" cy="5693228"/>
          </a:xfrm>
        </p:spPr>
        <p:txBody>
          <a:bodyPr>
            <a:normAutofit/>
          </a:bodyPr>
          <a:lstStyle/>
          <a:p>
            <a:r>
              <a:rPr lang="es-ES" b="1" dirty="0">
                <a:solidFill>
                  <a:schemeClr val="bg1"/>
                </a:solidFill>
                <a:latin typeface="Maiandra GD" panose="020E0502030308020204" pitchFamily="34" charset="0"/>
              </a:rPr>
              <a:t>Este ofrecimiento se hace con una santidad hermosa, y la fuerza de su juventud es como el rocío fresco de la mañana. </a:t>
            </a:r>
          </a:p>
          <a:p>
            <a:r>
              <a:rPr lang="es-ES" b="1" dirty="0">
                <a:solidFill>
                  <a:schemeClr val="bg1"/>
                </a:solidFill>
                <a:latin typeface="Maiandra GD" panose="020E0502030308020204" pitchFamily="34" charset="0"/>
              </a:rPr>
              <a:t>El versículo se interpreta como una profecía de cómo los cristianos se someterán a Cristo con amor y alegría.  </a:t>
            </a:r>
          </a:p>
          <a:p>
            <a:r>
              <a:rPr lang="es-ES" b="1" dirty="0">
                <a:solidFill>
                  <a:schemeClr val="bg1"/>
                </a:solidFill>
                <a:latin typeface="Maiandra GD" panose="020E0502030308020204" pitchFamily="34" charset="0"/>
              </a:rPr>
              <a:t>Los que quisieran ir voluntaria lo haría, era algo que naciera de ellos, de su voluntad, sin ser obligados.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Esdras.7:13.</a:t>
            </a:r>
            <a:r>
              <a:rPr lang="es-ES" b="1" dirty="0">
                <a:solidFill>
                  <a:schemeClr val="bg1"/>
                </a:solidFill>
                <a:latin typeface="Maiandra GD" panose="020E0502030308020204" pitchFamily="34" charset="0"/>
              </a:rPr>
              <a:t> </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7C9B5A18-7D49-8F46-7370-90B57D1C37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58709418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E6118-457F-1A6F-A15D-E1AAC3721B66}"/>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BB5FC231-8D5A-69C6-3336-271973FD4CD5}"/>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947E9D70-9EAA-71C0-7C04-4867A2652589}"/>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49D0A3AE-11A3-59B2-307F-05C4AD979FE3}"/>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BDEC2538-F9A6-AC19-D869-F93D3F8E9929}"/>
              </a:ext>
            </a:extLst>
          </p:cNvPr>
          <p:cNvSpPr>
            <a:spLocks noGrp="1"/>
          </p:cNvSpPr>
          <p:nvPr>
            <p:ph idx="1"/>
          </p:nvPr>
        </p:nvSpPr>
        <p:spPr>
          <a:xfrm>
            <a:off x="3755570" y="1164771"/>
            <a:ext cx="5388424" cy="5693228"/>
          </a:xfrm>
        </p:spPr>
        <p:txBody>
          <a:bodyPr>
            <a:normAutofit lnSpcReduction="10000"/>
          </a:bodyPr>
          <a:lstStyle/>
          <a:p>
            <a:r>
              <a:rPr lang="es-ES" b="1" dirty="0">
                <a:solidFill>
                  <a:schemeClr val="bg1"/>
                </a:solidFill>
                <a:latin typeface="Maiandra GD" panose="020E0502030308020204" pitchFamily="34" charset="0"/>
              </a:rPr>
              <a:t>yo he proclamado un decreto de que cualquiera del pueblo de Israel, de sus sacerdotes y de los levitas en mi reino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que esté dispuesto a ir a Jerusalén, puede ir contigo.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Él rey persa (Artajerjes I) emitió una orden permitiendo y alentando a todo el pueblo de Israel, incluyendo sacerdotes y levitas, que deseaban regresar a Jerusalén para hacerlo, con el propósito de que regresaran a sus hogares y colaboraran en la reconstrucción del Templo.</a:t>
            </a:r>
            <a:endParaRPr lang="en-US" b="1" dirty="0">
              <a:solidFill>
                <a:schemeClr val="bg1"/>
              </a:solidFill>
              <a:latin typeface="Maiandra GD" panose="020E0502030308020204" pitchFamily="34" charset="0"/>
            </a:endParaRPr>
          </a:p>
        </p:txBody>
      </p:sp>
      <p:pic>
        <p:nvPicPr>
          <p:cNvPr id="14" name="Imagen 13">
            <a:extLst>
              <a:ext uri="{FF2B5EF4-FFF2-40B4-BE49-F238E27FC236}">
                <a16:creationId xmlns:a16="http://schemas.microsoft.com/office/drawing/2014/main" id="{3AD99F4D-EA3B-7C86-9247-8BDDB73E6B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41257255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0F18A-63EA-55F7-9173-2E6795DA6F95}"/>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4478C710-29A2-6D7B-5D29-D5492B8820CA}"/>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88A96FDB-9BF4-9022-DABA-0988BA67877E}"/>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7C7A5B63-548A-E08F-5116-C306E0E0B1AD}"/>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654BFA81-E7AB-E47F-621F-10AE9C71E76C}"/>
              </a:ext>
            </a:extLst>
          </p:cNvPr>
          <p:cNvSpPr>
            <a:spLocks noGrp="1"/>
          </p:cNvSpPr>
          <p:nvPr>
            <p:ph idx="1"/>
          </p:nvPr>
        </p:nvSpPr>
        <p:spPr>
          <a:xfrm>
            <a:off x="3755570" y="1164771"/>
            <a:ext cx="5388424" cy="5693228"/>
          </a:xfrm>
        </p:spPr>
        <p:txBody>
          <a:bodyPr>
            <a:normAutofit/>
          </a:bodyPr>
          <a:lstStyle/>
          <a:p>
            <a:r>
              <a:rPr lang="es-ES" b="1" dirty="0">
                <a:solidFill>
                  <a:schemeClr val="bg1"/>
                </a:solidFill>
                <a:latin typeface="Maiandra GD" panose="020E0502030308020204" pitchFamily="34" charset="0"/>
              </a:rPr>
              <a:t>Esta orden concedía permiso a todos los israelitas, sin excepción de su oficio (sacerdotes o levitas). </a:t>
            </a:r>
          </a:p>
          <a:p>
            <a:r>
              <a:rPr lang="es-ES" b="1" dirty="0">
                <a:solidFill>
                  <a:schemeClr val="bg1"/>
                </a:solidFill>
                <a:latin typeface="Maiandra GD" panose="020E0502030308020204" pitchFamily="34" charset="0"/>
              </a:rPr>
              <a:t>Para regresar a Jerusalén si así lo deseaban, era voluntario, nada obligado.</a:t>
            </a:r>
          </a:p>
          <a:p>
            <a:r>
              <a:rPr lang="es-ES" b="1" dirty="0">
                <a:solidFill>
                  <a:schemeClr val="bg1"/>
                </a:solidFill>
                <a:latin typeface="Maiandra GD" panose="020E0502030308020204" pitchFamily="34" charset="0"/>
              </a:rPr>
              <a:t>Ellos tenían que tomar esa decisión.</a:t>
            </a:r>
          </a:p>
          <a:p>
            <a:r>
              <a:rPr lang="es-ES" b="1" dirty="0">
                <a:solidFill>
                  <a:schemeClr val="bg1"/>
                </a:solidFill>
                <a:latin typeface="Maiandra GD" panose="020E0502030308020204" pitchFamily="34" charset="0"/>
              </a:rPr>
              <a:t>Esdras decidió voluntad propia, conocer, practicar y enseñar la ley de Dios.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Esdras.7:10.</a:t>
            </a:r>
            <a:r>
              <a:rPr lang="es-ES" b="1" dirty="0">
                <a:solidFill>
                  <a:schemeClr val="bg1"/>
                </a:solidFill>
                <a:latin typeface="Maiandra GD" panose="020E0502030308020204" pitchFamily="34" charset="0"/>
              </a:rPr>
              <a:t> </a:t>
            </a:r>
          </a:p>
        </p:txBody>
      </p:sp>
      <p:pic>
        <p:nvPicPr>
          <p:cNvPr id="14" name="Imagen 13">
            <a:extLst>
              <a:ext uri="{FF2B5EF4-FFF2-40B4-BE49-F238E27FC236}">
                <a16:creationId xmlns:a16="http://schemas.microsoft.com/office/drawing/2014/main" id="{04BCA172-F622-38D2-93A6-E653C7AE54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39584279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A453F-04AC-AEB9-A196-DF096433D7CD}"/>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2E0626DC-38EB-1719-CCA1-5F078A7CC779}"/>
              </a:ext>
            </a:extLst>
          </p:cNvPr>
          <p:cNvPicPr>
            <a:picLocks noChangeAspect="1"/>
          </p:cNvPicPr>
          <p:nvPr/>
        </p:nvPicPr>
        <p:blipFill>
          <a:blip r:embed="rId2"/>
          <a:stretch>
            <a:fillRect/>
          </a:stretch>
        </p:blipFill>
        <p:spPr>
          <a:xfrm>
            <a:off x="0" y="-1"/>
            <a:ext cx="9143999" cy="6857997"/>
          </a:xfrm>
          <a:prstGeom prst="rect">
            <a:avLst/>
          </a:prstGeom>
        </p:spPr>
      </p:pic>
      <p:pic>
        <p:nvPicPr>
          <p:cNvPr id="12" name="Imagen 11">
            <a:extLst>
              <a:ext uri="{FF2B5EF4-FFF2-40B4-BE49-F238E27FC236}">
                <a16:creationId xmlns:a16="http://schemas.microsoft.com/office/drawing/2014/main" id="{CC7382E1-236E-D608-0B12-4A94388CF794}"/>
              </a:ext>
            </a:extLst>
          </p:cNvPr>
          <p:cNvPicPr>
            <a:picLocks noChangeAspect="1"/>
          </p:cNvPicPr>
          <p:nvPr/>
        </p:nvPicPr>
        <p:blipFill>
          <a:blip r:embed="rId3"/>
          <a:stretch>
            <a:fillRect/>
          </a:stretch>
        </p:blipFill>
        <p:spPr>
          <a:xfrm>
            <a:off x="0" y="0"/>
            <a:ext cx="9143994" cy="1164766"/>
          </a:xfrm>
          <a:prstGeom prst="rect">
            <a:avLst/>
          </a:prstGeom>
        </p:spPr>
      </p:pic>
      <p:sp>
        <p:nvSpPr>
          <p:cNvPr id="4" name="Título 3">
            <a:extLst>
              <a:ext uri="{FF2B5EF4-FFF2-40B4-BE49-F238E27FC236}">
                <a16:creationId xmlns:a16="http://schemas.microsoft.com/office/drawing/2014/main" id="{8A7AAFCF-D851-1FAF-2134-2C30BF3C5EA8}"/>
              </a:ext>
            </a:extLst>
          </p:cNvPr>
          <p:cNvSpPr>
            <a:spLocks noGrp="1"/>
          </p:cNvSpPr>
          <p:nvPr>
            <p:ph type="title"/>
          </p:nvPr>
        </p:nvSpPr>
        <p:spPr>
          <a:xfrm>
            <a:off x="0" y="1"/>
            <a:ext cx="9144000" cy="1164770"/>
          </a:xfrm>
        </p:spPr>
        <p:txBody>
          <a:bodyPr>
            <a:noAutofit/>
          </a:bodyPr>
          <a:lstStyle/>
          <a:p>
            <a:pPr algn="ctr"/>
            <a:r>
              <a:rPr lang="es-ES" b="1" u="sng" dirty="0">
                <a:solidFill>
                  <a:schemeClr val="bg1"/>
                </a:solidFill>
                <a:effectLst>
                  <a:outerShdw blurRad="38100" dist="38100" dir="2700000" algn="tl">
                    <a:srgbClr val="000000">
                      <a:alpha val="43137"/>
                    </a:srgbClr>
                  </a:outerShdw>
                </a:effectLst>
                <a:latin typeface="Maiandra GD" panose="020E0502030308020204" pitchFamily="34" charset="0"/>
              </a:rPr>
              <a:t>NUESTRO SERVICIO DEBE SER VOLUNTARIO.</a:t>
            </a:r>
            <a:endParaRPr lang="en-US" b="1" u="sng" dirty="0">
              <a:solidFill>
                <a:schemeClr val="bg1"/>
              </a:solidFill>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E7B3D359-4AEB-7C69-E119-5637656CA1BA}"/>
              </a:ext>
            </a:extLst>
          </p:cNvPr>
          <p:cNvSpPr>
            <a:spLocks noGrp="1"/>
          </p:cNvSpPr>
          <p:nvPr>
            <p:ph idx="1"/>
          </p:nvPr>
        </p:nvSpPr>
        <p:spPr>
          <a:xfrm>
            <a:off x="3755570" y="1164771"/>
            <a:ext cx="5388424" cy="5693228"/>
          </a:xfrm>
        </p:spPr>
        <p:txBody>
          <a:bodyPr>
            <a:normAutofit/>
          </a:bodyPr>
          <a:lstStyle/>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porque Esdras había dedicado su corazón a estudiar la ley del SEÑOR,</a:t>
            </a:r>
            <a:r>
              <a:rPr lang="es-ES" b="1" dirty="0">
                <a:solidFill>
                  <a:schemeClr val="bg1"/>
                </a:solidFill>
                <a:latin typeface="Maiandra GD" panose="020E0502030308020204" pitchFamily="34" charset="0"/>
              </a:rPr>
              <a:t> y a practicarla, y a enseñar Sus estatutos y ordenanzas en Israel. </a:t>
            </a:r>
          </a:p>
          <a:p>
            <a:r>
              <a:rPr lang="es-ES" b="1" dirty="0">
                <a:solidFill>
                  <a:schemeClr val="bg1"/>
                </a:solidFill>
                <a:latin typeface="Maiandra GD" panose="020E0502030308020204" pitchFamily="34" charset="0"/>
              </a:rPr>
              <a:t>Nos explica el secreto del éxito y la bendición de Esdras, Esdras dedicó su corazón y toda su voluntad a: </a:t>
            </a:r>
          </a:p>
          <a:p>
            <a:r>
              <a:rPr lang="es-ES" b="1" dirty="0">
                <a:solidFill>
                  <a:schemeClr val="bg1"/>
                </a:solidFill>
                <a:latin typeface="Maiandra GD" panose="020E0502030308020204" pitchFamily="34" charset="0"/>
              </a:rPr>
              <a:t>Buscar y conocer la ley de Dios: Con diligencia e intensidad.</a:t>
            </a:r>
          </a:p>
          <a:p>
            <a:r>
              <a:rPr lang="es-ES" b="1" dirty="0">
                <a:solidFill>
                  <a:schemeClr val="bg1"/>
                </a:solidFill>
                <a:latin typeface="Maiandra GD" panose="020E0502030308020204" pitchFamily="34" charset="0"/>
              </a:rPr>
              <a:t>Obedecerla y cumplirla: En su vida practicarla siempre.</a:t>
            </a:r>
          </a:p>
        </p:txBody>
      </p:sp>
      <p:pic>
        <p:nvPicPr>
          <p:cNvPr id="14" name="Imagen 13">
            <a:extLst>
              <a:ext uri="{FF2B5EF4-FFF2-40B4-BE49-F238E27FC236}">
                <a16:creationId xmlns:a16="http://schemas.microsoft.com/office/drawing/2014/main" id="{9F545082-971A-6DE4-E888-50253E02B0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4765"/>
            <a:ext cx="3755571" cy="5693227"/>
          </a:xfrm>
          <a:prstGeom prst="rect">
            <a:avLst/>
          </a:prstGeom>
        </p:spPr>
      </p:pic>
    </p:spTree>
    <p:extLst>
      <p:ext uri="{BB962C8B-B14F-4D97-AF65-F5344CB8AC3E}">
        <p14:creationId xmlns:p14="http://schemas.microsoft.com/office/powerpoint/2010/main" val="273087963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89</TotalTime>
  <Words>4375</Words>
  <Application>Microsoft Office PowerPoint</Application>
  <PresentationFormat>Presentación en pantalla (4:3)</PresentationFormat>
  <Paragraphs>285</Paragraphs>
  <Slides>58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58</vt:i4>
      </vt:variant>
    </vt:vector>
  </HeadingPairs>
  <TitlesOfParts>
    <vt:vector size="63" baseType="lpstr">
      <vt:lpstr>Arial</vt:lpstr>
      <vt:lpstr>Calibri</vt:lpstr>
      <vt:lpstr>Calibri Light</vt:lpstr>
      <vt:lpstr>Maiandra GD</vt:lpstr>
      <vt:lpstr>Tema de Office</vt:lpstr>
      <vt:lpstr>EL SERVICIO VOLUNTARIO.</vt:lpstr>
      <vt:lpstr>INTRODUCCIÓN:</vt:lpstr>
      <vt:lpstr>INTRODUCCIÓN:</vt:lpstr>
      <vt:lpstr>INTRODUCCIÓN:</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NUESTRO SERVICIO DEBE SER VOLUNTARIO.</vt:lpstr>
      <vt:lpstr>CONCLUSIÓN:</vt:lpstr>
      <vt:lpstr>CONCLUSIÓN:</vt:lpstr>
      <vt:lpstr>CONCLUSIÓN: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Mario Moreno</dc:creator>
  <cp:lastModifiedBy>Mario Moreno</cp:lastModifiedBy>
  <cp:revision>5</cp:revision>
  <dcterms:created xsi:type="dcterms:W3CDTF">2025-09-03T20:13:24Z</dcterms:created>
  <dcterms:modified xsi:type="dcterms:W3CDTF">2025-09-04T17:11:12Z</dcterms:modified>
</cp:coreProperties>
</file>